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10"/>
  </p:notesMasterIdLst>
  <p:sldIdLst>
    <p:sldId id="256" r:id="rId2"/>
    <p:sldId id="257" r:id="rId3"/>
    <p:sldId id="274" r:id="rId4"/>
    <p:sldId id="273" r:id="rId5"/>
    <p:sldId id="284" r:id="rId6"/>
    <p:sldId id="285" r:id="rId7"/>
    <p:sldId id="286" r:id="rId8"/>
    <p:sldId id="28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100" b="1" i="1" baseline="0" dirty="0">
                <a:effectLst/>
              </a:rPr>
              <a:t>Фиг. </a:t>
            </a:r>
            <a:r>
              <a:rPr lang="bg-BG" sz="1100" b="1" i="1" baseline="0" dirty="0" smtClean="0">
                <a:effectLst/>
              </a:rPr>
              <a:t>1. </a:t>
            </a:r>
            <a:r>
              <a:rPr lang="bg-BG" sz="1100" b="0" i="1" baseline="0" dirty="0">
                <a:effectLst/>
              </a:rPr>
              <a:t>Изяснени ли Ви бяха специфичните цели на всяко учебно занятие? </a:t>
            </a:r>
            <a:r>
              <a:rPr lang="en-US" sz="1100" b="0" i="1" baseline="0" dirty="0">
                <a:effectLst/>
              </a:rPr>
              <a:t>(</a:t>
            </a:r>
            <a:r>
              <a:rPr lang="bg-BG" sz="1100" b="0" i="1" baseline="0" dirty="0">
                <a:effectLst/>
              </a:rPr>
              <a:t>%</a:t>
            </a:r>
            <a:r>
              <a:rPr lang="en-US" sz="1100" b="0" i="1" baseline="0" dirty="0">
                <a:effectLst/>
              </a:rPr>
              <a:t>)</a:t>
            </a:r>
            <a:endParaRPr lang="en-GB" sz="1100" dirty="0">
              <a:effectLst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42994677748614757"/>
          <c:w val="0.87777777777777777"/>
          <c:h val="0.5147659667541557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Лист1!$J$21:$J$22</c:f>
              <c:strCache>
                <c:ptCount val="2"/>
                <c:pt idx="0">
                  <c:v>да, изяснени от лектора</c:v>
                </c:pt>
                <c:pt idx="1">
                  <c:v>да, изяснени от преподавателя, водил практическите занятия</c:v>
                </c:pt>
              </c:strCache>
            </c:strRef>
          </c:cat>
          <c:val>
            <c:numRef>
              <c:f>Лист1!$K$21:$K$22</c:f>
              <c:numCache>
                <c:formatCode>0.0</c:formatCode>
                <c:ptCount val="2"/>
                <c:pt idx="0">
                  <c:v>60.4</c:v>
                </c:pt>
                <c:pt idx="1">
                  <c:v>39.6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100" b="1" i="1" baseline="0" dirty="0">
                <a:effectLst/>
              </a:rPr>
              <a:t>Фиг. </a:t>
            </a:r>
            <a:r>
              <a:rPr lang="bg-BG" sz="1100" b="1" i="1" baseline="0" dirty="0" smtClean="0">
                <a:effectLst/>
              </a:rPr>
              <a:t>1</a:t>
            </a:r>
            <a:r>
              <a:rPr lang="en-US" sz="1100" b="1" i="1" baseline="0" dirty="0" smtClean="0">
                <a:effectLst/>
              </a:rPr>
              <a:t>0</a:t>
            </a:r>
            <a:r>
              <a:rPr lang="bg-BG" sz="1100" b="1" i="1" baseline="0" dirty="0" smtClean="0">
                <a:effectLst/>
              </a:rPr>
              <a:t>. </a:t>
            </a:r>
            <a:r>
              <a:rPr lang="bg-BG" sz="1100" b="0" i="1" baseline="0" dirty="0">
                <a:effectLst/>
              </a:rPr>
              <a:t>По време на учебната практика преподавателят следеше ли за стриктното спазване на правилата за безопасност на работа? (%)</a:t>
            </a:r>
            <a:endParaRPr lang="en-GB" sz="1100" dirty="0">
              <a:effectLst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Лист1!$A$82:$A$83</c:f>
              <c:strCache>
                <c:ptCount val="2"/>
                <c:pt idx="0">
                  <c:v>да, следеше (касае преподавателя, водил лекционните занятия)</c:v>
                </c:pt>
                <c:pt idx="1">
                  <c:v>да, следеше (касае преподавателя, водил практическите занятия)</c:v>
                </c:pt>
              </c:strCache>
            </c:strRef>
          </c:cat>
          <c:val>
            <c:numRef>
              <c:f>Лист1!$B$82:$B$83</c:f>
              <c:numCache>
                <c:formatCode>General</c:formatCode>
                <c:ptCount val="2"/>
                <c:pt idx="0">
                  <c:v>56.2</c:v>
                </c:pt>
                <c:pt idx="1">
                  <c:v>43.8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100" i="1" dirty="0"/>
              <a:t>Фиг. </a:t>
            </a:r>
            <a:r>
              <a:rPr lang="en-US" sz="1100" i="1" dirty="0" smtClean="0"/>
              <a:t>11</a:t>
            </a:r>
            <a:r>
              <a:rPr lang="bg-BG" sz="1100" i="1" dirty="0" smtClean="0"/>
              <a:t>. </a:t>
            </a:r>
            <a:r>
              <a:rPr lang="bg-BG" sz="1100" b="0" i="1" dirty="0"/>
              <a:t>Ако трябва да дадете комплексна оценка на проведената учебна</a:t>
            </a:r>
            <a:r>
              <a:rPr lang="bg-BG" sz="1100" b="0" i="1" baseline="0" dirty="0"/>
              <a:t> практика, Вие бихте избрали:</a:t>
            </a:r>
            <a:endParaRPr lang="en-GB" sz="1100" b="0" i="1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499873751401362E-2"/>
          <c:y val="0.30571217395598022"/>
          <c:w val="0.90065396774095818"/>
          <c:h val="0.5257540828796800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Лист1!$A$102:$A$104</c:f>
              <c:strCache>
                <c:ptCount val="3"/>
                <c:pt idx="0">
                  <c:v>по-скоро удовлетворен</c:v>
                </c:pt>
                <c:pt idx="1">
                  <c:v>удовлетворен</c:v>
                </c:pt>
                <c:pt idx="2">
                  <c:v>не мога да преценя</c:v>
                </c:pt>
              </c:strCache>
            </c:strRef>
          </c:cat>
          <c:val>
            <c:numRef>
              <c:f>Лист1!$B$102:$B$104</c:f>
              <c:numCache>
                <c:formatCode>0.0</c:formatCode>
                <c:ptCount val="3"/>
                <c:pt idx="0">
                  <c:v>25</c:v>
                </c:pt>
                <c:pt idx="1">
                  <c:v>70.8</c:v>
                </c:pt>
                <c:pt idx="2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7718233327610057E-2"/>
          <c:y val="0.88914966238319204"/>
          <c:w val="0.9613568189393098"/>
          <c:h val="8.1455455566665433E-2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bg-BG" sz="1050" b="1" i="1" baseline="0" dirty="0"/>
              <a:t>Фиг. № </a:t>
            </a:r>
            <a:r>
              <a:rPr lang="en-US" sz="1050" b="1" i="1" baseline="0" dirty="0" smtClean="0"/>
              <a:t>12</a:t>
            </a:r>
            <a:r>
              <a:rPr lang="bg-BG" sz="1050" b="0" i="1" baseline="0" dirty="0" smtClean="0"/>
              <a:t>. </a:t>
            </a:r>
            <a:r>
              <a:rPr lang="bg-BG" sz="1050" b="0" i="1" baseline="0" dirty="0"/>
              <a:t>Отговаря ли получената оценка на изпита по учебната дисциплина на Вашите знания?  </a:t>
            </a:r>
            <a:r>
              <a:rPr lang="en-US" sz="1050" b="0" i="1" baseline="0" dirty="0"/>
              <a:t>(</a:t>
            </a:r>
            <a:r>
              <a:rPr lang="bg-BG" sz="1050" b="0" i="1" baseline="0" dirty="0"/>
              <a:t>%</a:t>
            </a:r>
            <a:r>
              <a:rPr lang="en-US" sz="1050" b="0" i="1" baseline="0" dirty="0"/>
              <a:t>)</a:t>
            </a:r>
            <a:endParaRPr lang="bg-BG" sz="105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Лист1!$A$122:$A$125</c:f>
              <c:strCache>
                <c:ptCount val="4"/>
                <c:pt idx="0">
                  <c:v>отговаря приблизително</c:v>
                </c:pt>
                <c:pt idx="1">
                  <c:v>отговаря напълно</c:v>
                </c:pt>
                <c:pt idx="2">
                  <c:v>не отговаря - занижена</c:v>
                </c:pt>
                <c:pt idx="3">
                  <c:v>не отговаря - завишена</c:v>
                </c:pt>
              </c:strCache>
            </c:strRef>
          </c:cat>
          <c:val>
            <c:numRef>
              <c:f>Лист1!$B$122:$B$125</c:f>
              <c:numCache>
                <c:formatCode>0.0;[Red]0.0</c:formatCode>
                <c:ptCount val="4"/>
                <c:pt idx="0">
                  <c:v>20.8</c:v>
                </c:pt>
                <c:pt idx="1">
                  <c:v>70.8</c:v>
                </c:pt>
                <c:pt idx="2">
                  <c:v>4.2</c:v>
                </c:pt>
                <c:pt idx="3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t"/>
      <c:layout/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100" i="1" dirty="0"/>
              <a:t>Фиг. </a:t>
            </a:r>
            <a:r>
              <a:rPr lang="bg-BG" sz="1100" i="1" dirty="0" smtClean="0"/>
              <a:t>2. </a:t>
            </a:r>
            <a:r>
              <a:rPr lang="bg-BG" sz="1100" b="0" i="1" dirty="0"/>
              <a:t>Смятате</a:t>
            </a:r>
            <a:r>
              <a:rPr lang="bg-BG" sz="1100" b="0" i="1" baseline="0" dirty="0"/>
              <a:t> ли за необходимо включването на повече семинарни занятия в рамките на учебната практика? </a:t>
            </a:r>
            <a:r>
              <a:rPr lang="en-US" sz="1100" b="0" i="1" baseline="0" dirty="0"/>
              <a:t>(%)</a:t>
            </a:r>
            <a:endParaRPr lang="en-GB" sz="1100" b="0" i="1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Лист1!$S$40:$S$42</c:f>
              <c:strCache>
                <c:ptCount val="3"/>
                <c:pt idx="0">
                  <c:v>да, смятам</c:v>
                </c:pt>
                <c:pt idx="1">
                  <c:v>не, не смятам</c:v>
                </c:pt>
                <c:pt idx="2">
                  <c:v>нямам мнение</c:v>
                </c:pt>
              </c:strCache>
            </c:strRef>
          </c:cat>
          <c:val>
            <c:numRef>
              <c:f>Лист1!$T$40:$T$42</c:f>
              <c:numCache>
                <c:formatCode>General</c:formatCode>
                <c:ptCount val="3"/>
                <c:pt idx="0">
                  <c:v>4.3</c:v>
                </c:pt>
                <c:pt idx="1">
                  <c:v>34.799999999999997</c:v>
                </c:pt>
                <c:pt idx="2">
                  <c:v>60.9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bg-BG" sz="1050" b="1" i="1" baseline="0" dirty="0">
                <a:effectLst/>
              </a:rPr>
              <a:t>Фиг. № </a:t>
            </a:r>
            <a:r>
              <a:rPr lang="bg-BG" sz="1050" b="1" i="1" baseline="0" dirty="0" smtClean="0">
                <a:effectLst/>
              </a:rPr>
              <a:t>3. </a:t>
            </a:r>
            <a:r>
              <a:rPr lang="bg-BG" sz="1050" b="0" i="1" baseline="0" dirty="0">
                <a:effectLst/>
              </a:rPr>
              <a:t>Считате ли, че създадената организация на работа по време на учебната практика е оптимална? </a:t>
            </a:r>
            <a:r>
              <a:rPr lang="en-US" sz="1050" b="0" i="1" baseline="0" dirty="0">
                <a:effectLst/>
              </a:rPr>
              <a:t>(%)</a:t>
            </a:r>
            <a:r>
              <a:rPr lang="bg-BG" sz="1050" b="0" i="1" baseline="0" dirty="0">
                <a:effectLst/>
              </a:rPr>
              <a:t> </a:t>
            </a:r>
            <a:endParaRPr lang="en-GB" sz="1050" dirty="0">
              <a:effectLst/>
            </a:endParaRPr>
          </a:p>
        </c:rich>
      </c:tx>
      <c:layout>
        <c:manualLayout>
          <c:xMode val="edge"/>
          <c:yMode val="edge"/>
          <c:x val="0.14166666666666666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94373002228848E-2"/>
          <c:y val="0.37534913193131014"/>
          <c:w val="0.93230454173829869"/>
          <c:h val="0.5576415889323811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2"/>
              <c:layout>
                <c:manualLayout>
                  <c:x val="-6.1263755161239254E-2"/>
                  <c:y val="6.577914527343033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Лист1!$A$39:$A$41</c:f>
              <c:strCache>
                <c:ptCount val="3"/>
                <c:pt idx="0">
                  <c:v>да, считам</c:v>
                </c:pt>
                <c:pt idx="2">
                  <c:v>не мога да преценя</c:v>
                </c:pt>
              </c:strCache>
            </c:strRef>
          </c:cat>
          <c:val>
            <c:numRef>
              <c:f>Лист1!$B$39:$B$41</c:f>
              <c:numCache>
                <c:formatCode>General</c:formatCode>
                <c:ptCount val="3"/>
                <c:pt idx="0" formatCode="0.0">
                  <c:v>95.8</c:v>
                </c:pt>
                <c:pt idx="2" formatCode="0.0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6006612681209725"/>
          <c:y val="0.24821547502277255"/>
          <c:w val="0.72966185476815404"/>
          <c:h val="8.3717191601049873E-2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100" b="1" i="1" baseline="0" dirty="0">
                <a:effectLst/>
              </a:rPr>
              <a:t>Фиг. </a:t>
            </a:r>
            <a:r>
              <a:rPr lang="bg-BG" sz="1100" b="1" i="1" baseline="0" dirty="0" smtClean="0">
                <a:effectLst/>
              </a:rPr>
              <a:t>4. </a:t>
            </a:r>
            <a:r>
              <a:rPr lang="bg-BG" sz="1100" b="0" i="1" baseline="0" dirty="0">
                <a:effectLst/>
              </a:rPr>
              <a:t>Осигурен ли Ви беше транспорт до мястото на провеждане на учебната </a:t>
            </a:r>
            <a:r>
              <a:rPr lang="bg-BG" sz="1100" b="0" i="1" baseline="0" dirty="0" smtClean="0">
                <a:effectLst/>
              </a:rPr>
              <a:t>практика? </a:t>
            </a:r>
            <a:r>
              <a:rPr lang="en-US" sz="1100" b="0" i="1" baseline="0" dirty="0">
                <a:effectLst/>
              </a:rPr>
              <a:t>(</a:t>
            </a:r>
            <a:r>
              <a:rPr lang="bg-BG" sz="1100" b="0" i="1" baseline="0" dirty="0">
                <a:effectLst/>
              </a:rPr>
              <a:t>%</a:t>
            </a:r>
            <a:r>
              <a:rPr lang="en-US" sz="1100" b="0" i="1" baseline="0" dirty="0">
                <a:effectLst/>
              </a:rPr>
              <a:t>)</a:t>
            </a:r>
            <a:endParaRPr lang="en-GB" sz="1100" dirty="0">
              <a:effectLst/>
            </a:endParaRPr>
          </a:p>
        </c:rich>
      </c:tx>
      <c:layout>
        <c:manualLayout>
          <c:xMode val="edge"/>
          <c:yMode val="edge"/>
          <c:x val="0.11844349922530727"/>
          <c:y val="4.621215949866073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1143919510061235"/>
                  <c:y val="0.1336311606882472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Лист1!$S$21:$S$22</c:f>
              <c:strCache>
                <c:ptCount val="2"/>
                <c:pt idx="0">
                  <c:v>да, беше осигурен</c:v>
                </c:pt>
                <c:pt idx="1">
                  <c:v>не, не беше осигурен</c:v>
                </c:pt>
              </c:strCache>
            </c:strRef>
          </c:cat>
          <c:val>
            <c:numRef>
              <c:f>Лист1!$T$21:$T$22</c:f>
              <c:numCache>
                <c:formatCode>General</c:formatCode>
                <c:ptCount val="2"/>
                <c:pt idx="0">
                  <c:v>95.7</c:v>
                </c:pt>
                <c:pt idx="1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100" i="1" dirty="0"/>
              <a:t>Фиг. </a:t>
            </a:r>
            <a:r>
              <a:rPr lang="bg-BG" sz="1100" i="1" dirty="0" smtClean="0"/>
              <a:t>5. </a:t>
            </a:r>
            <a:r>
              <a:rPr lang="bg-BG" sz="1100" b="0" i="1" dirty="0"/>
              <a:t>Ако трябва да оцените разпределението на времето за провеждане на учебните занятия, според Вас то е:</a:t>
            </a:r>
            <a:endParaRPr lang="en-GB" sz="1100" b="0" i="1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Лист1!$J$40:$J$43</c:f>
              <c:strCache>
                <c:ptCount val="4"/>
                <c:pt idx="0">
                  <c:v>оптимално разпределено м/у лекции и практически занятия</c:v>
                </c:pt>
                <c:pt idx="1">
                  <c:v>не е оптимално разпределено м/у лекции и практически занятия</c:v>
                </c:pt>
                <c:pt idx="2">
                  <c:v>оптимално разпределено м/у учебни занятия и почивки</c:v>
                </c:pt>
                <c:pt idx="3">
                  <c:v>друго</c:v>
                </c:pt>
              </c:strCache>
            </c:strRef>
          </c:cat>
          <c:val>
            <c:numRef>
              <c:f>Лист1!$K$40:$K$43</c:f>
              <c:numCache>
                <c:formatCode>0.0</c:formatCode>
                <c:ptCount val="4"/>
                <c:pt idx="0">
                  <c:v>77</c:v>
                </c:pt>
                <c:pt idx="1">
                  <c:v>8.4</c:v>
                </c:pt>
                <c:pt idx="2">
                  <c:v>10.4</c:v>
                </c:pt>
                <c:pt idx="3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47872"/>
        <c:axId val="125249408"/>
      </c:barChart>
      <c:catAx>
        <c:axId val="12524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25249408"/>
        <c:crosses val="autoZero"/>
        <c:auto val="1"/>
        <c:lblAlgn val="ctr"/>
        <c:lblOffset val="100"/>
        <c:noMultiLvlLbl val="0"/>
      </c:catAx>
      <c:valAx>
        <c:axId val="125249408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25247872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100" i="1" dirty="0"/>
              <a:t>Фиг. </a:t>
            </a:r>
            <a:r>
              <a:rPr lang="en-US" sz="1100" i="1" dirty="0" smtClean="0"/>
              <a:t>6</a:t>
            </a:r>
            <a:r>
              <a:rPr lang="bg-BG" sz="1100" i="1" dirty="0" smtClean="0"/>
              <a:t>. </a:t>
            </a:r>
            <a:r>
              <a:rPr lang="bg-BG" sz="1100" b="0" i="1" dirty="0"/>
              <a:t>По време на учебната практика преподавателят следеше ли за стриктното спазване на трудовата дисциплина? </a:t>
            </a:r>
            <a:r>
              <a:rPr lang="en-US" sz="1100" b="0" i="1" dirty="0"/>
              <a:t>(</a:t>
            </a:r>
            <a:r>
              <a:rPr lang="bg-BG" sz="1100" b="0" i="1" dirty="0"/>
              <a:t>%</a:t>
            </a:r>
            <a:r>
              <a:rPr lang="en-US" sz="1100" b="0" i="1" dirty="0"/>
              <a:t>)</a:t>
            </a:r>
            <a:endParaRPr lang="en-GB" sz="1100" b="0" i="1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983051653410248E-2"/>
          <c:y val="0.49094316027717727"/>
          <c:w val="0.92726083115847535"/>
          <c:h val="0.4526426778163098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Лист1!$AA$40:$AA$41</c:f>
              <c:strCache>
                <c:ptCount val="2"/>
                <c:pt idx="0">
                  <c:v>да, следеше (касае преподавателя, водил лекционните занятия)</c:v>
                </c:pt>
                <c:pt idx="1">
                  <c:v>да, следеше (касае преподавателя, водил практическите занятия)</c:v>
                </c:pt>
              </c:strCache>
            </c:strRef>
          </c:cat>
          <c:val>
            <c:numRef>
              <c:f>Лист1!$AB$40:$AB$41</c:f>
              <c:numCache>
                <c:formatCode>General</c:formatCode>
                <c:ptCount val="2"/>
                <c:pt idx="0">
                  <c:v>54.2</c:v>
                </c:pt>
                <c:pt idx="1">
                  <c:v>45.8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.284617175265586"/>
          <c:w val="0.9783847249295532"/>
          <c:h val="0.16850510009734626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100" i="1" dirty="0"/>
              <a:t>Фиг. </a:t>
            </a:r>
            <a:r>
              <a:rPr lang="en-US" sz="1100" i="1" dirty="0" smtClean="0"/>
              <a:t>7</a:t>
            </a:r>
            <a:r>
              <a:rPr lang="bg-BG" sz="1100" i="1" dirty="0" smtClean="0"/>
              <a:t>. </a:t>
            </a:r>
            <a:r>
              <a:rPr lang="bg-BG" sz="1100" b="0" i="1" dirty="0"/>
              <a:t>По време на учебната практика Вие носихте ли предпазно облекло и обувки? </a:t>
            </a:r>
            <a:r>
              <a:rPr lang="en-US" sz="1100" b="0" i="1" dirty="0"/>
              <a:t>(</a:t>
            </a:r>
            <a:r>
              <a:rPr lang="bg-BG" sz="1100" b="0" i="1" dirty="0"/>
              <a:t>%</a:t>
            </a:r>
            <a:r>
              <a:rPr lang="en-US" sz="1100" b="0" i="1" dirty="0"/>
              <a:t>)</a:t>
            </a:r>
            <a:endParaRPr lang="en-GB" sz="1100" b="0" i="1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Lbls>
            <c:dLbl>
              <c:idx val="1"/>
              <c:layout>
                <c:manualLayout>
                  <c:x val="-7.1278433945756781E-2"/>
                  <c:y val="7.365412656751239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Лист1!$A$62:$A$63</c:f>
              <c:strCache>
                <c:ptCount val="2"/>
                <c:pt idx="0">
                  <c:v>да, носих</c:v>
                </c:pt>
                <c:pt idx="1">
                  <c:v>не, не носих</c:v>
                </c:pt>
              </c:strCache>
            </c:strRef>
          </c:cat>
          <c:val>
            <c:numRef>
              <c:f>Лист1!$B$62:$B$63</c:f>
              <c:numCache>
                <c:formatCode>General</c:formatCode>
                <c:ptCount val="2"/>
                <c:pt idx="0" formatCode="0.0;[Red]0.0">
                  <c:v>95.8</c:v>
                </c:pt>
                <c:pt idx="1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100" i="1" dirty="0"/>
              <a:t>Фиг. </a:t>
            </a:r>
            <a:r>
              <a:rPr lang="en-US" sz="1100" i="1" dirty="0" smtClean="0"/>
              <a:t>8</a:t>
            </a:r>
            <a:r>
              <a:rPr lang="bg-BG" sz="1100" i="1" dirty="0" smtClean="0"/>
              <a:t>. </a:t>
            </a:r>
            <a:r>
              <a:rPr lang="bg-BG" sz="1100" b="0" i="1" dirty="0"/>
              <a:t>По време на практиката преподавателят упражни ли контрол върху носенето на предпазно облекло и обувки от страна на студентите? (%)</a:t>
            </a:r>
            <a:endParaRPr lang="en-GB" sz="1100" b="0" i="1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Лист1!$J$62:$J$64</c:f>
              <c:strCache>
                <c:ptCount val="3"/>
                <c:pt idx="0">
                  <c:v>да, упражни контрол (касае преподавателя, водил лекционните занятия)</c:v>
                </c:pt>
                <c:pt idx="1">
                  <c:v>да, упражни контрол (касае преподавателя, водил практическите занятия)</c:v>
                </c:pt>
                <c:pt idx="2">
                  <c:v>не, не упражни контрол</c:v>
                </c:pt>
              </c:strCache>
            </c:strRef>
          </c:cat>
          <c:val>
            <c:numRef>
              <c:f>Лист1!$K$62:$K$64</c:f>
              <c:numCache>
                <c:formatCode>General</c:formatCode>
                <c:ptCount val="3"/>
                <c:pt idx="0">
                  <c:v>41.7</c:v>
                </c:pt>
                <c:pt idx="1">
                  <c:v>41.7</c:v>
                </c:pt>
                <c:pt idx="2">
                  <c:v>16.600000000000001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100" b="1" i="1" baseline="0" dirty="0">
                <a:effectLst/>
              </a:rPr>
              <a:t>Фиг. </a:t>
            </a:r>
            <a:r>
              <a:rPr lang="en-US" sz="1100" b="1" i="1" baseline="0" dirty="0" smtClean="0">
                <a:effectLst/>
              </a:rPr>
              <a:t>9</a:t>
            </a:r>
            <a:r>
              <a:rPr lang="bg-BG" sz="1100" b="1" i="1" baseline="0" dirty="0" smtClean="0">
                <a:effectLst/>
              </a:rPr>
              <a:t>. </a:t>
            </a:r>
            <a:r>
              <a:rPr lang="bg-BG" sz="1100" b="0" i="1" baseline="0" dirty="0">
                <a:effectLst/>
              </a:rPr>
              <a:t>По време на практиката преподавателят упражни ли контрол върху присъствието на студентите на учебните занятия? (%)</a:t>
            </a:r>
            <a:endParaRPr lang="en-GB" sz="1100" dirty="0">
              <a:effectLst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285061800893369E-2"/>
          <c:y val="0.23576894233974002"/>
          <c:w val="0.53049264367451232"/>
          <c:h val="0.7172717416318821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Лист1!$S$62:$S$64</c:f>
              <c:strCache>
                <c:ptCount val="3"/>
                <c:pt idx="0">
                  <c:v>да, упражни контрол (касае преподавателя, водил лекционните занятия)</c:v>
                </c:pt>
                <c:pt idx="1">
                  <c:v>да, упражни контрол (касае преподавателя, водил практическите занятия)</c:v>
                </c:pt>
                <c:pt idx="2">
                  <c:v>не, не упражни контрол</c:v>
                </c:pt>
              </c:strCache>
            </c:strRef>
          </c:cat>
          <c:val>
            <c:numRef>
              <c:f>Лист1!$T$62:$T$64</c:f>
              <c:numCache>
                <c:formatCode>General</c:formatCode>
                <c:ptCount val="3"/>
                <c:pt idx="0">
                  <c:v>56.3</c:v>
                </c:pt>
                <c:pt idx="1">
                  <c:v>39.5</c:v>
                </c:pt>
                <c:pt idx="2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A25AF-6371-4E49-AB70-01A09E425F53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B9442-74DC-4B2B-8C5D-369FAD0E8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67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9806-9C8A-4183-A6DE-8A1DB12F380E}" type="datetime1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2646-AE12-41EE-9A30-2C476B2F1E96}" type="datetime1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AE45-4D93-4A79-A318-5025F2F0DF2D}" type="datetime1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4A71-17EB-49B7-8C49-E057C9EBA32A}" type="datetime1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84E7-B53E-4574-995E-F68E06FB21F4}" type="datetime1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B040C-4697-4910-901C-B3DE27BB1C69}" type="datetime1">
              <a:rPr lang="en-GB" smtClean="0"/>
              <a:t>04/02/2019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CD15-C37E-4998-AABC-2F3A3D6BD13B}" type="datetime1">
              <a:rPr lang="en-GB" smtClean="0"/>
              <a:t>04/02/2019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DC95-41AA-4E34-87EE-027CC5D63100}" type="datetime1">
              <a:rPr lang="en-GB" smtClean="0"/>
              <a:t>04/02/2019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8278-8B47-4ACA-9B3F-01C311AE023D}" type="datetime1">
              <a:rPr lang="en-GB" smtClean="0"/>
              <a:t>04/02/2019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8E11-3AB9-430A-A612-CACA68A7DED6}" type="datetime1">
              <a:rPr lang="en-GB" smtClean="0"/>
              <a:t>04/02/2019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9BE6-0E59-421A-9309-91446E77E5AD}" type="datetime1">
              <a:rPr lang="en-GB" smtClean="0"/>
              <a:t>04/02/2019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32EF93E-331C-4692-8E7F-71149EF03EB2}" type="datetime1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79EBE12-A991-4A0F-BFCC-904F09E80E2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969818" cy="18002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03-02: </a:t>
            </a:r>
            <a:r>
              <a:rPr lang="bg-BG" sz="2400" b="1" dirty="0" smtClean="0">
                <a:solidFill>
                  <a:schemeClr val="tx1"/>
                </a:solidFill>
              </a:rPr>
              <a:t>ПРОУЧВАНЕ НА </a:t>
            </a:r>
            <a:r>
              <a:rPr lang="ru-RU" sz="2400" b="1" dirty="0" smtClean="0">
                <a:solidFill>
                  <a:schemeClr val="tx1"/>
                </a:solidFill>
              </a:rPr>
              <a:t>МНЕНИЕТО </a:t>
            </a:r>
            <a:r>
              <a:rPr lang="ru-RU" sz="2400" b="1" dirty="0">
                <a:solidFill>
                  <a:schemeClr val="tx1"/>
                </a:solidFill>
              </a:rPr>
              <a:t>НА </a:t>
            </a:r>
            <a:r>
              <a:rPr lang="ru-RU" sz="2400" b="1" dirty="0" smtClean="0">
                <a:solidFill>
                  <a:schemeClr val="tx1"/>
                </a:solidFill>
              </a:rPr>
              <a:t>СТУДЕНТИ ОТ СПЕЦИАЛНОСТ «ФАРМАЦИЯ» ОТНОСНО ТЯХНАТА УДОВЛЕТВОРЕНОСТ ОТ ПРОВЕДЕНАТА УЧЕБНА ПРАКТИКА ПО ФАРМАЦЕВТИЧНА БОТАНИКА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5661248"/>
            <a:ext cx="6461760" cy="43204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bg-BG" b="1" i="1" dirty="0" smtClean="0">
                <a:solidFill>
                  <a:schemeClr val="tx1"/>
                </a:solidFill>
              </a:rPr>
              <a:t>СТУДЕНТИ ОТ СПЕЦИАЛНОСТ „ФАРМАЦИЯ“, 3 КУРС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40886" y="416076"/>
            <a:ext cx="646176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bg-BG" sz="1600" b="1" i="1" dirty="0" smtClean="0">
                <a:solidFill>
                  <a:schemeClr val="tx2"/>
                </a:solidFill>
              </a:rPr>
              <a:t>МЕДИЦИНСКИ УНИВЕРСИТЕТ – ПЛЕВЕН </a:t>
            </a:r>
          </a:p>
          <a:p>
            <a:pPr algn="ctr">
              <a:spcBef>
                <a:spcPts val="0"/>
              </a:spcBef>
            </a:pPr>
            <a:r>
              <a:rPr lang="bg-BG" sz="1600" b="1" i="1" dirty="0" smtClean="0">
                <a:solidFill>
                  <a:schemeClr val="tx2"/>
                </a:solidFill>
              </a:rPr>
              <a:t>ФАКУЛТЕТ „ФАРМАЦИЯ“</a:t>
            </a:r>
            <a:endParaRPr lang="en-GB" sz="16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8662"/>
            <a:ext cx="590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827584" y="1052736"/>
            <a:ext cx="705678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01123"/>
            <a:ext cx="2520280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96184"/>
            <a:ext cx="2793968" cy="186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42720"/>
            <a:ext cx="2785049" cy="185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4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720080"/>
          </a:xfrm>
        </p:spPr>
        <p:txBody>
          <a:bodyPr>
            <a:normAutofit fontScale="90000"/>
          </a:bodyPr>
          <a:lstStyle/>
          <a:p>
            <a:pPr algn="l"/>
            <a:r>
              <a:rPr lang="bg-BG" sz="2000" b="1" dirty="0" smtClean="0"/>
              <a:t/>
            </a:r>
            <a:br>
              <a:rPr lang="bg-BG" sz="2000" b="1" dirty="0" smtClean="0"/>
            </a:br>
            <a:r>
              <a:rPr lang="bg-BG" sz="2000" b="1" dirty="0" smtClean="0"/>
              <a:t>ОСНОВНИ ДАННИ ЗА ПРОУЧВАНЕТО</a:t>
            </a:r>
            <a:br>
              <a:rPr lang="bg-BG" sz="2000" b="1" dirty="0" smtClean="0"/>
            </a:br>
            <a:r>
              <a:rPr lang="bg-BG" sz="2000" b="1" dirty="0" smtClean="0"/>
              <a:t/>
            </a:r>
            <a:br>
              <a:rPr lang="bg-BG" sz="2000" b="1" dirty="0" smtClean="0"/>
            </a:br>
            <a:endParaRPr lang="en-GB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57313"/>
              </p:ext>
            </p:extLst>
          </p:nvPr>
        </p:nvGraphicFramePr>
        <p:xfrm>
          <a:off x="179512" y="647720"/>
          <a:ext cx="8496944" cy="2759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2527"/>
                <a:gridCol w="3744417"/>
              </a:tblGrid>
              <a:tr h="288032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Време на провеждане на проучването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Мес. 10</a:t>
                      </a:r>
                      <a:r>
                        <a:rPr lang="bg-BG" sz="1400" baseline="0" dirty="0" smtClean="0"/>
                        <a:t> </a:t>
                      </a:r>
                      <a:r>
                        <a:rPr lang="bg-BG" sz="1400" dirty="0" smtClean="0"/>
                        <a:t>2018 г.</a:t>
                      </a:r>
                      <a:endParaRPr lang="en-GB" sz="1400" dirty="0"/>
                    </a:p>
                  </a:txBody>
                  <a:tcPr/>
                </a:tc>
              </a:tr>
              <a:tr h="288583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Бр. анкетирани лица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24 </a:t>
                      </a:r>
                      <a:r>
                        <a:rPr lang="en-US" sz="1400" dirty="0" smtClean="0"/>
                        <a:t>(</a:t>
                      </a:r>
                      <a:r>
                        <a:rPr lang="bg-BG" sz="1400" dirty="0" smtClean="0"/>
                        <a:t>92.3%</a:t>
                      </a:r>
                      <a:r>
                        <a:rPr lang="en-US" sz="1400" dirty="0" smtClean="0"/>
                        <a:t>)</a:t>
                      </a:r>
                      <a:r>
                        <a:rPr lang="bg-BG" sz="1400" dirty="0" smtClean="0"/>
                        <a:t> </a:t>
                      </a:r>
                      <a:r>
                        <a:rPr lang="bg-BG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студенти от 3 курс</a:t>
                      </a:r>
                      <a:endParaRPr lang="en-GB" sz="1400" dirty="0"/>
                    </a:p>
                  </a:txBody>
                  <a:tcPr/>
                </a:tc>
              </a:tr>
              <a:tr h="686544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Разпределение на анкетираните лица по </a:t>
                      </a:r>
                      <a:r>
                        <a:rPr lang="bg-BG" sz="1400" b="1" dirty="0" smtClean="0"/>
                        <a:t>пол</a:t>
                      </a:r>
                    </a:p>
                    <a:p>
                      <a:r>
                        <a:rPr lang="bg-BG" sz="1400" dirty="0" smtClean="0"/>
                        <a:t>  Мъже</a:t>
                      </a:r>
                    </a:p>
                    <a:p>
                      <a:r>
                        <a:rPr lang="bg-BG" sz="1400" dirty="0" smtClean="0"/>
                        <a:t>  Жени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400" dirty="0" smtClean="0"/>
                    </a:p>
                    <a:p>
                      <a:r>
                        <a:rPr lang="bg-BG" sz="1400" dirty="0" smtClean="0"/>
                        <a:t>10 </a:t>
                      </a:r>
                      <a:r>
                        <a:rPr lang="en-US" sz="1400" dirty="0" smtClean="0"/>
                        <a:t>(</a:t>
                      </a:r>
                      <a:r>
                        <a:rPr lang="bg-BG" sz="1400" dirty="0" smtClean="0"/>
                        <a:t>41.7%</a:t>
                      </a:r>
                      <a:r>
                        <a:rPr lang="en-US" sz="1400" dirty="0" smtClean="0"/>
                        <a:t>)</a:t>
                      </a:r>
                      <a:endParaRPr lang="bg-BG" sz="1400" dirty="0" smtClean="0"/>
                    </a:p>
                    <a:p>
                      <a:r>
                        <a:rPr lang="bg-BG" sz="1400" dirty="0" smtClean="0"/>
                        <a:t>14 </a:t>
                      </a:r>
                      <a:r>
                        <a:rPr lang="en-US" sz="1400" dirty="0" smtClean="0"/>
                        <a:t>(</a:t>
                      </a:r>
                      <a:r>
                        <a:rPr lang="bg-BG" sz="1400" dirty="0" smtClean="0"/>
                        <a:t>58.3%</a:t>
                      </a:r>
                      <a:r>
                        <a:rPr lang="en-US" sz="1400" dirty="0" smtClean="0"/>
                        <a:t>)</a:t>
                      </a:r>
                      <a:endParaRPr lang="en-GB" sz="1400" dirty="0"/>
                    </a:p>
                  </a:txBody>
                  <a:tcPr/>
                </a:tc>
              </a:tr>
              <a:tr h="6865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Преподавател, водил лекционните занятия Преподавател, водил практическите занятия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доц. Д. Павлова, дб</a:t>
                      </a:r>
                    </a:p>
                    <a:p>
                      <a:r>
                        <a:rPr lang="bg-BG" sz="1400" dirty="0" smtClean="0"/>
                        <a:t>гл.ас. А. Гаврилова, дб</a:t>
                      </a:r>
                      <a:endParaRPr lang="en-GB" sz="1400" dirty="0"/>
                    </a:p>
                  </a:txBody>
                  <a:tcPr/>
                </a:tc>
              </a:tr>
              <a:tr h="686544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Място и време на провеждане на учебната практика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14-17.06.2018 г.</a:t>
                      </a:r>
                    </a:p>
                    <a:p>
                      <a:r>
                        <a:rPr lang="ru-RU" sz="1400" dirty="0" smtClean="0"/>
                        <a:t>почивната станция на МУ-Плевен в гр. Априлци и околността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251520" y="3501008"/>
            <a:ext cx="8693905" cy="684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u="sng" dirty="0" smtClean="0">
                <a:solidFill>
                  <a:srgbClr val="FFC000"/>
                </a:solidFill>
              </a:rPr>
              <a:t>КОМПЕТЕНЦИИ</a:t>
            </a:r>
            <a:r>
              <a:rPr lang="ru-RU" sz="1600" b="1" u="sng" dirty="0">
                <a:solidFill>
                  <a:srgbClr val="FFC000"/>
                </a:solidFill>
              </a:rPr>
              <a:t>, ФОРМИРАНИ В РАМКИТЕ НА УЧЕБНАТА ПРАКТИКА</a:t>
            </a:r>
            <a:r>
              <a:rPr lang="ru-RU" sz="1600" b="1" dirty="0">
                <a:solidFill>
                  <a:srgbClr val="FFC000"/>
                </a:solidFill>
              </a:rPr>
              <a:t>, ОСВЕДОМЕНОСТ ЗА СПЕЦИФИЧНИТЕ ЦЕЛИ НА ЗАНЯТИЯТА И НЕОБХОДИМОСТ ОТ УВЕЛИЧАВАНЕ НА ХОРАРИУМА ПО УЧЕБНАТА ПРАКТИКА</a:t>
            </a:r>
            <a:endParaRPr lang="en-GB" sz="16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4293096"/>
            <a:ext cx="8748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Болшинството от студентите (95.8%) са наясно с компетенциите, които е необходимо да притежават в края на учебната практика по „Фармацевтична ботаника“.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Сред посочените компетенции, които студентите считат, че са овладели в рамките на учебната практика са: запознаване с голям брой лечебни растения и тяхното разпознаване чрез използването на определител; овладяване на методите за събиране, изсушаване на растенията и изготвянето на хербарии; макроскопско описване на растенията; изучаване на морфологията на растенията; затвърждаване на знанията, които са получени по време на учебната дисциплина „Фармацевтична ботаника“, както и формирането на някои морални и физически качества като: любов към природата, издържливост</a:t>
            </a:r>
            <a:r>
              <a:rPr lang="ru-RU" sz="1200" dirty="0" smtClean="0"/>
              <a:t>.</a:t>
            </a:r>
            <a:endParaRPr lang="ru-RU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Над 85% от студентите определят като полезни придобитите компетенции в рамките на учебната практика, като се аргументират с това, че практиката дава базисни знания, които могат да бъдат използвани по-нататък в рамките на цялостното обучение в специалността (особено при изучаването на учебната дисциплина „Фармакогнозия“), както и при упражняване на професията. </a:t>
            </a:r>
          </a:p>
        </p:txBody>
      </p:sp>
    </p:spTree>
    <p:extLst>
      <p:ext uri="{BB962C8B-B14F-4D97-AF65-F5344CB8AC3E}">
        <p14:creationId xmlns:p14="http://schemas.microsoft.com/office/powerpoint/2010/main" val="40103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864096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FFC000"/>
                </a:solidFill>
              </a:rPr>
              <a:t>КОМПЕТЕНЦИИ, ФОРМИРАНИ В РАМКИТЕ НА УЧЕБНАТА ПРАКТИКА, </a:t>
            </a:r>
            <a:r>
              <a:rPr lang="ru-RU" sz="1600" b="1" u="sng" dirty="0">
                <a:solidFill>
                  <a:srgbClr val="FFC000"/>
                </a:solidFill>
              </a:rPr>
              <a:t>ОСВЕДОМЕНОСТ ЗА СПЕЦИФИЧНИТЕ ЦЕЛИ НА ЗАНЯТИЯТА</a:t>
            </a:r>
            <a:r>
              <a:rPr lang="ru-RU" sz="1600" b="1" dirty="0">
                <a:solidFill>
                  <a:srgbClr val="FFC000"/>
                </a:solidFill>
              </a:rPr>
              <a:t> И </a:t>
            </a:r>
            <a:r>
              <a:rPr lang="ru-RU" sz="1600" b="1" u="sng" dirty="0">
                <a:solidFill>
                  <a:srgbClr val="FFC000"/>
                </a:solidFill>
              </a:rPr>
              <a:t>НЕОБХОДИМОСТ ОТ УВЕЛИЧАВАНЕ НА ХОРАРИУМА ПО УЧЕБНАТА </a:t>
            </a:r>
            <a:r>
              <a:rPr lang="ru-RU" sz="1600" b="1" u="sng" dirty="0" smtClean="0">
                <a:solidFill>
                  <a:srgbClr val="FFC000"/>
                </a:solidFill>
              </a:rPr>
              <a:t>ПРАКТИКА</a:t>
            </a:r>
            <a:endParaRPr lang="en-GB" sz="1600" dirty="0">
              <a:solidFill>
                <a:srgbClr val="FFC000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334083"/>
              </p:ext>
            </p:extLst>
          </p:nvPr>
        </p:nvGraphicFramePr>
        <p:xfrm>
          <a:off x="107504" y="1700807"/>
          <a:ext cx="4536504" cy="3284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79512" y="5085184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Студентите са били запознати със специфичните цели на всяко учебно занятие. </a:t>
            </a:r>
            <a:endParaRPr lang="en-GB" sz="1200" dirty="0"/>
          </a:p>
        </p:txBody>
      </p:sp>
      <p:sp>
        <p:nvSpPr>
          <p:cNvPr id="6" name="Rectangle 5"/>
          <p:cNvSpPr/>
          <p:nvPr/>
        </p:nvSpPr>
        <p:spPr>
          <a:xfrm>
            <a:off x="4823520" y="4985593"/>
            <a:ext cx="4104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Над 60% не са изразили конкретно мнение. Сред тези, които са дали  </a:t>
            </a:r>
            <a:r>
              <a:rPr lang="ru-RU" sz="1200" dirty="0" smtClean="0"/>
              <a:t>от</a:t>
            </a:r>
            <a:r>
              <a:rPr lang="bg-BG" sz="1200" dirty="0"/>
              <a:t>р</a:t>
            </a:r>
            <a:r>
              <a:rPr lang="ru-RU" sz="1200" dirty="0" smtClean="0"/>
              <a:t>ицателен </a:t>
            </a:r>
            <a:r>
              <a:rPr lang="ru-RU" sz="1200" dirty="0"/>
              <a:t>отговор на въпроса, основни мотиви за това са, че планираните учебни занятия са напълно достатъчни и засягат всички важни въпроси по учебната дисциплина, както и липсата на време за допълнителни семинарни занятия.</a:t>
            </a:r>
            <a:endParaRPr lang="en-GB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34614"/>
              </p:ext>
            </p:extLst>
          </p:nvPr>
        </p:nvGraphicFramePr>
        <p:xfrm>
          <a:off x="4499992" y="1412775"/>
          <a:ext cx="4572000" cy="3572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87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6" y="373548"/>
            <a:ext cx="7095281" cy="607181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C000"/>
                </a:solidFill>
              </a:rPr>
              <a:t>СЪЗДАДЕНА </a:t>
            </a:r>
            <a:r>
              <a:rPr lang="ru-RU" sz="1800" b="1" dirty="0">
                <a:solidFill>
                  <a:srgbClr val="FFC000"/>
                </a:solidFill>
              </a:rPr>
              <a:t>ОРГАНИЗАЦИЯ НА РАБОТА ПО ВРЕМЕ НА УЧЕБНАТА ПРАКТИКА И ОБЕЗПЕЧЕНОСТ С РЕСУРСИ</a:t>
            </a:r>
            <a:endParaRPr lang="en-GB" sz="1800" dirty="0"/>
          </a:p>
        </p:txBody>
      </p:sp>
      <p:sp>
        <p:nvSpPr>
          <p:cNvPr id="11" name="Rectangle 10"/>
          <p:cNvSpPr/>
          <p:nvPr/>
        </p:nvSpPr>
        <p:spPr>
          <a:xfrm>
            <a:off x="0" y="3212976"/>
            <a:ext cx="41606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100" dirty="0"/>
              <a:t>Според 95.8% от студентите създадената организация на работа по време на учебната практика е оптимална. </a:t>
            </a:r>
            <a:endParaRPr lang="bg-BG" sz="11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243" y="404665"/>
            <a:ext cx="173134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224076"/>
              </p:ext>
            </p:extLst>
          </p:nvPr>
        </p:nvGraphicFramePr>
        <p:xfrm>
          <a:off x="123279" y="1001564"/>
          <a:ext cx="3872657" cy="2283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689222"/>
              </p:ext>
            </p:extLst>
          </p:nvPr>
        </p:nvGraphicFramePr>
        <p:xfrm>
          <a:off x="0" y="3643863"/>
          <a:ext cx="4266853" cy="247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192617"/>
              </p:ext>
            </p:extLst>
          </p:nvPr>
        </p:nvGraphicFramePr>
        <p:xfrm>
          <a:off x="4860032" y="1556793"/>
          <a:ext cx="4139952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419872" y="4581128"/>
            <a:ext cx="5545283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bg-BG" sz="1100" dirty="0"/>
              <a:t>Близо 80% от студентите считат, че времето е било оптимално разпределено между лекционните и практическите занятия. Около 8% от студентите изразяват противоположно мнение, като изясняват, че времето не е било съобразено с лятната изпитна сесия и е организирано в рамките на самата изпитна сесия, между два тежки изпита. Над 10% считат, че времето е разпределено оптимално между учебните занятия и </a:t>
            </a:r>
            <a:r>
              <a:rPr lang="bg-BG" sz="1100" dirty="0" smtClean="0"/>
              <a:t>почивките </a:t>
            </a:r>
            <a:r>
              <a:rPr lang="en-US" sz="1100" dirty="0" smtClean="0"/>
              <a:t>(</a:t>
            </a:r>
            <a:r>
              <a:rPr lang="bg-BG" sz="1100" dirty="0" smtClean="0"/>
              <a:t>фиг. 5</a:t>
            </a:r>
            <a:r>
              <a:rPr lang="en-US" sz="1100" dirty="0" smtClean="0"/>
              <a:t>)</a:t>
            </a:r>
            <a:r>
              <a:rPr lang="bg-BG" sz="110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/>
              <a:t>Всички студенти (100%) са потвърдили за обезпечеността на учебната практика с учебни материали и считат, че предоставената материална база отговаря на необходимите условия за провеждане на практиката. Всички изследвани студенти са удовлетворени от битовите условия на материалната база, която е използвана за провеждане на учебната практика.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5019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6" y="373548"/>
            <a:ext cx="7095281" cy="607181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C000"/>
                </a:solidFill>
              </a:rPr>
              <a:t>ОСЪЩЕСТВЯВАН </a:t>
            </a:r>
            <a:r>
              <a:rPr lang="ru-RU" sz="1800" b="1" dirty="0">
                <a:solidFill>
                  <a:srgbClr val="FFC000"/>
                </a:solidFill>
              </a:rPr>
              <a:t>КОНТРОЛ ОТ СТРАНА НА ПРЕПОДАВАТЕЛИТЕ ПО ВРЕМЕ НА УЧЕБНАТА ПРАКТИКА</a:t>
            </a:r>
            <a:endParaRPr lang="en-GB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243" y="404665"/>
            <a:ext cx="173134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614250"/>
              </p:ext>
            </p:extLst>
          </p:nvPr>
        </p:nvGraphicFramePr>
        <p:xfrm>
          <a:off x="107504" y="994292"/>
          <a:ext cx="3960440" cy="236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21926" y="3212976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1100" dirty="0"/>
              <a:t>Всички студенти </a:t>
            </a:r>
            <a:r>
              <a:rPr lang="en-US" sz="1100" dirty="0"/>
              <a:t>(</a:t>
            </a:r>
            <a:r>
              <a:rPr lang="bg-BG" sz="1100" dirty="0"/>
              <a:t>100%</a:t>
            </a:r>
            <a:r>
              <a:rPr lang="en-US" sz="1100" dirty="0"/>
              <a:t>)</a:t>
            </a:r>
            <a:r>
              <a:rPr lang="bg-BG" sz="1100" dirty="0"/>
              <a:t> са потвърдили за предварително проведения инструктаж сред студентите, касаещ правилата за безопасност на работа по време на учебната практика. Същото е потвърдено и по отношение на контрола, осъществяван от преподавателите за спазването на трудовата дисциплина.</a:t>
            </a:r>
            <a:endParaRPr lang="en-GB" sz="1100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225111"/>
              </p:ext>
            </p:extLst>
          </p:nvPr>
        </p:nvGraphicFramePr>
        <p:xfrm>
          <a:off x="107504" y="4181442"/>
          <a:ext cx="4086200" cy="252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 descr="По време на практиката преподавателят упражни ли контрол върху носенето на предпазно облекло и обувки от страна на студентите? (%)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282355"/>
              </p:ext>
            </p:extLst>
          </p:nvPr>
        </p:nvGraphicFramePr>
        <p:xfrm>
          <a:off x="4593926" y="1700808"/>
          <a:ext cx="4523951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355976" y="5301208"/>
            <a:ext cx="4572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100" dirty="0"/>
              <a:t>Всички студенти са били информирани предварително за необходимостта от носенето на предпазно облекло и обувки по време на учебната практика, като 96.8% са се съобразили с тези изисквания.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/>
              <a:t>Според студентите (100%) по време на учебната практика е бил упражнен контрол от страна на двамата преподаватели върху носенето на предпазно облекло и обувки.</a:t>
            </a:r>
          </a:p>
        </p:txBody>
      </p:sp>
    </p:spTree>
    <p:extLst>
      <p:ext uri="{BB962C8B-B14F-4D97-AF65-F5344CB8AC3E}">
        <p14:creationId xmlns:p14="http://schemas.microsoft.com/office/powerpoint/2010/main" val="16561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6" y="373548"/>
            <a:ext cx="7095281" cy="607181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C000"/>
                </a:solidFill>
              </a:rPr>
              <a:t>ОСЪЩЕСТВЯВАН </a:t>
            </a:r>
            <a:r>
              <a:rPr lang="ru-RU" sz="1800" b="1" dirty="0">
                <a:solidFill>
                  <a:srgbClr val="FFC000"/>
                </a:solidFill>
              </a:rPr>
              <a:t>КОНТРОЛ ОТ СТРАНА НА ПРЕПОДАВАТЕЛИТЕ ПО ВРЕМЕ НА УЧЕБНАТА ПРАКТИКА</a:t>
            </a:r>
            <a:endParaRPr lang="en-GB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243" y="404665"/>
            <a:ext cx="173134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428919"/>
              </p:ext>
            </p:extLst>
          </p:nvPr>
        </p:nvGraphicFramePr>
        <p:xfrm>
          <a:off x="179512" y="1196752"/>
          <a:ext cx="439248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358077"/>
              </p:ext>
            </p:extLst>
          </p:nvPr>
        </p:nvGraphicFramePr>
        <p:xfrm>
          <a:off x="4788023" y="1772816"/>
          <a:ext cx="4275559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5500937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Болшинството от студентите (95.8%) потвърждават за осъществяван контрол от преподавателите по отношение на присъствието на студентите на учебните занятия, като контролът касае наличието на студента и навременното му явяване на учебните занятия.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Според 100% от студентите всеки от двамата преподаватели е следял за стриктното спазване на правилата за безопасност на работа. Не са посочени конкретни инциденти, възникнали в рамките на учебната практика.</a:t>
            </a:r>
          </a:p>
        </p:txBody>
      </p:sp>
    </p:spTree>
    <p:extLst>
      <p:ext uri="{BB962C8B-B14F-4D97-AF65-F5344CB8AC3E}">
        <p14:creationId xmlns:p14="http://schemas.microsoft.com/office/powerpoint/2010/main" val="241154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3" y="404665"/>
            <a:ext cx="7095281" cy="607181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C000"/>
                </a:solidFill>
              </a:rPr>
              <a:t>КОМПЛЕКСНА </a:t>
            </a:r>
            <a:r>
              <a:rPr lang="ru-RU" sz="1800" b="1" dirty="0">
                <a:solidFill>
                  <a:srgbClr val="FFC000"/>
                </a:solidFill>
              </a:rPr>
              <a:t>ОЦЕНКА НА УЧЕБНАТА ПРАКТИКА, ПРОВЕЖДАНЕ НА ЗАКЛЮЧИТЕЛЕН КОНТРОЛ И ПОЛУЧЕНА ОЦЕНКА ОТ УЧЕБНАТА ПРАКТИКА</a:t>
            </a:r>
            <a:endParaRPr lang="en-GB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243" y="404665"/>
            <a:ext cx="173134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252874"/>
              </p:ext>
            </p:extLst>
          </p:nvPr>
        </p:nvGraphicFramePr>
        <p:xfrm>
          <a:off x="107504" y="1124744"/>
          <a:ext cx="453650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107502" y="5301208"/>
            <a:ext cx="8856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bg-BG" sz="1200" dirty="0"/>
              <a:t>Над 95% от студентите са удовлетворени от проведената учебна практика по Фармацевтична ботаника.</a:t>
            </a:r>
            <a:endParaRPr lang="en-GB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bg-BG" sz="1200" dirty="0"/>
              <a:t>По отношение на формата за провеждане на изпита 66.6% съобщават за проведена практическа част, 12.5% - за колоквиум, 4.2% - за тест, а 16.7% - за определяне на растения с определител. Всички студенти считат, че формата на изпитване е адекватна на поставените цели и задачи в рамките на учебната практика, както и на самото учебно съдържание.</a:t>
            </a:r>
            <a:endParaRPr lang="en-GB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bg-BG" sz="1200" b="1" dirty="0"/>
              <a:t>Среден успех от заключителния контрол на знанията и уменията на студентите:</a:t>
            </a:r>
            <a:r>
              <a:rPr lang="bg-BG" sz="1200" dirty="0"/>
              <a:t> Отличен 5.54 </a:t>
            </a:r>
            <a:r>
              <a:rPr lang="en-US" sz="1200" dirty="0"/>
              <a:t>(</a:t>
            </a:r>
            <a:r>
              <a:rPr lang="bg-BG" sz="1200" dirty="0"/>
              <a:t>3÷6</a:t>
            </a:r>
            <a:r>
              <a:rPr lang="en-US" sz="1200" dirty="0"/>
              <a:t>)</a:t>
            </a:r>
            <a:r>
              <a:rPr lang="bg-BG" sz="1200" dirty="0"/>
              <a:t>.</a:t>
            </a:r>
            <a:endParaRPr lang="en-GB" sz="1200" dirty="0"/>
          </a:p>
        </p:txBody>
      </p:sp>
      <p:graphicFrame>
        <p:nvGraphicFramePr>
          <p:cNvPr id="11" name="Диагра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394605"/>
              </p:ext>
            </p:extLst>
          </p:nvPr>
        </p:nvGraphicFramePr>
        <p:xfrm>
          <a:off x="4427984" y="1700808"/>
          <a:ext cx="4635599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518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84976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C000"/>
                </a:solidFill>
              </a:rPr>
              <a:t>КОНКРЕТНИ ЗАБЕЛЕЖКИ И ПРЕПОРЪКИ, ОТПРАВЕНИ ОТ СТУДЕНТИТЕ:</a:t>
            </a:r>
            <a:endParaRPr lang="ru-RU" sz="1800" b="1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3" y="1772816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/>
              <a:t>Учебната </a:t>
            </a:r>
            <a:r>
              <a:rPr lang="ru-RU" sz="1600" dirty="0"/>
              <a:t>практика се проведе по време на редовната изпитна сесия, като ни отне от времето, необходимо за подготовката на изпитите.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/>
              <a:t>Учебната </a:t>
            </a:r>
            <a:r>
              <a:rPr lang="ru-RU" sz="1600" dirty="0"/>
              <a:t>практика да се проведе по друго време, което да е удобно както за студентите, така и за преподавателите.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/>
              <a:t>Най-подходящо </a:t>
            </a:r>
            <a:r>
              <a:rPr lang="ru-RU" sz="1600" dirty="0"/>
              <a:t>е учебната практика да се проведе през пролетта – в началото на мес. май.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/>
              <a:t>Продължителността </a:t>
            </a:r>
            <a:r>
              <a:rPr lang="ru-RU" sz="1600" dirty="0"/>
              <a:t>на лекционните занятия беше твърде висока.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/>
              <a:t>И </a:t>
            </a:r>
            <a:r>
              <a:rPr lang="ru-RU" sz="1600" dirty="0"/>
              <a:t>двамата преподаватели са страхотни.</a:t>
            </a:r>
          </a:p>
        </p:txBody>
      </p:sp>
    </p:spTree>
    <p:extLst>
      <p:ext uri="{BB962C8B-B14F-4D97-AF65-F5344CB8AC3E}">
        <p14:creationId xmlns:p14="http://schemas.microsoft.com/office/powerpoint/2010/main" val="20200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1286</TotalTime>
  <Words>1240</Words>
  <Application>Microsoft Office PowerPoint</Application>
  <PresentationFormat>On-screen Show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03-02: ПРОУЧВАНЕ НА МНЕНИЕТО НА СТУДЕНТИ ОТ СПЕЦИАЛНОСТ «ФАРМАЦИЯ» ОТНОСНО ТЯХНАТА УДОВЛЕТВОРЕНОСТ ОТ ПРОВЕДЕНАТА УЧЕБНА ПРАКТИКА ПО ФАРМАЦЕВТИЧНА БОТАНИКА</vt:lpstr>
      <vt:lpstr> ОСНОВНИ ДАННИ ЗА ПРОУЧВАНЕТО  </vt:lpstr>
      <vt:lpstr>КОМПЕТЕНЦИИ, ФОРМИРАНИ В РАМКИТЕ НА УЧЕБНАТА ПРАКТИКА, ОСВЕДОМЕНОСТ ЗА СПЕЦИФИЧНИТЕ ЦЕЛИ НА ЗАНЯТИЯТА И НЕОБХОДИМОСТ ОТ УВЕЛИЧАВАНЕ НА ХОРАРИУМА ПО УЧЕБНАТА ПРАКТИКА</vt:lpstr>
      <vt:lpstr>СЪЗДАДЕНА ОРГАНИЗАЦИЯ НА РАБОТА ПО ВРЕМЕ НА УЧЕБНАТА ПРАКТИКА И ОБЕЗПЕЧЕНОСТ С РЕСУРСИ</vt:lpstr>
      <vt:lpstr>ОСЪЩЕСТВЯВАН КОНТРОЛ ОТ СТРАНА НА ПРЕПОДАВАТЕЛИТЕ ПО ВРЕМЕ НА УЧЕБНАТА ПРАКТИКА</vt:lpstr>
      <vt:lpstr>ОСЪЩЕСТВЯВАН КОНТРОЛ ОТ СТРАНА НА ПРЕПОДАВАТЕЛИТЕ ПО ВРЕМЕ НА УЧЕБНАТА ПРАКТИКА</vt:lpstr>
      <vt:lpstr>КОМПЛЕКСНА ОЦЕНКА НА УЧЕБНАТА ПРАКТИКА, ПРОВЕЖДАНЕ НА ЗАКЛЮЧИТЕЛЕН КОНТРОЛ И ПОЛУЧЕНА ОЦЕНКА ОТ УЧЕБНАТА ПРАКТИКА</vt:lpstr>
      <vt:lpstr>КОНКРЕТНИ ЗАБЕЛЕЖКИ И ПРЕПОРЪКИ, ОТПРАВЕНИ ОТ СТУДЕНТИТЕ: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441</cp:revision>
  <dcterms:created xsi:type="dcterms:W3CDTF">2018-03-30T05:06:56Z</dcterms:created>
  <dcterms:modified xsi:type="dcterms:W3CDTF">2019-02-04T07:10:24Z</dcterms:modified>
</cp:coreProperties>
</file>