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83" r:id="rId3"/>
    <p:sldId id="284" r:id="rId4"/>
    <p:sldId id="259" r:id="rId5"/>
    <p:sldId id="297" r:id="rId6"/>
    <p:sldId id="298" r:id="rId7"/>
    <p:sldId id="285" r:id="rId8"/>
    <p:sldId id="299" r:id="rId9"/>
    <p:sldId id="300" r:id="rId10"/>
    <p:sldId id="302" r:id="rId11"/>
    <p:sldId id="295" r:id="rId12"/>
    <p:sldId id="296" r:id="rId13"/>
    <p:sldId id="303" r:id="rId14"/>
    <p:sldId id="304" r:id="rId15"/>
    <p:sldId id="305" r:id="rId16"/>
    <p:sldId id="286" r:id="rId17"/>
    <p:sldId id="287" r:id="rId18"/>
    <p:sldId id="301" r:id="rId19"/>
    <p:sldId id="288" r:id="rId20"/>
    <p:sldId id="289" r:id="rId21"/>
    <p:sldId id="290" r:id="rId22"/>
    <p:sldId id="292" r:id="rId23"/>
    <p:sldId id="293" r:id="rId24"/>
    <p:sldId id="294" r:id="rId25"/>
    <p:sldId id="291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FF9B"/>
    <a:srgbClr val="EBFF75"/>
    <a:srgbClr val="FFE0A3"/>
    <a:srgbClr val="FF3399"/>
    <a:srgbClr val="CC3399"/>
    <a:srgbClr val="70AC2E"/>
    <a:srgbClr val="C19FFF"/>
    <a:srgbClr val="CAB4EA"/>
    <a:srgbClr val="D3B5E9"/>
    <a:srgbClr val="D68B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13" autoAdjust="0"/>
    <p:restoredTop sz="74248" autoAdjust="0"/>
  </p:normalViewPr>
  <p:slideViewPr>
    <p:cSldViewPr>
      <p:cViewPr varScale="1">
        <p:scale>
          <a:sx n="65" d="100"/>
          <a:sy n="65" d="100"/>
        </p:scale>
        <p:origin x="-1963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200"/>
    </p:cViewPr>
  </p:sorter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ния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14DD4B-FA7C-4460-AC36-F7E2EDB9EE10}" type="datetimeFigureOut">
              <a:rPr lang="bg-BG" smtClean="0"/>
              <a:t>13.1.2017 г.</a:t>
            </a:fld>
            <a:endParaRPr 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85C14A-8D44-429D-A2F8-B661B86F56A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6705286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ния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DFB5BA-AD46-4A12-B99C-200C61DEF169}" type="datetimeFigureOut">
              <a:rPr lang="bg-BG" smtClean="0"/>
              <a:t>13.1.2017 г.</a:t>
            </a:fld>
            <a:endParaRPr lang="bg-BG"/>
          </a:p>
        </p:txBody>
      </p:sp>
      <p:sp>
        <p:nvSpPr>
          <p:cNvPr id="4" name="Контейнер за изображение на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Контейнер за бележ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B8C91D-0853-48A5-ACE6-0091528D308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288840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B8C91D-0853-48A5-ACE6-0091528D3080}" type="slidenum">
              <a:rPr lang="bg-BG" smtClean="0"/>
              <a:t>1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616246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bg-BG" dirty="0" smtClean="0"/>
              <a:t>Търговията с лекарства и подправки била доходна.</a:t>
            </a:r>
            <a:r>
              <a:rPr lang="bg-BG" baseline="0" dirty="0" smtClean="0"/>
              <a:t> Във Великобритания тя била монополизирана от Гилдията на бакалите, която имала юрисдикцията върху аптеките. След </a:t>
            </a:r>
            <a:r>
              <a:rPr lang="bg-BG" baseline="0" dirty="0" err="1" smtClean="0"/>
              <a:t>дългогодични</a:t>
            </a:r>
            <a:r>
              <a:rPr lang="bg-BG" baseline="0" dirty="0" smtClean="0"/>
              <a:t> усилия, аптекарите намерили </a:t>
            </a:r>
            <a:r>
              <a:rPr lang="bg-BG" baseline="0" dirty="0" err="1" smtClean="0"/>
              <a:t>съюзници</a:t>
            </a:r>
            <a:r>
              <a:rPr lang="bg-BG" baseline="0" dirty="0" smtClean="0"/>
              <a:t> в лицето дворцовите лекари. В 1617 г. </a:t>
            </a:r>
            <a:r>
              <a:rPr lang="bg-BG" sz="1200" dirty="0" smtClean="0"/>
              <a:t>Крал Джеймс </a:t>
            </a:r>
            <a:r>
              <a:rPr lang="en-US" sz="1200" dirty="0" smtClean="0"/>
              <a:t>I</a:t>
            </a:r>
            <a:r>
              <a:rPr lang="bg-BG" sz="1200" dirty="0" smtClean="0"/>
              <a:t>, под влиянието на философа-политик</a:t>
            </a:r>
            <a:endParaRPr lang="bg-BG" baseline="0" dirty="0" smtClean="0"/>
          </a:p>
          <a:p>
            <a:pPr marL="0" indent="0">
              <a:buFont typeface="Wingdings" panose="05000000000000000000" pitchFamily="2" charset="2"/>
              <a:buNone/>
            </a:pPr>
            <a:r>
              <a:rPr lang="bg-BG" sz="1200" dirty="0" smtClean="0"/>
              <a:t>Франсис Бейкън, издава устав за формиране на отделна организация на фармацевтите /</a:t>
            </a:r>
            <a:r>
              <a:rPr lang="en-US" dirty="0" smtClean="0"/>
              <a:t>“Master, Wardens and Society of the Art and Mystery of the Apothecaries of the City of London”</a:t>
            </a:r>
            <a:r>
              <a:rPr lang="bg-BG" dirty="0" smtClean="0"/>
              <a:t>/. Тя е първата организация на фармацевтите в </a:t>
            </a:r>
            <a:r>
              <a:rPr lang="bg-BG" dirty="0" err="1" smtClean="0"/>
              <a:t>англо-саксонския</a:t>
            </a:r>
            <a:r>
              <a:rPr lang="bg-BG" dirty="0" smtClean="0"/>
              <a:t> свят. </a:t>
            </a:r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B8C91D-0853-48A5-ACE6-0091528D3080}" type="slidenum">
              <a:rPr lang="bg-BG" smtClean="0"/>
              <a:t>14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0578972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bg-BG" dirty="0" smtClean="0"/>
              <a:t>Първата болница в колониална Америка била открита в Пенсилвания през</a:t>
            </a:r>
            <a:r>
              <a:rPr lang="bg-BG" baseline="0" dirty="0" smtClean="0"/>
              <a:t> 1751 г. На следващата година започнала дейността си и първата болнична аптека.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bg-BG" baseline="0" dirty="0" smtClean="0"/>
              <a:t>Първият болничен фармацевт бил Джонатан </a:t>
            </a:r>
            <a:r>
              <a:rPr lang="bg-BG" baseline="0" dirty="0" err="1" smtClean="0"/>
              <a:t>Робъртс</a:t>
            </a:r>
            <a:r>
              <a:rPr lang="bg-BG" baseline="0" dirty="0" smtClean="0"/>
              <a:t>, но повече влияние оказва практиката на неговия последовател Джон Морган, болничен фармацевт между 1755 и 1756 година. Първоначално като фармацевт, а по-късно и като лекар, той поддържал изписването на рецепти и независимостта на фармацията от медицината. 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bg-BG" dirty="0" smtClean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B8C91D-0853-48A5-ACE6-0091528D3080}" type="slidenum">
              <a:rPr lang="bg-BG" smtClean="0"/>
              <a:t>15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0578972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B8C91D-0853-48A5-ACE6-0091528D3080}" type="slidenum">
              <a:rPr lang="bg-BG" smtClean="0"/>
              <a:t>17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2242550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B8C91D-0853-48A5-ACE6-0091528D3080}" type="slidenum">
              <a:rPr lang="bg-BG" smtClean="0"/>
              <a:t>18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2242550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bg-BG" dirty="0" smtClean="0"/>
              <a:t>Вавилон е свързан с най-старите сведения за практикуване на </a:t>
            </a:r>
            <a:r>
              <a:rPr lang="bg-BG" dirty="0" err="1" smtClean="0"/>
              <a:t>искуството</a:t>
            </a:r>
            <a:r>
              <a:rPr lang="bg-BG" dirty="0" smtClean="0"/>
              <a:t> на аптекарството. Лечителите от тази ера (около </a:t>
            </a:r>
            <a:r>
              <a:rPr lang="en-US" dirty="0" smtClean="0"/>
              <a:t>2600 </a:t>
            </a:r>
            <a:r>
              <a:rPr lang="bg-BG" dirty="0" smtClean="0"/>
              <a:t>преди новата ера</a:t>
            </a:r>
            <a:r>
              <a:rPr lang="en-US" dirty="0" smtClean="0"/>
              <a:t>) </a:t>
            </a:r>
            <a:r>
              <a:rPr lang="bg-BG" dirty="0" smtClean="0"/>
              <a:t>били едновременно свещеници, фармацевти и лекари. </a:t>
            </a:r>
            <a:r>
              <a:rPr lang="bg-BG" dirty="0" err="1" smtClean="0"/>
              <a:t>Мадицински</a:t>
            </a:r>
            <a:r>
              <a:rPr lang="bg-BG" baseline="0" dirty="0" smtClean="0"/>
              <a:t> текстове върху глинени плочки описващи първи симптоми на заболявания, </a:t>
            </a:r>
            <a:r>
              <a:rPr lang="bg-BG" baseline="0" dirty="0" err="1" smtClean="0"/>
              <a:t>реценти</a:t>
            </a:r>
            <a:r>
              <a:rPr lang="bg-BG" baseline="0" dirty="0" smtClean="0"/>
              <a:t> и инструкции за приготвяне на смеси. Древните вавилонски методи съответстват на съвременната фармацевтична, медицинска и духовна грижа за болните. </a:t>
            </a:r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B8C91D-0853-48A5-ACE6-0091528D3080}" type="slidenum">
              <a:rPr lang="bg-BG" smtClean="0"/>
              <a:t>4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0578972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bg-BG" dirty="0" smtClean="0"/>
              <a:t>Името на Гален е сред най-тачените и във фармацията и в медицината. Той е практикувал и преподавал и двете в Рим. Принципите му за приготвяне на лекарства са се </a:t>
            </a:r>
            <a:r>
              <a:rPr lang="bg-BG" dirty="0" err="1" smtClean="0"/>
              <a:t>спавали</a:t>
            </a:r>
            <a:r>
              <a:rPr lang="bg-BG" dirty="0" smtClean="0"/>
              <a:t> в западния свят 1500</a:t>
            </a:r>
            <a:r>
              <a:rPr lang="bg-BG" baseline="0" dirty="0" smtClean="0"/>
              <a:t> години. Много от процедурите, които той е създал, съответстват на съвременни лабораторни такива.</a:t>
            </a:r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B8C91D-0853-48A5-ACE6-0091528D3080}" type="slidenum">
              <a:rPr lang="bg-BG" smtClean="0"/>
              <a:t>5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0578972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bg-BG" dirty="0" smtClean="0"/>
              <a:t>Единството между фармацията и медицината е най-ярко описано</a:t>
            </a:r>
            <a:r>
              <a:rPr lang="bg-BG" baseline="0" dirty="0" smtClean="0"/>
              <a:t> чрез аптекаря Дамян и лекаря Козма. Близнаците от арабски произход били вярващи и предлагали освен религиозна утеха, също и лечение на болните, които ги посещавали. 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Според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житието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светците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Козма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Дамян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са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братя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са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родени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Мала Азия.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Насърчавани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от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своята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майка-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християнка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те се посветили на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вярата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изучили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целебните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свойства на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билките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станали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лечители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Заради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прилежанието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благочестието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си били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надарени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от Господ да "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лекуват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хора и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животни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 и да правят чудеса. За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своята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работа те не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вземали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никакви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пари или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дарове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затова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още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приживе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хората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нарекли "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безсребърници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чудотворци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".</a:t>
            </a:r>
          </a:p>
          <a:p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Заради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християнската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вяра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която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изповядвали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те били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заплашени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със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смърт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Когато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пратили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войници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да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заловят, по желание на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излекуваните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от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тях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хора,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лечителите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се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скрили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една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пещера.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Така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вместо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тях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били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заловени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невинни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хора.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Щом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двамата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братя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разбрали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за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това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те не могли да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понесат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мисълта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че друг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може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да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пострада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заради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тях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затова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отишли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се предали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доброволно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Императорът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бил склонен да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освободи,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ако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те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принесат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жертва на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езическите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богове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Но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щом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изрекъл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тези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думи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той се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свлякъл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земята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Така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императорът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бил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постигнат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от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Божието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наказание за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дръзките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си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думи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Направил усилие да стане, но не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успял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Тогава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той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осъзнал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че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християнският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Бог е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истинският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Бог,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повярвал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помолил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Св.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братя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да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го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излекуват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а от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благодарност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към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тях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освободил.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След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това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Св.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Козма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Св.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Дамян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продължили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да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лекуват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да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помагат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хората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Междувременно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един друг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лекар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им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завидял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за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славата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завел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веднъж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гората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там по жесток начин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убил в 284 г.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bg-BG" baseline="0" dirty="0" smtClean="0"/>
              <a:t>Светии покровители на лечителите.</a:t>
            </a:r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B8C91D-0853-48A5-ACE6-0091528D3080}" type="slidenum">
              <a:rPr lang="bg-BG" smtClean="0"/>
              <a:t>6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0578972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bg-BG" dirty="0" smtClean="0"/>
              <a:t>През Средновековието западните знания</a:t>
            </a:r>
            <a:r>
              <a:rPr lang="bg-BG" baseline="0" dirty="0" smtClean="0"/>
              <a:t> за фармацията и медицината се запазили в манастирите (</a:t>
            </a:r>
            <a:r>
              <a:rPr lang="en-US" baseline="0" dirty="0" smtClean="0"/>
              <a:t>V – XII </a:t>
            </a:r>
            <a:r>
              <a:rPr lang="bg-BG" baseline="0" dirty="0" smtClean="0"/>
              <a:t>век)</a:t>
            </a:r>
            <a:r>
              <a:rPr lang="en-US" dirty="0" smtClean="0"/>
              <a:t>. </a:t>
            </a:r>
            <a:r>
              <a:rPr lang="bg-BG" dirty="0" smtClean="0"/>
              <a:t>В манастирските библиотеки се превеждали много ръкописи,</a:t>
            </a:r>
            <a:r>
              <a:rPr lang="bg-BG" baseline="0" dirty="0" smtClean="0"/>
              <a:t> монасите събирали билки или ги отглеждали в манастирските градини. С тях приготвяли лекове за болните и ранените. В много страни такива гадини все още могат да </a:t>
            </a:r>
            <a:r>
              <a:rPr lang="bg-BG" baseline="0" dirty="0" err="1" smtClean="0"/>
              <a:t>бъдят</a:t>
            </a:r>
            <a:r>
              <a:rPr lang="bg-BG" baseline="0" dirty="0" smtClean="0"/>
              <a:t> </a:t>
            </a:r>
            <a:r>
              <a:rPr lang="bg-BG" baseline="0" dirty="0" err="1" smtClean="0"/>
              <a:t>видяни</a:t>
            </a:r>
            <a:r>
              <a:rPr lang="bg-BG" baseline="0" dirty="0" smtClean="0"/>
              <a:t> в манастирите. </a:t>
            </a:r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B8C91D-0853-48A5-ACE6-0091528D3080}" type="slidenum">
              <a:rPr lang="bg-BG" smtClean="0"/>
              <a:t>8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0578972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bg-BG" dirty="0" smtClean="0"/>
              <a:t>Арабите разделили изкуството на </a:t>
            </a:r>
            <a:r>
              <a:rPr lang="bg-BG" dirty="0" err="1" smtClean="0"/>
              <a:t>аптекарствотоо</a:t>
            </a:r>
            <a:r>
              <a:rPr lang="bg-BG" dirty="0" smtClean="0"/>
              <a:t> от медицината като в края на </a:t>
            </a:r>
            <a:r>
              <a:rPr lang="en-US" dirty="0" smtClean="0"/>
              <a:t>VIII</a:t>
            </a:r>
            <a:r>
              <a:rPr lang="bg-BG" dirty="0" smtClean="0"/>
              <a:t> век открили първите частни аптеки. 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bg-BG" dirty="0" smtClean="0"/>
              <a:t>На картината аптекар преглежда мостри на сандалово</a:t>
            </a:r>
            <a:r>
              <a:rPr lang="bg-BG" baseline="0" dirty="0" smtClean="0"/>
              <a:t> дърво, предлагано от пътуващ търговец. 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bg-BG" baseline="0" dirty="0" smtClean="0"/>
              <a:t>Мохамеданите пренесли в Западна Европа нови примери на фармация, които скоро били асимилирани.</a:t>
            </a:r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B8C91D-0853-48A5-ACE6-0091528D3080}" type="slidenum">
              <a:rPr lang="bg-BG" smtClean="0"/>
              <a:t>9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0578972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bg-BG" dirty="0" err="1" smtClean="0"/>
              <a:t>Авицена</a:t>
            </a:r>
            <a:r>
              <a:rPr lang="bg-BG" dirty="0" smtClean="0"/>
              <a:t> (около </a:t>
            </a:r>
            <a:r>
              <a:rPr lang="en-US" dirty="0" smtClean="0"/>
              <a:t>980-1037</a:t>
            </a:r>
            <a:r>
              <a:rPr lang="bg-BG" baseline="0" dirty="0" smtClean="0"/>
              <a:t> г.</a:t>
            </a:r>
            <a:r>
              <a:rPr lang="en-US" dirty="0" smtClean="0"/>
              <a:t>)</a:t>
            </a:r>
            <a:r>
              <a:rPr lang="bg-BG" dirty="0" smtClean="0"/>
              <a:t> е бил</a:t>
            </a:r>
            <a:r>
              <a:rPr lang="bg-BG" baseline="0" dirty="0" smtClean="0"/>
              <a:t> фармацевт, поет, лекар, философ и дипломат; интелектуален гигант.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Автор е на 450 книги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върху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широк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кръг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от теми, от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които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до наши дни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са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достигнали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около 240,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включително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150 в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областта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философията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40 – на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медицината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Най-известните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му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произведения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са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философската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научна 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енциклопедия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„Книга на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лечението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 и медицинската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енциклопедия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„Канон на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медицината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“,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която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се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превръща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стандартен учебник по медицина за много 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средновековни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университети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bg-BG" baseline="0" dirty="0" smtClean="0"/>
              <a:t>Неговите фармацевтични трудове са приемани като </a:t>
            </a:r>
            <a:r>
              <a:rPr lang="bg-BG" baseline="0" dirty="0" err="1" smtClean="0"/>
              <a:t>автоиретни</a:t>
            </a:r>
            <a:r>
              <a:rPr lang="bg-BG" baseline="0" dirty="0" smtClean="0"/>
              <a:t> в Западния свят до </a:t>
            </a:r>
            <a:r>
              <a:rPr lang="en-US" baseline="0" dirty="0" smtClean="0"/>
              <a:t>XVII</a:t>
            </a:r>
            <a:r>
              <a:rPr lang="bg-BG" baseline="0" dirty="0" smtClean="0"/>
              <a:t> век, а в Ориента все още имат доминиращо влияние.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bg-BG" baseline="0" dirty="0" smtClean="0"/>
              <a:t>На картината е изобразено писане на труд от </a:t>
            </a:r>
            <a:r>
              <a:rPr lang="bg-BG" baseline="0" dirty="0" err="1" smtClean="0"/>
              <a:t>Авицена</a:t>
            </a:r>
            <a:r>
              <a:rPr lang="bg-BG" baseline="0" dirty="0" smtClean="0"/>
              <a:t> в уединението на дома на приятел-аптекар. </a:t>
            </a:r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B8C91D-0853-48A5-ACE6-0091528D3080}" type="slidenum">
              <a:rPr lang="bg-BG" smtClean="0"/>
              <a:t>10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0578972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bg-BG" dirty="0" smtClean="0"/>
              <a:t>Идеята за официален статут на Фармакопея, която да бъде</a:t>
            </a:r>
            <a:r>
              <a:rPr lang="bg-BG" baseline="0" dirty="0" smtClean="0"/>
              <a:t> спазвана от всички аптекари, се заражда във Флоренция. </a:t>
            </a:r>
            <a:r>
              <a:rPr lang="en-US" dirty="0" smtClean="0"/>
              <a:t>The </a:t>
            </a:r>
            <a:r>
              <a:rPr lang="en-US" dirty="0" err="1" smtClean="0"/>
              <a:t>Nuovo</a:t>
            </a:r>
            <a:r>
              <a:rPr lang="en-US" dirty="0" smtClean="0"/>
              <a:t> </a:t>
            </a:r>
            <a:r>
              <a:rPr lang="en-US" dirty="0" err="1" smtClean="0"/>
              <a:t>Receptario</a:t>
            </a:r>
            <a:r>
              <a:rPr lang="en-US" dirty="0" smtClean="0"/>
              <a:t>, </a:t>
            </a:r>
            <a:r>
              <a:rPr lang="bg-BG" dirty="0" smtClean="0"/>
              <a:t>оригинално на </a:t>
            </a:r>
            <a:r>
              <a:rPr lang="bg-BG" dirty="0" err="1" smtClean="0"/>
              <a:t>инталиански</a:t>
            </a:r>
            <a:r>
              <a:rPr lang="bg-BG" dirty="0" smtClean="0"/>
              <a:t>, е публикувана и се превръща в законов стандарт за града-държава през 1498 г</a:t>
            </a:r>
            <a:r>
              <a:rPr lang="en-US" dirty="0" smtClean="0"/>
              <a:t>. </a:t>
            </a:r>
            <a:r>
              <a:rPr lang="bg-BG" dirty="0" smtClean="0"/>
              <a:t>Фармакопеята е резултат на колаборацията между Гилдията на аптекарите</a:t>
            </a:r>
            <a:r>
              <a:rPr lang="bg-BG" baseline="0" dirty="0" smtClean="0"/>
              <a:t> и Медицинското общество – една от най-ранните манифестации на конструктивни </a:t>
            </a:r>
            <a:r>
              <a:rPr lang="bg-BG" baseline="0" dirty="0" err="1" smtClean="0"/>
              <a:t>интерпрофесионални</a:t>
            </a:r>
            <a:r>
              <a:rPr lang="bg-BG" baseline="0" dirty="0" smtClean="0"/>
              <a:t> взаимоотношения. </a:t>
            </a:r>
            <a:r>
              <a:rPr lang="bg-BG" dirty="0" smtClean="0"/>
              <a:t>Професионалните групи получавали</a:t>
            </a:r>
            <a:r>
              <a:rPr lang="bg-BG" baseline="0" dirty="0" smtClean="0"/>
              <a:t> официални съвети и напътствия от влиятелния доминикански монах, Савонарола (</a:t>
            </a:r>
            <a:r>
              <a:rPr lang="bg-BG" baseline="0" dirty="0" err="1" smtClean="0"/>
              <a:t>денал</a:t>
            </a:r>
            <a:r>
              <a:rPr lang="bg-BG" baseline="0" dirty="0" smtClean="0"/>
              <a:t> на преден план на картината), който по това време е политически лидер във Флоренция. </a:t>
            </a:r>
            <a:endParaRPr lang="en-US" dirty="0" smtClean="0"/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bg-BG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Първите Фармакопеи във вида им познат днес се появяват в Европа след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XVI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bg-BG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век, например Испанската Фармакопея датира от 1581 г.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B8C91D-0853-48A5-ACE6-0091528D3080}" type="slidenum">
              <a:rPr lang="bg-BG" smtClean="0"/>
              <a:t>12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0578972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bg-BG" dirty="0" smtClean="0"/>
              <a:t>В Европейските страни под арабско</a:t>
            </a:r>
            <a:r>
              <a:rPr lang="bg-BG" baseline="0" dirty="0" smtClean="0"/>
              <a:t> влияние започват да се появяват обществени аптеки през </a:t>
            </a:r>
            <a:r>
              <a:rPr lang="en-US" baseline="0" dirty="0" smtClean="0"/>
              <a:t>XVII</a:t>
            </a:r>
            <a:r>
              <a:rPr lang="bg-BG" baseline="0" dirty="0" smtClean="0"/>
              <a:t> век. Едва 1240 г., обаче, в Сицилия фармацията се разделя от медицината. Фредерик </a:t>
            </a:r>
            <a:r>
              <a:rPr lang="en-US" baseline="0" dirty="0" smtClean="0"/>
              <a:t>II</a:t>
            </a:r>
            <a:r>
              <a:rPr lang="bg-BG" baseline="0" dirty="0" smtClean="0"/>
              <a:t>, </a:t>
            </a:r>
            <a:r>
              <a:rPr lang="bg-BG" sz="1200" dirty="0" smtClean="0"/>
              <a:t>Император на Германия и Крал на Сицилия, в замъка</a:t>
            </a:r>
            <a:r>
              <a:rPr lang="bg-BG" sz="1200" baseline="0" dirty="0" smtClean="0"/>
              <a:t> си в </a:t>
            </a:r>
            <a:r>
              <a:rPr lang="bg-BG" sz="1200" dirty="0" smtClean="0"/>
              <a:t>Палермо представя Първият европейски указ, разделящ отговорностите на фармацевтите от тези на медиците, в който са включени инструкции към фармацевтите за професионалната</a:t>
            </a:r>
            <a:r>
              <a:rPr lang="bg-BG" sz="1200" baseline="0" dirty="0" smtClean="0"/>
              <a:t> им практика. </a:t>
            </a:r>
            <a:endParaRPr lang="bg-BG" baseline="0" dirty="0" smtClean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B8C91D-0853-48A5-ACE6-0091528D3080}" type="slidenum">
              <a:rPr lang="bg-BG" smtClean="0"/>
              <a:t>13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057897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619970" y="3887115"/>
            <a:ext cx="7772400" cy="763525"/>
          </a:xfrm>
          <a:effectLst>
            <a:outerShdw blurRad="50800" dist="38100" dir="2700000" algn="tl" rotWithShape="0">
              <a:prstClr val="black">
                <a:alpha val="7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rgbClr val="F1FF9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4375" y="4650640"/>
            <a:ext cx="6400800" cy="610820"/>
          </a:xfrm>
        </p:spPr>
        <p:txBody>
          <a:bodyPr>
            <a:normAutofit/>
          </a:bodyPr>
          <a:lstStyle>
            <a:lvl1pPr marL="0" indent="0" algn="r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730B0-9DB5-4BFA-B32F-66B4D82D97DD}" type="datetime1">
              <a:rPr lang="en-US" smtClean="0"/>
              <a:t>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g-BG" smtClean="0"/>
              <a:t>Български Фармацевтични Дни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F233B-C023-46B6-8E1F-1827D94CFB3C}" type="datetime1">
              <a:rPr lang="en-US" smtClean="0"/>
              <a:t>1/13/2017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g-BG" smtClean="0"/>
              <a:t>Български Фармацевтични Дни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EC4E-0AEF-4CD1-915D-9D3EA6118F2D}" type="datetime1">
              <a:rPr lang="en-US" smtClean="0"/>
              <a:t>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g-BG" smtClean="0"/>
              <a:t>Български Фармацевтични Дни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03DD9-40CC-443B-8F47-0AA5CA8E6E94}" type="datetime1">
              <a:rPr lang="en-US" smtClean="0"/>
              <a:t>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g-BG" smtClean="0"/>
              <a:t>Български Фармацевтични Дни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291130"/>
            <a:ext cx="8229600" cy="458115"/>
          </a:xfrm>
          <a:effectLst>
            <a:outerShdw blurRad="50800" dist="38100" dir="2700000" algn="tl" rotWithShape="0">
              <a:prstClr val="black">
                <a:alpha val="7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3600">
                <a:solidFill>
                  <a:srgbClr val="F1FF9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901951"/>
            <a:ext cx="7329840" cy="3970329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C17C9-7FFA-4A28-92AC-F32C46000AA5}" type="datetime1">
              <a:rPr lang="en-US" smtClean="0"/>
              <a:t>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g-BG" smtClean="0"/>
              <a:t>Български Фармацевтични Дни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014" y="527605"/>
            <a:ext cx="7016195" cy="61082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0B05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6015" y="1291130"/>
            <a:ext cx="7016195" cy="4581150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BF9FC-6EAA-4FA7-9A6A-ED05C5003639}" type="datetime1">
              <a:rPr lang="en-US" smtClean="0"/>
              <a:t>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g-BG" smtClean="0"/>
              <a:t>Български Фармацевтични Дни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E6514-B0DC-456E-ABCF-D39ABF3A5B11}" type="datetime1">
              <a:rPr lang="en-US" smtClean="0"/>
              <a:t>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g-BG" smtClean="0"/>
              <a:t>Български Фармацевтични Дни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1FD7F-D267-4337-895C-2875E5396DF0}" type="datetime1">
              <a:rPr lang="en-US" smtClean="0"/>
              <a:t>1/13/2017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g-BG" smtClean="0"/>
              <a:t>Български Фармацевтични Дни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8140" y="1291130"/>
            <a:ext cx="8229600" cy="610820"/>
          </a:xfrm>
          <a:effectLst>
            <a:outerShdw blurRad="50800" dist="38100" dir="2700000" algn="tl" rotWithShape="0">
              <a:prstClr val="black">
                <a:alpha val="69000"/>
              </a:prstClr>
            </a:outerShdw>
          </a:effectLst>
        </p:spPr>
        <p:txBody>
          <a:bodyPr>
            <a:normAutofit/>
          </a:bodyPr>
          <a:lstStyle>
            <a:lvl1pPr algn="l">
              <a:defRPr sz="3600">
                <a:solidFill>
                  <a:srgbClr val="F1FF9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1670" y="1901950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670" y="2531813"/>
            <a:ext cx="4040188" cy="303505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6790" y="1901950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6790" y="2531813"/>
            <a:ext cx="4041775" cy="303505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681E2-4A90-4F60-BCC2-3850DA8A0520}" type="datetime1">
              <a:rPr lang="en-US" smtClean="0"/>
              <a:t>1/13/2017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g-BG" smtClean="0"/>
              <a:t>Български Фармацевтични Дни 2015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C2CDD-4CDD-4741-9E8F-B5DBBB84032C}" type="datetime1">
              <a:rPr lang="en-US" smtClean="0"/>
              <a:t>1/13/2017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g-BG" smtClean="0"/>
              <a:t>Български Фармацевтични Дни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B391B-756A-4636-9A8A-0B004CD78603}" type="datetime1">
              <a:rPr lang="en-US" smtClean="0"/>
              <a:t>1/13/2017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g-BG" smtClean="0"/>
              <a:t>Български Фармацевтични Дни 2015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4A0BA-C0C4-42E7-A329-E9F16359F0B1}" type="datetime1">
              <a:rPr lang="en-US" smtClean="0"/>
              <a:t>1/13/2017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g-BG" smtClean="0"/>
              <a:t>Български Фармацевтични Дни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D6F9CB-8769-403C-AB30-C8092254C0D1}" type="datetime1">
              <a:rPr lang="en-US" smtClean="0"/>
              <a:t>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bg-BG" smtClean="0"/>
              <a:t>Български Фармацевтични Дни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microsoft.com/office/2007/relationships/hdphoto" Target="../media/hdphoto4.wdp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microsoft.com/office/2007/relationships/hdphoto" Target="../media/hdphoto5.wdp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microsoft.com/office/2007/relationships/hdphoto" Target="../media/hdphoto6.wdp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microsoft.com/office/2007/relationships/hdphoto" Target="../media/hdphoto7.wdp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microsoft.com/office/2007/relationships/hdphoto" Target="../media/hdphoto3.wdp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314560" y="3429000"/>
            <a:ext cx="7772400" cy="1221640"/>
          </a:xfrm>
        </p:spPr>
        <p:txBody>
          <a:bodyPr>
            <a:normAutofit fontScale="90000"/>
          </a:bodyPr>
          <a:lstStyle/>
          <a:p>
            <a:r>
              <a:rPr lang="bg-BG" b="1" dirty="0" smtClean="0"/>
              <a:t>Историческо развитие на етичното познание и практика.</a:t>
            </a:r>
            <a:br>
              <a:rPr lang="bg-BG" b="1" dirty="0" smtClean="0"/>
            </a:br>
            <a:r>
              <a:rPr lang="bg-BG" b="1" dirty="0" smtClean="0"/>
              <a:t>Основни етични принципи</a:t>
            </a:r>
            <a:endParaRPr lang="bg-B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4375" y="4803345"/>
            <a:ext cx="6400800" cy="1221640"/>
          </a:xfrm>
        </p:spPr>
        <p:txBody>
          <a:bodyPr>
            <a:normAutofit fontScale="85000" lnSpcReduction="10000"/>
          </a:bodyPr>
          <a:lstStyle/>
          <a:p>
            <a:r>
              <a:rPr lang="bg-B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Проф. д-р Силвия </a:t>
            </a:r>
            <a:r>
              <a:rPr lang="bg-B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Александрова-Янкуловска</a:t>
            </a:r>
            <a:r>
              <a:rPr lang="bg-B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дмн</a:t>
            </a:r>
          </a:p>
          <a:p>
            <a:r>
              <a:rPr lang="bg-B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Факултет „Обществено здраве“</a:t>
            </a:r>
          </a:p>
          <a:p>
            <a:r>
              <a:rPr lang="bg-B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Медицински Университет-Плевен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A86F9-317C-45DC-A8C4-9AB5072E605C}" type="datetime1">
              <a:rPr lang="en-US" smtClean="0"/>
              <a:t>1/13/2017</a:t>
            </a:fld>
            <a:endParaRPr lang="en-US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32B17-C7F2-48EF-A24C-8548B37D1019}" type="datetime1">
              <a:rPr lang="en-US" smtClean="0"/>
              <a:t>1/13/2017</a:t>
            </a:fld>
            <a:endParaRPr lang="en-US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8" name="Текстово поле 7"/>
          <p:cNvSpPr txBox="1"/>
          <p:nvPr/>
        </p:nvSpPr>
        <p:spPr>
          <a:xfrm>
            <a:off x="1823310" y="5378654"/>
            <a:ext cx="71771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i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Robert Thom</a:t>
            </a:r>
          </a:p>
          <a:p>
            <a:pPr algn="r"/>
            <a:r>
              <a:rPr lang="en-US" b="1" i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„Avicenna: The Persian </a:t>
            </a:r>
            <a:r>
              <a:rPr lang="en-US" b="1" i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en-US" b="1" i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alen” (1952)</a:t>
            </a:r>
            <a:endParaRPr lang="bg-BG" b="1" i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Картина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980" y="222195"/>
            <a:ext cx="7405465" cy="5028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953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Text Box 7"/>
          <p:cNvSpPr txBox="1">
            <a:spLocks noChangeArrowheads="1"/>
          </p:cNvSpPr>
          <p:nvPr/>
        </p:nvSpPr>
        <p:spPr bwMode="auto">
          <a:xfrm>
            <a:off x="427350" y="1443835"/>
            <a:ext cx="54006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bg-BG" altLang="bg-BG" sz="2800" b="1" i="1" dirty="0">
                <a:solidFill>
                  <a:srgbClr val="F1FF9B"/>
                </a:solidFill>
              </a:rPr>
              <a:t>РЕНЕСАНС</a:t>
            </a:r>
          </a:p>
        </p:txBody>
      </p:sp>
      <p:sp>
        <p:nvSpPr>
          <p:cNvPr id="25606" name="Rectangle 8"/>
          <p:cNvSpPr>
            <a:spLocks noChangeArrowheads="1"/>
          </p:cNvSpPr>
          <p:nvPr/>
        </p:nvSpPr>
        <p:spPr bwMode="auto">
          <a:xfrm>
            <a:off x="427350" y="2207360"/>
            <a:ext cx="7770609" cy="381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bg-BG" altLang="bg-BG" sz="2800" dirty="0">
                <a:solidFill>
                  <a:schemeClr val="bg1"/>
                </a:solidFill>
              </a:rPr>
              <a:t>Експериментиране в интерес на обществото (включително върху затворници)</a:t>
            </a:r>
          </a:p>
          <a:p>
            <a:pPr eaLnBrk="1" hangingPunct="1"/>
            <a:r>
              <a:rPr lang="bg-BG" altLang="bg-BG" sz="2800" dirty="0">
                <a:solidFill>
                  <a:schemeClr val="bg1"/>
                </a:solidFill>
              </a:rPr>
              <a:t>Положително отношение към </a:t>
            </a:r>
            <a:r>
              <a:rPr lang="bg-BG" altLang="bg-BG" sz="2800" dirty="0" smtClean="0">
                <a:solidFill>
                  <a:schemeClr val="bg1"/>
                </a:solidFill>
              </a:rPr>
              <a:t>евтаназията</a:t>
            </a:r>
          </a:p>
          <a:p>
            <a:pPr eaLnBrk="1" hangingPunct="1"/>
            <a:r>
              <a:rPr lang="bg-BG" altLang="bg-BG" sz="2800" dirty="0" smtClean="0">
                <a:solidFill>
                  <a:schemeClr val="bg1"/>
                </a:solidFill>
              </a:rPr>
              <a:t>1498 Първа фармакопея във Флоренция – официални стандарти за качество</a:t>
            </a:r>
          </a:p>
          <a:p>
            <a:pPr eaLnBrk="1" hangingPunct="1"/>
            <a:r>
              <a:rPr lang="bg-BG" altLang="bg-BG" sz="2800" dirty="0" smtClean="0">
                <a:solidFill>
                  <a:schemeClr val="bg1"/>
                </a:solidFill>
              </a:rPr>
              <a:t>1540 Англия Акт за аптекарските изделия, лекарства и материали – начало на фармацевтичния контрол </a:t>
            </a:r>
            <a:endParaRPr lang="bg-BG" altLang="bg-BG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074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32B17-C7F2-48EF-A24C-8548B37D1019}" type="datetime1">
              <a:rPr lang="en-US" smtClean="0"/>
              <a:t>1/13/2017</a:t>
            </a:fld>
            <a:endParaRPr lang="en-US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7" name="Картина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899" y="177464"/>
            <a:ext cx="7482545" cy="5076685"/>
          </a:xfrm>
          <a:prstGeom prst="rect">
            <a:avLst/>
          </a:prstGeom>
        </p:spPr>
      </p:pic>
      <p:sp>
        <p:nvSpPr>
          <p:cNvPr id="8" name="Текстово поле 7"/>
          <p:cNvSpPr txBox="1"/>
          <p:nvPr/>
        </p:nvSpPr>
        <p:spPr>
          <a:xfrm>
            <a:off x="1823310" y="5378654"/>
            <a:ext cx="71771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i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Robert Thom</a:t>
            </a:r>
          </a:p>
          <a:p>
            <a:pPr algn="r"/>
            <a:r>
              <a:rPr lang="en-US" b="1" i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„The First Official Pharmacopoeia“ (1952)</a:t>
            </a:r>
            <a:endParaRPr lang="bg-BG" b="1" i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10988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32B17-C7F2-48EF-A24C-8548B37D1019}" type="datetime1">
              <a:rPr lang="en-US" smtClean="0"/>
              <a:t>1/13/2017</a:t>
            </a:fld>
            <a:endParaRPr lang="en-US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8" name="Текстово поле 7"/>
          <p:cNvSpPr txBox="1"/>
          <p:nvPr/>
        </p:nvSpPr>
        <p:spPr>
          <a:xfrm>
            <a:off x="1823310" y="4767834"/>
            <a:ext cx="71771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i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Robert Thom</a:t>
            </a:r>
          </a:p>
          <a:p>
            <a:pPr algn="r"/>
            <a:r>
              <a:rPr lang="en-US" b="1" i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„Separation of Pharmacy and Medicine“ (1952)</a:t>
            </a:r>
            <a:endParaRPr lang="bg-BG" b="1" i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Картина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955" y="69490"/>
            <a:ext cx="6937490" cy="4720254"/>
          </a:xfrm>
          <a:prstGeom prst="rect">
            <a:avLst/>
          </a:prstGeom>
        </p:spPr>
      </p:pic>
      <p:sp>
        <p:nvSpPr>
          <p:cNvPr id="4" name="Текстово поле 3"/>
          <p:cNvSpPr txBox="1"/>
          <p:nvPr/>
        </p:nvSpPr>
        <p:spPr>
          <a:xfrm>
            <a:off x="1517900" y="5435476"/>
            <a:ext cx="76261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bg-BG" sz="2000" dirty="0" smtClean="0"/>
              <a:t>Първи обществени аптеки през </a:t>
            </a:r>
            <a:r>
              <a:rPr lang="en-US" sz="2000" dirty="0" smtClean="0"/>
              <a:t>XVII</a:t>
            </a:r>
            <a:r>
              <a:rPr lang="bg-BG" sz="2000" dirty="0" smtClean="0"/>
              <a:t> век в Европа.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g-BG" sz="2000" dirty="0" smtClean="0"/>
              <a:t>1240 - Фредерик </a:t>
            </a:r>
            <a:r>
              <a:rPr lang="en-US" sz="2000" dirty="0" smtClean="0"/>
              <a:t>II</a:t>
            </a:r>
            <a:r>
              <a:rPr lang="bg-BG" sz="2000" dirty="0" smtClean="0"/>
              <a:t>, Император на Германия и Крал на Сицилия, в Палермо представя Първият европейски указ, разделящ отговорностите на фармацевтите от тези на медиците.</a:t>
            </a:r>
            <a:endParaRPr lang="bg-BG" sz="2000" dirty="0"/>
          </a:p>
        </p:txBody>
      </p:sp>
    </p:spTree>
    <p:extLst>
      <p:ext uri="{BB962C8B-B14F-4D97-AF65-F5344CB8AC3E}">
        <p14:creationId xmlns:p14="http://schemas.microsoft.com/office/powerpoint/2010/main" val="1867603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32B17-C7F2-48EF-A24C-8548B37D1019}" type="datetime1">
              <a:rPr lang="en-US" smtClean="0"/>
              <a:t>1/13/2017</a:t>
            </a:fld>
            <a:endParaRPr lang="en-US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8" name="Текстово поле 7"/>
          <p:cNvSpPr txBox="1"/>
          <p:nvPr/>
        </p:nvSpPr>
        <p:spPr>
          <a:xfrm>
            <a:off x="1823310" y="5225949"/>
            <a:ext cx="71771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i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Robert Thom</a:t>
            </a:r>
          </a:p>
          <a:p>
            <a:pPr algn="r"/>
            <a:r>
              <a:rPr lang="en-US" b="1" i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„The Society of Apothecaries in London“ (1952)</a:t>
            </a:r>
            <a:endParaRPr lang="bg-BG" b="1" i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Текстово поле 3"/>
          <p:cNvSpPr txBox="1"/>
          <p:nvPr/>
        </p:nvSpPr>
        <p:spPr>
          <a:xfrm>
            <a:off x="1517900" y="5872280"/>
            <a:ext cx="76261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000" dirty="0" smtClean="0"/>
              <a:t>Първи професионални сдружения – 1617 – Крал Джеймс </a:t>
            </a:r>
            <a:r>
              <a:rPr lang="en-US" sz="2000" dirty="0" smtClean="0"/>
              <a:t>I</a:t>
            </a:r>
            <a:r>
              <a:rPr lang="bg-BG" sz="2000" dirty="0" smtClean="0"/>
              <a:t> под влиянието на Франсис Бейкън издава устав за формиране на организация на фармацевтите отделно от бакалите</a:t>
            </a:r>
            <a:endParaRPr lang="bg-BG" sz="2000" dirty="0"/>
          </a:p>
        </p:txBody>
      </p:sp>
      <p:pic>
        <p:nvPicPr>
          <p:cNvPr id="5" name="Картина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609" y="237127"/>
            <a:ext cx="7404836" cy="5024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108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32B17-C7F2-48EF-A24C-8548B37D1019}" type="datetime1">
              <a:rPr lang="en-US" smtClean="0"/>
              <a:t>1/13/2017</a:t>
            </a:fld>
            <a:endParaRPr lang="en-US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8" name="Текстово поле 7"/>
          <p:cNvSpPr txBox="1"/>
          <p:nvPr/>
        </p:nvSpPr>
        <p:spPr>
          <a:xfrm>
            <a:off x="1823310" y="5225949"/>
            <a:ext cx="71771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i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Robert Thom</a:t>
            </a:r>
          </a:p>
          <a:p>
            <a:pPr algn="r"/>
            <a:r>
              <a:rPr lang="en-US" b="1" i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„The First Hospital Pharmacy in Colonial America“ (1952)</a:t>
            </a:r>
            <a:endParaRPr lang="bg-BG" b="1" i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Картина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979" y="222195"/>
            <a:ext cx="7405466" cy="5028144"/>
          </a:xfrm>
          <a:prstGeom prst="rect">
            <a:avLst/>
          </a:prstGeom>
        </p:spPr>
      </p:pic>
      <p:sp>
        <p:nvSpPr>
          <p:cNvPr id="9" name="Текстово поле 8"/>
          <p:cNvSpPr txBox="1"/>
          <p:nvPr/>
        </p:nvSpPr>
        <p:spPr>
          <a:xfrm>
            <a:off x="1517900" y="5872280"/>
            <a:ext cx="7626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175</a:t>
            </a:r>
            <a:r>
              <a:rPr lang="bg-BG" sz="2000" dirty="0" smtClean="0"/>
              <a:t>2</a:t>
            </a:r>
            <a:r>
              <a:rPr lang="en-US" sz="2000" dirty="0" smtClean="0"/>
              <a:t> </a:t>
            </a:r>
            <a:r>
              <a:rPr lang="en-US" sz="2000" dirty="0" smtClean="0"/>
              <a:t>– </a:t>
            </a:r>
            <a:r>
              <a:rPr lang="bg-BG" sz="2000" dirty="0" smtClean="0"/>
              <a:t>Първа болнична аптека в колониална Америка</a:t>
            </a:r>
            <a:endParaRPr lang="bg-BG" sz="2000" dirty="0"/>
          </a:p>
        </p:txBody>
      </p:sp>
    </p:spTree>
    <p:extLst>
      <p:ext uri="{BB962C8B-B14F-4D97-AF65-F5344CB8AC3E}">
        <p14:creationId xmlns:p14="http://schemas.microsoft.com/office/powerpoint/2010/main" val="2516298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ext Box 5"/>
          <p:cNvSpPr txBox="1">
            <a:spLocks noChangeArrowheads="1"/>
          </p:cNvSpPr>
          <p:nvPr/>
        </p:nvSpPr>
        <p:spPr bwMode="auto">
          <a:xfrm>
            <a:off x="298273" y="1405799"/>
            <a:ext cx="72009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bg-BG" altLang="bg-BG" sz="2800" b="1" i="1" dirty="0">
                <a:solidFill>
                  <a:srgbClr val="F1FF9B"/>
                </a:solidFill>
              </a:rPr>
              <a:t>КРАЯ НА </a:t>
            </a:r>
            <a:r>
              <a:rPr lang="en-US" altLang="bg-BG" sz="2800" b="1" i="1" dirty="0">
                <a:solidFill>
                  <a:srgbClr val="F1FF9B"/>
                </a:solidFill>
              </a:rPr>
              <a:t>XVIII </a:t>
            </a:r>
            <a:r>
              <a:rPr lang="bg-BG" altLang="bg-BG" sz="2800" b="1" i="1" dirty="0">
                <a:solidFill>
                  <a:srgbClr val="F1FF9B"/>
                </a:solidFill>
              </a:rPr>
              <a:t>НАЧАЛОТО НА </a:t>
            </a:r>
            <a:r>
              <a:rPr lang="en-US" altLang="bg-BG" sz="2800" b="1" i="1" dirty="0">
                <a:solidFill>
                  <a:srgbClr val="F1FF9B"/>
                </a:solidFill>
              </a:rPr>
              <a:t>XIX </a:t>
            </a:r>
            <a:r>
              <a:rPr lang="bg-BG" altLang="bg-BG" sz="2800" b="1" i="1" dirty="0">
                <a:solidFill>
                  <a:srgbClr val="F1FF9B"/>
                </a:solidFill>
              </a:rPr>
              <a:t>ВЕК</a:t>
            </a:r>
          </a:p>
        </p:txBody>
      </p:sp>
      <p:sp>
        <p:nvSpPr>
          <p:cNvPr id="26628" name="Rectangle 6"/>
          <p:cNvSpPr>
            <a:spLocks noChangeArrowheads="1"/>
          </p:cNvSpPr>
          <p:nvPr/>
        </p:nvSpPr>
        <p:spPr bwMode="auto">
          <a:xfrm>
            <a:off x="470886" y="2205038"/>
            <a:ext cx="5903912" cy="3972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bg-BG" altLang="bg-BG" sz="2400" dirty="0">
                <a:solidFill>
                  <a:schemeClr val="bg1"/>
                </a:solidFill>
              </a:rPr>
              <a:t>1803г. Томас </a:t>
            </a:r>
            <a:r>
              <a:rPr lang="bg-BG" altLang="bg-BG" sz="2400" dirty="0" err="1">
                <a:solidFill>
                  <a:schemeClr val="bg1"/>
                </a:solidFill>
              </a:rPr>
              <a:t>Пърсивал</a:t>
            </a:r>
            <a:r>
              <a:rPr lang="bg-BG" altLang="bg-BG" sz="2400" dirty="0">
                <a:solidFill>
                  <a:schemeClr val="bg1"/>
                </a:solidFill>
              </a:rPr>
              <a:t> – 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altLang="bg-BG" sz="2400" dirty="0">
                <a:solidFill>
                  <a:schemeClr val="bg1"/>
                </a:solidFill>
              </a:rPr>
              <a:t>“Кодекс по медицинска етика”</a:t>
            </a:r>
          </a:p>
          <a:p>
            <a:pPr eaLnBrk="1" hangingPunct="1"/>
            <a:r>
              <a:rPr lang="bg-BG" altLang="bg-BG" sz="2400" dirty="0">
                <a:solidFill>
                  <a:schemeClr val="bg1"/>
                </a:solidFill>
              </a:rPr>
              <a:t>1804г. </a:t>
            </a:r>
            <a:r>
              <a:rPr lang="bg-BG" altLang="bg-BG" sz="2400" dirty="0" err="1">
                <a:solidFill>
                  <a:schemeClr val="bg1"/>
                </a:solidFill>
              </a:rPr>
              <a:t>Монтпелие</a:t>
            </a:r>
            <a:r>
              <a:rPr lang="bg-BG" altLang="bg-BG" sz="2400" dirty="0">
                <a:solidFill>
                  <a:schemeClr val="bg1"/>
                </a:solidFill>
              </a:rPr>
              <a:t> – клетва при дипломирането</a:t>
            </a:r>
          </a:p>
          <a:p>
            <a:pPr eaLnBrk="1" hangingPunct="1"/>
            <a:r>
              <a:rPr lang="bg-BG" altLang="bg-BG" sz="2400" dirty="0" err="1">
                <a:solidFill>
                  <a:schemeClr val="bg1"/>
                </a:solidFill>
              </a:rPr>
              <a:t>Флоранс</a:t>
            </a:r>
            <a:r>
              <a:rPr lang="bg-BG" altLang="bg-BG" sz="2400" dirty="0">
                <a:solidFill>
                  <a:schemeClr val="bg1"/>
                </a:solidFill>
              </a:rPr>
              <a:t> </a:t>
            </a:r>
            <a:r>
              <a:rPr lang="bg-BG" altLang="bg-BG" sz="2400" dirty="0" err="1">
                <a:solidFill>
                  <a:schemeClr val="bg1"/>
                </a:solidFill>
              </a:rPr>
              <a:t>Найтингел</a:t>
            </a:r>
            <a:endParaRPr lang="bg-BG" altLang="bg-BG" sz="2400" dirty="0">
              <a:solidFill>
                <a:schemeClr val="bg1"/>
              </a:solidFill>
            </a:endParaRPr>
          </a:p>
          <a:p>
            <a:pPr eaLnBrk="1" hangingPunct="1"/>
            <a:r>
              <a:rPr lang="bg-BG" altLang="bg-BG" sz="2400" dirty="0">
                <a:solidFill>
                  <a:schemeClr val="bg1"/>
                </a:solidFill>
              </a:rPr>
              <a:t>Забрана на </a:t>
            </a:r>
            <a:r>
              <a:rPr lang="bg-BG" altLang="bg-BG" sz="2400" dirty="0" smtClean="0">
                <a:solidFill>
                  <a:schemeClr val="bg1"/>
                </a:solidFill>
              </a:rPr>
              <a:t>евтаназията</a:t>
            </a:r>
          </a:p>
          <a:p>
            <a:pPr eaLnBrk="1" hangingPunct="1"/>
            <a:r>
              <a:rPr lang="bg-BG" altLang="bg-BG" sz="2400" dirty="0" smtClean="0">
                <a:solidFill>
                  <a:srgbClr val="FFFF00"/>
                </a:solidFill>
              </a:rPr>
              <a:t>1848 – Първи етичен кодекс на фармацевта</a:t>
            </a:r>
          </a:p>
          <a:p>
            <a:pPr eaLnBrk="1" hangingPunct="1"/>
            <a:r>
              <a:rPr lang="bg-BG" altLang="bg-BG" sz="2400" dirty="0" smtClean="0">
                <a:solidFill>
                  <a:schemeClr val="bg1"/>
                </a:solidFill>
              </a:rPr>
              <a:t>Фокус върху поведението на фармацевта спрямо клиента</a:t>
            </a:r>
            <a:endParaRPr lang="bg-BG" altLang="bg-BG" sz="2400" dirty="0">
              <a:solidFill>
                <a:schemeClr val="bg1"/>
              </a:solidFill>
            </a:endParaRPr>
          </a:p>
        </p:txBody>
      </p:sp>
      <p:pic>
        <p:nvPicPr>
          <p:cNvPr id="2662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389" y="1924911"/>
            <a:ext cx="2006600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3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720" y="3773485"/>
            <a:ext cx="2065338" cy="25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7051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ext Box 5"/>
          <p:cNvSpPr txBox="1">
            <a:spLocks noChangeArrowheads="1"/>
          </p:cNvSpPr>
          <p:nvPr/>
        </p:nvSpPr>
        <p:spPr bwMode="auto">
          <a:xfrm>
            <a:off x="468313" y="1224757"/>
            <a:ext cx="72009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bg-BG" sz="2800" b="1" i="1" dirty="0">
                <a:solidFill>
                  <a:srgbClr val="F1FF9B"/>
                </a:solidFill>
              </a:rPr>
              <a:t>XX </a:t>
            </a:r>
            <a:r>
              <a:rPr lang="bg-BG" altLang="bg-BG" sz="2800" b="1" i="1" dirty="0">
                <a:solidFill>
                  <a:srgbClr val="F1FF9B"/>
                </a:solidFill>
              </a:rPr>
              <a:t>ВЕК</a:t>
            </a:r>
          </a:p>
        </p:txBody>
      </p:sp>
      <p:sp>
        <p:nvSpPr>
          <p:cNvPr id="27652" name="Rectangle 6"/>
          <p:cNvSpPr>
            <a:spLocks noChangeArrowheads="1"/>
          </p:cNvSpPr>
          <p:nvPr/>
        </p:nvSpPr>
        <p:spPr bwMode="auto">
          <a:xfrm>
            <a:off x="415016" y="1901950"/>
            <a:ext cx="8207375" cy="453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bg-BG" altLang="bg-BG" sz="2400" dirty="0" err="1">
                <a:solidFill>
                  <a:schemeClr val="bg1"/>
                </a:solidFill>
              </a:rPr>
              <a:t>Неохипократизъм</a:t>
            </a:r>
            <a:endParaRPr lang="bg-BG" altLang="bg-BG" sz="2400" dirty="0">
              <a:solidFill>
                <a:schemeClr val="bg1"/>
              </a:solidFill>
            </a:endParaRPr>
          </a:p>
          <a:p>
            <a:pPr eaLnBrk="1" hangingPunct="1"/>
            <a:r>
              <a:rPr lang="bg-BG" altLang="bg-BG" sz="2400" dirty="0">
                <a:solidFill>
                  <a:schemeClr val="bg1"/>
                </a:solidFill>
              </a:rPr>
              <a:t>1900 г. – Париж – Първи конгрес по мед. етика; включване на предмета в обучението в мед. институти и колежи</a:t>
            </a:r>
          </a:p>
          <a:p>
            <a:pPr eaLnBrk="1" hangingPunct="1"/>
            <a:r>
              <a:rPr lang="bg-BG" altLang="bg-BG" sz="2400" dirty="0">
                <a:solidFill>
                  <a:schemeClr val="bg1"/>
                </a:solidFill>
              </a:rPr>
              <a:t>1947 г. – Световна медицинска асоциация (СМА); Нюрнбергски </a:t>
            </a:r>
            <a:r>
              <a:rPr lang="bg-BG" altLang="bg-BG" sz="2400" dirty="0" smtClean="0">
                <a:solidFill>
                  <a:schemeClr val="bg1"/>
                </a:solidFill>
              </a:rPr>
              <a:t>Кодекс – </a:t>
            </a:r>
            <a:r>
              <a:rPr lang="bg-BG" altLang="bg-BG" sz="2400" dirty="0" smtClean="0">
                <a:solidFill>
                  <a:srgbClr val="FFFF00"/>
                </a:solidFill>
              </a:rPr>
              <a:t>информирано съгласие за участие в експерименти</a:t>
            </a:r>
            <a:endParaRPr lang="bg-BG" altLang="bg-BG" sz="2400" dirty="0">
              <a:solidFill>
                <a:srgbClr val="FFFF00"/>
              </a:solidFill>
            </a:endParaRPr>
          </a:p>
          <a:p>
            <a:pPr eaLnBrk="1" hangingPunct="1"/>
            <a:r>
              <a:rPr lang="bg-BG" altLang="bg-BG" sz="2400" dirty="0">
                <a:solidFill>
                  <a:schemeClr val="bg1"/>
                </a:solidFill>
              </a:rPr>
              <a:t>1948 г. - Женевска декларация</a:t>
            </a:r>
          </a:p>
          <a:p>
            <a:pPr eaLnBrk="1" hangingPunct="1"/>
            <a:r>
              <a:rPr lang="bg-BG" altLang="bg-BG" sz="2400" dirty="0">
                <a:solidFill>
                  <a:schemeClr val="bg1"/>
                </a:solidFill>
              </a:rPr>
              <a:t>1964 г. - </a:t>
            </a:r>
            <a:r>
              <a:rPr lang="bg-BG" altLang="bg-BG" sz="2400" dirty="0" err="1">
                <a:solidFill>
                  <a:schemeClr val="bg1"/>
                </a:solidFill>
              </a:rPr>
              <a:t>Хелзинска</a:t>
            </a:r>
            <a:r>
              <a:rPr lang="bg-BG" altLang="bg-BG" sz="2400" dirty="0">
                <a:solidFill>
                  <a:schemeClr val="bg1"/>
                </a:solidFill>
              </a:rPr>
              <a:t> декларация</a:t>
            </a:r>
          </a:p>
          <a:p>
            <a:pPr eaLnBrk="1" hangingPunct="1"/>
            <a:r>
              <a:rPr lang="bg-BG" altLang="bg-BG" sz="2400" dirty="0">
                <a:solidFill>
                  <a:schemeClr val="bg1"/>
                </a:solidFill>
              </a:rPr>
              <a:t>70-те години – </a:t>
            </a:r>
            <a:r>
              <a:rPr lang="bg-BG" altLang="bg-BG" sz="2400" dirty="0">
                <a:solidFill>
                  <a:srgbClr val="FFFF00"/>
                </a:solidFill>
              </a:rPr>
              <a:t>автономност на пациента</a:t>
            </a:r>
          </a:p>
        </p:txBody>
      </p:sp>
    </p:spTree>
    <p:extLst>
      <p:ext uri="{BB962C8B-B14F-4D97-AF65-F5344CB8AC3E}">
        <p14:creationId xmlns:p14="http://schemas.microsoft.com/office/powerpoint/2010/main" val="1754886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ext Box 5"/>
          <p:cNvSpPr txBox="1">
            <a:spLocks noChangeArrowheads="1"/>
          </p:cNvSpPr>
          <p:nvPr/>
        </p:nvSpPr>
        <p:spPr bwMode="auto">
          <a:xfrm>
            <a:off x="468313" y="1224757"/>
            <a:ext cx="72009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bg-BG" sz="2800" b="1" i="1" dirty="0">
                <a:solidFill>
                  <a:srgbClr val="F1FF9B"/>
                </a:solidFill>
              </a:rPr>
              <a:t>XX </a:t>
            </a:r>
            <a:r>
              <a:rPr lang="bg-BG" altLang="bg-BG" sz="2800" b="1" i="1" dirty="0">
                <a:solidFill>
                  <a:srgbClr val="F1FF9B"/>
                </a:solidFill>
              </a:rPr>
              <a:t>ВЕК</a:t>
            </a:r>
          </a:p>
        </p:txBody>
      </p:sp>
      <p:sp>
        <p:nvSpPr>
          <p:cNvPr id="27652" name="Rectangle 6"/>
          <p:cNvSpPr>
            <a:spLocks noChangeArrowheads="1"/>
          </p:cNvSpPr>
          <p:nvPr/>
        </p:nvSpPr>
        <p:spPr bwMode="auto">
          <a:xfrm>
            <a:off x="415016" y="1901950"/>
            <a:ext cx="8207375" cy="453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bg-BG" altLang="bg-BG" sz="2400" dirty="0">
              <a:solidFill>
                <a:srgbClr val="FFFF00"/>
              </a:solidFill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296260" y="2054350"/>
            <a:ext cx="7940660" cy="453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bg-BG" altLang="bg-BG" sz="2400" dirty="0" smtClean="0">
                <a:solidFill>
                  <a:schemeClr val="bg1"/>
                </a:solidFill>
              </a:rPr>
              <a:t>На преден план безопасност за пациента</a:t>
            </a:r>
          </a:p>
          <a:p>
            <a:pPr eaLnBrk="1" hangingPunct="1"/>
            <a:r>
              <a:rPr lang="bg-BG" altLang="bg-BG" sz="2400" dirty="0" smtClean="0">
                <a:solidFill>
                  <a:schemeClr val="bg1"/>
                </a:solidFill>
              </a:rPr>
              <a:t>До 50-те години „етична“ бариера на непредоставяне на съвет</a:t>
            </a:r>
          </a:p>
          <a:p>
            <a:pPr eaLnBrk="1" hangingPunct="1"/>
            <a:r>
              <a:rPr lang="bg-BG" altLang="bg-BG" sz="2400" dirty="0" err="1" smtClean="0">
                <a:solidFill>
                  <a:schemeClr val="bg1"/>
                </a:solidFill>
              </a:rPr>
              <a:t>Каря</a:t>
            </a:r>
            <a:r>
              <a:rPr lang="bg-BG" altLang="bg-BG" sz="2400" dirty="0" smtClean="0">
                <a:solidFill>
                  <a:schemeClr val="bg1"/>
                </a:solidFill>
              </a:rPr>
              <a:t> на 60-те години – ефектите на медикаментите се дискутират с пациентите</a:t>
            </a:r>
          </a:p>
          <a:p>
            <a:pPr eaLnBrk="1" hangingPunct="1"/>
            <a:r>
              <a:rPr lang="bg-BG" altLang="bg-BG" sz="2400" dirty="0" smtClean="0">
                <a:solidFill>
                  <a:schemeClr val="bg1"/>
                </a:solidFill>
              </a:rPr>
              <a:t>70-те години – закони за защита правата на пациента</a:t>
            </a:r>
          </a:p>
          <a:p>
            <a:pPr eaLnBrk="1" hangingPunct="1"/>
            <a:r>
              <a:rPr lang="bg-BG" altLang="bg-BG" sz="2400" dirty="0" smtClean="0">
                <a:solidFill>
                  <a:schemeClr val="bg1"/>
                </a:solidFill>
              </a:rPr>
              <a:t>90-те години – пациент-центрирана грижи заложена в професионалните кодекси</a:t>
            </a:r>
            <a:endParaRPr lang="bg-BG" altLang="bg-BG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384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ChangeArrowheads="1"/>
          </p:cNvSpPr>
          <p:nvPr/>
        </p:nvSpPr>
        <p:spPr bwMode="auto">
          <a:xfrm>
            <a:off x="296260" y="98572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bg-BG" altLang="bg-BG" sz="4000" b="1" dirty="0">
                <a:solidFill>
                  <a:srgbClr val="F1FF9B"/>
                </a:solidFill>
              </a:rPr>
              <a:t>ОСНОВНИ ПРИНЦИПИ НА </a:t>
            </a:r>
            <a:r>
              <a:rPr lang="bg-BG" altLang="bg-BG" sz="4000" b="1" dirty="0" smtClean="0">
                <a:solidFill>
                  <a:srgbClr val="F1FF9B"/>
                </a:solidFill>
              </a:rPr>
              <a:t>БИОЕТИКАТА</a:t>
            </a:r>
            <a:endParaRPr lang="bg-BG" altLang="bg-BG" sz="4000" b="1" dirty="0">
              <a:solidFill>
                <a:srgbClr val="F1FF9B"/>
              </a:solidFill>
            </a:endParaRPr>
          </a:p>
        </p:txBody>
      </p:sp>
      <p:sp>
        <p:nvSpPr>
          <p:cNvPr id="19459" name="Rectangle 5"/>
          <p:cNvSpPr>
            <a:spLocks noChangeArrowheads="1"/>
          </p:cNvSpPr>
          <p:nvPr/>
        </p:nvSpPr>
        <p:spPr bwMode="auto">
          <a:xfrm>
            <a:off x="444867" y="2818180"/>
            <a:ext cx="8229600" cy="296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990600" indent="-53340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371600" indent="-4572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52600" indent="-3810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09800" indent="-3810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67000" indent="-381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124200" indent="-381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81400" indent="-381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38600" indent="-381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bg-BG" altLang="bg-BG" b="1" i="1" dirty="0">
                <a:solidFill>
                  <a:schemeClr val="bg1"/>
                </a:solidFill>
              </a:rPr>
              <a:t>Уважение към автономността </a:t>
            </a:r>
          </a:p>
          <a:p>
            <a:pPr eaLnBrk="1" hangingPunct="1"/>
            <a:r>
              <a:rPr lang="bg-BG" altLang="bg-BG" b="1" i="1" dirty="0">
                <a:solidFill>
                  <a:schemeClr val="bg1"/>
                </a:solidFill>
              </a:rPr>
              <a:t>Благодеяние</a:t>
            </a:r>
          </a:p>
          <a:p>
            <a:pPr eaLnBrk="1" hangingPunct="1"/>
            <a:r>
              <a:rPr lang="bg-BG" altLang="bg-BG" b="1" i="1" dirty="0">
                <a:solidFill>
                  <a:schemeClr val="bg1"/>
                </a:solidFill>
              </a:rPr>
              <a:t>Ненанасяне на вреда </a:t>
            </a:r>
          </a:p>
          <a:p>
            <a:pPr eaLnBrk="1" hangingPunct="1"/>
            <a:r>
              <a:rPr lang="bg-BG" altLang="bg-BG" b="1" i="1" dirty="0">
                <a:solidFill>
                  <a:schemeClr val="bg1"/>
                </a:solidFill>
              </a:rPr>
              <a:t>Справедливост</a:t>
            </a:r>
            <a:r>
              <a:rPr lang="bg-BG" altLang="bg-BG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7497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 smtClean="0"/>
              <a:t>План на лекция 2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bg-BG" dirty="0" smtClean="0"/>
              <a:t>Развитие на етичните норми през вековете</a:t>
            </a:r>
          </a:p>
          <a:p>
            <a:pPr marL="457200" indent="-457200">
              <a:buAutoNum type="arabicPeriod"/>
            </a:pPr>
            <a:r>
              <a:rPr lang="bg-BG" dirty="0" smtClean="0"/>
              <a:t>Историческо развитие на фармацевтичната етика</a:t>
            </a:r>
          </a:p>
          <a:p>
            <a:pPr marL="457200" indent="-457200">
              <a:buAutoNum type="arabicPeriod"/>
            </a:pPr>
            <a:r>
              <a:rPr lang="bg-BG" dirty="0" smtClean="0"/>
              <a:t>Основни принципи в биоетиката</a:t>
            </a:r>
          </a:p>
          <a:p>
            <a:pPr marL="457200" indent="-457200">
              <a:buAutoNum type="arabicPeriod"/>
            </a:pPr>
            <a:endParaRPr lang="bg-BG" dirty="0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C17C9-7FFA-4A28-92AC-F32C46000AA5}" type="datetime1">
              <a:rPr lang="en-US" smtClean="0"/>
              <a:t>1/13/2017</a:t>
            </a:fld>
            <a:endParaRPr lang="en-US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83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ChangeArrowheads="1"/>
          </p:cNvSpPr>
          <p:nvPr/>
        </p:nvSpPr>
        <p:spPr bwMode="auto">
          <a:xfrm>
            <a:off x="-9150" y="1211575"/>
            <a:ext cx="8398775" cy="843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bg-BG" altLang="bg-BG" sz="4000" b="1" dirty="0" smtClean="0">
                <a:solidFill>
                  <a:srgbClr val="F1FF9B"/>
                </a:solidFill>
              </a:rPr>
              <a:t>Характеристики на принципите</a:t>
            </a:r>
            <a:endParaRPr lang="bg-BG" altLang="bg-BG" sz="4000" b="1" dirty="0">
              <a:solidFill>
                <a:srgbClr val="F1FF9B"/>
              </a:solidFill>
            </a:endParaRPr>
          </a:p>
        </p:txBody>
      </p:sp>
      <p:sp>
        <p:nvSpPr>
          <p:cNvPr id="20483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96260" y="2818181"/>
            <a:ext cx="7329840" cy="3206804"/>
          </a:xfrm>
        </p:spPr>
        <p:txBody>
          <a:bodyPr/>
          <a:lstStyle/>
          <a:p>
            <a:pPr eaLnBrk="1" hangingPunct="1"/>
            <a:r>
              <a:rPr lang="bg-BG" altLang="bg-BG" dirty="0" smtClean="0"/>
              <a:t>Не дават указания за действие;</a:t>
            </a:r>
          </a:p>
          <a:p>
            <a:pPr eaLnBrk="1" hangingPunct="1"/>
            <a:r>
              <a:rPr lang="bg-BG" altLang="bg-BG" dirty="0" smtClean="0"/>
              <a:t>Характеризират абстрактните рамки на етичните норми на поведение и очертават морално допустимия обсег на поведение.</a:t>
            </a:r>
          </a:p>
        </p:txBody>
      </p:sp>
    </p:spTree>
    <p:extLst>
      <p:ext uri="{BB962C8B-B14F-4D97-AF65-F5344CB8AC3E}">
        <p14:creationId xmlns:p14="http://schemas.microsoft.com/office/powerpoint/2010/main" val="612577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bg-BG" altLang="bg-BG" sz="3600" b="1" smtClean="0"/>
              <a:t>УВАЖЕНИЕ НА АВТОНОМНОСТТА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bg-BG" altLang="bg-BG" sz="2400" b="1" i="1" dirty="0" err="1" smtClean="0">
                <a:solidFill>
                  <a:srgbClr val="FFFF00"/>
                </a:solidFill>
              </a:rPr>
              <a:t>аутос</a:t>
            </a:r>
            <a:r>
              <a:rPr lang="bg-BG" altLang="bg-BG" sz="2400" dirty="0" smtClean="0"/>
              <a:t> – сам; </a:t>
            </a:r>
            <a:r>
              <a:rPr lang="bg-BG" altLang="bg-BG" sz="2400" b="1" i="1" dirty="0" err="1" smtClean="0">
                <a:solidFill>
                  <a:srgbClr val="FFFF00"/>
                </a:solidFill>
              </a:rPr>
              <a:t>номос</a:t>
            </a:r>
            <a:r>
              <a:rPr lang="bg-BG" altLang="bg-BG" sz="2400" b="1" dirty="0" smtClean="0"/>
              <a:t> </a:t>
            </a:r>
            <a:r>
              <a:rPr lang="bg-BG" altLang="bg-BG" sz="2400" dirty="0" smtClean="0"/>
              <a:t>– управление</a:t>
            </a:r>
          </a:p>
          <a:p>
            <a:pPr eaLnBrk="1" hangingPunct="1"/>
            <a:r>
              <a:rPr lang="bg-BG" altLang="bg-BG" sz="2400" dirty="0" smtClean="0"/>
              <a:t>Автономен/компетентен пациент</a:t>
            </a:r>
          </a:p>
          <a:p>
            <a:pPr eaLnBrk="1" hangingPunct="1"/>
            <a:r>
              <a:rPr lang="bg-BG" altLang="bg-BG" sz="2400" dirty="0" smtClean="0"/>
              <a:t>Неавтономен/некомпетентен пациент</a:t>
            </a:r>
          </a:p>
          <a:p>
            <a:pPr eaLnBrk="1" hangingPunct="1"/>
            <a:r>
              <a:rPr lang="bg-BG" altLang="bg-BG" sz="2400" b="1" i="1" dirty="0" smtClean="0">
                <a:solidFill>
                  <a:srgbClr val="FFFF00"/>
                </a:solidFill>
              </a:rPr>
              <a:t>Вътрешно ограничаване</a:t>
            </a:r>
            <a:r>
              <a:rPr lang="bg-BG" altLang="bg-BG" sz="2400" b="1" i="1" dirty="0" smtClean="0">
                <a:solidFill>
                  <a:schemeClr val="bg2"/>
                </a:solidFill>
              </a:rPr>
              <a:t>:</a:t>
            </a:r>
            <a:r>
              <a:rPr lang="bg-BG" altLang="bg-BG" sz="2400" dirty="0" smtClean="0"/>
              <a:t> умствени способности, възраст, заболяване, количествени промени в съзнанието и др.</a:t>
            </a:r>
          </a:p>
          <a:p>
            <a:pPr eaLnBrk="1" hangingPunct="1"/>
            <a:r>
              <a:rPr lang="bg-BG" altLang="bg-BG" sz="2400" b="1" i="1" dirty="0" smtClean="0">
                <a:solidFill>
                  <a:srgbClr val="FFFF00"/>
                </a:solidFill>
              </a:rPr>
              <a:t>Външно ограничаване</a:t>
            </a:r>
            <a:r>
              <a:rPr lang="bg-BG" altLang="bg-BG" sz="2400" b="1" i="1" dirty="0" smtClean="0">
                <a:solidFill>
                  <a:schemeClr val="bg2"/>
                </a:solidFill>
              </a:rPr>
              <a:t>:</a:t>
            </a:r>
            <a:r>
              <a:rPr lang="bg-BG" altLang="bg-BG" sz="2400" dirty="0" smtClean="0"/>
              <a:t> болнична обстановка, количество предоставена информация, финансови средства  и др. </a:t>
            </a:r>
          </a:p>
        </p:txBody>
      </p:sp>
    </p:spTree>
    <p:extLst>
      <p:ext uri="{BB962C8B-B14F-4D97-AF65-F5344CB8AC3E}">
        <p14:creationId xmlns:p14="http://schemas.microsoft.com/office/powerpoint/2010/main" val="1622232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bg-BG" altLang="bg-BG" sz="3600" b="1" dirty="0" smtClean="0"/>
              <a:t>УВАЖЕНИЕ НА АВТОНОМНОСТТА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bg-BG" altLang="bg-BG" dirty="0" smtClean="0"/>
              <a:t>Правила, произтичащи от принципа:</a:t>
            </a:r>
          </a:p>
          <a:p>
            <a:pPr eaLnBrk="1" hangingPunct="1"/>
            <a:r>
              <a:rPr lang="bg-BG" altLang="bg-BG" dirty="0" smtClean="0"/>
              <a:t>Информирай пациента и го включи във вземането на решение (информирано съгласие)</a:t>
            </a:r>
          </a:p>
          <a:p>
            <a:pPr eaLnBrk="1" hangingPunct="1"/>
            <a:r>
              <a:rPr lang="bg-BG" altLang="bg-BG" dirty="0" smtClean="0"/>
              <a:t>Запази в тайна информацията за пациента (конфиденциалност)</a:t>
            </a:r>
          </a:p>
          <a:p>
            <a:pPr eaLnBrk="1" hangingPunct="1"/>
            <a:r>
              <a:rPr lang="bg-BG" altLang="bg-BG" dirty="0" smtClean="0"/>
              <a:t>Съобщи истината (при терминално болни)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E26BBCA-C2E8-4BCC-BAF1-4995D5F6E0D9}" type="slidenum">
              <a:rPr lang="bg-BG" altLang="bg-BG" smtClean="0"/>
              <a:pPr>
                <a:defRPr/>
              </a:pPr>
              <a:t>22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2968341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bg-BG" altLang="bg-BG" sz="3600" b="1" dirty="0" smtClean="0"/>
              <a:t>БЛАГОДЕЯНИЕ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bg-BG" altLang="bg-BG" dirty="0" smtClean="0"/>
              <a:t>Да вършиш добро за пациента.</a:t>
            </a:r>
          </a:p>
          <a:p>
            <a:pPr marL="0" indent="0" eaLnBrk="1" hangingPunct="1">
              <a:buNone/>
            </a:pPr>
            <a:endParaRPr lang="bg-BG" altLang="bg-BG" dirty="0"/>
          </a:p>
          <a:p>
            <a:pPr marL="0" indent="0" eaLnBrk="1" hangingPunct="1">
              <a:buNone/>
            </a:pPr>
            <a:r>
              <a:rPr lang="bg-BG" altLang="bg-BG" dirty="0" smtClean="0"/>
              <a:t>Видове добро: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bg-BG" altLang="bg-BG" dirty="0" smtClean="0"/>
              <a:t>Медицински добро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bg-BG" altLang="bg-BG" dirty="0" smtClean="0"/>
              <a:t>Религиозно добро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bg-BG" altLang="bg-BG" dirty="0" smtClean="0"/>
              <a:t>Социално добро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bg-BG" altLang="bg-BG" dirty="0" smtClean="0"/>
              <a:t>Обществено добро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E26BBCA-C2E8-4BCC-BAF1-4995D5F6E0D9}" type="slidenum">
              <a:rPr lang="bg-BG" altLang="bg-BG" smtClean="0"/>
              <a:pPr>
                <a:defRPr/>
              </a:pPr>
              <a:t>23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3529676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bg-BG" altLang="bg-BG" sz="3600" b="1" dirty="0" smtClean="0"/>
              <a:t>НЕНАНАСЯНЕ НА ВРЕДА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bg-BG" altLang="bg-BG" dirty="0" smtClean="0"/>
              <a:t>Да не вредиш на пациента.</a:t>
            </a:r>
          </a:p>
          <a:p>
            <a:pPr marL="0" indent="0" eaLnBrk="1" hangingPunct="1">
              <a:buNone/>
            </a:pPr>
            <a:endParaRPr lang="bg-BG" altLang="bg-BG" dirty="0"/>
          </a:p>
          <a:p>
            <a:pPr marL="0" indent="0" eaLnBrk="1" hangingPunct="1">
              <a:buNone/>
            </a:pPr>
            <a:r>
              <a:rPr lang="bg-BG" altLang="bg-BG" dirty="0" smtClean="0"/>
              <a:t>Видове вреда: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bg-BG" altLang="bg-BG" dirty="0" smtClean="0"/>
              <a:t>Физическа вреда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bg-BG" altLang="bg-BG" dirty="0" smtClean="0"/>
              <a:t>Психическа вреда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bg-BG" altLang="bg-BG" dirty="0" smtClean="0"/>
              <a:t>Социална вреда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bg-BG" altLang="bg-BG" dirty="0" smtClean="0"/>
              <a:t>Обществена вреда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E26BBCA-C2E8-4BCC-BAF1-4995D5F6E0D9}" type="slidenum">
              <a:rPr lang="bg-BG" altLang="bg-BG" smtClean="0"/>
              <a:pPr>
                <a:defRPr/>
              </a:pPr>
              <a:t>24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1304874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bg-BG" altLang="bg-BG" sz="3600" b="1" dirty="0" smtClean="0"/>
              <a:t>СПРАВЕДЛИВОСТ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3555" y="1773238"/>
            <a:ext cx="7924190" cy="475138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bg-BG" altLang="bg-BG" sz="2600" dirty="0" smtClean="0">
                <a:solidFill>
                  <a:srgbClr val="FFFF00"/>
                </a:solidFill>
              </a:rPr>
              <a:t>Естествена пропорционалност </a:t>
            </a:r>
            <a:r>
              <a:rPr lang="bg-BG" altLang="bg-BG" sz="2600" dirty="0" smtClean="0"/>
              <a:t>– естественото състояние в обществото е неравенство и мед. грижи трябва да са пропорционални на социалното положение </a:t>
            </a:r>
          </a:p>
          <a:p>
            <a:pPr eaLnBrk="1" hangingPunct="1">
              <a:lnSpc>
                <a:spcPct val="80000"/>
              </a:lnSpc>
            </a:pPr>
            <a:r>
              <a:rPr lang="bg-BG" altLang="bg-BG" sz="2600" dirty="0" smtClean="0">
                <a:solidFill>
                  <a:srgbClr val="FFFF00"/>
                </a:solidFill>
              </a:rPr>
              <a:t>Морално решение </a:t>
            </a:r>
            <a:r>
              <a:rPr lang="bg-BG" altLang="bg-BG" sz="2600" dirty="0" smtClean="0"/>
              <a:t>– общо благо, закони приети с консенсус, свободен пазар в медицината</a:t>
            </a:r>
          </a:p>
          <a:p>
            <a:pPr eaLnBrk="1" hangingPunct="1">
              <a:lnSpc>
                <a:spcPct val="80000"/>
              </a:lnSpc>
            </a:pPr>
            <a:r>
              <a:rPr lang="bg-BG" altLang="bg-BG" sz="2600" dirty="0" smtClean="0">
                <a:solidFill>
                  <a:srgbClr val="FFFF00"/>
                </a:solidFill>
              </a:rPr>
              <a:t>Социална справедливост </a:t>
            </a:r>
            <a:r>
              <a:rPr lang="bg-BG" altLang="bg-BG" sz="2600" dirty="0" smtClean="0"/>
              <a:t>– основните социални придобивки да са еднакви за всички; безусловни и условни отговорности</a:t>
            </a:r>
          </a:p>
          <a:p>
            <a:pPr eaLnBrk="1" hangingPunct="1">
              <a:lnSpc>
                <a:spcPct val="80000"/>
              </a:lnSpc>
            </a:pPr>
            <a:r>
              <a:rPr lang="bg-BG" altLang="bg-BG" sz="2600" dirty="0" smtClean="0">
                <a:solidFill>
                  <a:srgbClr val="FFFF00"/>
                </a:solidFill>
              </a:rPr>
              <a:t>Утилитаризъм</a:t>
            </a:r>
          </a:p>
          <a:p>
            <a:pPr eaLnBrk="1" hangingPunct="1">
              <a:lnSpc>
                <a:spcPct val="80000"/>
              </a:lnSpc>
            </a:pPr>
            <a:r>
              <a:rPr lang="bg-BG" altLang="bg-BG" sz="2600" dirty="0" smtClean="0">
                <a:solidFill>
                  <a:srgbClr val="FFFF00"/>
                </a:solidFill>
              </a:rPr>
              <a:t>Справедлива продуктивност </a:t>
            </a:r>
            <a:r>
              <a:rPr lang="bg-BG" altLang="bg-BG" sz="2600" dirty="0" smtClean="0"/>
              <a:t>– минимум за всички, а останалите блага според продуктивността</a:t>
            </a:r>
          </a:p>
        </p:txBody>
      </p:sp>
    </p:spTree>
    <p:extLst>
      <p:ext uri="{BB962C8B-B14F-4D97-AF65-F5344CB8AC3E}">
        <p14:creationId xmlns:p14="http://schemas.microsoft.com/office/powerpoint/2010/main" val="2590799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bg-BG" altLang="bg-BG" sz="4000" b="1" dirty="0" smtClean="0"/>
              <a:t>ИСТОРИЧЕСКО РАЗВИТИЕ</a:t>
            </a:r>
          </a:p>
        </p:txBody>
      </p:sp>
      <p:sp>
        <p:nvSpPr>
          <p:cNvPr id="24579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43555" y="2292350"/>
            <a:ext cx="7615902" cy="4160838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bg-BG" altLang="bg-BG" sz="2600" dirty="0" smtClean="0"/>
              <a:t>Хипократ – “Клетва”</a:t>
            </a:r>
          </a:p>
          <a:p>
            <a:pPr eaLnBrk="1" hangingPunct="1">
              <a:lnSpc>
                <a:spcPct val="90000"/>
              </a:lnSpc>
            </a:pPr>
            <a:r>
              <a:rPr lang="bg-BG" altLang="bg-BG" sz="2600" dirty="0" err="1" smtClean="0"/>
              <a:t>Коска</a:t>
            </a:r>
            <a:r>
              <a:rPr lang="bg-BG" altLang="bg-BG" sz="2600" dirty="0" smtClean="0"/>
              <a:t> школа - „натуралистичен критерий” за различаване на доброто от лошото </a:t>
            </a:r>
            <a:r>
              <a:rPr lang="en-US" altLang="bg-BG" sz="2600" dirty="0" smtClean="0"/>
              <a:t>– </a:t>
            </a:r>
            <a:r>
              <a:rPr lang="bg-BG" altLang="bg-BG" sz="2600" dirty="0" smtClean="0"/>
              <a:t>добро е естественото състояние на нещата в природата</a:t>
            </a:r>
            <a:endParaRPr lang="bg-BG" altLang="bg-BG" sz="2600" dirty="0" smtClean="0">
              <a:sym typeface="Wingdings" pitchFamily="2" charset="2"/>
            </a:endParaRPr>
          </a:p>
          <a:p>
            <a:pPr eaLnBrk="1" hangingPunct="1">
              <a:lnSpc>
                <a:spcPct val="90000"/>
              </a:lnSpc>
            </a:pPr>
            <a:r>
              <a:rPr lang="bg-BG" altLang="bg-BG" sz="2600" dirty="0" smtClean="0">
                <a:solidFill>
                  <a:srgbClr val="FFFF00"/>
                </a:solidFill>
              </a:rPr>
              <a:t>Благодеяние</a:t>
            </a:r>
            <a:r>
              <a:rPr lang="bg-BG" altLang="bg-BG" sz="2600" dirty="0" smtClean="0"/>
              <a:t> и </a:t>
            </a:r>
            <a:r>
              <a:rPr lang="bg-BG" altLang="bg-BG" sz="2600" dirty="0" smtClean="0">
                <a:solidFill>
                  <a:srgbClr val="FFFF00"/>
                </a:solidFill>
              </a:rPr>
              <a:t>ненанасяне на вреда </a:t>
            </a:r>
            <a:r>
              <a:rPr lang="bg-BG" altLang="bg-BG" sz="2600" dirty="0" smtClean="0"/>
              <a:t>като единен принцип – лекарят възстановява естествения ред чрез готова схема от предписания </a:t>
            </a:r>
            <a:r>
              <a:rPr lang="bg-BG" altLang="bg-BG" sz="2600" dirty="0" smtClean="0">
                <a:sym typeface="Wingdings" pitchFamily="2" charset="2"/>
              </a:rPr>
              <a:t> заболяването е вредно  лечението е ненанасяне на вреда</a:t>
            </a:r>
            <a:endParaRPr lang="bg-BG" altLang="bg-BG" sz="2600" dirty="0" smtClean="0"/>
          </a:p>
          <a:p>
            <a:pPr eaLnBrk="1" hangingPunct="1">
              <a:lnSpc>
                <a:spcPct val="90000"/>
              </a:lnSpc>
            </a:pPr>
            <a:r>
              <a:rPr lang="bg-BG" altLang="bg-BG" sz="2600" dirty="0" err="1" smtClean="0"/>
              <a:t>Патерналистичен</a:t>
            </a:r>
            <a:r>
              <a:rPr lang="bg-BG" altLang="bg-BG" sz="2600" dirty="0" smtClean="0"/>
              <a:t> дух</a:t>
            </a:r>
          </a:p>
        </p:txBody>
      </p:sp>
      <p:sp>
        <p:nvSpPr>
          <p:cNvPr id="24580" name="Text Box 7"/>
          <p:cNvSpPr txBox="1">
            <a:spLocks noChangeArrowheads="1"/>
          </p:cNvSpPr>
          <p:nvPr/>
        </p:nvSpPr>
        <p:spPr bwMode="auto">
          <a:xfrm>
            <a:off x="448965" y="1773238"/>
            <a:ext cx="54006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bg-BG" altLang="bg-BG" sz="2800" b="1" i="1" dirty="0">
                <a:solidFill>
                  <a:srgbClr val="F1FF9B"/>
                </a:solidFill>
              </a:rPr>
              <a:t>АНТИЧНОСТ</a:t>
            </a:r>
          </a:p>
        </p:txBody>
      </p:sp>
    </p:spTree>
    <p:extLst>
      <p:ext uri="{BB962C8B-B14F-4D97-AF65-F5344CB8AC3E}">
        <p14:creationId xmlns:p14="http://schemas.microsoft.com/office/powerpoint/2010/main" val="3822429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32B17-C7F2-48EF-A24C-8548B37D1019}" type="datetime1">
              <a:rPr lang="en-US" smtClean="0"/>
              <a:t>1/13/2017</a:t>
            </a:fld>
            <a:endParaRPr lang="en-US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8" name="Текстово поле 7"/>
          <p:cNvSpPr txBox="1"/>
          <p:nvPr/>
        </p:nvSpPr>
        <p:spPr>
          <a:xfrm>
            <a:off x="1823310" y="5378654"/>
            <a:ext cx="71771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i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Robert Thom</a:t>
            </a:r>
          </a:p>
          <a:p>
            <a:pPr algn="r"/>
            <a:r>
              <a:rPr lang="en-US" b="1" i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„Pharmacy in </a:t>
            </a:r>
            <a:r>
              <a:rPr lang="en-US" b="1" i="1" dirty="0" err="1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Acient</a:t>
            </a:r>
            <a:r>
              <a:rPr lang="en-US" b="1" i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en-US" b="1" i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abylonia“ (1952)</a:t>
            </a:r>
            <a:endParaRPr lang="bg-BG" b="1" i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Картина 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962" y="222195"/>
            <a:ext cx="7406111" cy="5031954"/>
          </a:xfrm>
          <a:prstGeom prst="rect">
            <a:avLst/>
          </a:prstGeom>
        </p:spPr>
      </p:pic>
      <p:sp>
        <p:nvSpPr>
          <p:cNvPr id="10" name="Текстово поле 9"/>
          <p:cNvSpPr txBox="1"/>
          <p:nvPr/>
        </p:nvSpPr>
        <p:spPr>
          <a:xfrm>
            <a:off x="1517900" y="6024985"/>
            <a:ext cx="71867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dirty="0" smtClean="0"/>
              <a:t>Рецепти и инструкции върху глинени плочки</a:t>
            </a:r>
            <a:endParaRPr lang="bg-BG" sz="2400" dirty="0"/>
          </a:p>
        </p:txBody>
      </p:sp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32B17-C7F2-48EF-A24C-8548B37D1019}" type="datetime1">
              <a:rPr lang="en-US" smtClean="0"/>
              <a:t>1/13/2017</a:t>
            </a:fld>
            <a:endParaRPr lang="en-US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8" name="Текстово поле 7"/>
          <p:cNvSpPr txBox="1"/>
          <p:nvPr/>
        </p:nvSpPr>
        <p:spPr>
          <a:xfrm>
            <a:off x="1823310" y="5378654"/>
            <a:ext cx="71771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i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Robert Thom</a:t>
            </a:r>
          </a:p>
          <a:p>
            <a:pPr algn="r"/>
            <a:r>
              <a:rPr lang="en-US" b="1" i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„Galen: Experimenter in drug compounding“ (1952)</a:t>
            </a:r>
            <a:endParaRPr lang="bg-BG" b="1" i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Картина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334" y="229506"/>
            <a:ext cx="7406111" cy="5031954"/>
          </a:xfrm>
          <a:prstGeom prst="rect">
            <a:avLst/>
          </a:prstGeom>
        </p:spPr>
      </p:pic>
      <p:sp>
        <p:nvSpPr>
          <p:cNvPr id="11" name="Текстово поле 10"/>
          <p:cNvSpPr txBox="1"/>
          <p:nvPr/>
        </p:nvSpPr>
        <p:spPr>
          <a:xfrm>
            <a:off x="1517900" y="6024985"/>
            <a:ext cx="71867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dirty="0" smtClean="0"/>
              <a:t>Фармация практикувана от лекаря</a:t>
            </a:r>
            <a:endParaRPr lang="bg-BG" sz="2400" dirty="0"/>
          </a:p>
        </p:txBody>
      </p:sp>
    </p:spTree>
    <p:extLst>
      <p:ext uri="{BB962C8B-B14F-4D97-AF65-F5344CB8AC3E}">
        <p14:creationId xmlns:p14="http://schemas.microsoft.com/office/powerpoint/2010/main" val="2967817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32B17-C7F2-48EF-A24C-8548B37D1019}" type="datetime1">
              <a:rPr lang="en-US" smtClean="0"/>
              <a:t>1/13/2017</a:t>
            </a:fld>
            <a:endParaRPr lang="en-US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8" name="Текстово поле 7"/>
          <p:cNvSpPr txBox="1"/>
          <p:nvPr/>
        </p:nvSpPr>
        <p:spPr>
          <a:xfrm>
            <a:off x="1823310" y="5378654"/>
            <a:ext cx="71771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i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Robert Thom</a:t>
            </a:r>
          </a:p>
          <a:p>
            <a:pPr algn="r"/>
            <a:r>
              <a:rPr lang="en-US" b="1" i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„Damian and Cosmas: Pharmacy’s Patron Saints“ (1952)</a:t>
            </a:r>
            <a:endParaRPr lang="bg-BG" b="1" i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Текстово поле 10"/>
          <p:cNvSpPr txBox="1"/>
          <p:nvPr/>
        </p:nvSpPr>
        <p:spPr>
          <a:xfrm>
            <a:off x="1517900" y="6024985"/>
            <a:ext cx="71867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dirty="0" smtClean="0"/>
              <a:t>Фармация</a:t>
            </a:r>
            <a:r>
              <a:rPr lang="bg-BG" sz="2400" dirty="0"/>
              <a:t> </a:t>
            </a:r>
            <a:r>
              <a:rPr lang="bg-BG" sz="2400" dirty="0" smtClean="0"/>
              <a:t>и медицина като единно цяло</a:t>
            </a:r>
            <a:endParaRPr lang="bg-BG" sz="2400" dirty="0"/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167" y="225696"/>
            <a:ext cx="7396278" cy="5035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735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ext Box 5"/>
          <p:cNvSpPr txBox="1">
            <a:spLocks noChangeArrowheads="1"/>
          </p:cNvSpPr>
          <p:nvPr/>
        </p:nvSpPr>
        <p:spPr bwMode="auto">
          <a:xfrm>
            <a:off x="446088" y="1513682"/>
            <a:ext cx="54006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bg-BG" altLang="bg-BG" sz="2800" b="1" i="1" dirty="0">
                <a:solidFill>
                  <a:srgbClr val="F1FF9B"/>
                </a:solidFill>
              </a:rPr>
              <a:t>СРЕДНОВЕКОВИЕ</a:t>
            </a:r>
          </a:p>
        </p:txBody>
      </p:sp>
      <p:sp>
        <p:nvSpPr>
          <p:cNvPr id="25604" name="Rectangle 6"/>
          <p:cNvSpPr>
            <a:spLocks noChangeArrowheads="1"/>
          </p:cNvSpPr>
          <p:nvPr/>
        </p:nvSpPr>
        <p:spPr bwMode="auto">
          <a:xfrm>
            <a:off x="296260" y="2207360"/>
            <a:ext cx="7940660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bg-BG" altLang="bg-BG" sz="2800" dirty="0">
                <a:solidFill>
                  <a:schemeClr val="bg1"/>
                </a:solidFill>
              </a:rPr>
              <a:t>Популярност на “Клетвата”</a:t>
            </a:r>
          </a:p>
          <a:p>
            <a:pPr eaLnBrk="1" hangingPunct="1"/>
            <a:r>
              <a:rPr lang="bg-BG" altLang="bg-BG" sz="2800" dirty="0">
                <a:solidFill>
                  <a:schemeClr val="bg1"/>
                </a:solidFill>
              </a:rPr>
              <a:t>Задължение за подкрепа на болния в болест и </a:t>
            </a:r>
            <a:r>
              <a:rPr lang="bg-BG" altLang="bg-BG" sz="2800" dirty="0" smtClean="0">
                <a:solidFill>
                  <a:schemeClr val="bg1"/>
                </a:solidFill>
              </a:rPr>
              <a:t>смърт</a:t>
            </a:r>
          </a:p>
          <a:p>
            <a:pPr eaLnBrk="1" hangingPunct="1"/>
            <a:r>
              <a:rPr lang="bg-BG" altLang="bg-BG" sz="2800" dirty="0" smtClean="0">
                <a:solidFill>
                  <a:schemeClr val="bg1"/>
                </a:solidFill>
              </a:rPr>
              <a:t>Манастирска медицина</a:t>
            </a:r>
            <a:endParaRPr lang="bg-BG" altLang="bg-BG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045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32B17-C7F2-48EF-A24C-8548B37D1019}" type="datetime1">
              <a:rPr lang="en-US" smtClean="0"/>
              <a:t>1/13/2017</a:t>
            </a:fld>
            <a:endParaRPr lang="en-US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8" name="Текстово поле 7"/>
          <p:cNvSpPr txBox="1"/>
          <p:nvPr/>
        </p:nvSpPr>
        <p:spPr>
          <a:xfrm>
            <a:off x="1823310" y="5378654"/>
            <a:ext cx="71771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i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Robert Thom</a:t>
            </a:r>
          </a:p>
          <a:p>
            <a:pPr algn="r"/>
            <a:r>
              <a:rPr lang="en-US" b="1" i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„Monastic Pharmacy’ (1952)</a:t>
            </a:r>
            <a:endParaRPr lang="bg-BG" b="1" i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Текстово поле 10"/>
          <p:cNvSpPr txBox="1"/>
          <p:nvPr/>
        </p:nvSpPr>
        <p:spPr>
          <a:xfrm>
            <a:off x="1517900" y="6024985"/>
            <a:ext cx="71867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dirty="0" smtClean="0"/>
              <a:t>Фармация</a:t>
            </a:r>
            <a:r>
              <a:rPr lang="bg-BG" sz="2400" dirty="0"/>
              <a:t> </a:t>
            </a:r>
            <a:r>
              <a:rPr lang="bg-BG" sz="2400" dirty="0" smtClean="0"/>
              <a:t>и медицина в манастирите</a:t>
            </a:r>
            <a:endParaRPr lang="bg-BG" sz="2400" dirty="0"/>
          </a:p>
        </p:txBody>
      </p:sp>
      <p:pic>
        <p:nvPicPr>
          <p:cNvPr id="3" name="Картина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623" y="374901"/>
            <a:ext cx="7180560" cy="4875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28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32B17-C7F2-48EF-A24C-8548B37D1019}" type="datetime1">
              <a:rPr lang="en-US" smtClean="0"/>
              <a:t>1/13/2017</a:t>
            </a:fld>
            <a:endParaRPr lang="en-US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8" name="Текстово поле 7"/>
          <p:cNvSpPr txBox="1"/>
          <p:nvPr/>
        </p:nvSpPr>
        <p:spPr>
          <a:xfrm>
            <a:off x="1823310" y="5378654"/>
            <a:ext cx="71771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i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Robert Thom</a:t>
            </a:r>
          </a:p>
          <a:p>
            <a:pPr algn="r"/>
            <a:r>
              <a:rPr lang="en-US" b="1" i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„The First Apothecary shops’ (1952)</a:t>
            </a:r>
            <a:endParaRPr lang="bg-BG" b="1" i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Текстово поле 10"/>
          <p:cNvSpPr txBox="1"/>
          <p:nvPr/>
        </p:nvSpPr>
        <p:spPr>
          <a:xfrm>
            <a:off x="1517900" y="6024985"/>
            <a:ext cx="71867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dirty="0" smtClean="0"/>
              <a:t>Първите аптеки</a:t>
            </a:r>
            <a:r>
              <a:rPr lang="en-US" sz="2400" dirty="0" smtClean="0"/>
              <a:t> – </a:t>
            </a:r>
            <a:r>
              <a:rPr lang="bg-BG" sz="2400" dirty="0" smtClean="0"/>
              <a:t>Багдад </a:t>
            </a:r>
            <a:r>
              <a:rPr lang="en-US" sz="2400" dirty="0" smtClean="0"/>
              <a:t>VIII </a:t>
            </a:r>
            <a:r>
              <a:rPr lang="bg-BG" sz="2400" dirty="0" smtClean="0"/>
              <a:t>век</a:t>
            </a:r>
            <a:endParaRPr lang="bg-BG" sz="2400" dirty="0"/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497" y="222195"/>
            <a:ext cx="7394948" cy="5028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312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3901</TotalTime>
  <Words>1549</Words>
  <Application>Microsoft Office PowerPoint</Application>
  <PresentationFormat>Презентация на цял екран (4:3)</PresentationFormat>
  <Paragraphs>173</Paragraphs>
  <Slides>25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25</vt:i4>
      </vt:variant>
    </vt:vector>
  </HeadingPairs>
  <TitlesOfParts>
    <vt:vector size="26" baseType="lpstr">
      <vt:lpstr>Office Theme</vt:lpstr>
      <vt:lpstr>Историческо развитие на етичното познание и практика. Основни етични принципи</vt:lpstr>
      <vt:lpstr>План на лекция 2</vt:lpstr>
      <vt:lpstr>ИСТОРИЧЕСКО РАЗВИТИЕ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УВАЖЕНИЕ НА АВТОНОМНОСТТА</vt:lpstr>
      <vt:lpstr>УВАЖЕНИЕ НА АВТОНОМНОСТТА</vt:lpstr>
      <vt:lpstr>БЛАГОДЕЯНИЕ</vt:lpstr>
      <vt:lpstr>НЕНАНАСЯНЕ НА ВРЕДА</vt:lpstr>
      <vt:lpstr>СПРАВЕДЛИВОСТ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Doc.Aleкsandrova</cp:lastModifiedBy>
  <cp:revision>166</cp:revision>
  <dcterms:created xsi:type="dcterms:W3CDTF">2013-08-21T19:17:07Z</dcterms:created>
  <dcterms:modified xsi:type="dcterms:W3CDTF">2017-01-13T19:49:40Z</dcterms:modified>
</cp:coreProperties>
</file>