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5" r:id="rId1"/>
  </p:sldMasterIdLst>
  <p:notesMasterIdLst>
    <p:notesMasterId r:id="rId13"/>
  </p:notesMasterIdLst>
  <p:handoutMasterIdLst>
    <p:handoutMasterId r:id="rId14"/>
  </p:handoutMasterIdLst>
  <p:sldIdLst>
    <p:sldId id="336" r:id="rId2"/>
    <p:sldId id="334" r:id="rId3"/>
    <p:sldId id="335" r:id="rId4"/>
    <p:sldId id="337" r:id="rId5"/>
    <p:sldId id="338" r:id="rId6"/>
    <p:sldId id="339" r:id="rId7"/>
    <p:sldId id="340" r:id="rId8"/>
    <p:sldId id="341" r:id="rId9"/>
    <p:sldId id="342" r:id="rId10"/>
    <p:sldId id="343" r:id="rId11"/>
    <p:sldId id="344" r:id="rId12"/>
  </p:sldIdLst>
  <p:sldSz cx="9144000" cy="6858000" type="screen4x3"/>
  <p:notesSz cx="6858000" cy="91440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FFCCFF"/>
    <a:srgbClr val="FF33CC"/>
    <a:srgbClr val="FE9B03"/>
    <a:srgbClr val="660066"/>
    <a:srgbClr val="336600"/>
    <a:srgbClr val="CC00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0" autoAdjust="0"/>
    <p:restoredTop sz="94068" autoAdjust="0"/>
  </p:normalViewPr>
  <p:slideViewPr>
    <p:cSldViewPr>
      <p:cViewPr>
        <p:scale>
          <a:sx n="70" d="100"/>
          <a:sy n="70" d="100"/>
        </p:scale>
        <p:origin x="-12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2318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23"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extLst>
      <p:ext uri="{BB962C8B-B14F-4D97-AF65-F5344CB8AC3E}">
        <p14:creationId xmlns:p14="http://schemas.microsoft.com/office/powerpoint/2010/main" val="6280548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bg-BG"/>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bg-BG"/>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bg-BG"/>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bg-BG"/>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grpSp>
      <p:sp>
        <p:nvSpPr>
          <p:cNvPr id="104458" name="Rectangle 10"/>
          <p:cNvSpPr>
            <a:spLocks noGrp="1" noChangeArrowheads="1"/>
          </p:cNvSpPr>
          <p:nvPr>
            <p:ph type="ctrTitle" sz="quarter"/>
          </p:nvPr>
        </p:nvSpPr>
        <p:spPr>
          <a:xfrm>
            <a:off x="685800" y="1873250"/>
            <a:ext cx="7772400" cy="1555750"/>
          </a:xfrm>
        </p:spPr>
        <p:txBody>
          <a:bodyPr/>
          <a:lstStyle>
            <a:lvl1pPr>
              <a:defRPr sz="4800"/>
            </a:lvl1pPr>
          </a:lstStyle>
          <a:p>
            <a:r>
              <a:rPr lang="bg-BG"/>
              <a:t>Click to edit Master title style</a:t>
            </a:r>
          </a:p>
        </p:txBody>
      </p:sp>
      <p:sp>
        <p:nvSpPr>
          <p:cNvPr id="104459"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bg-BG"/>
              <a:t>Click to edit Master subtitle style</a:t>
            </a:r>
          </a:p>
        </p:txBody>
      </p:sp>
      <p:sp>
        <p:nvSpPr>
          <p:cNvPr id="12" name="Rectangle 12"/>
          <p:cNvSpPr>
            <a:spLocks noGrp="1" noChangeArrowheads="1"/>
          </p:cNvSpPr>
          <p:nvPr>
            <p:ph type="dt" sz="quarter" idx="10"/>
          </p:nvPr>
        </p:nvSpPr>
        <p:spPr/>
        <p:txBody>
          <a:bodyPr/>
          <a:lstStyle>
            <a:lvl1pPr>
              <a:defRPr/>
            </a:lvl1pPr>
          </a:lstStyle>
          <a:p>
            <a:pPr>
              <a:defRPr/>
            </a:pPr>
            <a:endParaRPr lang="bg-BG"/>
          </a:p>
        </p:txBody>
      </p:sp>
      <p:sp>
        <p:nvSpPr>
          <p:cNvPr id="13" name="Rectangle 13"/>
          <p:cNvSpPr>
            <a:spLocks noGrp="1" noChangeArrowheads="1"/>
          </p:cNvSpPr>
          <p:nvPr>
            <p:ph type="ftr" sz="quarter" idx="11"/>
          </p:nvPr>
        </p:nvSpPr>
        <p:spPr/>
        <p:txBody>
          <a:bodyPr/>
          <a:lstStyle>
            <a:lvl1pPr>
              <a:defRPr/>
            </a:lvl1pPr>
          </a:lstStyle>
          <a:p>
            <a:pPr>
              <a:defRPr/>
            </a:pPr>
            <a:endParaRPr lang="bg-BG"/>
          </a:p>
        </p:txBody>
      </p:sp>
      <p:sp>
        <p:nvSpPr>
          <p:cNvPr id="14" name="Rectangle 14"/>
          <p:cNvSpPr>
            <a:spLocks noGrp="1" noChangeArrowheads="1"/>
          </p:cNvSpPr>
          <p:nvPr>
            <p:ph type="sldNum" sz="quarter" idx="12"/>
          </p:nvPr>
        </p:nvSpPr>
        <p:spPr/>
        <p:txBody>
          <a:bodyPr/>
          <a:lstStyle>
            <a:lvl1pPr>
              <a:defRPr/>
            </a:lvl1pPr>
          </a:lstStyle>
          <a:p>
            <a:pPr>
              <a:defRPr/>
            </a:pPr>
            <a:fld id="{A5E7A420-0CEF-454F-AA8E-C447DFCC6961}" type="slidenum">
              <a:rPr lang="bg-BG"/>
              <a:pPr>
                <a:defRPr/>
              </a:pPr>
              <a:t>‹#›</a:t>
            </a:fld>
            <a:endParaRPr lang="bg-BG"/>
          </a:p>
        </p:txBody>
      </p:sp>
    </p:spTree>
    <p:extLst>
      <p:ext uri="{BB962C8B-B14F-4D97-AF65-F5344CB8AC3E}">
        <p14:creationId xmlns:p14="http://schemas.microsoft.com/office/powerpoint/2010/main" val="2948019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D388CA13-5356-4690-8B24-A562E6039744}" type="slidenum">
              <a:rPr lang="bg-BG"/>
              <a:pPr>
                <a:defRPr/>
              </a:pPr>
              <a:t>‹#›</a:t>
            </a:fld>
            <a:endParaRPr lang="bg-BG"/>
          </a:p>
        </p:txBody>
      </p:sp>
    </p:spTree>
    <p:extLst>
      <p:ext uri="{BB962C8B-B14F-4D97-AF65-F5344CB8AC3E}">
        <p14:creationId xmlns:p14="http://schemas.microsoft.com/office/powerpoint/2010/main" val="3802759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4912F412-0A28-4985-9C82-BD016A2F667B}" type="slidenum">
              <a:rPr lang="bg-BG"/>
              <a:pPr>
                <a:defRPr/>
              </a:pPr>
              <a:t>‹#›</a:t>
            </a:fld>
            <a:endParaRPr lang="bg-BG"/>
          </a:p>
        </p:txBody>
      </p:sp>
    </p:spTree>
    <p:extLst>
      <p:ext uri="{BB962C8B-B14F-4D97-AF65-F5344CB8AC3E}">
        <p14:creationId xmlns:p14="http://schemas.microsoft.com/office/powerpoint/2010/main" val="1389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9CE156D7-7CE6-448A-B79B-8824B978C017}" type="slidenum">
              <a:rPr lang="bg-BG"/>
              <a:pPr>
                <a:defRPr/>
              </a:pPr>
              <a:t>‹#›</a:t>
            </a:fld>
            <a:endParaRPr lang="bg-BG"/>
          </a:p>
        </p:txBody>
      </p:sp>
    </p:spTree>
    <p:extLst>
      <p:ext uri="{BB962C8B-B14F-4D97-AF65-F5344CB8AC3E}">
        <p14:creationId xmlns:p14="http://schemas.microsoft.com/office/powerpoint/2010/main" val="1867093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bg-BG"/>
          </a:p>
        </p:txBody>
      </p:sp>
      <p:sp>
        <p:nvSpPr>
          <p:cNvPr id="5" name="Rectangle 13"/>
          <p:cNvSpPr>
            <a:spLocks noGrp="1" noChangeArrowheads="1"/>
          </p:cNvSpPr>
          <p:nvPr>
            <p:ph type="ftr" sz="quarter" idx="11"/>
          </p:nvPr>
        </p:nvSpPr>
        <p:spPr>
          <a:ln/>
        </p:spPr>
        <p:txBody>
          <a:bodyPr/>
          <a:lstStyle>
            <a:lvl1pPr>
              <a:defRPr/>
            </a:lvl1pPr>
          </a:lstStyle>
          <a:p>
            <a:pPr>
              <a:defRPr/>
            </a:pPr>
            <a:endParaRPr lang="bg-BG"/>
          </a:p>
        </p:txBody>
      </p:sp>
      <p:sp>
        <p:nvSpPr>
          <p:cNvPr id="6" name="Rectangle 14"/>
          <p:cNvSpPr>
            <a:spLocks noGrp="1" noChangeArrowheads="1"/>
          </p:cNvSpPr>
          <p:nvPr>
            <p:ph type="sldNum" sz="quarter" idx="12"/>
          </p:nvPr>
        </p:nvSpPr>
        <p:spPr>
          <a:ln/>
        </p:spPr>
        <p:txBody>
          <a:bodyPr/>
          <a:lstStyle>
            <a:lvl1pPr>
              <a:defRPr/>
            </a:lvl1pPr>
          </a:lstStyle>
          <a:p>
            <a:pPr>
              <a:defRPr/>
            </a:pPr>
            <a:fld id="{DCFF1CBD-0DC5-4CF3-96E2-4A75F1DEF555}" type="slidenum">
              <a:rPr lang="bg-BG"/>
              <a:pPr>
                <a:defRPr/>
              </a:pPr>
              <a:t>‹#›</a:t>
            </a:fld>
            <a:endParaRPr lang="bg-BG"/>
          </a:p>
        </p:txBody>
      </p:sp>
    </p:spTree>
    <p:extLst>
      <p:ext uri="{BB962C8B-B14F-4D97-AF65-F5344CB8AC3E}">
        <p14:creationId xmlns:p14="http://schemas.microsoft.com/office/powerpoint/2010/main" val="623236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A452B451-D1BB-4EFC-A180-30F4F5C592EC}" type="slidenum">
              <a:rPr lang="bg-BG"/>
              <a:pPr>
                <a:defRPr/>
              </a:pPr>
              <a:t>‹#›</a:t>
            </a:fld>
            <a:endParaRPr lang="bg-BG"/>
          </a:p>
        </p:txBody>
      </p:sp>
    </p:spTree>
    <p:extLst>
      <p:ext uri="{BB962C8B-B14F-4D97-AF65-F5344CB8AC3E}">
        <p14:creationId xmlns:p14="http://schemas.microsoft.com/office/powerpoint/2010/main" val="37448130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12"/>
          <p:cNvSpPr>
            <a:spLocks noGrp="1" noChangeArrowheads="1"/>
          </p:cNvSpPr>
          <p:nvPr>
            <p:ph type="dt" sz="half" idx="10"/>
          </p:nvPr>
        </p:nvSpPr>
        <p:spPr>
          <a:ln/>
        </p:spPr>
        <p:txBody>
          <a:bodyPr/>
          <a:lstStyle>
            <a:lvl1pPr>
              <a:defRPr/>
            </a:lvl1pPr>
          </a:lstStyle>
          <a:p>
            <a:pPr>
              <a:defRPr/>
            </a:pPr>
            <a:endParaRPr lang="bg-BG"/>
          </a:p>
        </p:txBody>
      </p:sp>
      <p:sp>
        <p:nvSpPr>
          <p:cNvPr id="8" name="Rectangle 13"/>
          <p:cNvSpPr>
            <a:spLocks noGrp="1" noChangeArrowheads="1"/>
          </p:cNvSpPr>
          <p:nvPr>
            <p:ph type="ftr" sz="quarter" idx="11"/>
          </p:nvPr>
        </p:nvSpPr>
        <p:spPr>
          <a:ln/>
        </p:spPr>
        <p:txBody>
          <a:bodyPr/>
          <a:lstStyle>
            <a:lvl1pPr>
              <a:defRPr/>
            </a:lvl1pPr>
          </a:lstStyle>
          <a:p>
            <a:pPr>
              <a:defRPr/>
            </a:pPr>
            <a:endParaRPr lang="bg-BG"/>
          </a:p>
        </p:txBody>
      </p:sp>
      <p:sp>
        <p:nvSpPr>
          <p:cNvPr id="9" name="Rectangle 14"/>
          <p:cNvSpPr>
            <a:spLocks noGrp="1" noChangeArrowheads="1"/>
          </p:cNvSpPr>
          <p:nvPr>
            <p:ph type="sldNum" sz="quarter" idx="12"/>
          </p:nvPr>
        </p:nvSpPr>
        <p:spPr>
          <a:ln/>
        </p:spPr>
        <p:txBody>
          <a:bodyPr/>
          <a:lstStyle>
            <a:lvl1pPr>
              <a:defRPr/>
            </a:lvl1pPr>
          </a:lstStyle>
          <a:p>
            <a:pPr>
              <a:defRPr/>
            </a:pPr>
            <a:fld id="{B1D8E70C-DAA2-41ED-B541-2750FCACCCC2}" type="slidenum">
              <a:rPr lang="bg-BG"/>
              <a:pPr>
                <a:defRPr/>
              </a:pPr>
              <a:t>‹#›</a:t>
            </a:fld>
            <a:endParaRPr lang="bg-BG"/>
          </a:p>
        </p:txBody>
      </p:sp>
    </p:spTree>
    <p:extLst>
      <p:ext uri="{BB962C8B-B14F-4D97-AF65-F5344CB8AC3E}">
        <p14:creationId xmlns:p14="http://schemas.microsoft.com/office/powerpoint/2010/main" val="1467662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12"/>
          <p:cNvSpPr>
            <a:spLocks noGrp="1" noChangeArrowheads="1"/>
          </p:cNvSpPr>
          <p:nvPr>
            <p:ph type="dt" sz="half" idx="10"/>
          </p:nvPr>
        </p:nvSpPr>
        <p:spPr>
          <a:ln/>
        </p:spPr>
        <p:txBody>
          <a:bodyPr/>
          <a:lstStyle>
            <a:lvl1pPr>
              <a:defRPr/>
            </a:lvl1pPr>
          </a:lstStyle>
          <a:p>
            <a:pPr>
              <a:defRPr/>
            </a:pPr>
            <a:endParaRPr lang="bg-BG"/>
          </a:p>
        </p:txBody>
      </p:sp>
      <p:sp>
        <p:nvSpPr>
          <p:cNvPr id="4" name="Rectangle 13"/>
          <p:cNvSpPr>
            <a:spLocks noGrp="1" noChangeArrowheads="1"/>
          </p:cNvSpPr>
          <p:nvPr>
            <p:ph type="ftr" sz="quarter" idx="11"/>
          </p:nvPr>
        </p:nvSpPr>
        <p:spPr>
          <a:ln/>
        </p:spPr>
        <p:txBody>
          <a:bodyPr/>
          <a:lstStyle>
            <a:lvl1pPr>
              <a:defRPr/>
            </a:lvl1pPr>
          </a:lstStyle>
          <a:p>
            <a:pPr>
              <a:defRPr/>
            </a:pPr>
            <a:endParaRPr lang="bg-BG"/>
          </a:p>
        </p:txBody>
      </p:sp>
      <p:sp>
        <p:nvSpPr>
          <p:cNvPr id="5" name="Rectangle 14"/>
          <p:cNvSpPr>
            <a:spLocks noGrp="1" noChangeArrowheads="1"/>
          </p:cNvSpPr>
          <p:nvPr>
            <p:ph type="sldNum" sz="quarter" idx="12"/>
          </p:nvPr>
        </p:nvSpPr>
        <p:spPr>
          <a:ln/>
        </p:spPr>
        <p:txBody>
          <a:bodyPr/>
          <a:lstStyle>
            <a:lvl1pPr>
              <a:defRPr/>
            </a:lvl1pPr>
          </a:lstStyle>
          <a:p>
            <a:pPr>
              <a:defRPr/>
            </a:pPr>
            <a:fld id="{C9F0AC0D-0FE4-4A14-AB4C-F9307DC437F0}" type="slidenum">
              <a:rPr lang="bg-BG"/>
              <a:pPr>
                <a:defRPr/>
              </a:pPr>
              <a:t>‹#›</a:t>
            </a:fld>
            <a:endParaRPr lang="bg-BG"/>
          </a:p>
        </p:txBody>
      </p:sp>
    </p:spTree>
    <p:extLst>
      <p:ext uri="{BB962C8B-B14F-4D97-AF65-F5344CB8AC3E}">
        <p14:creationId xmlns:p14="http://schemas.microsoft.com/office/powerpoint/2010/main" val="707810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bg-BG"/>
          </a:p>
        </p:txBody>
      </p:sp>
      <p:sp>
        <p:nvSpPr>
          <p:cNvPr id="3" name="Rectangle 13"/>
          <p:cNvSpPr>
            <a:spLocks noGrp="1" noChangeArrowheads="1"/>
          </p:cNvSpPr>
          <p:nvPr>
            <p:ph type="ftr" sz="quarter" idx="11"/>
          </p:nvPr>
        </p:nvSpPr>
        <p:spPr>
          <a:ln/>
        </p:spPr>
        <p:txBody>
          <a:bodyPr/>
          <a:lstStyle>
            <a:lvl1pPr>
              <a:defRPr/>
            </a:lvl1pPr>
          </a:lstStyle>
          <a:p>
            <a:pPr>
              <a:defRPr/>
            </a:pPr>
            <a:endParaRPr lang="bg-BG"/>
          </a:p>
        </p:txBody>
      </p:sp>
      <p:sp>
        <p:nvSpPr>
          <p:cNvPr id="4" name="Rectangle 14"/>
          <p:cNvSpPr>
            <a:spLocks noGrp="1" noChangeArrowheads="1"/>
          </p:cNvSpPr>
          <p:nvPr>
            <p:ph type="sldNum" sz="quarter" idx="12"/>
          </p:nvPr>
        </p:nvSpPr>
        <p:spPr>
          <a:ln/>
        </p:spPr>
        <p:txBody>
          <a:bodyPr/>
          <a:lstStyle>
            <a:lvl1pPr>
              <a:defRPr/>
            </a:lvl1pPr>
          </a:lstStyle>
          <a:p>
            <a:pPr>
              <a:defRPr/>
            </a:pPr>
            <a:fld id="{B0017F38-1E31-47AA-A182-B65C56679AC1}" type="slidenum">
              <a:rPr lang="bg-BG"/>
              <a:pPr>
                <a:defRPr/>
              </a:pPr>
              <a:t>‹#›</a:t>
            </a:fld>
            <a:endParaRPr lang="bg-BG"/>
          </a:p>
        </p:txBody>
      </p:sp>
    </p:spTree>
    <p:extLst>
      <p:ext uri="{BB962C8B-B14F-4D97-AF65-F5344CB8AC3E}">
        <p14:creationId xmlns:p14="http://schemas.microsoft.com/office/powerpoint/2010/main" val="1145037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CD93E41D-FD4A-4173-9696-05CA1A62307D}" type="slidenum">
              <a:rPr lang="bg-BG"/>
              <a:pPr>
                <a:defRPr/>
              </a:pPr>
              <a:t>‹#›</a:t>
            </a:fld>
            <a:endParaRPr lang="bg-BG"/>
          </a:p>
        </p:txBody>
      </p:sp>
    </p:spTree>
    <p:extLst>
      <p:ext uri="{BB962C8B-B14F-4D97-AF65-F5344CB8AC3E}">
        <p14:creationId xmlns:p14="http://schemas.microsoft.com/office/powerpoint/2010/main" val="19210233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bg-BG"/>
          </a:p>
        </p:txBody>
      </p:sp>
      <p:sp>
        <p:nvSpPr>
          <p:cNvPr id="6" name="Rectangle 13"/>
          <p:cNvSpPr>
            <a:spLocks noGrp="1" noChangeArrowheads="1"/>
          </p:cNvSpPr>
          <p:nvPr>
            <p:ph type="ftr" sz="quarter" idx="11"/>
          </p:nvPr>
        </p:nvSpPr>
        <p:spPr>
          <a:ln/>
        </p:spPr>
        <p:txBody>
          <a:bodyPr/>
          <a:lstStyle>
            <a:lvl1pPr>
              <a:defRPr/>
            </a:lvl1pPr>
          </a:lstStyle>
          <a:p>
            <a:pPr>
              <a:defRPr/>
            </a:pPr>
            <a:endParaRPr lang="bg-BG"/>
          </a:p>
        </p:txBody>
      </p:sp>
      <p:sp>
        <p:nvSpPr>
          <p:cNvPr id="7" name="Rectangle 14"/>
          <p:cNvSpPr>
            <a:spLocks noGrp="1" noChangeArrowheads="1"/>
          </p:cNvSpPr>
          <p:nvPr>
            <p:ph type="sldNum" sz="quarter" idx="12"/>
          </p:nvPr>
        </p:nvSpPr>
        <p:spPr>
          <a:ln/>
        </p:spPr>
        <p:txBody>
          <a:bodyPr/>
          <a:lstStyle>
            <a:lvl1pPr>
              <a:defRPr/>
            </a:lvl1pPr>
          </a:lstStyle>
          <a:p>
            <a:pPr>
              <a:defRPr/>
            </a:pPr>
            <a:fld id="{C5BAFB9B-F50D-42E8-9892-B29BFD94182F}" type="slidenum">
              <a:rPr lang="bg-BG"/>
              <a:pPr>
                <a:defRPr/>
              </a:pPr>
              <a:t>‹#›</a:t>
            </a:fld>
            <a:endParaRPr lang="bg-BG"/>
          </a:p>
        </p:txBody>
      </p:sp>
    </p:spTree>
    <p:extLst>
      <p:ext uri="{BB962C8B-B14F-4D97-AF65-F5344CB8AC3E}">
        <p14:creationId xmlns:p14="http://schemas.microsoft.com/office/powerpoint/2010/main" val="4152392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3902075"/>
            <a:ext cx="3400425" cy="2949575"/>
            <a:chOff x="0" y="2458"/>
            <a:chExt cx="2142" cy="1858"/>
          </a:xfrm>
        </p:grpSpPr>
        <p:sp>
          <p:nvSpPr>
            <p:cNvPr id="103427"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bg-BG"/>
            </a:p>
          </p:txBody>
        </p:sp>
        <p:sp>
          <p:nvSpPr>
            <p:cNvPr id="103428"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bg-BG"/>
            </a:p>
          </p:txBody>
        </p:sp>
        <p:sp>
          <p:nvSpPr>
            <p:cNvPr id="103429"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bg-BG"/>
            </a:p>
          </p:txBody>
        </p:sp>
        <p:sp>
          <p:nvSpPr>
            <p:cNvPr id="103430"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bg-BG"/>
            </a:p>
          </p:txBody>
        </p:sp>
        <p:sp>
          <p:nvSpPr>
            <p:cNvPr id="1036"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sp>
          <p:nvSpPr>
            <p:cNvPr id="1037"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sp>
          <p:nvSpPr>
            <p:cNvPr id="1038"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grpSp>
      <p:sp>
        <p:nvSpPr>
          <p:cNvPr id="103434"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bg-BG" smtClean="0"/>
              <a:t>Click to edit Master title style</a:t>
            </a:r>
          </a:p>
        </p:txBody>
      </p:sp>
      <p:sp>
        <p:nvSpPr>
          <p:cNvPr id="103435"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103436"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10199"/>
                  </a:outerShdw>
                </a:effectLst>
                <a:latin typeface="Arial" charset="0"/>
              </a:defRPr>
            </a:lvl1pPr>
          </a:lstStyle>
          <a:p>
            <a:pPr>
              <a:defRPr/>
            </a:pPr>
            <a:endParaRPr lang="bg-BG"/>
          </a:p>
        </p:txBody>
      </p:sp>
      <p:sp>
        <p:nvSpPr>
          <p:cNvPr id="103437"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10199"/>
                  </a:outerShdw>
                </a:effectLst>
                <a:latin typeface="Arial" charset="0"/>
              </a:defRPr>
            </a:lvl1pPr>
          </a:lstStyle>
          <a:p>
            <a:pPr>
              <a:defRPr/>
            </a:pPr>
            <a:endParaRPr lang="bg-BG"/>
          </a:p>
        </p:txBody>
      </p:sp>
      <p:sp>
        <p:nvSpPr>
          <p:cNvPr id="103438"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10199"/>
                  </a:outerShdw>
                </a:effectLst>
                <a:latin typeface="Arial" charset="0"/>
              </a:defRPr>
            </a:lvl1pPr>
          </a:lstStyle>
          <a:p>
            <a:pPr>
              <a:defRPr/>
            </a:pPr>
            <a:fld id="{1A334423-5AD7-4F83-A0EF-B62E9711AD34}" type="slidenum">
              <a:rPr lang="bg-BG"/>
              <a:pPr>
                <a:defRPr/>
              </a:pPr>
              <a:t>‹#›</a:t>
            </a:fld>
            <a:endParaRPr lang="bg-BG"/>
          </a:p>
        </p:txBody>
      </p:sp>
    </p:spTree>
  </p:cSld>
  <p:clrMap bg1="dk2" tx1="lt1" bg2="dk1" tx2="lt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4.bin"/><Relationship Id="rId4" Type="http://schemas.openxmlformats.org/officeDocument/2006/relationships/image" Target="../media/image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83568" y="866664"/>
            <a:ext cx="8229600" cy="5456237"/>
          </a:xfrm>
        </p:spPr>
        <p:txBody>
          <a:bodyPr/>
          <a:lstStyle/>
          <a:p>
            <a:pPr eaLnBrk="1" hangingPunct="1">
              <a:lnSpc>
                <a:spcPct val="135000"/>
              </a:lnSpc>
              <a:defRPr/>
            </a:pPr>
            <a:r>
              <a:rPr lang="en-US"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MEMBRANE TRANSPORT. FREE DIFFUSION OF UNCHARGED AND CHARGED PARTICLES</a:t>
            </a:r>
            <a:endParaRPr lang="bg-BG"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 name="Diagonal Stripe 1"/>
          <p:cNvSpPr/>
          <p:nvPr/>
        </p:nvSpPr>
        <p:spPr bwMode="auto">
          <a:xfrm>
            <a:off x="0" y="5805264"/>
            <a:ext cx="7380312" cy="1035274"/>
          </a:xfrm>
          <a:prstGeom prst="diagStripe">
            <a:avLst/>
          </a:prstGeom>
          <a:solidFill>
            <a:srgbClr val="FFC000"/>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lstStyle/>
          <a:p>
            <a:pPr>
              <a:defRPr/>
            </a:pPr>
            <a:endParaRPr lang="bg-BG">
              <a:solidFill>
                <a:schemeClr val="tx1"/>
              </a:solidFill>
            </a:endParaRPr>
          </a:p>
        </p:txBody>
      </p:sp>
      <p:sp>
        <p:nvSpPr>
          <p:cNvPr id="3" name="Rectangle 2"/>
          <p:cNvSpPr/>
          <p:nvPr/>
        </p:nvSpPr>
        <p:spPr bwMode="auto">
          <a:xfrm>
            <a:off x="0" y="0"/>
            <a:ext cx="9144000" cy="1064930"/>
          </a:xfrm>
          <a:prstGeom prst="rect">
            <a:avLst/>
          </a:prstGeom>
          <a:solidFill>
            <a:srgbClr val="FFC000"/>
          </a:solidFill>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a:lstStyle/>
          <a:p>
            <a:pPr>
              <a:defRPr/>
            </a:pPr>
            <a:endParaRPr lang="bg-BG">
              <a:solidFill>
                <a:schemeClr val="tx1"/>
              </a:solidFill>
            </a:endParaRPr>
          </a:p>
        </p:txBody>
      </p:sp>
      <p:sp>
        <p:nvSpPr>
          <p:cNvPr id="5" name="Rectangle 4"/>
          <p:cNvSpPr/>
          <p:nvPr/>
        </p:nvSpPr>
        <p:spPr>
          <a:xfrm>
            <a:off x="2677991" y="188640"/>
            <a:ext cx="5436104" cy="830997"/>
          </a:xfrm>
          <a:prstGeom prst="rect">
            <a:avLst/>
          </a:prstGeom>
          <a:noFill/>
        </p:spPr>
        <p:txBody>
          <a:bodyPr wrap="none" lIns="91440" tIns="45720" rIns="91440" bIns="45720">
            <a:spAutoFit/>
          </a:bodyPr>
          <a:lstStyle/>
          <a:p>
            <a:pPr algn="ctr"/>
            <a:r>
              <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MEDICAL UNIVERSITY – PLEVEN</a:t>
            </a:r>
          </a:p>
          <a:p>
            <a:pPr algn="ctr"/>
            <a:r>
              <a:rPr lang="en-US" sz="24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rPr>
              <a:t>FACULTY OF PHARMACY</a:t>
            </a:r>
          </a:p>
        </p:txBody>
      </p:sp>
      <p:sp>
        <p:nvSpPr>
          <p:cNvPr id="6" name="Rectangle 5"/>
          <p:cNvSpPr/>
          <p:nvPr/>
        </p:nvSpPr>
        <p:spPr>
          <a:xfrm>
            <a:off x="1885236" y="1196752"/>
            <a:ext cx="6719212" cy="707886"/>
          </a:xfrm>
          <a:prstGeom prst="rect">
            <a:avLst/>
          </a:prstGeom>
          <a:noFill/>
        </p:spPr>
        <p:txBody>
          <a:bodyPr wrap="none" lIns="91440" tIns="45720" rIns="91440" bIns="45720">
            <a:spAutoFit/>
          </a:bodyPr>
          <a:lstStyle/>
          <a:p>
            <a:pPr algn="ctr"/>
            <a:r>
              <a:rPr lang="en-US" sz="2000" b="1" cap="all" dirty="0">
                <a:solidFill>
                  <a:srgbClr val="FFFFFF"/>
                </a:solidFill>
              </a:rPr>
              <a:t>DIVISION OF PHYSICS AND BIOPHYSICS, higher</a:t>
            </a:r>
          </a:p>
          <a:p>
            <a:pPr algn="ctr"/>
            <a:r>
              <a:rPr lang="en-US" sz="2000" b="1" cap="all" dirty="0">
                <a:solidFill>
                  <a:srgbClr val="FFFFFF"/>
                </a:solidFill>
              </a:rPr>
              <a:t> mathematics and information technologies</a:t>
            </a:r>
            <a:endParaRPr lang="en-US" sz="2000" b="1" spc="50" dirty="0">
              <a:ln w="12700" cmpd="sng">
                <a:solidFill>
                  <a:srgbClr val="000000">
                    <a:satMod val="120000"/>
                    <a:shade val="80000"/>
                  </a:srgbClr>
                </a:solidFill>
                <a:prstDash val="solid"/>
              </a:ln>
              <a:solidFill>
                <a:srgbClr val="000000">
                  <a:tint val="1000"/>
                </a:srgbClr>
              </a:solidFill>
              <a:effectLst>
                <a:glow rad="53100">
                  <a:srgbClr val="000000">
                    <a:satMod val="180000"/>
                    <a:alpha val="30000"/>
                  </a:srgbClr>
                </a:glow>
              </a:effectLst>
              <a:latin typeface="Tahoma" pitchFamily="34" charset="0"/>
            </a:endParaRPr>
          </a:p>
        </p:txBody>
      </p:sp>
      <p:sp>
        <p:nvSpPr>
          <p:cNvPr id="8" name="Rectangle 7"/>
          <p:cNvSpPr/>
          <p:nvPr/>
        </p:nvSpPr>
        <p:spPr>
          <a:xfrm>
            <a:off x="3690156" y="2335555"/>
            <a:ext cx="2273379" cy="461665"/>
          </a:xfrm>
          <a:prstGeom prst="rect">
            <a:avLst/>
          </a:prstGeom>
          <a:solidFill>
            <a:srgbClr val="FFC000"/>
          </a:solidFill>
        </p:spPr>
        <p:style>
          <a:lnRef idx="2">
            <a:schemeClr val="accent5"/>
          </a:lnRef>
          <a:fillRef idx="1">
            <a:schemeClr val="lt1"/>
          </a:fillRef>
          <a:effectRef idx="0">
            <a:schemeClr val="accent5"/>
          </a:effectRef>
          <a:fontRef idx="minor">
            <a:schemeClr val="dk1"/>
          </a:fontRef>
        </p:style>
        <p:txBody>
          <a:bodyPr wrap="none" lIns="91440" tIns="45720" rIns="91440" bIns="45720">
            <a:spAutoFit/>
          </a:bodyPr>
          <a:lstStyle/>
          <a:p>
            <a:pPr algn="ctr"/>
            <a:r>
              <a:rPr lang="en-US" sz="2400">
                <a:ln w="18415" cmpd="sng">
                  <a:solidFill>
                    <a:srgbClr val="FFFFFF"/>
                  </a:solidFill>
                  <a:prstDash val="solid"/>
                </a:ln>
                <a:solidFill>
                  <a:srgbClr val="FFFFFF"/>
                </a:solidFill>
                <a:effectLst>
                  <a:outerShdw blurRad="63500" dir="3600000" algn="tl" rotWithShape="0">
                    <a:srgbClr val="000000">
                      <a:alpha val="70000"/>
                    </a:srgbClr>
                  </a:outerShdw>
                </a:effectLst>
              </a:rPr>
              <a:t>LECTURE </a:t>
            </a:r>
            <a:r>
              <a:rPr lang="en-US" sz="2400" smtClean="0">
                <a:ln w="18415" cmpd="sng">
                  <a:solidFill>
                    <a:srgbClr val="FFFFFF"/>
                  </a:solidFill>
                  <a:prstDash val="solid"/>
                </a:ln>
                <a:solidFill>
                  <a:srgbClr val="FFFFFF"/>
                </a:solidFill>
                <a:effectLst>
                  <a:outerShdw blurRad="63500" dir="3600000" algn="tl" rotWithShape="0">
                    <a:srgbClr val="000000">
                      <a:alpha val="70000"/>
                    </a:srgbClr>
                  </a:outerShdw>
                </a:effectLst>
              </a:rPr>
              <a:t>No9</a:t>
            </a:r>
            <a:endParaRPr lang="en-US"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Rectangle 8"/>
          <p:cNvSpPr/>
          <p:nvPr/>
        </p:nvSpPr>
        <p:spPr>
          <a:xfrm>
            <a:off x="-108520" y="-123143"/>
            <a:ext cx="1187624" cy="1319895"/>
          </a:xfrm>
          <a:prstGeom prst="rect">
            <a:avLst/>
          </a:prstGeom>
          <a:effectLst>
            <a:softEdge rad="127000"/>
          </a:effectLst>
        </p:spPr>
        <p:style>
          <a:lnRef idx="2">
            <a:schemeClr val="accent5"/>
          </a:lnRef>
          <a:fillRef idx="1">
            <a:schemeClr val="lt1"/>
          </a:fillRef>
          <a:effectRef idx="0">
            <a:schemeClr val="accent5"/>
          </a:effectRef>
          <a:fontRef idx="minor">
            <a:schemeClr val="dk1"/>
          </a:fontRef>
        </p:style>
        <p:txBody>
          <a:bodyPr rtlCol="0" anchor="ctr"/>
          <a:lstStyle/>
          <a:p>
            <a:pPr algn="ctr"/>
            <a:endParaRPr lang="bg-BG">
              <a:solidFill>
                <a:srgbClr val="602000"/>
              </a:solidFill>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528" y="-160957"/>
            <a:ext cx="1408179" cy="1386843"/>
          </a:xfrm>
          <a:prstGeom prst="rect">
            <a:avLst/>
          </a:prstGeom>
        </p:spPr>
      </p:pic>
      <p:sp>
        <p:nvSpPr>
          <p:cNvPr id="11" name="TextBox 10"/>
          <p:cNvSpPr txBox="1"/>
          <p:nvPr/>
        </p:nvSpPr>
        <p:spPr>
          <a:xfrm>
            <a:off x="1406465" y="4509120"/>
            <a:ext cx="6840760" cy="830997"/>
          </a:xfrm>
          <a:prstGeom prst="rect">
            <a:avLst/>
          </a:prstGeom>
          <a:noFill/>
        </p:spPr>
        <p:txBody>
          <a:bodyPr wrap="square" rtlCol="0">
            <a:spAutoFit/>
          </a:bodyPr>
          <a:lstStyle/>
          <a:p>
            <a:r>
              <a:rPr lang="en-US" sz="2400" dirty="0" smtClean="0"/>
              <a:t>Membrane transport – classification. Fick's </a:t>
            </a:r>
            <a:r>
              <a:rPr lang="en-US" sz="2400" dirty="0"/>
              <a:t>law. </a:t>
            </a:r>
            <a:r>
              <a:rPr lang="en-US" sz="2400" dirty="0" smtClean="0"/>
              <a:t>Nernst-Planck </a:t>
            </a:r>
            <a:r>
              <a:rPr lang="en-US" sz="2400" dirty="0"/>
              <a:t>molar flux equation. </a:t>
            </a:r>
            <a:endParaRPr lang="bg-BG" sz="2400" i="1" dirty="0">
              <a:solidFill>
                <a:srgbClr val="FFFFFF"/>
              </a:solidFill>
            </a:endParaRPr>
          </a:p>
        </p:txBody>
      </p:sp>
      <p:sp>
        <p:nvSpPr>
          <p:cNvPr id="13" name="TextBox 12"/>
          <p:cNvSpPr txBox="1"/>
          <p:nvPr/>
        </p:nvSpPr>
        <p:spPr>
          <a:xfrm>
            <a:off x="4644008" y="6218148"/>
            <a:ext cx="4464496" cy="523220"/>
          </a:xfrm>
          <a:prstGeom prst="rect">
            <a:avLst/>
          </a:prstGeom>
          <a:noFill/>
        </p:spPr>
        <p:txBody>
          <a:bodyPr wrap="square" rtlCol="0">
            <a:spAutoFit/>
          </a:bodyPr>
          <a:lstStyle/>
          <a:p>
            <a:pPr algn="ctr"/>
            <a:r>
              <a:rPr lang="en-US" sz="2800" dirty="0">
                <a:solidFill>
                  <a:srgbClr val="FFFFFF"/>
                </a:solidFill>
                <a:latin typeface="Times New Roman" panose="02020603050405020304" pitchFamily="18" charset="0"/>
                <a:cs typeface="Times New Roman" panose="02020603050405020304" pitchFamily="18" charset="0"/>
              </a:rPr>
              <a:t>Prof. M. </a:t>
            </a:r>
            <a:r>
              <a:rPr lang="en-US" sz="2800" dirty="0" err="1">
                <a:solidFill>
                  <a:srgbClr val="FFFFFF"/>
                </a:solidFill>
                <a:latin typeface="Times New Roman" panose="02020603050405020304" pitchFamily="18" charset="0"/>
                <a:cs typeface="Times New Roman" panose="02020603050405020304" pitchFamily="18" charset="0"/>
              </a:rPr>
              <a:t>Alexandrova</a:t>
            </a:r>
            <a:r>
              <a:rPr lang="en-US" sz="2800" dirty="0">
                <a:solidFill>
                  <a:srgbClr val="FFFFFF"/>
                </a:solidFill>
                <a:latin typeface="Times New Roman" panose="02020603050405020304" pitchFamily="18" charset="0"/>
                <a:cs typeface="Times New Roman" panose="02020603050405020304" pitchFamily="18" charset="0"/>
              </a:rPr>
              <a:t>, DSc</a:t>
            </a:r>
            <a:endParaRPr lang="bg-BG" sz="2800" dirty="0">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5" name="Rectangle 3"/>
          <p:cNvSpPr>
            <a:spLocks noGrp="1" noChangeArrowheads="1"/>
          </p:cNvSpPr>
          <p:nvPr>
            <p:ph type="body" idx="1"/>
          </p:nvPr>
        </p:nvSpPr>
        <p:spPr>
          <a:xfrm>
            <a:off x="457200" y="260350"/>
            <a:ext cx="8229600" cy="5726113"/>
          </a:xfrm>
        </p:spPr>
        <p:txBody>
          <a:bodyPr/>
          <a:lstStyle/>
          <a:p>
            <a:pPr eaLnBrk="1" hangingPunct="1">
              <a:buFont typeface="Wingdings" pitchFamily="2" charset="2"/>
              <a:buNone/>
              <a:defRPr/>
            </a:pPr>
            <a:r>
              <a:rPr lang="en-GB" sz="2600" dirty="0" smtClean="0"/>
              <a:t>Einstein in 1905 showed that diffusion coefficient (D) and mobility (u) can be related by: </a:t>
            </a:r>
          </a:p>
          <a:p>
            <a:pPr marL="1436688" indent="-1436688" eaLnBrk="1" hangingPunct="1">
              <a:buFont typeface="Wingdings" pitchFamily="2" charset="2"/>
              <a:buNone/>
              <a:defRPr/>
            </a:pPr>
            <a:r>
              <a:rPr lang="en-GB" sz="2600" dirty="0" smtClean="0">
                <a:solidFill>
                  <a:srgbClr val="FFFF00"/>
                </a:solidFill>
              </a:rPr>
              <a:t>D = </a:t>
            </a:r>
            <a:r>
              <a:rPr lang="en-GB" sz="2600" dirty="0" err="1" smtClean="0">
                <a:solidFill>
                  <a:srgbClr val="FFFF00"/>
                </a:solidFill>
              </a:rPr>
              <a:t>uRT</a:t>
            </a:r>
            <a:r>
              <a:rPr lang="en-GB" sz="2600" dirty="0" smtClean="0"/>
              <a:t>, where T is absolute temperature  and u is particle mobility. </a:t>
            </a:r>
          </a:p>
          <a:p>
            <a:pPr eaLnBrk="1" hangingPunct="1">
              <a:buFont typeface="Wingdings" pitchFamily="2" charset="2"/>
              <a:buNone/>
              <a:defRPr/>
            </a:pPr>
            <a:endParaRPr lang="en-GB" sz="2600" dirty="0" smtClean="0"/>
          </a:p>
          <a:p>
            <a:pPr eaLnBrk="1" hangingPunct="1">
              <a:buFont typeface="Wingdings" pitchFamily="2" charset="2"/>
              <a:buNone/>
              <a:defRPr/>
            </a:pPr>
            <a:r>
              <a:rPr lang="en-GB" sz="2600" dirty="0" smtClean="0"/>
              <a:t>   </a:t>
            </a:r>
            <a:r>
              <a:rPr lang="en-GB" sz="2600" dirty="0" smtClean="0">
                <a:solidFill>
                  <a:srgbClr val="FFFF00"/>
                </a:solidFill>
              </a:rPr>
              <a:t>v=u F </a:t>
            </a:r>
            <a:r>
              <a:rPr lang="en-GB" sz="2600" dirty="0" smtClean="0"/>
              <a:t>(u is a coefficient of proportionality which can be defined as the </a:t>
            </a:r>
            <a:r>
              <a:rPr lang="en-GB" sz="2600" dirty="0" smtClean="0">
                <a:solidFill>
                  <a:srgbClr val="FE9B03"/>
                </a:solidFill>
              </a:rPr>
              <a:t>velocity of molecule per unit force</a:t>
            </a:r>
            <a:r>
              <a:rPr lang="en-GB" sz="2600" dirty="0" smtClean="0"/>
              <a:t>). Thus </a:t>
            </a:r>
            <a:r>
              <a:rPr lang="en-GB" sz="2600" dirty="0" err="1" smtClean="0"/>
              <a:t>Fick’s</a:t>
            </a:r>
            <a:r>
              <a:rPr lang="en-GB" sz="2600" dirty="0" smtClean="0"/>
              <a:t> law can be rewritten in the following way:</a:t>
            </a:r>
            <a:endParaRPr lang="bg-BG" sz="2600" dirty="0" smtClean="0"/>
          </a:p>
        </p:txBody>
      </p:sp>
      <p:grpSp>
        <p:nvGrpSpPr>
          <p:cNvPr id="12291" name="Group 7"/>
          <p:cNvGrpSpPr>
            <a:grpSpLocks/>
          </p:cNvGrpSpPr>
          <p:nvPr/>
        </p:nvGrpSpPr>
        <p:grpSpPr bwMode="auto">
          <a:xfrm>
            <a:off x="2987675" y="4941888"/>
            <a:ext cx="3167063" cy="1295400"/>
            <a:chOff x="1919" y="-272"/>
            <a:chExt cx="1995" cy="816"/>
          </a:xfrm>
        </p:grpSpPr>
        <p:sp>
          <p:nvSpPr>
            <p:cNvPr id="12292" name="Rectangle 5"/>
            <p:cNvSpPr>
              <a:spLocks noChangeArrowheads="1"/>
            </p:cNvSpPr>
            <p:nvPr/>
          </p:nvSpPr>
          <p:spPr bwMode="auto">
            <a:xfrm>
              <a:off x="1919" y="-272"/>
              <a:ext cx="1995" cy="816"/>
            </a:xfrm>
            <a:prstGeom prst="rect">
              <a:avLst/>
            </a:prstGeom>
            <a:ln/>
          </p:spPr>
          <p:style>
            <a:lnRef idx="3">
              <a:schemeClr val="lt1"/>
            </a:lnRef>
            <a:fillRef idx="1">
              <a:schemeClr val="accent5"/>
            </a:fillRef>
            <a:effectRef idx="1">
              <a:schemeClr val="accent5"/>
            </a:effectRef>
            <a:fontRef idx="minor">
              <a:schemeClr val="lt1"/>
            </a:fontRef>
          </p:style>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bg-BG" altLang="bg-BG" smtClean="0"/>
            </a:p>
          </p:txBody>
        </p:sp>
        <p:graphicFrame>
          <p:nvGraphicFramePr>
            <p:cNvPr id="12293" name="Object 6"/>
            <p:cNvGraphicFramePr>
              <a:graphicFrameLocks noChangeAspect="1"/>
            </p:cNvGraphicFramePr>
            <p:nvPr/>
          </p:nvGraphicFramePr>
          <p:xfrm>
            <a:off x="2282" y="-182"/>
            <a:ext cx="1338" cy="601"/>
          </p:xfrm>
          <a:graphic>
            <a:graphicData uri="http://schemas.openxmlformats.org/presentationml/2006/ole">
              <mc:AlternateContent xmlns:mc="http://schemas.openxmlformats.org/markup-compatibility/2006">
                <mc:Choice xmlns:v="urn:schemas-microsoft-com:vml" Requires="v">
                  <p:oleObj spid="_x0000_s12305" name="Equation" r:id="rId3" imgW="875920" imgH="393529" progId="Equation.3">
                    <p:embed/>
                  </p:oleObj>
                </mc:Choice>
                <mc:Fallback>
                  <p:oleObj name="Equation" r:id="rId3" imgW="875920" imgH="393529"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2" y="-182"/>
                          <a:ext cx="1338" cy="6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body" idx="1"/>
          </p:nvPr>
        </p:nvSpPr>
        <p:spPr>
          <a:xfrm>
            <a:off x="457200" y="404813"/>
            <a:ext cx="8229600" cy="5726112"/>
          </a:xfrm>
        </p:spPr>
        <p:txBody>
          <a:bodyPr/>
          <a:lstStyle/>
          <a:p>
            <a:pPr algn="just" eaLnBrk="1" hangingPunct="1">
              <a:buFont typeface="Wingdings" pitchFamily="2" charset="2"/>
              <a:buNone/>
              <a:defRPr/>
            </a:pPr>
            <a:r>
              <a:rPr lang="en-US" sz="2800" b="1" i="1" dirty="0" smtClean="0"/>
              <a:t>Free diffusion of charged particles </a:t>
            </a:r>
            <a:r>
              <a:rPr lang="en-GB" sz="2800" b="1" i="1" dirty="0" smtClean="0"/>
              <a:t>(Drift)</a:t>
            </a:r>
          </a:p>
          <a:p>
            <a:pPr algn="just" eaLnBrk="1" hangingPunct="1">
              <a:spcBef>
                <a:spcPts val="2400"/>
              </a:spcBef>
              <a:buFont typeface="Wingdings" pitchFamily="2" charset="2"/>
              <a:buNone/>
              <a:defRPr/>
            </a:pPr>
            <a:r>
              <a:rPr lang="en-GB" sz="2800" dirty="0" smtClean="0"/>
              <a:t>   </a:t>
            </a:r>
            <a:r>
              <a:rPr lang="en-US" sz="2800" dirty="0" smtClean="0"/>
              <a:t>It is also called </a:t>
            </a:r>
            <a:r>
              <a:rPr lang="en-US" sz="2800" dirty="0" smtClean="0">
                <a:solidFill>
                  <a:srgbClr val="FE9B03"/>
                </a:solidFill>
              </a:rPr>
              <a:t>electrophoresis.</a:t>
            </a:r>
            <a:r>
              <a:rPr lang="en-US" sz="2800" dirty="0" smtClean="0"/>
              <a:t> It is the movement of electrically charged particles in electric fields. </a:t>
            </a:r>
            <a:r>
              <a:rPr lang="bg-BG" sz="2800" dirty="0" smtClean="0"/>
              <a:t> </a:t>
            </a:r>
          </a:p>
        </p:txBody>
      </p:sp>
      <p:grpSp>
        <p:nvGrpSpPr>
          <p:cNvPr id="13315" name="Group 11"/>
          <p:cNvGrpSpPr>
            <a:grpSpLocks/>
          </p:cNvGrpSpPr>
          <p:nvPr/>
        </p:nvGrpSpPr>
        <p:grpSpPr bwMode="auto">
          <a:xfrm>
            <a:off x="2987675" y="2997200"/>
            <a:ext cx="3167063" cy="1295400"/>
            <a:chOff x="1882" y="2296"/>
            <a:chExt cx="1995" cy="816"/>
          </a:xfrm>
        </p:grpSpPr>
        <p:sp>
          <p:nvSpPr>
            <p:cNvPr id="13320" name="Rectangle 4"/>
            <p:cNvSpPr>
              <a:spLocks noChangeArrowheads="1"/>
            </p:cNvSpPr>
            <p:nvPr/>
          </p:nvSpPr>
          <p:spPr bwMode="auto">
            <a:xfrm>
              <a:off x="1882" y="2296"/>
              <a:ext cx="1995" cy="816"/>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endParaRPr lang="bg-BG" altLang="bg-BG" sz="1800"/>
            </a:p>
          </p:txBody>
        </p:sp>
        <p:graphicFrame>
          <p:nvGraphicFramePr>
            <p:cNvPr id="13321" name="Object 5"/>
            <p:cNvGraphicFramePr>
              <a:graphicFrameLocks noChangeAspect="1"/>
            </p:cNvGraphicFramePr>
            <p:nvPr/>
          </p:nvGraphicFramePr>
          <p:xfrm>
            <a:off x="2109" y="2432"/>
            <a:ext cx="1395" cy="600"/>
          </p:xfrm>
          <a:graphic>
            <a:graphicData uri="http://schemas.openxmlformats.org/presentationml/2006/ole">
              <mc:AlternateContent xmlns:mc="http://schemas.openxmlformats.org/markup-compatibility/2006">
                <mc:Choice xmlns:v="urn:schemas-microsoft-com:vml" Requires="v">
                  <p:oleObj spid="_x0000_s13342" name="Equation" r:id="rId3" imgW="914400" imgH="393700" progId="Equation.3">
                    <p:embed/>
                  </p:oleObj>
                </mc:Choice>
                <mc:Fallback>
                  <p:oleObj name="Equation" r:id="rId3" imgW="914400" imgH="3937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09" y="2432"/>
                          <a:ext cx="1395" cy="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13316" name="Group 10"/>
          <p:cNvGrpSpPr>
            <a:grpSpLocks/>
          </p:cNvGrpSpPr>
          <p:nvPr/>
        </p:nvGrpSpPr>
        <p:grpSpPr bwMode="auto">
          <a:xfrm>
            <a:off x="528638" y="4725988"/>
            <a:ext cx="7885112" cy="1295400"/>
            <a:chOff x="313" y="3322"/>
            <a:chExt cx="4967" cy="816"/>
          </a:xfrm>
        </p:grpSpPr>
        <p:sp>
          <p:nvSpPr>
            <p:cNvPr id="13317" name="Rectangle 6"/>
            <p:cNvSpPr>
              <a:spLocks noChangeArrowheads="1"/>
            </p:cNvSpPr>
            <p:nvPr/>
          </p:nvSpPr>
          <p:spPr bwMode="auto">
            <a:xfrm>
              <a:off x="313" y="3322"/>
              <a:ext cx="4967" cy="816"/>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endParaRPr lang="bg-BG" altLang="bg-BG" sz="1800"/>
            </a:p>
          </p:txBody>
        </p:sp>
        <p:graphicFrame>
          <p:nvGraphicFramePr>
            <p:cNvPr id="13318" name="Object 7"/>
            <p:cNvGraphicFramePr>
              <a:graphicFrameLocks noChangeAspect="1"/>
            </p:cNvGraphicFramePr>
            <p:nvPr/>
          </p:nvGraphicFramePr>
          <p:xfrm>
            <a:off x="1020" y="3430"/>
            <a:ext cx="2285" cy="576"/>
          </p:xfrm>
          <a:graphic>
            <a:graphicData uri="http://schemas.openxmlformats.org/presentationml/2006/ole">
              <mc:AlternateContent xmlns:mc="http://schemas.openxmlformats.org/markup-compatibility/2006">
                <mc:Choice xmlns:v="urn:schemas-microsoft-com:vml" Requires="v">
                  <p:oleObj spid="_x0000_s13343" name="Equation" r:id="rId5" imgW="1562100" imgH="393700" progId="Equation.3">
                    <p:embed/>
                  </p:oleObj>
                </mc:Choice>
                <mc:Fallback>
                  <p:oleObj name="Equation" r:id="rId5" imgW="1562100" imgH="393700" progId="Equation.3">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20" y="3430"/>
                          <a:ext cx="2285" cy="5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3319" name="Text Box 8"/>
            <p:cNvSpPr txBox="1">
              <a:spLocks noChangeArrowheads="1"/>
            </p:cNvSpPr>
            <p:nvPr/>
          </p:nvSpPr>
          <p:spPr bwMode="auto">
            <a:xfrm>
              <a:off x="3602" y="3376"/>
              <a:ext cx="1678" cy="7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50000"/>
                </a:spcBef>
                <a:buClrTx/>
                <a:buSzTx/>
                <a:buFontTx/>
                <a:buNone/>
              </a:pPr>
              <a:r>
                <a:rPr lang="en-US" altLang="bg-BG" sz="2400" b="1" i="1">
                  <a:solidFill>
                    <a:srgbClr val="FF3300"/>
                  </a:solidFill>
                </a:rPr>
                <a:t>Nernst-Planck molar flux equation</a:t>
              </a:r>
              <a:r>
                <a:rPr lang="bg-BG" altLang="bg-BG" sz="2400" b="1">
                  <a:solidFill>
                    <a:srgbClr val="FF3300"/>
                  </a:solidFill>
                </a:rPr>
                <a:t> </a:t>
              </a:r>
            </a:p>
          </p:txBody>
        </p: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Rectangle 3"/>
          <p:cNvSpPr>
            <a:spLocks noGrp="1" noChangeArrowheads="1"/>
          </p:cNvSpPr>
          <p:nvPr>
            <p:ph type="body" idx="1"/>
          </p:nvPr>
        </p:nvSpPr>
        <p:spPr>
          <a:xfrm>
            <a:off x="0" y="0"/>
            <a:ext cx="9144000" cy="7056438"/>
          </a:xfrm>
        </p:spPr>
        <p:txBody>
          <a:bodyPr/>
          <a:lstStyle/>
          <a:p>
            <a:pPr eaLnBrk="1" hangingPunct="1">
              <a:lnSpc>
                <a:spcPct val="90000"/>
              </a:lnSpc>
              <a:buFont typeface="Wingdings" pitchFamily="2" charset="2"/>
              <a:buNone/>
              <a:defRPr/>
            </a:pPr>
            <a:r>
              <a:rPr lang="en-GB" b="1" i="1" dirty="0" smtClean="0"/>
              <a:t>1. Transport classification</a:t>
            </a:r>
          </a:p>
          <a:p>
            <a:pPr eaLnBrk="1" hangingPunct="1">
              <a:lnSpc>
                <a:spcPct val="90000"/>
              </a:lnSpc>
              <a:buFont typeface="Wingdings" pitchFamily="2" charset="2"/>
              <a:buNone/>
              <a:defRPr/>
            </a:pPr>
            <a:endParaRPr lang="en-GB" dirty="0" smtClean="0"/>
          </a:p>
          <a:p>
            <a:pPr indent="12700" eaLnBrk="1" hangingPunct="1">
              <a:lnSpc>
                <a:spcPct val="90000"/>
              </a:lnSpc>
              <a:buFont typeface="Wingdings" pitchFamily="2" charset="2"/>
              <a:buNone/>
              <a:defRPr/>
            </a:pPr>
            <a:r>
              <a:rPr lang="en-GB" dirty="0" smtClean="0"/>
              <a:t>   </a:t>
            </a:r>
            <a:r>
              <a:rPr lang="en-GB" i="1" dirty="0" err="1" smtClean="0">
                <a:solidFill>
                  <a:srgbClr val="FF3300"/>
                </a:solidFill>
                <a:effectLst>
                  <a:outerShdw blurRad="38100" dist="38100" dir="2700000" algn="tl">
                    <a:srgbClr val="FFFFFF"/>
                  </a:outerShdw>
                </a:effectLst>
              </a:rPr>
              <a:t>Nonmediated</a:t>
            </a:r>
            <a:r>
              <a:rPr lang="en-GB" dirty="0" smtClean="0"/>
              <a:t>  and </a:t>
            </a:r>
            <a:r>
              <a:rPr lang="en-GB" i="1" dirty="0" smtClean="0">
                <a:solidFill>
                  <a:srgbClr val="FF3300"/>
                </a:solidFill>
                <a:effectLst>
                  <a:outerShdw blurRad="38100" dist="38100" dir="2700000" algn="tl">
                    <a:srgbClr val="FFFFFF"/>
                  </a:outerShdw>
                </a:effectLst>
              </a:rPr>
              <a:t>Mediated  </a:t>
            </a:r>
            <a:r>
              <a:rPr lang="en-GB" dirty="0" smtClean="0"/>
              <a:t>transport </a:t>
            </a:r>
          </a:p>
          <a:p>
            <a:pPr indent="11113" eaLnBrk="1" hangingPunct="1">
              <a:lnSpc>
                <a:spcPct val="90000"/>
              </a:lnSpc>
              <a:spcBef>
                <a:spcPts val="1200"/>
              </a:spcBef>
              <a:buFont typeface="Wingdings" pitchFamily="2" charset="2"/>
              <a:buNone/>
              <a:defRPr/>
            </a:pPr>
            <a:endParaRPr lang="en-GB" sz="2800" dirty="0" smtClean="0"/>
          </a:p>
          <a:p>
            <a:pPr indent="11113" eaLnBrk="1" hangingPunct="1">
              <a:lnSpc>
                <a:spcPct val="90000"/>
              </a:lnSpc>
              <a:spcBef>
                <a:spcPts val="1200"/>
              </a:spcBef>
              <a:buFont typeface="Wingdings" pitchFamily="2" charset="2"/>
              <a:buNone/>
              <a:defRPr/>
            </a:pPr>
            <a:r>
              <a:rPr lang="en-GB" sz="2800" dirty="0" smtClean="0"/>
              <a:t>. </a:t>
            </a:r>
          </a:p>
          <a:p>
            <a:pPr indent="11113" eaLnBrk="1" hangingPunct="1">
              <a:lnSpc>
                <a:spcPct val="90000"/>
              </a:lnSpc>
              <a:spcBef>
                <a:spcPts val="1200"/>
              </a:spcBef>
              <a:buFont typeface="Wingdings" pitchFamily="2" charset="2"/>
              <a:buNone/>
              <a:defRPr/>
            </a:pPr>
            <a:endParaRPr lang="en-GB" sz="2800" dirty="0" smtClean="0"/>
          </a:p>
          <a:p>
            <a:pPr indent="11113" eaLnBrk="1" hangingPunct="1">
              <a:lnSpc>
                <a:spcPct val="90000"/>
              </a:lnSpc>
              <a:spcBef>
                <a:spcPts val="1200"/>
              </a:spcBef>
              <a:buFont typeface="Wingdings" pitchFamily="2" charset="2"/>
              <a:buNone/>
              <a:defRPr/>
            </a:pPr>
            <a:r>
              <a:rPr lang="en-GB" sz="2800" dirty="0" smtClean="0"/>
              <a:t>The driving force for the </a:t>
            </a:r>
            <a:r>
              <a:rPr lang="en-GB" sz="2800" dirty="0" err="1" smtClean="0"/>
              <a:t>nonmediated</a:t>
            </a:r>
            <a:r>
              <a:rPr lang="en-GB" sz="2800" dirty="0" smtClean="0"/>
              <a:t> flow of a substance through a medium is its chemical potential gradient. </a:t>
            </a:r>
          </a:p>
          <a:p>
            <a:pPr indent="11113" eaLnBrk="1" hangingPunct="1">
              <a:lnSpc>
                <a:spcPct val="90000"/>
              </a:lnSpc>
              <a:spcBef>
                <a:spcPts val="1200"/>
              </a:spcBef>
              <a:buFont typeface="Wingdings" pitchFamily="2" charset="2"/>
              <a:buNone/>
              <a:defRPr/>
            </a:pPr>
            <a:r>
              <a:rPr lang="en-GB" sz="2800" i="1" dirty="0">
                <a:solidFill>
                  <a:srgbClr val="FF33CC"/>
                </a:solidFill>
              </a:rPr>
              <a:t>T</a:t>
            </a:r>
            <a:r>
              <a:rPr lang="bg-BG" sz="2800" i="1" dirty="0" smtClean="0">
                <a:solidFill>
                  <a:srgbClr val="FF33CC"/>
                </a:solidFill>
              </a:rPr>
              <a:t>he substance diffuses in the direction that eliminates</a:t>
            </a:r>
            <a:r>
              <a:rPr lang="en-US" sz="2800" i="1" dirty="0" smtClean="0">
                <a:solidFill>
                  <a:srgbClr val="FF33CC"/>
                </a:solidFill>
              </a:rPr>
              <a:t> </a:t>
            </a:r>
            <a:r>
              <a:rPr lang="bg-BG" sz="2800" i="1" dirty="0" smtClean="0">
                <a:solidFill>
                  <a:srgbClr val="FF33CC"/>
                </a:solidFill>
              </a:rPr>
              <a:t>its concentration gradient, at a rate proportional</a:t>
            </a:r>
            <a:r>
              <a:rPr lang="en-US" sz="2800" i="1" dirty="0" smtClean="0">
                <a:solidFill>
                  <a:srgbClr val="FF33CC"/>
                </a:solidFill>
              </a:rPr>
              <a:t> </a:t>
            </a:r>
            <a:r>
              <a:rPr lang="bg-BG" sz="2800" i="1" dirty="0" smtClean="0">
                <a:solidFill>
                  <a:srgbClr val="FF33CC"/>
                </a:solidFill>
              </a:rPr>
              <a:t> to the magnitude of this gradient.</a:t>
            </a:r>
            <a:r>
              <a:rPr lang="en-US" sz="2800" i="1" dirty="0" smtClean="0">
                <a:solidFill>
                  <a:srgbClr val="FF33CC"/>
                </a:solidFill>
              </a:rPr>
              <a:t> </a:t>
            </a:r>
            <a:r>
              <a:rPr lang="bg-BG" sz="2800" i="1" dirty="0" smtClean="0"/>
              <a:t>The rate of diffusion of a substance also depends on its solubility in</a:t>
            </a:r>
            <a:r>
              <a:rPr lang="en-US" sz="2800" i="1" dirty="0" smtClean="0"/>
              <a:t> </a:t>
            </a:r>
            <a:r>
              <a:rPr lang="bg-BG" sz="2800" i="1" dirty="0" smtClean="0"/>
              <a:t>the membrane’s nonpolar core</a:t>
            </a:r>
            <a:r>
              <a:rPr lang="bg-BG" sz="2800" dirty="0" smtClean="0"/>
              <a:t>. </a:t>
            </a:r>
          </a:p>
        </p:txBody>
      </p:sp>
      <p:sp>
        <p:nvSpPr>
          <p:cNvPr id="2" name="Rectangle 1"/>
          <p:cNvSpPr/>
          <p:nvPr/>
        </p:nvSpPr>
        <p:spPr bwMode="auto">
          <a:xfrm>
            <a:off x="683568" y="548680"/>
            <a:ext cx="7848872" cy="432048"/>
          </a:xfrm>
          <a:prstGeom prst="rect">
            <a:avLst/>
          </a:prstGeom>
          <a:solidFill>
            <a:srgbClr val="FFFF0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bg-BG"/>
          </a:p>
        </p:txBody>
      </p:sp>
      <p:sp>
        <p:nvSpPr>
          <p:cNvPr id="4102" name="Rectangle 2"/>
          <p:cNvSpPr>
            <a:spLocks noChangeArrowheads="1"/>
          </p:cNvSpPr>
          <p:nvPr/>
        </p:nvSpPr>
        <p:spPr bwMode="auto">
          <a:xfrm>
            <a:off x="1258888" y="476250"/>
            <a:ext cx="70770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r>
              <a:rPr lang="en-GB" altLang="bg-BG" sz="2800" b="1">
                <a:solidFill>
                  <a:schemeClr val="bg1"/>
                </a:solidFill>
              </a:rPr>
              <a:t>Depending on the transport mechanism </a:t>
            </a:r>
            <a:endParaRPr lang="bg-BG" altLang="bg-BG" sz="2800">
              <a:solidFill>
                <a:schemeClr val="bg1"/>
              </a:solidFill>
            </a:endParaRPr>
          </a:p>
        </p:txBody>
      </p:sp>
      <p:sp>
        <p:nvSpPr>
          <p:cNvPr id="4" name="Rectangle 3"/>
          <p:cNvSpPr/>
          <p:nvPr/>
        </p:nvSpPr>
        <p:spPr bwMode="auto">
          <a:xfrm>
            <a:off x="9612560" y="1412776"/>
            <a:ext cx="1944216" cy="144016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bg-BG" sz="1800" b="0" i="0" u="none" strike="noStrike" cap="none" normalizeH="0" baseline="0" smtClean="0">
              <a:ln>
                <a:noFill/>
              </a:ln>
              <a:solidFill>
                <a:schemeClr val="tx1"/>
              </a:solidFill>
              <a:effectLst/>
              <a:latin typeface="Arial" charset="0"/>
            </a:endParaRPr>
          </a:p>
        </p:txBody>
      </p:sp>
      <p:sp>
        <p:nvSpPr>
          <p:cNvPr id="5" name="TextBox 4"/>
          <p:cNvSpPr txBox="1"/>
          <p:nvPr/>
        </p:nvSpPr>
        <p:spPr>
          <a:xfrm>
            <a:off x="651468" y="2021939"/>
            <a:ext cx="2592288" cy="830997"/>
          </a:xfrm>
          <a:prstGeom prst="rect">
            <a:avLst/>
          </a:prstGeom>
          <a:noFill/>
        </p:spPr>
        <p:txBody>
          <a:bodyPr wrap="square" rtlCol="0">
            <a:spAutoFit/>
          </a:bodyPr>
          <a:lstStyle/>
          <a:p>
            <a:r>
              <a:rPr lang="en-GB" sz="2400" dirty="0" smtClean="0">
                <a:solidFill>
                  <a:srgbClr val="FFFF00"/>
                </a:solidFill>
              </a:rPr>
              <a:t>occurs through simple diffusion</a:t>
            </a:r>
            <a:endParaRPr lang="bg-BG" sz="2400" dirty="0">
              <a:solidFill>
                <a:srgbClr val="FFFF00"/>
              </a:solidFill>
            </a:endParaRPr>
          </a:p>
        </p:txBody>
      </p:sp>
      <p:sp>
        <p:nvSpPr>
          <p:cNvPr id="8" name="TextBox 7"/>
          <p:cNvSpPr txBox="1"/>
          <p:nvPr/>
        </p:nvSpPr>
        <p:spPr>
          <a:xfrm>
            <a:off x="4932040" y="1782108"/>
            <a:ext cx="3025631" cy="1200329"/>
          </a:xfrm>
          <a:prstGeom prst="rect">
            <a:avLst/>
          </a:prstGeom>
          <a:noFill/>
        </p:spPr>
        <p:txBody>
          <a:bodyPr wrap="square" rtlCol="0">
            <a:spAutoFit/>
          </a:bodyPr>
          <a:lstStyle/>
          <a:p>
            <a:r>
              <a:rPr lang="en-GB" sz="2400" dirty="0" smtClean="0">
                <a:solidFill>
                  <a:srgbClr val="FFFF00"/>
                </a:solidFill>
              </a:rPr>
              <a:t>occurs through the action of specific carrier proteins.</a:t>
            </a:r>
            <a:endParaRPr lang="bg-BG" sz="2400" dirty="0">
              <a:solidFill>
                <a:srgbClr val="FFFF00"/>
              </a:solidFill>
            </a:endParaRPr>
          </a:p>
        </p:txBody>
      </p:sp>
      <p:cxnSp>
        <p:nvCxnSpPr>
          <p:cNvPr id="7" name="Straight Arrow Connector 6"/>
          <p:cNvCxnSpPr/>
          <p:nvPr/>
        </p:nvCxnSpPr>
        <p:spPr bwMode="auto">
          <a:xfrm flipH="1">
            <a:off x="1475656" y="1597442"/>
            <a:ext cx="471956" cy="424497"/>
          </a:xfrm>
          <a:prstGeom prst="straightConnector1">
            <a:avLst/>
          </a:prstGeom>
          <a:noFill/>
          <a:ln w="28575" cap="flat" cmpd="sng" algn="ctr">
            <a:solidFill>
              <a:srgbClr val="FFFF00"/>
            </a:solidFill>
            <a:prstDash val="solid"/>
            <a:round/>
            <a:headEnd type="none" w="med" len="med"/>
            <a:tailEnd type="arrow"/>
          </a:ln>
          <a:effectLst/>
        </p:spPr>
      </p:cxnSp>
      <p:cxnSp>
        <p:nvCxnSpPr>
          <p:cNvPr id="11" name="Straight Arrow Connector 10"/>
          <p:cNvCxnSpPr/>
          <p:nvPr/>
        </p:nvCxnSpPr>
        <p:spPr bwMode="auto">
          <a:xfrm>
            <a:off x="5148064" y="1556068"/>
            <a:ext cx="1008112" cy="253622"/>
          </a:xfrm>
          <a:prstGeom prst="straightConnector1">
            <a:avLst/>
          </a:prstGeom>
          <a:noFill/>
          <a:ln w="28575" cap="flat" cmpd="sng" algn="ctr">
            <a:solidFill>
              <a:srgbClr val="FFFF00"/>
            </a:solidFill>
            <a:prstDash val="solid"/>
            <a:round/>
            <a:headEnd type="none" w="med" len="med"/>
            <a:tailEnd type="arrow"/>
          </a:ln>
          <a:effectLst/>
        </p:spPr>
      </p:cxn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3"/>
          <p:cNvSpPr>
            <a:spLocks noGrp="1" noChangeArrowheads="1"/>
          </p:cNvSpPr>
          <p:nvPr>
            <p:ph type="body" idx="1"/>
          </p:nvPr>
        </p:nvSpPr>
        <p:spPr>
          <a:xfrm>
            <a:off x="457200" y="1735138"/>
            <a:ext cx="8229600" cy="4502150"/>
          </a:xfrm>
        </p:spPr>
        <p:txBody>
          <a:bodyPr/>
          <a:lstStyle/>
          <a:p>
            <a:pPr eaLnBrk="1" hangingPunct="1">
              <a:spcBef>
                <a:spcPts val="1800"/>
              </a:spcBef>
              <a:buFont typeface="Wingdings" pitchFamily="2" charset="2"/>
              <a:buNone/>
              <a:defRPr/>
            </a:pPr>
            <a:r>
              <a:rPr lang="en-GB" sz="2800" i="1" dirty="0" smtClean="0">
                <a:solidFill>
                  <a:srgbClr val="FF3300"/>
                </a:solidFill>
                <a:effectLst>
                  <a:outerShdw blurRad="38100" dist="38100" dir="2700000" algn="tl">
                    <a:srgbClr val="FFFFFF"/>
                  </a:outerShdw>
                </a:effectLst>
              </a:rPr>
              <a:t>Passive transport</a:t>
            </a:r>
            <a:r>
              <a:rPr lang="en-GB" sz="2800" dirty="0" smtClean="0"/>
              <a:t>  in which a specific molecule flows from high concentration to low concentration.</a:t>
            </a:r>
          </a:p>
          <a:p>
            <a:pPr eaLnBrk="1" hangingPunct="1">
              <a:spcBef>
                <a:spcPts val="1800"/>
              </a:spcBef>
              <a:buFont typeface="Wingdings" pitchFamily="2" charset="2"/>
              <a:buNone/>
              <a:defRPr/>
            </a:pPr>
            <a:r>
              <a:rPr lang="en-GB" sz="2800" dirty="0" smtClean="0"/>
              <a:t>   Three distinctive types of passive transport are recognised in biological systems:</a:t>
            </a:r>
          </a:p>
          <a:p>
            <a:pPr marL="903288" indent="-547688" eaLnBrk="1" hangingPunct="1">
              <a:spcBef>
                <a:spcPts val="1800"/>
              </a:spcBef>
              <a:buFont typeface="Wingdings" pitchFamily="2" charset="2"/>
              <a:buBlip>
                <a:blip r:embed="rId2"/>
              </a:buBlip>
              <a:defRPr/>
            </a:pPr>
            <a:r>
              <a:rPr lang="en-GB" sz="2800" dirty="0" smtClean="0"/>
              <a:t>simple diffusion;</a:t>
            </a:r>
          </a:p>
          <a:p>
            <a:pPr marL="903288" indent="-547688" eaLnBrk="1" hangingPunct="1">
              <a:spcBef>
                <a:spcPts val="1800"/>
              </a:spcBef>
              <a:buFont typeface="Wingdings" pitchFamily="2" charset="2"/>
              <a:buBlip>
                <a:blip r:embed="rId2"/>
              </a:buBlip>
              <a:defRPr/>
            </a:pPr>
            <a:r>
              <a:rPr lang="en-GB" sz="2800" dirty="0"/>
              <a:t>o</a:t>
            </a:r>
            <a:r>
              <a:rPr lang="en-GB" sz="2800" dirty="0" smtClean="0"/>
              <a:t>smosis and  hydrostatic pressure driven flow;</a:t>
            </a:r>
          </a:p>
          <a:p>
            <a:pPr marL="903288" indent="-547688" eaLnBrk="1" hangingPunct="1">
              <a:spcBef>
                <a:spcPts val="1800"/>
              </a:spcBef>
              <a:buFont typeface="Wingdings" pitchFamily="2" charset="2"/>
              <a:buBlip>
                <a:blip r:embed="rId2"/>
              </a:buBlip>
              <a:defRPr/>
            </a:pPr>
            <a:r>
              <a:rPr lang="en-GB" sz="2800" dirty="0" smtClean="0"/>
              <a:t>facilitated diffusion.</a:t>
            </a:r>
            <a:endParaRPr lang="bg-BG" sz="2800" dirty="0" smtClean="0"/>
          </a:p>
        </p:txBody>
      </p:sp>
      <p:sp>
        <p:nvSpPr>
          <p:cNvPr id="3" name="Rectangle 2"/>
          <p:cNvSpPr/>
          <p:nvPr/>
        </p:nvSpPr>
        <p:spPr bwMode="auto">
          <a:xfrm>
            <a:off x="683568" y="673532"/>
            <a:ext cx="7117524" cy="432048"/>
          </a:xfrm>
          <a:prstGeom prst="rect">
            <a:avLst/>
          </a:prstGeom>
          <a:solidFill>
            <a:srgbClr val="FFFF0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bg-BG"/>
          </a:p>
        </p:txBody>
      </p:sp>
      <p:sp>
        <p:nvSpPr>
          <p:cNvPr id="5126" name="Rectangle 3"/>
          <p:cNvSpPr>
            <a:spLocks noChangeArrowheads="1"/>
          </p:cNvSpPr>
          <p:nvPr/>
        </p:nvSpPr>
        <p:spPr bwMode="auto">
          <a:xfrm>
            <a:off x="763588" y="601663"/>
            <a:ext cx="70375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r>
              <a:rPr lang="en-GB" altLang="bg-BG" sz="2800" b="1" dirty="0">
                <a:solidFill>
                  <a:schemeClr val="bg1"/>
                </a:solidFill>
              </a:rPr>
              <a:t>Depending on the type of </a:t>
            </a:r>
            <a:r>
              <a:rPr lang="en-GB" altLang="bg-BG" sz="2800" b="1" dirty="0" smtClean="0">
                <a:solidFill>
                  <a:schemeClr val="bg1"/>
                </a:solidFill>
              </a:rPr>
              <a:t>energy </a:t>
            </a:r>
            <a:r>
              <a:rPr lang="en-GB" altLang="bg-BG" sz="2800" b="1" dirty="0">
                <a:solidFill>
                  <a:schemeClr val="bg1"/>
                </a:solidFill>
              </a:rPr>
              <a:t>supply</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1" name="Rectangle 3"/>
          <p:cNvSpPr>
            <a:spLocks noGrp="1" noChangeArrowheads="1"/>
          </p:cNvSpPr>
          <p:nvPr>
            <p:ph type="body" idx="1"/>
          </p:nvPr>
        </p:nvSpPr>
        <p:spPr>
          <a:xfrm>
            <a:off x="0" y="333375"/>
            <a:ext cx="8820150" cy="6840538"/>
          </a:xfrm>
        </p:spPr>
        <p:txBody>
          <a:bodyPr/>
          <a:lstStyle/>
          <a:p>
            <a:pPr eaLnBrk="1" hangingPunct="1">
              <a:spcBef>
                <a:spcPts val="3000"/>
              </a:spcBef>
              <a:buFont typeface="Wingdings" pitchFamily="2" charset="2"/>
              <a:buNone/>
              <a:defRPr/>
            </a:pPr>
            <a:r>
              <a:rPr lang="en-GB" sz="2800" i="1" dirty="0" smtClean="0"/>
              <a:t>   </a:t>
            </a:r>
            <a:r>
              <a:rPr lang="en-GB" sz="2800" i="1" dirty="0"/>
              <a:t> </a:t>
            </a:r>
            <a:r>
              <a:rPr lang="en-GB" sz="2600" i="1" dirty="0" smtClean="0">
                <a:solidFill>
                  <a:srgbClr val="FF3300"/>
                </a:solidFill>
                <a:effectLst>
                  <a:outerShdw blurRad="38100" dist="38100" dir="2700000" algn="tl">
                    <a:srgbClr val="FFFFFF"/>
                  </a:outerShdw>
                </a:effectLst>
              </a:rPr>
              <a:t>Active transport</a:t>
            </a:r>
            <a:r>
              <a:rPr lang="en-GB" sz="2600" i="1" dirty="0" smtClean="0"/>
              <a:t>,</a:t>
            </a:r>
            <a:r>
              <a:rPr lang="en-GB" sz="2600" dirty="0" smtClean="0"/>
              <a:t> in which a specific molecule is transported from low concentration to high concentration, i.e. against its concentration gradient. Such an </a:t>
            </a:r>
            <a:r>
              <a:rPr lang="en-GB" sz="2600" dirty="0" smtClean="0">
                <a:solidFill>
                  <a:srgbClr val="FFFF00"/>
                </a:solidFill>
              </a:rPr>
              <a:t>endergonic process </a:t>
            </a:r>
            <a:r>
              <a:rPr lang="en-GB" sz="2600" dirty="0" smtClean="0"/>
              <a:t>must be coupled to a </a:t>
            </a:r>
            <a:r>
              <a:rPr lang="en-GB" sz="2600" dirty="0" smtClean="0">
                <a:solidFill>
                  <a:srgbClr val="FFFF00"/>
                </a:solidFill>
              </a:rPr>
              <a:t>sufficiently exergonic process </a:t>
            </a:r>
            <a:r>
              <a:rPr lang="en-GB" sz="2600" dirty="0" smtClean="0"/>
              <a:t>to make it favourable   (</a:t>
            </a:r>
            <a:r>
              <a:rPr lang="en-GB" sz="2600" dirty="0" err="1" smtClean="0"/>
              <a:t>dG</a:t>
            </a:r>
            <a:r>
              <a:rPr lang="en-GB" sz="2600" dirty="0" smtClean="0"/>
              <a:t> &lt;0).</a:t>
            </a:r>
          </a:p>
          <a:p>
            <a:pPr indent="379413" eaLnBrk="1" hangingPunct="1">
              <a:spcBef>
                <a:spcPts val="3000"/>
              </a:spcBef>
              <a:buFont typeface="Wingdings" pitchFamily="2" charset="2"/>
              <a:buNone/>
              <a:defRPr/>
            </a:pPr>
            <a:r>
              <a:rPr lang="en-GB" sz="2600" i="1" dirty="0" smtClean="0"/>
              <a:t>1. </a:t>
            </a:r>
            <a:r>
              <a:rPr lang="en-GB" sz="2600" i="1" dirty="0" smtClean="0">
                <a:solidFill>
                  <a:schemeClr val="accent1"/>
                </a:solidFill>
                <a:effectLst>
                  <a:outerShdw blurRad="38100" dist="38100" dir="2700000" algn="tl">
                    <a:srgbClr val="FFFFFF"/>
                  </a:outerShdw>
                </a:effectLst>
              </a:rPr>
              <a:t>Primary active transport</a:t>
            </a:r>
            <a:r>
              <a:rPr lang="en-GB" sz="2600" dirty="0" smtClean="0">
                <a:solidFill>
                  <a:schemeClr val="accent1"/>
                </a:solidFill>
                <a:effectLst>
                  <a:outerShdw blurRad="38100" dist="38100" dir="2700000" algn="tl">
                    <a:srgbClr val="FFFFFF"/>
                  </a:outerShdw>
                </a:effectLst>
              </a:rPr>
              <a:t> </a:t>
            </a:r>
            <a:r>
              <a:rPr lang="en-GB" sz="2600" dirty="0" smtClean="0"/>
              <a:t>– directly powered by the chemical reaction (like ATP hydrolysis). Sodium-potassium pump is a known example of primary active transport.</a:t>
            </a:r>
            <a:endParaRPr lang="en-GB" sz="2600" i="1" dirty="0" smtClean="0"/>
          </a:p>
          <a:p>
            <a:pPr marL="354013" indent="0" eaLnBrk="1" hangingPunct="1">
              <a:spcBef>
                <a:spcPts val="3000"/>
              </a:spcBef>
              <a:buFont typeface="Wingdings" pitchFamily="2" charset="2"/>
              <a:buNone/>
              <a:defRPr/>
            </a:pPr>
            <a:r>
              <a:rPr lang="en-GB" sz="2600" i="1" dirty="0" smtClean="0"/>
              <a:t>    2. </a:t>
            </a:r>
            <a:r>
              <a:rPr lang="en-GB" sz="2600" i="1" dirty="0" smtClean="0">
                <a:solidFill>
                  <a:schemeClr val="accent1"/>
                </a:solidFill>
                <a:effectLst>
                  <a:outerShdw blurRad="38100" dist="38100" dir="2700000" algn="tl">
                    <a:srgbClr val="FFFFFF"/>
                  </a:outerShdw>
                </a:effectLst>
              </a:rPr>
              <a:t>Secondary active transport</a:t>
            </a:r>
            <a:r>
              <a:rPr lang="en-GB" sz="2600" dirty="0" smtClean="0"/>
              <a:t> – coupled with primary active transport. Transport of glucose from the intestine lumen into the epithelial cells is an example of such a transport.</a:t>
            </a:r>
            <a:endParaRPr lang="bg-BG" sz="2600" dirty="0" smtClean="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5" name="Rectangle 3"/>
          <p:cNvSpPr>
            <a:spLocks noGrp="1" noChangeArrowheads="1"/>
          </p:cNvSpPr>
          <p:nvPr>
            <p:ph type="body" idx="1"/>
          </p:nvPr>
        </p:nvSpPr>
        <p:spPr>
          <a:xfrm>
            <a:off x="323850" y="1196975"/>
            <a:ext cx="8820150" cy="5445125"/>
          </a:xfrm>
        </p:spPr>
        <p:txBody>
          <a:bodyPr/>
          <a:lstStyle/>
          <a:p>
            <a:pPr eaLnBrk="1" hangingPunct="1">
              <a:lnSpc>
                <a:spcPct val="80000"/>
              </a:lnSpc>
              <a:spcBef>
                <a:spcPts val="1200"/>
              </a:spcBef>
              <a:buFont typeface="Wingdings" pitchFamily="2" charset="2"/>
              <a:buNone/>
              <a:defRPr/>
            </a:pPr>
            <a:r>
              <a:rPr lang="en-GB" sz="2600" dirty="0" err="1" smtClean="0">
                <a:solidFill>
                  <a:srgbClr val="FF3300"/>
                </a:solidFill>
                <a:effectLst>
                  <a:outerShdw blurRad="38100" dist="38100" dir="2700000" algn="tl">
                    <a:srgbClr val="FFFFFF"/>
                  </a:outerShdw>
                </a:effectLst>
              </a:rPr>
              <a:t>Uniport</a:t>
            </a:r>
            <a:r>
              <a:rPr lang="en-GB" sz="2600" dirty="0" smtClean="0">
                <a:solidFill>
                  <a:srgbClr val="FF3300"/>
                </a:solidFill>
                <a:effectLst>
                  <a:outerShdw blurRad="38100" dist="38100" dir="2700000" algn="tl">
                    <a:srgbClr val="FFFFFF"/>
                  </a:outerShdw>
                </a:effectLst>
              </a:rPr>
              <a:t> </a:t>
            </a:r>
            <a:r>
              <a:rPr lang="en-GB" sz="2600" dirty="0" smtClean="0"/>
              <a:t> – transport of one substance in one direction. </a:t>
            </a:r>
          </a:p>
          <a:p>
            <a:pPr marL="0" indent="0" eaLnBrk="1" hangingPunct="1">
              <a:lnSpc>
                <a:spcPct val="80000"/>
              </a:lnSpc>
              <a:spcBef>
                <a:spcPts val="1200"/>
              </a:spcBef>
              <a:buFont typeface="Wingdings" pitchFamily="2" charset="2"/>
              <a:buNone/>
              <a:tabLst>
                <a:tab pos="442913" algn="l"/>
              </a:tabLst>
              <a:defRPr/>
            </a:pPr>
            <a:r>
              <a:rPr lang="en-GB" sz="2600" dirty="0" smtClean="0">
                <a:solidFill>
                  <a:srgbClr val="FF3300"/>
                </a:solidFill>
                <a:effectLst>
                  <a:outerShdw blurRad="38100" dist="38100" dir="2700000" algn="tl">
                    <a:srgbClr val="FFFFFF"/>
                  </a:outerShdw>
                </a:effectLst>
              </a:rPr>
              <a:t>Joint transport</a:t>
            </a:r>
            <a:r>
              <a:rPr lang="en-GB" sz="2600" dirty="0" smtClean="0"/>
              <a:t> – simultaneous transport of two or more substances by one transport system </a:t>
            </a:r>
          </a:p>
          <a:p>
            <a:pPr eaLnBrk="1" hangingPunct="1">
              <a:lnSpc>
                <a:spcPct val="80000"/>
              </a:lnSpc>
              <a:spcBef>
                <a:spcPts val="600"/>
              </a:spcBef>
              <a:buFont typeface="Wingdings" pitchFamily="2" charset="2"/>
              <a:buNone/>
              <a:defRPr/>
            </a:pPr>
            <a:r>
              <a:rPr lang="en-GB" sz="2600" dirty="0" smtClean="0"/>
              <a:t>         if  in the same direction - </a:t>
            </a:r>
            <a:r>
              <a:rPr lang="en-GB" sz="2600" dirty="0" err="1" smtClean="0">
                <a:solidFill>
                  <a:schemeClr val="accent1"/>
                </a:solidFill>
                <a:effectLst>
                  <a:outerShdw blurRad="38100" dist="38100" dir="2700000" algn="tl">
                    <a:srgbClr val="FFFFFF"/>
                  </a:outerShdw>
                </a:effectLst>
              </a:rPr>
              <a:t>symport</a:t>
            </a:r>
            <a:endParaRPr lang="en-GB" sz="2600" dirty="0" smtClean="0">
              <a:solidFill>
                <a:schemeClr val="accent1"/>
              </a:solidFill>
              <a:effectLst>
                <a:outerShdw blurRad="38100" dist="38100" dir="2700000" algn="tl">
                  <a:srgbClr val="FFFFFF"/>
                </a:outerShdw>
              </a:effectLst>
            </a:endParaRPr>
          </a:p>
          <a:p>
            <a:pPr eaLnBrk="1" hangingPunct="1">
              <a:lnSpc>
                <a:spcPct val="80000"/>
              </a:lnSpc>
              <a:spcBef>
                <a:spcPts val="600"/>
              </a:spcBef>
              <a:buFont typeface="Wingdings" pitchFamily="2" charset="2"/>
              <a:buNone/>
              <a:defRPr/>
            </a:pPr>
            <a:r>
              <a:rPr lang="en-GB" sz="2600" dirty="0" smtClean="0"/>
              <a:t>         if in the opposite directions </a:t>
            </a:r>
            <a:r>
              <a:rPr lang="en-GB" sz="2600" dirty="0"/>
              <a:t>- </a:t>
            </a:r>
            <a:r>
              <a:rPr lang="en-GB" sz="2600" dirty="0" err="1" smtClean="0">
                <a:solidFill>
                  <a:schemeClr val="accent1"/>
                </a:solidFill>
                <a:effectLst>
                  <a:outerShdw blurRad="38100" dist="38100" dir="2700000" algn="tl">
                    <a:srgbClr val="FFFFFF"/>
                  </a:outerShdw>
                </a:effectLst>
              </a:rPr>
              <a:t>antiport</a:t>
            </a:r>
            <a:endParaRPr lang="en-GB" sz="2600" dirty="0" smtClean="0"/>
          </a:p>
          <a:p>
            <a:pPr marL="0" indent="0" eaLnBrk="1" hangingPunct="1">
              <a:lnSpc>
                <a:spcPts val="2900"/>
              </a:lnSpc>
              <a:spcBef>
                <a:spcPts val="1200"/>
              </a:spcBef>
              <a:buFont typeface="Wingdings" pitchFamily="2" charset="2"/>
              <a:buNone/>
              <a:defRPr/>
            </a:pPr>
            <a:r>
              <a:rPr lang="en-GB" sz="2600" dirty="0" smtClean="0"/>
              <a:t>   The movement of one substrate uphill can be driven by the movement of another substrate (usually a </a:t>
            </a:r>
            <a:r>
              <a:rPr lang="en-GB" sz="2600" dirty="0" err="1" smtClean="0"/>
              <a:t>cation</a:t>
            </a:r>
            <a:r>
              <a:rPr lang="en-GB" sz="2600" dirty="0" smtClean="0"/>
              <a:t> such as Na</a:t>
            </a:r>
            <a:r>
              <a:rPr lang="en-GB" sz="2600" baseline="30000" dirty="0" smtClean="0"/>
              <a:t>+</a:t>
            </a:r>
            <a:r>
              <a:rPr lang="en-GB" sz="2600" dirty="0" smtClean="0"/>
              <a:t> or H</a:t>
            </a:r>
            <a:r>
              <a:rPr lang="en-GB" sz="2600" baseline="30000" dirty="0" smtClean="0"/>
              <a:t>+</a:t>
            </a:r>
            <a:r>
              <a:rPr lang="en-GB" sz="2600" dirty="0" smtClean="0"/>
              <a:t>) down a gradient. </a:t>
            </a:r>
            <a:r>
              <a:rPr lang="en-GB" sz="2600" dirty="0" err="1" smtClean="0"/>
              <a:t>Uniport</a:t>
            </a:r>
            <a:r>
              <a:rPr lang="en-GB" sz="2600" dirty="0" smtClean="0"/>
              <a:t> of charged substrates may also be </a:t>
            </a:r>
            <a:r>
              <a:rPr lang="en-GB" sz="2600" dirty="0" err="1" smtClean="0"/>
              <a:t>electrophoretically</a:t>
            </a:r>
            <a:r>
              <a:rPr lang="en-GB" sz="2600" dirty="0" smtClean="0"/>
              <a:t> driven by the membrane potential of the cell. </a:t>
            </a:r>
            <a:endParaRPr lang="bg-BG" sz="2600" dirty="0" smtClean="0"/>
          </a:p>
          <a:p>
            <a:pPr marL="0" indent="0" eaLnBrk="1" hangingPunct="1">
              <a:lnSpc>
                <a:spcPts val="2900"/>
              </a:lnSpc>
              <a:spcBef>
                <a:spcPts val="1200"/>
              </a:spcBef>
              <a:buFont typeface="Wingdings" pitchFamily="2" charset="2"/>
              <a:buNone/>
              <a:defRPr/>
            </a:pPr>
            <a:r>
              <a:rPr lang="en-GB" sz="2600" dirty="0" smtClean="0"/>
              <a:t>The proteins participating in these transport systems are termed uniporters, symporters, and antiporters, respectively.  </a:t>
            </a:r>
            <a:r>
              <a:rPr lang="en-GB" sz="2600" dirty="0" err="1" smtClean="0"/>
              <a:t>Uniport</a:t>
            </a:r>
            <a:r>
              <a:rPr lang="en-GB" sz="2600" dirty="0" smtClean="0"/>
              <a:t>, </a:t>
            </a:r>
            <a:r>
              <a:rPr lang="en-GB" sz="2600" dirty="0" err="1" smtClean="0"/>
              <a:t>symport</a:t>
            </a:r>
            <a:r>
              <a:rPr lang="en-GB" sz="2600" dirty="0" smtClean="0"/>
              <a:t>, and </a:t>
            </a:r>
            <a:r>
              <a:rPr lang="en-GB" sz="2600" dirty="0" err="1" smtClean="0"/>
              <a:t>antiport</a:t>
            </a:r>
            <a:r>
              <a:rPr lang="en-GB" sz="2600" dirty="0" smtClean="0"/>
              <a:t> are </a:t>
            </a:r>
            <a:r>
              <a:rPr lang="en-GB" sz="2600" dirty="0">
                <a:solidFill>
                  <a:srgbClr val="92D050"/>
                </a:solidFill>
              </a:rPr>
              <a:t>alternative mechanisms </a:t>
            </a:r>
            <a:r>
              <a:rPr lang="en-GB" sz="2600" dirty="0" smtClean="0">
                <a:solidFill>
                  <a:srgbClr val="92D050"/>
                </a:solidFill>
              </a:rPr>
              <a:t>of facilitated transport.</a:t>
            </a:r>
            <a:endParaRPr lang="bg-BG" sz="2600" dirty="0" smtClean="0">
              <a:solidFill>
                <a:srgbClr val="92D050"/>
              </a:solidFill>
            </a:endParaRPr>
          </a:p>
        </p:txBody>
      </p:sp>
      <p:sp>
        <p:nvSpPr>
          <p:cNvPr id="3" name="Rectangle 2"/>
          <p:cNvSpPr/>
          <p:nvPr/>
        </p:nvSpPr>
        <p:spPr bwMode="auto">
          <a:xfrm>
            <a:off x="607954" y="223503"/>
            <a:ext cx="7848872" cy="819472"/>
          </a:xfrm>
          <a:prstGeom prst="rect">
            <a:avLst/>
          </a:prstGeom>
          <a:solidFill>
            <a:srgbClr val="FFFF0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bg-BG"/>
          </a:p>
        </p:txBody>
      </p:sp>
      <p:sp>
        <p:nvSpPr>
          <p:cNvPr id="7174" name="Rectangle 3"/>
          <p:cNvSpPr>
            <a:spLocks noChangeArrowheads="1"/>
          </p:cNvSpPr>
          <p:nvPr/>
        </p:nvSpPr>
        <p:spPr bwMode="auto">
          <a:xfrm>
            <a:off x="755650" y="115888"/>
            <a:ext cx="791368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algn="ctr" eaLnBrk="1" hangingPunct="1">
              <a:spcBef>
                <a:spcPct val="0"/>
              </a:spcBef>
              <a:buClrTx/>
              <a:buSzTx/>
              <a:buFontTx/>
              <a:buNone/>
            </a:pPr>
            <a:r>
              <a:rPr lang="en-GB" altLang="bg-BG" sz="2800" b="1">
                <a:solidFill>
                  <a:schemeClr val="bg1"/>
                </a:solidFill>
              </a:rPr>
              <a:t>Depending on the number of transported </a:t>
            </a:r>
          </a:p>
          <a:p>
            <a:pPr algn="ctr" eaLnBrk="1" hangingPunct="1">
              <a:spcBef>
                <a:spcPct val="0"/>
              </a:spcBef>
              <a:buClrTx/>
              <a:buSzTx/>
              <a:buFontTx/>
              <a:buNone/>
            </a:pPr>
            <a:r>
              <a:rPr lang="en-GB" altLang="bg-BG" sz="2800" b="1">
                <a:solidFill>
                  <a:schemeClr val="bg1"/>
                </a:solidFill>
              </a:rPr>
              <a:t>species and  direction of their translocation </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0"/>
            <a:ext cx="5067300" cy="696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3" name="Rectangle 3"/>
          <p:cNvSpPr>
            <a:spLocks noGrp="1" noChangeArrowheads="1"/>
          </p:cNvSpPr>
          <p:nvPr>
            <p:ph type="body" idx="1"/>
          </p:nvPr>
        </p:nvSpPr>
        <p:spPr>
          <a:xfrm>
            <a:off x="457200" y="1152525"/>
            <a:ext cx="8229600" cy="6524625"/>
          </a:xfrm>
        </p:spPr>
        <p:txBody>
          <a:bodyPr/>
          <a:lstStyle/>
          <a:p>
            <a:pPr eaLnBrk="1" hangingPunct="1">
              <a:lnSpc>
                <a:spcPct val="110000"/>
              </a:lnSpc>
              <a:buFont typeface="Wingdings" pitchFamily="2" charset="2"/>
              <a:buNone/>
              <a:defRPr/>
            </a:pPr>
            <a:r>
              <a:rPr lang="en-GB" sz="2800" b="1" cap="small" dirty="0" err="1" smtClean="0">
                <a:solidFill>
                  <a:srgbClr val="FF3300"/>
                </a:solidFill>
                <a:effectLst>
                  <a:outerShdw blurRad="38100" dist="38100" dir="2700000" algn="tl">
                    <a:srgbClr val="FFFFFF"/>
                  </a:outerShdw>
                </a:effectLst>
              </a:rPr>
              <a:t>Electroneutral</a:t>
            </a:r>
            <a:r>
              <a:rPr lang="en-GB" sz="2800" b="1" cap="small" dirty="0" smtClean="0">
                <a:solidFill>
                  <a:srgbClr val="FF3300"/>
                </a:solidFill>
                <a:effectLst>
                  <a:outerShdw blurRad="38100" dist="38100" dir="2700000" algn="tl">
                    <a:srgbClr val="FFFFFF"/>
                  </a:outerShdw>
                </a:effectLst>
              </a:rPr>
              <a:t> transport</a:t>
            </a:r>
            <a:r>
              <a:rPr lang="en-GB" sz="2800" b="1" dirty="0" smtClean="0">
                <a:solidFill>
                  <a:srgbClr val="FF3300"/>
                </a:solidFill>
                <a:effectLst>
                  <a:outerShdw blurRad="38100" dist="38100" dir="2700000" algn="tl">
                    <a:srgbClr val="FFFFFF"/>
                  </a:outerShdw>
                </a:effectLst>
              </a:rPr>
              <a:t> </a:t>
            </a:r>
            <a:r>
              <a:rPr lang="en-GB" sz="2800" b="1" dirty="0" smtClean="0"/>
              <a:t>– </a:t>
            </a:r>
            <a:r>
              <a:rPr lang="en-GB" sz="2800" dirty="0" smtClean="0"/>
              <a:t>it does not  change the value of the transmembrane potential (1Na</a:t>
            </a:r>
            <a:r>
              <a:rPr lang="en-GB" sz="2800" baseline="30000" dirty="0" smtClean="0"/>
              <a:t>+</a:t>
            </a:r>
            <a:r>
              <a:rPr lang="en-GB" sz="2800" dirty="0" smtClean="0"/>
              <a:t> and 1Cl</a:t>
            </a:r>
            <a:r>
              <a:rPr lang="en-GB" sz="2800" baseline="30000" dirty="0" smtClean="0"/>
              <a:t>-</a:t>
            </a:r>
            <a:r>
              <a:rPr lang="en-GB" sz="2800" dirty="0" smtClean="0"/>
              <a:t> in one direction or 1Na</a:t>
            </a:r>
            <a:r>
              <a:rPr lang="en-GB" sz="2800" baseline="30000" dirty="0" smtClean="0"/>
              <a:t>+ </a:t>
            </a:r>
            <a:r>
              <a:rPr lang="en-GB" sz="2800" dirty="0" smtClean="0"/>
              <a:t>and 1K</a:t>
            </a:r>
            <a:r>
              <a:rPr lang="en-GB" sz="2800" baseline="30000" dirty="0" smtClean="0"/>
              <a:t>+</a:t>
            </a:r>
            <a:r>
              <a:rPr lang="en-GB" sz="2800" dirty="0" smtClean="0"/>
              <a:t> in opposite directions).</a:t>
            </a:r>
            <a:endParaRPr lang="en-GB" sz="2800" b="1" dirty="0" smtClean="0"/>
          </a:p>
          <a:p>
            <a:pPr eaLnBrk="1" hangingPunct="1">
              <a:lnSpc>
                <a:spcPct val="110000"/>
              </a:lnSpc>
              <a:spcBef>
                <a:spcPts val="1800"/>
              </a:spcBef>
              <a:buFont typeface="Wingdings" pitchFamily="2" charset="2"/>
              <a:buNone/>
              <a:defRPr/>
            </a:pPr>
            <a:r>
              <a:rPr lang="en-GB" sz="2800" b="1" cap="small" dirty="0" err="1" smtClean="0">
                <a:solidFill>
                  <a:srgbClr val="FF3300"/>
                </a:solidFill>
                <a:effectLst>
                  <a:outerShdw blurRad="38100" dist="38100" dir="2700000" algn="tl">
                    <a:srgbClr val="FFFFFF"/>
                  </a:outerShdw>
                </a:effectLst>
              </a:rPr>
              <a:t>Electrogenic</a:t>
            </a:r>
            <a:r>
              <a:rPr lang="en-GB" sz="2800" b="1" cap="small" dirty="0" smtClean="0">
                <a:solidFill>
                  <a:srgbClr val="FF3300"/>
                </a:solidFill>
                <a:effectLst>
                  <a:outerShdw blurRad="38100" dist="38100" dir="2700000" algn="tl">
                    <a:srgbClr val="FFFFFF"/>
                  </a:outerShdw>
                </a:effectLst>
              </a:rPr>
              <a:t> transport </a:t>
            </a:r>
            <a:r>
              <a:rPr lang="en-GB" sz="2800" b="1" dirty="0" smtClean="0"/>
              <a:t>– </a:t>
            </a:r>
            <a:r>
              <a:rPr lang="en-GB" sz="2800" dirty="0"/>
              <a:t>it </a:t>
            </a:r>
            <a:r>
              <a:rPr lang="en-GB" sz="2800" dirty="0" smtClean="0"/>
              <a:t>changes the membrane potential. For example charged particles of the same magnitude and sign of the charge are transported in one direction or charged particles of the different magnitude and same sign of the charge are transported in opposite direction (3Na</a:t>
            </a:r>
            <a:r>
              <a:rPr lang="en-GB" sz="2800" baseline="30000" dirty="0" smtClean="0"/>
              <a:t>+</a:t>
            </a:r>
            <a:r>
              <a:rPr lang="en-GB" sz="2800" dirty="0" smtClean="0"/>
              <a:t> against 2K</a:t>
            </a:r>
            <a:r>
              <a:rPr lang="en-GB" sz="2800" baseline="30000" dirty="0" smtClean="0"/>
              <a:t>+</a:t>
            </a:r>
            <a:r>
              <a:rPr lang="en-GB" sz="2800" dirty="0" smtClean="0"/>
              <a:t>).</a:t>
            </a:r>
            <a:r>
              <a:rPr lang="bg-BG" sz="2800" dirty="0" smtClean="0"/>
              <a:t> </a:t>
            </a:r>
          </a:p>
        </p:txBody>
      </p:sp>
      <p:sp>
        <p:nvSpPr>
          <p:cNvPr id="3" name="Rectangle 2"/>
          <p:cNvSpPr/>
          <p:nvPr/>
        </p:nvSpPr>
        <p:spPr bwMode="auto">
          <a:xfrm>
            <a:off x="1259632" y="134634"/>
            <a:ext cx="6840760" cy="886789"/>
          </a:xfrm>
          <a:prstGeom prst="rect">
            <a:avLst/>
          </a:prstGeom>
          <a:solidFill>
            <a:srgbClr val="FFFF00"/>
          </a:solidFill>
          <a:ln w="9525" cap="flat" cmpd="sng" algn="ctr">
            <a:noFill/>
            <a:prstDash val="solid"/>
            <a:round/>
            <a:headEnd type="none" w="med" len="med"/>
            <a:tailEnd type="none" w="med" len="med"/>
          </a:ln>
          <a:effectLst/>
          <a:scene3d>
            <a:camera prst="orthographicFront"/>
            <a:lightRig rig="threePt" dir="t"/>
          </a:scene3d>
          <a:sp3d>
            <a:bevelT/>
          </a:sp3d>
        </p:spPr>
        <p:txBody>
          <a:bodyPr/>
          <a:lstStyle/>
          <a:p>
            <a:pPr>
              <a:defRPr/>
            </a:pPr>
            <a:endParaRPr lang="bg-BG"/>
          </a:p>
        </p:txBody>
      </p:sp>
      <p:sp>
        <p:nvSpPr>
          <p:cNvPr id="9222" name="Rectangle 3"/>
          <p:cNvSpPr>
            <a:spLocks noChangeArrowheads="1"/>
          </p:cNvSpPr>
          <p:nvPr/>
        </p:nvSpPr>
        <p:spPr bwMode="auto">
          <a:xfrm>
            <a:off x="1368425" y="44450"/>
            <a:ext cx="665956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algn="ctr" eaLnBrk="1" hangingPunct="1">
              <a:spcBef>
                <a:spcPct val="0"/>
              </a:spcBef>
              <a:buClrTx/>
              <a:buSzTx/>
              <a:buFontTx/>
              <a:buNone/>
            </a:pPr>
            <a:r>
              <a:rPr lang="en-GB" altLang="bg-BG" sz="2800" b="1">
                <a:solidFill>
                  <a:schemeClr val="bg1"/>
                </a:solidFill>
              </a:rPr>
              <a:t>Depending on the changes produced</a:t>
            </a:r>
          </a:p>
          <a:p>
            <a:pPr algn="ctr" eaLnBrk="1" hangingPunct="1">
              <a:spcBef>
                <a:spcPct val="0"/>
              </a:spcBef>
              <a:buClrTx/>
              <a:buSzTx/>
              <a:buFontTx/>
              <a:buNone/>
            </a:pPr>
            <a:r>
              <a:rPr lang="en-GB" altLang="bg-BG" sz="2800" b="1">
                <a:solidFill>
                  <a:schemeClr val="bg1"/>
                </a:solidFill>
              </a:rPr>
              <a:t>in the transmembrane electric voltage</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 descr="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3375"/>
            <a:ext cx="5064125" cy="618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 Box 5"/>
          <p:cNvSpPr txBox="1">
            <a:spLocks noChangeArrowheads="1"/>
          </p:cNvSpPr>
          <p:nvPr/>
        </p:nvSpPr>
        <p:spPr bwMode="auto">
          <a:xfrm>
            <a:off x="5245100" y="836613"/>
            <a:ext cx="3744913"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50000"/>
              </a:spcBef>
              <a:buClrTx/>
              <a:buSzTx/>
              <a:buFontTx/>
              <a:buNone/>
            </a:pPr>
            <a:r>
              <a:rPr lang="en-GB" altLang="bg-BG" sz="2400"/>
              <a:t>Proton pumps:  </a:t>
            </a:r>
          </a:p>
          <a:p>
            <a:pPr eaLnBrk="1" hangingPunct="1">
              <a:spcBef>
                <a:spcPct val="50000"/>
              </a:spcBef>
              <a:buClrTx/>
              <a:buSzTx/>
              <a:buFontTx/>
              <a:buAutoNum type="arabicPeriod"/>
            </a:pPr>
            <a:r>
              <a:rPr lang="en-GB" altLang="bg-BG" sz="2400"/>
              <a:t>electrogenic pump </a:t>
            </a:r>
          </a:p>
          <a:p>
            <a:pPr eaLnBrk="1" hangingPunct="1">
              <a:spcBef>
                <a:spcPct val="50000"/>
              </a:spcBef>
              <a:buClrTx/>
              <a:buSzTx/>
              <a:buFontTx/>
              <a:buAutoNum type="arabicPeriod"/>
            </a:pPr>
            <a:r>
              <a:rPr lang="en-GB" altLang="bg-BG" sz="2400"/>
              <a:t>electroneutral pump </a:t>
            </a:r>
          </a:p>
          <a:p>
            <a:pPr eaLnBrk="1" hangingPunct="1">
              <a:spcBef>
                <a:spcPct val="50000"/>
              </a:spcBef>
              <a:buClrTx/>
              <a:buSzTx/>
              <a:buFontTx/>
              <a:buNone/>
            </a:pPr>
            <a:r>
              <a:rPr lang="en-GB" altLang="bg-BG" sz="2400" b="1"/>
              <a:t>3.</a:t>
            </a:r>
            <a:r>
              <a:rPr lang="en-GB" altLang="bg-BG" sz="2400"/>
              <a:t> electroneutral pump with calcium as its counterion </a:t>
            </a:r>
          </a:p>
          <a:p>
            <a:pPr eaLnBrk="1" hangingPunct="1">
              <a:spcBef>
                <a:spcPct val="50000"/>
              </a:spcBef>
              <a:buClrTx/>
              <a:buSzTx/>
              <a:buFontTx/>
              <a:buNone/>
            </a:pPr>
            <a:r>
              <a:rPr lang="en-GB" altLang="bg-BG" sz="2400" b="1"/>
              <a:t>4.</a:t>
            </a:r>
            <a:r>
              <a:rPr lang="en-GB" altLang="bg-BG" sz="2400"/>
              <a:t> electrogenic proton transport </a:t>
            </a:r>
          </a:p>
          <a:p>
            <a:pPr eaLnBrk="1" hangingPunct="1">
              <a:spcBef>
                <a:spcPct val="50000"/>
              </a:spcBef>
              <a:buClrTx/>
              <a:buSzTx/>
              <a:buFontTx/>
              <a:buNone/>
            </a:pPr>
            <a:r>
              <a:rPr lang="en-GB" altLang="bg-BG" sz="2400" b="1"/>
              <a:t>5.</a:t>
            </a:r>
            <a:r>
              <a:rPr lang="en-GB" altLang="bg-BG" sz="2400"/>
              <a:t> electroneutral anion / OH antiport</a:t>
            </a:r>
            <a:endParaRPr lang="bg-BG" altLang="bg-BG" sz="240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457200" y="560388"/>
            <a:ext cx="8229600" cy="1139825"/>
          </a:xfrm>
        </p:spPr>
        <p:txBody>
          <a:bodyPr/>
          <a:lstStyle/>
          <a:p>
            <a:pPr eaLnBrk="1" hangingPunct="1">
              <a:defRPr/>
            </a:pPr>
            <a:r>
              <a:rPr lang="en-US" sz="4000" b="1" i="1" dirty="0" smtClean="0">
                <a:solidFill>
                  <a:srgbClr val="FFFFFF"/>
                </a:solidFill>
              </a:rPr>
              <a:t>Free diffusion of non-charged particles</a:t>
            </a:r>
            <a:r>
              <a:rPr lang="en-GB" sz="4000" b="1" dirty="0" smtClean="0"/>
              <a:t/>
            </a:r>
            <a:br>
              <a:rPr lang="en-GB" sz="4000" b="1" dirty="0" smtClean="0"/>
            </a:br>
            <a:endParaRPr lang="bg-BG" sz="4000" b="1" dirty="0" smtClean="0"/>
          </a:p>
        </p:txBody>
      </p:sp>
      <p:grpSp>
        <p:nvGrpSpPr>
          <p:cNvPr id="11267" name="Group 19"/>
          <p:cNvGrpSpPr>
            <a:grpSpLocks/>
          </p:cNvGrpSpPr>
          <p:nvPr/>
        </p:nvGrpSpPr>
        <p:grpSpPr bwMode="auto">
          <a:xfrm>
            <a:off x="971550" y="1989138"/>
            <a:ext cx="7488238" cy="3671887"/>
            <a:chOff x="612" y="1253"/>
            <a:chExt cx="4717" cy="2313"/>
          </a:xfrm>
        </p:grpSpPr>
        <p:sp>
          <p:nvSpPr>
            <p:cNvPr id="11268" name="Rectangle 12"/>
            <p:cNvSpPr>
              <a:spLocks noChangeArrowheads="1"/>
            </p:cNvSpPr>
            <p:nvPr/>
          </p:nvSpPr>
          <p:spPr bwMode="auto">
            <a:xfrm>
              <a:off x="2971" y="1253"/>
              <a:ext cx="2358" cy="231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endParaRPr lang="bg-BG" altLang="bg-BG" sz="1800"/>
            </a:p>
          </p:txBody>
        </p:sp>
        <p:sp>
          <p:nvSpPr>
            <p:cNvPr id="11269" name="Line 5"/>
            <p:cNvSpPr>
              <a:spLocks noChangeShapeType="1"/>
            </p:cNvSpPr>
            <p:nvPr/>
          </p:nvSpPr>
          <p:spPr bwMode="auto">
            <a:xfrm>
              <a:off x="3766" y="2104"/>
              <a:ext cx="792"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bg-BG"/>
            </a:p>
          </p:txBody>
        </p:sp>
        <p:sp>
          <p:nvSpPr>
            <p:cNvPr id="11270" name="Text Box 7"/>
            <p:cNvSpPr txBox="1">
              <a:spLocks noChangeArrowheads="1"/>
            </p:cNvSpPr>
            <p:nvPr/>
          </p:nvSpPr>
          <p:spPr bwMode="auto">
            <a:xfrm>
              <a:off x="4774" y="2896"/>
              <a:ext cx="216" cy="2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r>
                <a:rPr lang="bg-BG" altLang="bg-BG" sz="1200"/>
                <a:t>X</a:t>
              </a:r>
              <a:endParaRPr lang="bg-BG" altLang="bg-BG" sz="1800"/>
            </a:p>
          </p:txBody>
        </p:sp>
        <p:sp>
          <p:nvSpPr>
            <p:cNvPr id="11271" name="Text Box 8"/>
            <p:cNvSpPr txBox="1">
              <a:spLocks noChangeArrowheads="1"/>
            </p:cNvSpPr>
            <p:nvPr/>
          </p:nvSpPr>
          <p:spPr bwMode="auto">
            <a:xfrm>
              <a:off x="3838" y="2896"/>
              <a:ext cx="792" cy="21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r>
                <a:rPr lang="bg-BG" altLang="bg-BG" sz="1200"/>
                <a:t>Uniform medium</a:t>
              </a:r>
              <a:endParaRPr lang="bg-BG" altLang="bg-BG" sz="1800"/>
            </a:p>
          </p:txBody>
        </p:sp>
        <p:grpSp>
          <p:nvGrpSpPr>
            <p:cNvPr id="11272" name="Group 9"/>
            <p:cNvGrpSpPr>
              <a:grpSpLocks/>
            </p:cNvGrpSpPr>
            <p:nvPr/>
          </p:nvGrpSpPr>
          <p:grpSpPr bwMode="auto">
            <a:xfrm>
              <a:off x="3574" y="1914"/>
              <a:ext cx="1324" cy="920"/>
              <a:chOff x="2317" y="877"/>
              <a:chExt cx="4140" cy="2880"/>
            </a:xfrm>
          </p:grpSpPr>
          <p:sp>
            <p:nvSpPr>
              <p:cNvPr id="11278" name="Line 10"/>
              <p:cNvSpPr>
                <a:spLocks noChangeShapeType="1"/>
              </p:cNvSpPr>
              <p:nvPr/>
            </p:nvSpPr>
            <p:spPr bwMode="auto">
              <a:xfrm flipV="1">
                <a:off x="2317" y="877"/>
                <a:ext cx="0" cy="288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bg-BG"/>
              </a:p>
            </p:txBody>
          </p:sp>
          <p:sp>
            <p:nvSpPr>
              <p:cNvPr id="11279" name="Line 11"/>
              <p:cNvSpPr>
                <a:spLocks noChangeShapeType="1"/>
              </p:cNvSpPr>
              <p:nvPr/>
            </p:nvSpPr>
            <p:spPr bwMode="auto">
              <a:xfrm>
                <a:off x="2317" y="3757"/>
                <a:ext cx="414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bg-BG"/>
              </a:p>
            </p:txBody>
          </p:sp>
        </p:grpSp>
        <p:sp>
          <p:nvSpPr>
            <p:cNvPr id="11273" name="Rectangle 14"/>
            <p:cNvSpPr>
              <a:spLocks noChangeArrowheads="1"/>
            </p:cNvSpPr>
            <p:nvPr/>
          </p:nvSpPr>
          <p:spPr bwMode="auto">
            <a:xfrm>
              <a:off x="612" y="1979"/>
              <a:ext cx="2132" cy="953"/>
            </a:xfrm>
            <a:prstGeom prst="rect">
              <a:avLst/>
            </a:prstGeom>
            <a:solidFill>
              <a:srgbClr val="FFFFFF"/>
            </a:solidFill>
            <a:ln w="12700">
              <a:solidFill>
                <a:schemeClr val="tx1"/>
              </a:solidFill>
              <a:miter lim="800000"/>
              <a:headEnd/>
              <a:tailEnd/>
            </a:ln>
          </p:spPr>
          <p:txBody>
            <a:bodyPr wrap="none" anchor="ct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0"/>
                </a:spcBef>
                <a:buClrTx/>
                <a:buSzTx/>
                <a:buFontTx/>
                <a:buNone/>
              </a:pPr>
              <a:endParaRPr lang="bg-BG" altLang="bg-BG" sz="1800"/>
            </a:p>
          </p:txBody>
        </p:sp>
        <p:graphicFrame>
          <p:nvGraphicFramePr>
            <p:cNvPr id="11274" name="Object 15"/>
            <p:cNvGraphicFramePr>
              <a:graphicFrameLocks noChangeAspect="1"/>
            </p:cNvGraphicFramePr>
            <p:nvPr/>
          </p:nvGraphicFramePr>
          <p:xfrm>
            <a:off x="1081" y="2218"/>
            <a:ext cx="1020" cy="575"/>
          </p:xfrm>
          <a:graphic>
            <a:graphicData uri="http://schemas.openxmlformats.org/presentationml/2006/ole">
              <mc:AlternateContent xmlns:mc="http://schemas.openxmlformats.org/markup-compatibility/2006">
                <mc:Choice xmlns:v="urn:schemas-microsoft-com:vml" Requires="v">
                  <p:oleObj spid="_x0000_s11290" name="Equation" r:id="rId3" imgW="698197" imgH="393529" progId="Equation.3">
                    <p:embed/>
                  </p:oleObj>
                </mc:Choice>
                <mc:Fallback>
                  <p:oleObj name="Equation" r:id="rId3" imgW="698197" imgH="393529" progId="Equation.3">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1" y="2218"/>
                          <a:ext cx="1020" cy="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75" name="Text Box 16"/>
            <p:cNvSpPr txBox="1">
              <a:spLocks noChangeArrowheads="1"/>
            </p:cNvSpPr>
            <p:nvPr/>
          </p:nvSpPr>
          <p:spPr bwMode="auto">
            <a:xfrm>
              <a:off x="3198" y="1888"/>
              <a:ext cx="3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50000"/>
                </a:spcBef>
                <a:buClrTx/>
                <a:buSzTx/>
                <a:buFontTx/>
                <a:buNone/>
              </a:pPr>
              <a:r>
                <a:rPr lang="en-US" altLang="bg-BG" sz="1800">
                  <a:solidFill>
                    <a:schemeClr val="bg1"/>
                  </a:solidFill>
                </a:rPr>
                <a:t>C</a:t>
              </a:r>
              <a:endParaRPr lang="bg-BG" altLang="bg-BG" sz="1800">
                <a:solidFill>
                  <a:schemeClr val="bg1"/>
                </a:solidFill>
              </a:endParaRPr>
            </a:p>
          </p:txBody>
        </p:sp>
        <p:sp>
          <p:nvSpPr>
            <p:cNvPr id="11276" name="Text Box 17"/>
            <p:cNvSpPr txBox="1">
              <a:spLocks noChangeArrowheads="1"/>
            </p:cNvSpPr>
            <p:nvPr/>
          </p:nvSpPr>
          <p:spPr bwMode="auto">
            <a:xfrm>
              <a:off x="4694" y="2886"/>
              <a:ext cx="317"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50000"/>
                </a:spcBef>
                <a:buClrTx/>
                <a:buSzTx/>
                <a:buFontTx/>
                <a:buNone/>
              </a:pPr>
              <a:r>
                <a:rPr lang="en-US" altLang="bg-BG" sz="1800">
                  <a:solidFill>
                    <a:schemeClr val="bg1"/>
                  </a:solidFill>
                </a:rPr>
                <a:t>X</a:t>
              </a:r>
              <a:endParaRPr lang="bg-BG" altLang="bg-BG" sz="1800">
                <a:solidFill>
                  <a:schemeClr val="bg1"/>
                </a:solidFill>
              </a:endParaRPr>
            </a:p>
          </p:txBody>
        </p:sp>
        <p:sp>
          <p:nvSpPr>
            <p:cNvPr id="11277" name="Text Box 18"/>
            <p:cNvSpPr txBox="1">
              <a:spLocks noChangeArrowheads="1"/>
            </p:cNvSpPr>
            <p:nvPr/>
          </p:nvSpPr>
          <p:spPr bwMode="auto">
            <a:xfrm>
              <a:off x="3470" y="3022"/>
              <a:ext cx="122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lr>
                  <a:schemeClr val="hlink"/>
                </a:buClr>
                <a:buSzPct val="75000"/>
                <a:buFont typeface="Wingdings" pitchFamily="2" charset="2"/>
                <a:buChar char="l"/>
                <a:defRPr sz="3200">
                  <a:solidFill>
                    <a:schemeClr val="tx1"/>
                  </a:solidFill>
                  <a:latin typeface="Arial" charset="0"/>
                </a:defRPr>
              </a:lvl1pPr>
              <a:lvl2pPr marL="742950" indent="-285750" eaLnBrk="0" hangingPunct="0">
                <a:spcBef>
                  <a:spcPct val="20000"/>
                </a:spcBef>
                <a:buClr>
                  <a:schemeClr val="tx2"/>
                </a:buClr>
                <a:buSzPct val="75000"/>
                <a:buFont typeface="Wingdings" pitchFamily="2" charset="2"/>
                <a:buChar char="l"/>
                <a:defRPr sz="2800">
                  <a:solidFill>
                    <a:schemeClr val="tx1"/>
                  </a:solidFill>
                  <a:latin typeface="Arial" charset="0"/>
                </a:defRPr>
              </a:lvl2pPr>
              <a:lvl3pPr marL="1143000" indent="-228600" eaLnBrk="0" hangingPunct="0">
                <a:spcBef>
                  <a:spcPct val="20000"/>
                </a:spcBef>
                <a:buClr>
                  <a:schemeClr val="accent2"/>
                </a:buClr>
                <a:buSzPct val="75000"/>
                <a:buFont typeface="Wingdings" pitchFamily="2" charset="2"/>
                <a:buChar char="l"/>
                <a:defRPr sz="2400">
                  <a:solidFill>
                    <a:schemeClr val="tx1"/>
                  </a:solidFill>
                  <a:latin typeface="Arial" charset="0"/>
                </a:defRPr>
              </a:lvl3pPr>
              <a:lvl4pPr marL="1600200" indent="-228600" eaLnBrk="0" hangingPunct="0">
                <a:spcBef>
                  <a:spcPct val="20000"/>
                </a:spcBef>
                <a:buClr>
                  <a:schemeClr val="folHlink"/>
                </a:buClr>
                <a:buSzPct val="75000"/>
                <a:buFont typeface="Wingdings" pitchFamily="2" charset="2"/>
                <a:buChar char="l"/>
                <a:defRPr sz="2000">
                  <a:solidFill>
                    <a:schemeClr val="tx1"/>
                  </a:solidFill>
                  <a:latin typeface="Arial" charset="0"/>
                </a:defRPr>
              </a:lvl4pPr>
              <a:lvl5pPr marL="2057400" indent="-228600" eaLnBrk="0" hangingPunct="0">
                <a:spcBef>
                  <a:spcPct val="20000"/>
                </a:spcBef>
                <a:buClr>
                  <a:schemeClr val="tx1"/>
                </a:buClr>
                <a:buSzPct val="75000"/>
                <a:buFont typeface="Wingdings" pitchFamily="2" charset="2"/>
                <a:buChar char="l"/>
                <a:defRPr sz="2000">
                  <a:solidFill>
                    <a:schemeClr val="tx1"/>
                  </a:solidFill>
                  <a:latin typeface="Arial" charset="0"/>
                </a:defRPr>
              </a:lvl5pPr>
              <a:lvl6pPr marL="25146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6pPr>
              <a:lvl7pPr marL="29718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7pPr>
              <a:lvl8pPr marL="34290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8pPr>
              <a:lvl9pPr marL="3886200" indent="-22860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Arial" charset="0"/>
                </a:defRPr>
              </a:lvl9pPr>
            </a:lstStyle>
            <a:p>
              <a:pPr eaLnBrk="1" hangingPunct="1">
                <a:spcBef>
                  <a:spcPct val="50000"/>
                </a:spcBef>
                <a:buClrTx/>
                <a:buSzTx/>
                <a:buFontTx/>
                <a:buNone/>
              </a:pPr>
              <a:r>
                <a:rPr lang="en-US" altLang="bg-BG" sz="1800">
                  <a:solidFill>
                    <a:schemeClr val="bg1"/>
                  </a:solidFill>
                </a:rPr>
                <a:t>Uniform medium</a:t>
              </a:r>
              <a:endParaRPr lang="bg-BG" altLang="bg-BG" sz="1800">
                <a:solidFill>
                  <a:schemeClr val="bg1"/>
                </a:solidFill>
              </a:endParaRPr>
            </a:p>
          </p:txBody>
        </p: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3334</TotalTime>
  <Pages>32</Pages>
  <Words>657</Words>
  <Application>Microsoft Office PowerPoint</Application>
  <PresentationFormat>On-screen Show (4:3)</PresentationFormat>
  <Paragraphs>59</Paragraphs>
  <Slides>11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3" baseType="lpstr">
      <vt:lpstr>Orbit</vt:lpstr>
      <vt:lpstr>Equation</vt:lpstr>
      <vt:lpstr>MEMBRANE TRANSPORT. FREE DIFFUSION OF UNCHARGED AND CHARGED PARTICLES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Free diffusion of non-charged particles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Bioenergetics</dc:title>
  <dc:creator>Robert and Marsha Goodman</dc:creator>
  <cp:lastModifiedBy>user</cp:lastModifiedBy>
  <cp:revision>136</cp:revision>
  <cp:lastPrinted>1601-01-01T00:00:00Z</cp:lastPrinted>
  <dcterms:created xsi:type="dcterms:W3CDTF">1997-09-01T16:08:20Z</dcterms:created>
  <dcterms:modified xsi:type="dcterms:W3CDTF">2016-10-12T15:34:03Z</dcterms:modified>
</cp:coreProperties>
</file>