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F894-C6EA-4EB1-BEA3-DD7D1ABA7A64}" type="datetimeFigureOut">
              <a:rPr lang="bg-BG" smtClean="0"/>
              <a:t>16.11.2018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0E67-EB43-490B-B7D8-C4A490534DF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215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3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4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8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1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157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4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9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0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9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2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4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8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32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59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11/16/2018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5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65" y="1365635"/>
            <a:ext cx="844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b="1" cap="all" dirty="0">
                <a:solidFill>
                  <a:srgbClr val="C00000"/>
                </a:solidFill>
              </a:rPr>
              <a:t>СЕКТОР „ФИЗИКА И БИОФИЗИКА“</a:t>
            </a:r>
            <a:endParaRPr lang="en-US" sz="2100" b="1" cap="all" dirty="0">
              <a:solidFill>
                <a:srgbClr val="C00000"/>
              </a:solidFill>
            </a:endParaRPr>
          </a:p>
          <a:p>
            <a:endParaRPr lang="bg-BG" sz="21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635" y="200473"/>
            <a:ext cx="6508833" cy="10387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/>
            <a:r>
              <a:rPr lang="en-US" sz="3600" dirty="0">
                <a:solidFill>
                  <a:prstClr val="white"/>
                </a:solidFill>
              </a:rPr>
              <a:t>  </a:t>
            </a:r>
            <a:r>
              <a:rPr lang="bg-BG" sz="2700" b="1" cap="all" dirty="0">
                <a:solidFill>
                  <a:srgbClr val="FF0000"/>
                </a:solidFill>
              </a:rPr>
              <a:t>Медицински университет</a:t>
            </a:r>
            <a:r>
              <a:rPr lang="bg-BG" sz="2700" b="1" dirty="0">
                <a:solidFill>
                  <a:srgbClr val="FF0000"/>
                </a:solidFill>
              </a:rPr>
              <a:t>  -  ПЛЕВЕН</a:t>
            </a:r>
            <a:endParaRPr lang="en-US" sz="2700" dirty="0">
              <a:solidFill>
                <a:srgbClr val="FF0000"/>
              </a:solidFill>
            </a:endParaRPr>
          </a:p>
          <a:p>
            <a:pPr algn="ctr" hangingPunct="0"/>
            <a:r>
              <a:rPr lang="bg-BG" sz="2700" b="1" cap="all" dirty="0">
                <a:solidFill>
                  <a:srgbClr val="FF0000"/>
                </a:solidFill>
              </a:rPr>
              <a:t>медицински колеж</a:t>
            </a:r>
            <a:endParaRPr lang="en-US" sz="2700" b="1" cap="all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2137" y="2750273"/>
            <a:ext cx="8258185" cy="4385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effectLst/>
              </a:rPr>
              <a:t>Магнитно поле. Електромагнитни вълни.</a:t>
            </a:r>
            <a:endParaRPr lang="bg-BG" sz="240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7619" y="2133605"/>
            <a:ext cx="1504258" cy="346249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b="1" dirty="0" smtClean="0">
                <a:ln w="11430">
                  <a:solidFill>
                    <a:srgbClr val="C00000"/>
                  </a:solidFill>
                </a:ln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ЛЕКЦИЯ</a:t>
            </a:r>
            <a:r>
              <a:rPr lang="en-US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g-BG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No4</a:t>
            </a:r>
            <a:endParaRPr lang="en-US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61464" y="5791660"/>
            <a:ext cx="5076564" cy="5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0177" y="5832902"/>
            <a:ext cx="4164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Ас. Илиана Дамянова</a:t>
            </a:r>
            <a:endParaRPr lang="bg-BG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756" y="3722044"/>
            <a:ext cx="8037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i="1" dirty="0" smtClean="0">
                <a:solidFill>
                  <a:prstClr val="black"/>
                </a:solidFill>
              </a:rPr>
              <a:t>Магнитно поле. Електорамгнитна индукция. Електромагнитни вълни – същност, енергия, разпространение, спектър. Взаимодействия на фотони с атоми.Терапияс електромагнитни полета. Електро-диагностична медицинска апаратура. Биотелеметрични и медицински мониторни системи.</a:t>
            </a:r>
            <a:endParaRPr lang="en-US" sz="2000" i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9" y="124559"/>
            <a:ext cx="1056134" cy="10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228600"/>
                <a:ext cx="89916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g-BG" sz="2400" dirty="0" smtClean="0"/>
                  <a:t>Токовете представляват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пакети от  затихващи синусоидални трептения с малка продължителност </a:t>
                </a:r>
                <a:r>
                  <a:rPr lang="bg-BG" sz="2400" dirty="0" smtClean="0"/>
                  <a:t>(около </a:t>
                </a:r>
                <a14:m>
                  <m:oMath xmlns:m="http://schemas.openxmlformats.org/officeDocument/2006/math">
                    <m:r>
                      <a:rPr lang="bg-BG" sz="2400" i="1" dirty="0" smtClean="0">
                        <a:latin typeface="Cambria Math"/>
                      </a:rPr>
                      <m:t>20</m:t>
                    </m:r>
                    <m:r>
                      <a:rPr lang="en-US" sz="2400" b="0" i="1" smtClean="0">
                        <a:latin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bg-BG" sz="2400" dirty="0" smtClean="0"/>
                  <a:t>)</a:t>
                </a:r>
                <a:r>
                  <a:rPr lang="en-US" sz="2400" dirty="0" smtClean="0"/>
                  <a:t>,</a:t>
                </a:r>
                <a:r>
                  <a:rPr lang="bg-BG" sz="2400" dirty="0" smtClean="0"/>
                  <a:t>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повтарящи се с по-продължителна пауза</a:t>
                </a:r>
                <a:r>
                  <a:rPr lang="bg-BG" sz="2400" dirty="0" smtClean="0"/>
                  <a:t> (например </a:t>
                </a:r>
                <a14:m>
                  <m:oMath xmlns:m="http://schemas.openxmlformats.org/officeDocument/2006/math">
                    <m:r>
                      <a:rPr lang="bg-BG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 err="1" smtClean="0">
                        <a:latin typeface="Cambria Math"/>
                      </a:rPr>
                      <m:t>𝑚𝑠</m:t>
                    </m:r>
                  </m:oMath>
                </a14:m>
                <a:r>
                  <a:rPr lang="bg-BG" sz="2400" dirty="0" smtClean="0"/>
                  <a:t>)</a:t>
                </a:r>
                <a:r>
                  <a:rPr lang="en-US" sz="2400" dirty="0" smtClean="0"/>
                  <a:t>.</a:t>
                </a:r>
              </a:p>
              <a:p>
                <a:pPr algn="just"/>
                <a:r>
                  <a:rPr lang="bg-BG" sz="2400" dirty="0" smtClean="0"/>
                  <a:t>Такива токове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възбуждат нервно-мускулния апарат</a:t>
                </a:r>
                <a:r>
                  <a:rPr lang="bg-BG" sz="2400" dirty="0" smtClean="0"/>
                  <a:t>, но не до степен да предизвикат мускулни контракции. Проникват в дълбочина и се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отделя ендогенна топлина </a:t>
                </a:r>
                <a:r>
                  <a:rPr lang="bg-BG" sz="2400" dirty="0" smtClean="0"/>
                  <a:t>с произтичащите от нея физиологични ефекти –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подобряване на кръвоснабдяването и на обменните процеси в тъканите</a:t>
                </a:r>
                <a:r>
                  <a:rPr lang="bg-BG" sz="2400" dirty="0" smtClean="0"/>
                  <a:t>. Този метод се прилага при лечение на болкови синдроми, особено от съдово-вегетативен произход – мигрена, болест на Рейно, стенокардии от функционален тип и др.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bg-BG" sz="2400" b="1" dirty="0" smtClean="0"/>
                  <a:t>Ултракъсовълнова терапия</a:t>
                </a:r>
              </a:p>
              <a:p>
                <a:pPr algn="just"/>
                <a:r>
                  <a:rPr lang="bg-BG" sz="2400" dirty="0" smtClean="0"/>
                  <a:t>Два ралични метода се използват за трансфер на електромагнитна енергия в тялото при електрическата диатермия –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капацитивен и индуктивен</a:t>
                </a:r>
                <a:r>
                  <a:rPr lang="bg-BG" sz="2400" dirty="0" smtClean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"/>
                <a:ext cx="8991600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085" t="-758" r="-1017" b="-162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>
                <a:solidFill>
                  <a:schemeClr val="tx2"/>
                </a:solidFill>
              </a:rPr>
              <a:t>При </a:t>
            </a:r>
            <a:r>
              <a:rPr lang="bg-BG" sz="2400" dirty="0" smtClean="0">
                <a:solidFill>
                  <a:schemeClr val="tx2"/>
                </a:solidFill>
              </a:rPr>
              <a:t>първия, </a:t>
            </a:r>
            <a:r>
              <a:rPr lang="bg-BG" sz="2400" dirty="0">
                <a:solidFill>
                  <a:schemeClr val="tx2"/>
                </a:solidFill>
              </a:rPr>
              <a:t>онази част от </a:t>
            </a:r>
            <a:r>
              <a:rPr lang="bg-BG" sz="2400" dirty="0" smtClean="0">
                <a:solidFill>
                  <a:schemeClr val="tx2"/>
                </a:solidFill>
              </a:rPr>
              <a:t>тялото</a:t>
            </a:r>
            <a:r>
              <a:rPr lang="bg-BG" sz="2400" dirty="0">
                <a:solidFill>
                  <a:schemeClr val="tx2"/>
                </a:solidFill>
              </a:rPr>
              <a:t>, която трябва да бъде третирана се поставя </a:t>
            </a:r>
            <a:r>
              <a:rPr lang="bg-BG" sz="2400" dirty="0">
                <a:solidFill>
                  <a:srgbClr val="FF0000"/>
                </a:solidFill>
              </a:rPr>
              <a:t>между два плоски електрода, към които е приложено променливо напрежение с висока честота</a:t>
            </a:r>
            <a:r>
              <a:rPr lang="bg-BG" sz="2400" dirty="0" smtClean="0">
                <a:solidFill>
                  <a:schemeClr val="tx2"/>
                </a:solidFill>
              </a:rPr>
              <a:t>. </a:t>
            </a:r>
            <a:r>
              <a:rPr lang="bg-BG" sz="2400" dirty="0" smtClean="0">
                <a:solidFill>
                  <a:srgbClr val="FF0000"/>
                </a:solidFill>
              </a:rPr>
              <a:t>Тъканите </a:t>
            </a:r>
            <a:r>
              <a:rPr lang="bg-BG" sz="2400" dirty="0">
                <a:solidFill>
                  <a:srgbClr val="FF0000"/>
                </a:solidFill>
              </a:rPr>
              <a:t>на тялото са в контакт с електролитен разтвор</a:t>
            </a:r>
            <a:r>
              <a:rPr lang="bg-BG" sz="2400" dirty="0">
                <a:solidFill>
                  <a:schemeClr val="tx2"/>
                </a:solidFill>
              </a:rPr>
              <a:t>. Йоните, намиращи се в пространството между електродите осцилират в синхрон с променливото напрежение. Това води до отделяне на </a:t>
            </a:r>
            <a:r>
              <a:rPr lang="bg-BG" sz="2400" dirty="0" smtClean="0">
                <a:solidFill>
                  <a:schemeClr val="tx2"/>
                </a:solidFill>
              </a:rPr>
              <a:t>топлина.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bg-BG" sz="2400" dirty="0" smtClean="0">
                <a:solidFill>
                  <a:schemeClr val="tx2"/>
                </a:solidFill>
              </a:rPr>
              <a:t>Въздействието е главно посредством </a:t>
            </a:r>
            <a:r>
              <a:rPr lang="bg-BG" sz="2400" dirty="0" smtClean="0">
                <a:solidFill>
                  <a:srgbClr val="FF0000"/>
                </a:solidFill>
              </a:rPr>
              <a:t>електрическата компонента</a:t>
            </a:r>
            <a:r>
              <a:rPr lang="bg-BG" sz="2400" dirty="0" smtClean="0">
                <a:solidFill>
                  <a:schemeClr val="tx2"/>
                </a:solidFill>
              </a:rPr>
              <a:t> на електромагнитното поле. Следователно </a:t>
            </a:r>
            <a:r>
              <a:rPr lang="bg-BG" sz="2400" dirty="0" smtClean="0">
                <a:solidFill>
                  <a:srgbClr val="FF0000"/>
                </a:solidFill>
              </a:rPr>
              <a:t>диелектричните (непроводящи) тъкани се нагряват по-силно</a:t>
            </a:r>
            <a:r>
              <a:rPr lang="bg-BG" sz="2400" dirty="0" smtClean="0">
                <a:solidFill>
                  <a:schemeClr val="tx2"/>
                </a:solidFill>
              </a:rPr>
              <a:t> (кожа, мастна тъкан).</a:t>
            </a:r>
          </a:p>
          <a:p>
            <a:pPr algn="just"/>
            <a:r>
              <a:rPr lang="bg-BG" sz="2400" dirty="0" smtClean="0">
                <a:solidFill>
                  <a:schemeClr val="tx2"/>
                </a:solidFill>
              </a:rPr>
              <a:t>Използват се електромагнитни полета с </a:t>
            </a:r>
            <a:r>
              <a:rPr lang="bg-BG" sz="2400" dirty="0" smtClean="0">
                <a:solidFill>
                  <a:srgbClr val="FF0000"/>
                </a:solidFill>
              </a:rPr>
              <a:t>ултрависока честота (най-често 27</a:t>
            </a:r>
            <a:r>
              <a:rPr lang="en-US" sz="2400" dirty="0" smtClean="0">
                <a:solidFill>
                  <a:srgbClr val="FF0000"/>
                </a:solidFill>
              </a:rPr>
              <a:t>MHz</a:t>
            </a:r>
            <a:r>
              <a:rPr lang="bg-BG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bg-BG" sz="2400" dirty="0" smtClean="0">
                <a:solidFill>
                  <a:schemeClr val="tx2"/>
                </a:solidFill>
              </a:rPr>
              <a:t>Действие: мощно противовъзпалително, болкоуспокояващо, съдоразширяващо, стимулира имунната система. Прилага се при заболявания на нервната система, ставите, ушно-носно-гърлени болести.</a:t>
            </a:r>
          </a:p>
        </p:txBody>
      </p:sp>
    </p:spTree>
    <p:extLst>
      <p:ext uri="{BB962C8B-B14F-4D97-AF65-F5344CB8AC3E}">
        <p14:creationId xmlns:p14="http://schemas.microsoft.com/office/powerpoint/2010/main" val="16104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458" y="2451669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>
                <a:solidFill>
                  <a:srgbClr val="FF0000"/>
                </a:solidFill>
              </a:rPr>
              <a:t>Индуктотермия</a:t>
            </a:r>
            <a:r>
              <a:rPr lang="bg-BG" sz="2400" dirty="0">
                <a:solidFill>
                  <a:schemeClr val="tx2"/>
                </a:solidFill>
              </a:rPr>
              <a:t> е втория подход за прехвърляне на електромагнитна енергия в тялото. Основан е на </a:t>
            </a:r>
            <a:r>
              <a:rPr lang="bg-BG" sz="2400" dirty="0" smtClean="0">
                <a:solidFill>
                  <a:schemeClr val="tx2"/>
                </a:solidFill>
              </a:rPr>
              <a:t>процеса </a:t>
            </a:r>
            <a:r>
              <a:rPr lang="bg-BG" sz="2400" dirty="0">
                <a:solidFill>
                  <a:srgbClr val="FF0000"/>
                </a:solidFill>
              </a:rPr>
              <a:t>електромагнитна индукция</a:t>
            </a:r>
            <a:r>
              <a:rPr lang="bg-BG" sz="2400" dirty="0" smtClean="0">
                <a:solidFill>
                  <a:schemeClr val="tx2"/>
                </a:solidFill>
              </a:rPr>
              <a:t>. При него областта от тялото, която ще се загрява, се поставя или </a:t>
            </a:r>
            <a:r>
              <a:rPr lang="bg-BG" sz="2400" dirty="0" smtClean="0">
                <a:solidFill>
                  <a:srgbClr val="FF0000"/>
                </a:solidFill>
              </a:rPr>
              <a:t>вътре в бобина или близо до нея</a:t>
            </a:r>
            <a:r>
              <a:rPr lang="bg-BG" sz="2400" dirty="0" smtClean="0">
                <a:solidFill>
                  <a:schemeClr val="tx2"/>
                </a:solidFill>
              </a:rPr>
              <a:t>. Променливият ток през бобината създава променливо магнитно поле в тъканите, което индуцира променливи токове и загрява тъканите. </a:t>
            </a:r>
          </a:p>
          <a:p>
            <a:pPr algn="just"/>
            <a:r>
              <a:rPr lang="bg-BG" sz="2400" dirty="0" smtClean="0">
                <a:solidFill>
                  <a:schemeClr val="tx2"/>
                </a:solidFill>
              </a:rPr>
              <a:t>Този метод е безконтактен. </a:t>
            </a:r>
            <a:r>
              <a:rPr lang="bg-BG" sz="2400" dirty="0">
                <a:solidFill>
                  <a:schemeClr val="tx2"/>
                </a:solidFill>
              </a:rPr>
              <a:t>П</a:t>
            </a:r>
            <a:r>
              <a:rPr lang="bg-BG" sz="2400" dirty="0" smtClean="0">
                <a:solidFill>
                  <a:schemeClr val="tx2"/>
                </a:solidFill>
              </a:rPr>
              <a:t>ри него електромагнитното поле действа със своята </a:t>
            </a:r>
            <a:r>
              <a:rPr lang="bg-BG" sz="2400" dirty="0" smtClean="0">
                <a:solidFill>
                  <a:srgbClr val="FF0000"/>
                </a:solidFill>
              </a:rPr>
              <a:t>магнитна компонента</a:t>
            </a:r>
            <a:r>
              <a:rPr lang="bg-BG" sz="2400" dirty="0" smtClean="0">
                <a:solidFill>
                  <a:schemeClr val="tx2"/>
                </a:solidFill>
              </a:rPr>
              <a:t>. Най-силно се нагряват тъканите, които имат висока проводимост (мускули, кръв, лимфа, черен дроб, бъбреци и др.), а по-слабо такива с малка проводимост (кожа, мастна тъкан).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30" y="152400"/>
            <a:ext cx="3225713" cy="22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7" y="152400"/>
            <a:ext cx="3716814" cy="21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6723"/>
            <a:ext cx="89154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bg-BG" sz="2400" dirty="0"/>
              <a:t>Честотите, с които се работи са 10 – 30 </a:t>
            </a:r>
            <a:r>
              <a:rPr lang="en-US" sz="2400" dirty="0"/>
              <a:t>MHz</a:t>
            </a:r>
            <a:r>
              <a:rPr lang="bg-BG" sz="2400" dirty="0"/>
              <a:t> (най-често около 14</a:t>
            </a:r>
            <a:r>
              <a:rPr lang="en-US" sz="2400" dirty="0"/>
              <a:t>MHz</a:t>
            </a:r>
            <a:r>
              <a:rPr lang="bg-BG" sz="2400" dirty="0" smtClean="0"/>
              <a:t>).</a:t>
            </a:r>
          </a:p>
          <a:p>
            <a:pPr marL="0" indent="0" algn="just">
              <a:buNone/>
            </a:pPr>
            <a:r>
              <a:rPr lang="bg-BG" sz="2400" dirty="0" smtClean="0"/>
              <a:t>Прилага се при различни вътрешни болести – хипертония, стенокардия, ревматични заболявания, бронхиална астма, бронхити и др.</a:t>
            </a:r>
            <a:endParaRPr lang="bg-BG" sz="2400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344777" cy="22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9974"/>
            <a:ext cx="307740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78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b="1" u="sng" dirty="0" smtClean="0"/>
              <a:t>Микровълнова терапия</a:t>
            </a:r>
          </a:p>
          <a:p>
            <a:pPr marL="0" indent="0">
              <a:buNone/>
            </a:pPr>
            <a:endParaRPr lang="bg-BG" sz="2400" b="1" u="sng" dirty="0" smtClean="0"/>
          </a:p>
          <a:p>
            <a:pPr marL="0" indent="0" algn="just">
              <a:buNone/>
            </a:pPr>
            <a:r>
              <a:rPr lang="bg-BG" sz="2400" dirty="0" smtClean="0"/>
              <a:t> Разделя се на два вида: </a:t>
            </a:r>
            <a:r>
              <a:rPr lang="bg-BG" sz="2400" dirty="0" smtClean="0">
                <a:solidFill>
                  <a:srgbClr val="FF0000"/>
                </a:solidFill>
              </a:rPr>
              <a:t>дециметрова и сантиметрова</a:t>
            </a:r>
            <a:r>
              <a:rPr lang="bg-BG" sz="2400" dirty="0" smtClean="0"/>
              <a:t>.    Използва електромагнитни вълни от свръхвисокочестотния диапазон, наричани още </a:t>
            </a:r>
            <a:r>
              <a:rPr lang="bg-BG" sz="2400" dirty="0" smtClean="0">
                <a:solidFill>
                  <a:srgbClr val="FF0000"/>
                </a:solidFill>
              </a:rPr>
              <a:t>микровълни</a:t>
            </a:r>
            <a:r>
              <a:rPr lang="bg-BG" sz="2400" dirty="0" smtClean="0"/>
              <a:t>, тъй като обхващат диапазон с много малка дължина на вълната от 100</a:t>
            </a:r>
            <a:r>
              <a:rPr lang="en-US" sz="2400" dirty="0" smtClean="0"/>
              <a:t>cm</a:t>
            </a:r>
            <a:r>
              <a:rPr lang="bg-BG" sz="2400" dirty="0" smtClean="0"/>
              <a:t> до 1с</a:t>
            </a:r>
            <a:r>
              <a:rPr lang="en-US" sz="2400" dirty="0" smtClean="0"/>
              <a:t>m</a:t>
            </a:r>
            <a:r>
              <a:rPr lang="bg-BG" sz="2400" dirty="0" smtClean="0"/>
              <a:t> (300</a:t>
            </a:r>
            <a:r>
              <a:rPr lang="en-US" sz="2400" dirty="0" smtClean="0"/>
              <a:t>MHz – 30GHz).</a:t>
            </a:r>
          </a:p>
          <a:p>
            <a:pPr marL="0" indent="0" algn="just">
              <a:buNone/>
            </a:pPr>
            <a:r>
              <a:rPr lang="bg-BG" sz="2400" dirty="0" smtClean="0"/>
              <a:t>Микровълновите електромагнитни полета действат </a:t>
            </a:r>
            <a:r>
              <a:rPr lang="bg-BG" sz="2400" dirty="0" smtClean="0">
                <a:solidFill>
                  <a:srgbClr val="FF0000"/>
                </a:solidFill>
              </a:rPr>
              <a:t>с двете си компоненти</a:t>
            </a:r>
            <a:r>
              <a:rPr lang="bg-BG" sz="2400" dirty="0" smtClean="0"/>
              <a:t> – електрическата и магнитната. </a:t>
            </a:r>
          </a:p>
          <a:p>
            <a:pPr marL="0" indent="0" algn="just">
              <a:buNone/>
            </a:pPr>
            <a:r>
              <a:rPr lang="bg-BG" sz="2400" dirty="0" smtClean="0"/>
              <a:t>Дециметровите вълни проникват на около </a:t>
            </a:r>
            <a:r>
              <a:rPr lang="bg-BG" sz="2400" dirty="0" smtClean="0">
                <a:solidFill>
                  <a:srgbClr val="FF0000"/>
                </a:solidFill>
              </a:rPr>
              <a:t>10</a:t>
            </a:r>
            <a:r>
              <a:rPr lang="en-US" sz="2400" dirty="0" smtClean="0">
                <a:solidFill>
                  <a:srgbClr val="FF0000"/>
                </a:solidFill>
              </a:rPr>
              <a:t>cm=1dm</a:t>
            </a:r>
            <a:r>
              <a:rPr lang="bg-BG" sz="2400" dirty="0" smtClean="0"/>
              <a:t>, а сантиметровите – на около 2 пъти по-малка. </a:t>
            </a:r>
          </a:p>
          <a:p>
            <a:pPr marL="0" indent="0" algn="just">
              <a:buNone/>
            </a:pPr>
            <a:r>
              <a:rPr lang="bg-BG" sz="2400" dirty="0" smtClean="0">
                <a:solidFill>
                  <a:srgbClr val="FF0000"/>
                </a:solidFill>
              </a:rPr>
              <a:t>Богатите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g-BG" sz="2400" dirty="0" smtClean="0">
                <a:solidFill>
                  <a:srgbClr val="FF0000"/>
                </a:solidFill>
              </a:rPr>
              <a:t>на вода тъкани и органи поглъщат и се загряват по-силно</a:t>
            </a:r>
            <a:r>
              <a:rPr lang="bg-BG" sz="2400" dirty="0" smtClean="0"/>
              <a:t>. Това са: лимфа, кръв, мускули, черен дроб, бъбреци. </a:t>
            </a:r>
          </a:p>
          <a:p>
            <a:pPr marL="0" indent="0" algn="just">
              <a:buNone/>
            </a:pPr>
            <a:r>
              <a:rPr lang="bg-BG" sz="2400" dirty="0" smtClean="0"/>
              <a:t>По-слабо се загряват подкожната тъкан, сухожилията и костите.</a:t>
            </a:r>
            <a:endParaRPr lang="en-US" sz="2400" dirty="0" smtClean="0"/>
          </a:p>
          <a:p>
            <a:pPr marL="0" indent="0">
              <a:buNone/>
            </a:pPr>
            <a:r>
              <a:rPr lang="bg-BG" sz="2400" dirty="0" smtClean="0"/>
              <a:t> </a:t>
            </a:r>
            <a:endParaRPr lang="bg-B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 ÐµÐ·ÑÐ»ÑÐ°Ñ Ñ Ð¸Ð·Ð¾Ð±ÑÐ°Ð¶ÐµÐ½Ð¸Ðµ Ð·Ð° microwave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0017"/>
            <a:ext cx="3156380" cy="20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49" y="2819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536" y="3048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>
                <a:solidFill>
                  <a:srgbClr val="FF0000"/>
                </a:solidFill>
              </a:rPr>
              <a:t>Микровълновата терапия се използва при счупвания, увреждания на сухожилия навяхвания, артрити, вътрешни и уро-генитални заболявания.</a:t>
            </a:r>
          </a:p>
          <a:p>
            <a:pPr algn="just"/>
            <a:r>
              <a:rPr lang="bg-BG" sz="2400" dirty="0"/>
              <a:t>Дециметрова терапия : дължина на вълната 65</a:t>
            </a:r>
            <a:r>
              <a:rPr lang="en-US" sz="2400" dirty="0"/>
              <a:t>cm.</a:t>
            </a:r>
          </a:p>
          <a:p>
            <a:pPr algn="just"/>
            <a:r>
              <a:rPr lang="bg-BG" sz="2400" dirty="0"/>
              <a:t>Сантиметрова терапия : дължина на вълната от 1 до 15с</a:t>
            </a:r>
            <a:r>
              <a:rPr lang="en-US" sz="2400" dirty="0"/>
              <a:t>m.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898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7746"/>
            <a:ext cx="8686800" cy="838200"/>
          </a:xfrm>
        </p:spPr>
        <p:txBody>
          <a:bodyPr/>
          <a:lstStyle/>
          <a:p>
            <a:r>
              <a:rPr lang="bg-BG" dirty="0" smtClean="0"/>
              <a:t>Магнитно поле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57728" y="990600"/>
                <a:ext cx="9144000" cy="66294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bg-BG" sz="2400" dirty="0" smtClean="0"/>
                  <a:t>В пространството около всеки </a:t>
                </a:r>
                <a:endParaRPr lang="en-US" sz="2400" dirty="0" smtClean="0"/>
              </a:p>
              <a:p>
                <a:pPr marL="0" indent="0" algn="just">
                  <a:buNone/>
                </a:pPr>
                <a:r>
                  <a:rPr lang="bg-BG" sz="2400" dirty="0" smtClean="0"/>
                  <a:t>заряд съществува електрично поле.</a:t>
                </a:r>
              </a:p>
              <a:p>
                <a:pPr marL="0" indent="0" algn="just">
                  <a:buNone/>
                </a:pPr>
                <a:r>
                  <a:rPr lang="bg-BG" sz="2400" dirty="0" smtClean="0"/>
                  <a:t>В пространството около всеки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движещ се заряд</a:t>
                </a:r>
                <a:r>
                  <a:rPr lang="bg-BG" sz="2400" dirty="0" smtClean="0"/>
                  <a:t> възниква магнитно поле. Също и протичането на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електричен ток</a:t>
                </a:r>
                <a:r>
                  <a:rPr lang="bg-BG" sz="2400" dirty="0" smtClean="0"/>
                  <a:t> винаги създава магнитно поле.</a:t>
                </a:r>
              </a:p>
              <a:p>
                <a:pPr marL="0" indent="0" algn="just">
                  <a:buNone/>
                </a:pPr>
                <a:r>
                  <a:rPr lang="bg-BG" sz="2400" dirty="0" smtClean="0"/>
                  <a:t>Силата на магнитното поле се характеризира количествено с векторната величина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магнитна индукция: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bg-BG" sz="2400" dirty="0" smtClean="0"/>
                  <a:t>(измерителна единица Тесла: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bg-BG" sz="2400" dirty="0" smtClean="0"/>
                  <a:t>). Тя зависи от свойствата на веществото, в което е породено полето.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7728" y="990600"/>
                <a:ext cx="9144000" cy="6629400"/>
              </a:xfrm>
              <a:blipFill rotWithShape="1">
                <a:blip r:embed="rId2"/>
                <a:stretch>
                  <a:fillRect l="-1067" t="-644" r="-10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0"/>
            <a:ext cx="4772025" cy="15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ysicstime.com/sites/default/files/earth_magnetic_fiel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65" y="4419600"/>
            <a:ext cx="3314059" cy="21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09" y="4689510"/>
                <a:ext cx="572516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sz="2400" dirty="0"/>
                  <a:t>Електричните токове в човешката нервна система създават </a:t>
                </a:r>
                <a:r>
                  <a:rPr lang="bg-BG" sz="2400" dirty="0">
                    <a:solidFill>
                      <a:srgbClr val="FF0000"/>
                    </a:solidFill>
                  </a:rPr>
                  <a:t>слаби магнитни полета</a:t>
                </a:r>
                <a:r>
                  <a:rPr lang="bg-BG" sz="2400" dirty="0"/>
                  <a:t> с индукция </a:t>
                </a:r>
                <a14:m>
                  <m:oMath xmlns:m="http://schemas.openxmlformats.org/officeDocument/2006/math">
                    <m:r>
                      <a:rPr lang="bg-BG" sz="2400" i="1" dirty="0">
                        <a:latin typeface="Cambria Math"/>
                      </a:rPr>
                      <m:t>0,01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 dirty="0" err="1">
                        <a:latin typeface="Cambria Math"/>
                      </a:rPr>
                      <m:t>𝑛𝑇</m:t>
                    </m:r>
                    <m:r>
                      <a:rPr lang="en-US" sz="2400" b="1" dirty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bg-BG" sz="2400" dirty="0"/>
                  <a:t>Индукцията на магнитното поле на повърхността на земята е от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−30 </m:t>
                    </m:r>
                    <m:r>
                      <a:rPr lang="en-US" sz="2400" i="1">
                        <a:latin typeface="Cambria Math"/>
                      </a:rPr>
                      <m:t>𝑛𝑇</m:t>
                    </m:r>
                    <m:r>
                      <a:rPr lang="en-US" sz="2400" i="1">
                        <a:latin typeface="Cambria Math"/>
                      </a:rPr>
                      <m:t> до+30 </m:t>
                    </m:r>
                    <m:r>
                      <a:rPr lang="en-US" sz="2400" i="1">
                        <a:latin typeface="Cambria Math"/>
                      </a:rPr>
                      <m:t>𝑛𝑇</m:t>
                    </m:r>
                    <m:r>
                      <a:rPr lang="en-US" sz="2400" b="1">
                        <a:latin typeface="Cambria Math"/>
                      </a:rPr>
                      <m:t>.</m:t>
                    </m:r>
                  </m:oMath>
                </a14:m>
                <a:endParaRPr lang="bg-BG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" y="4689510"/>
                <a:ext cx="5725165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1597" t="-2201" r="-1704" b="-660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8288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8600"/>
                <a:ext cx="9067800" cy="452596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bg-BG" sz="2400" dirty="0"/>
                  <a:t>Магнитните свойства на веществото от своя страна се определят количествено с величината </a:t>
                </a:r>
                <a:r>
                  <a:rPr lang="bg-BG" sz="2400" dirty="0">
                    <a:solidFill>
                      <a:srgbClr val="FF0000"/>
                    </a:solidFill>
                  </a:rPr>
                  <a:t>магнитна проницаемост: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𝝁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bg-B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8600"/>
                <a:ext cx="9067800" cy="4525963"/>
              </a:xfrm>
              <a:blipFill rotWithShape="1">
                <a:blip r:embed="rId2"/>
                <a:stretch>
                  <a:fillRect l="-1008" t="-943" r="-94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" y="1066800"/>
                <a:ext cx="891468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sz="2400" dirty="0">
                    <a:solidFill>
                      <a:srgbClr val="FF0000"/>
                    </a:solidFill>
                  </a:rPr>
                  <a:t>Относителна магнитна проницаемост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- </a:t>
                </a:r>
                <a:r>
                  <a:rPr lang="bg-BG" sz="2400" dirty="0"/>
                  <a:t>показва колко пъти магнитната проницаемост на дадено вещество е по-голяма тази на вакуум.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𝜇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bg-BG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  <a:r>
                  <a:rPr lang="bg-BG" sz="2400" dirty="0"/>
                  <a:t>В зависимост от относителната магнитна проницаемост, веществата се делят на: </a:t>
                </a:r>
                <a:r>
                  <a:rPr lang="bg-BG" sz="2400" dirty="0">
                    <a:solidFill>
                      <a:srgbClr val="FF0000"/>
                    </a:solidFill>
                  </a:rPr>
                  <a:t>диамагнитни</a:t>
                </a:r>
                <a:r>
                  <a:rPr lang="bg-BG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bg-BG" sz="24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bg-BG" sz="2400" dirty="0"/>
                  <a:t>- </a:t>
                </a:r>
                <a:r>
                  <a:rPr lang="bg-BG" sz="2400" dirty="0" smtClean="0"/>
                  <a:t>отслабват външно </a:t>
                </a:r>
                <a:r>
                  <a:rPr lang="bg-BG" sz="2400" dirty="0"/>
                  <a:t>магнитно поле), </a:t>
                </a:r>
                <a:r>
                  <a:rPr lang="bg-BG" sz="2400" dirty="0">
                    <a:solidFill>
                      <a:srgbClr val="FF0000"/>
                    </a:solidFill>
                  </a:rPr>
                  <a:t>парамагнитни </a:t>
                </a:r>
                <a:r>
                  <a:rPr lang="bg-BG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bg-BG" sz="24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bg-BG" sz="2400" dirty="0"/>
                  <a:t> – слабо се привличат от приложено магнитно поле), </a:t>
                </a:r>
                <a:r>
                  <a:rPr lang="bg-BG" sz="2400" dirty="0">
                    <a:solidFill>
                      <a:srgbClr val="FF0000"/>
                    </a:solidFill>
                  </a:rPr>
                  <a:t>феромагнитни</a:t>
                </a:r>
                <a:r>
                  <a:rPr lang="bg-BG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≫</m:t>
                    </m:r>
                    <m:r>
                      <a:rPr lang="bg-BG" sz="24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bg-BG" sz="2400" dirty="0"/>
                  <a:t>- силно се привличат от магнитни полета, използват се за направата на постоянни магнити).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6800"/>
                <a:ext cx="8914688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094" t="-1400" r="-1026" b="-38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3788"/>
            <a:ext cx="8096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5961816"/>
            <a:ext cx="809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На фигурата са показани атомите на различните видове вещества, а със стрелки – осите, около които се въртят електроните с и без приложено външно магнитно поле.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966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b="1" u="sng" dirty="0" smtClean="0"/>
              <a:t>Електромагнитна индукция</a:t>
            </a:r>
          </a:p>
          <a:p>
            <a:pPr marL="0" indent="0" algn="just">
              <a:buNone/>
            </a:pPr>
            <a:r>
              <a:rPr lang="bg-BG" sz="2400" dirty="0" smtClean="0"/>
              <a:t>Майкъл Фарадей (английски физик и химик) открива, че когато </a:t>
            </a:r>
            <a:r>
              <a:rPr lang="bg-BG" sz="2400" dirty="0" smtClean="0">
                <a:solidFill>
                  <a:srgbClr val="FF0000"/>
                </a:solidFill>
              </a:rPr>
              <a:t>въздейства с магнитно поле върху затворен проводник</a:t>
            </a:r>
            <a:r>
              <a:rPr lang="bg-BG" sz="2400" dirty="0" smtClean="0"/>
              <a:t>, по проводника </a:t>
            </a:r>
            <a:r>
              <a:rPr lang="bg-BG" sz="2400" dirty="0" smtClean="0">
                <a:solidFill>
                  <a:srgbClr val="FF0000"/>
                </a:solidFill>
              </a:rPr>
              <a:t>протича електричен ток</a:t>
            </a:r>
            <a:r>
              <a:rPr lang="bg-BG" sz="2400" dirty="0" smtClean="0"/>
              <a:t>. По неговите собствени думи той </a:t>
            </a:r>
            <a:r>
              <a:rPr lang="bg-BG" sz="2400" dirty="0" smtClean="0">
                <a:solidFill>
                  <a:srgbClr val="FF0000"/>
                </a:solidFill>
              </a:rPr>
              <a:t>превръща „магнетизма в електричество“. </a:t>
            </a:r>
            <a:r>
              <a:rPr lang="bg-BG" sz="2400" dirty="0" smtClean="0"/>
              <a:t>Това явление е наречено електромагнитна индукция.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Def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bg-BG" sz="2400" dirty="0" smtClean="0">
                <a:solidFill>
                  <a:srgbClr val="C00000"/>
                </a:solidFill>
              </a:rPr>
              <a:t>Електромагнитната индукция е процес на възникване на електродвижещо напрежение в затворен проводник при изменение на магнитния поток, преминаващ през площта, обхваната от този проводник</a:t>
            </a:r>
            <a:r>
              <a:rPr lang="bg-BG" sz="2400" dirty="0" smtClean="0"/>
              <a:t>.</a:t>
            </a:r>
            <a:endParaRPr lang="bg-BG" sz="2400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66198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6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53200" y="6096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52400"/>
                <a:ext cx="8991600" cy="3212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g-BG" sz="2400" dirty="0" smtClean="0"/>
                  <a:t>Индуцираното електродвижещо напрежение (</a:t>
                </a:r>
                <a:r>
                  <a:rPr lang="en-US" sz="2400" dirty="0" smtClean="0"/>
                  <a:t>U</a:t>
                </a:r>
                <a:r>
                  <a:rPr lang="bg-BG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bg-BG" sz="2400" dirty="0" smtClean="0"/>
                  <a:t>се определя от</a:t>
                </a:r>
                <a:r>
                  <a:rPr lang="en-US" sz="2400" dirty="0" smtClean="0"/>
                  <a:t> </a:t>
                </a:r>
                <a:r>
                  <a:rPr lang="bg-BG" sz="2400" dirty="0" smtClean="0"/>
                  <a:t>скоростта на изменение на магнитния поток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Φ</m:t>
                    </m:r>
                    <m:r>
                      <a:rPr lang="en-US" sz="24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bg-BG" sz="2400" dirty="0" smtClean="0"/>
                  <a:t> </a:t>
                </a: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bg-BG" sz="2400" dirty="0" smtClean="0"/>
                  <a:t>      Знакът „-“ показва, че когато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Φ</m:t>
                    </m:r>
                  </m:oMath>
                </a14:m>
                <a:r>
                  <a:rPr lang="bg-BG" sz="2400" dirty="0" smtClean="0"/>
                  <a:t> намалява, </a:t>
                </a:r>
                <a:r>
                  <a:rPr lang="en-US" sz="2400" dirty="0" smtClean="0"/>
                  <a:t>U </a:t>
                </a:r>
                <a:r>
                  <a:rPr lang="bg-BG" sz="2400" dirty="0" smtClean="0"/>
                  <a:t>се увеличава и обратно. </a:t>
                </a:r>
              </a:p>
              <a:p>
                <a:pPr algn="just"/>
                <a:r>
                  <a:rPr lang="bg-BG" sz="2400" dirty="0" smtClean="0"/>
                  <a:t>Магнитният поток  е показател за броя магнитни силови линии, пронизващи площта </a:t>
                </a:r>
                <a:r>
                  <a:rPr lang="en-US" sz="2400" dirty="0" smtClean="0"/>
                  <a:t>S, </a:t>
                </a:r>
                <a:r>
                  <a:rPr lang="bg-BG" sz="2400" dirty="0" smtClean="0"/>
                  <a:t>обхваната от затворения проводник и се дефинира с равенството: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Φ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⊥</m:t>
                        </m:r>
                      </m:sub>
                    </m:sSub>
                    <m:r>
                      <a:rPr lang="bg-BG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bg-BG" sz="2400" dirty="0" smtClean="0"/>
                  <a:t>индексът „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⊥</m:t>
                    </m:r>
                  </m:oMath>
                </a14:m>
                <a:r>
                  <a:rPr lang="bg-BG" sz="2400" dirty="0" smtClean="0"/>
                  <a:t>“ показва, че площта е разположена перпендикулярно на магнитното поле.</a:t>
                </a:r>
                <a:endParaRPr lang="bg-BG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"/>
                <a:ext cx="8991600" cy="3212546"/>
              </a:xfrm>
              <a:prstGeom prst="rect">
                <a:avLst/>
              </a:prstGeom>
              <a:blipFill rotWithShape="1">
                <a:blip r:embed="rId2"/>
                <a:stretch>
                  <a:fillRect l="-1085" t="-1328" r="-1017" b="-3416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781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0" y="6118830"/>
            <a:ext cx="990600" cy="43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u="sng" dirty="0" smtClean="0">
                <a:solidFill>
                  <a:schemeClr val="tx2"/>
                </a:solidFill>
              </a:rPr>
              <a:t>Електромагнитни вълни</a:t>
            </a:r>
          </a:p>
          <a:p>
            <a:pPr algn="just"/>
            <a:r>
              <a:rPr lang="bg-BG" sz="2400" dirty="0" smtClean="0">
                <a:solidFill>
                  <a:schemeClr val="tx2"/>
                </a:solidFill>
              </a:rPr>
              <a:t>До тук: Промяната на магнитното поле поражда електрично, НО промяната на електричното поле също поражда магнитно.</a:t>
            </a:r>
          </a:p>
          <a:p>
            <a:pPr algn="just"/>
            <a:r>
              <a:rPr lang="bg-BG" sz="2400" dirty="0" smtClean="0">
                <a:solidFill>
                  <a:schemeClr val="tx2"/>
                </a:solidFill>
              </a:rPr>
              <a:t>Когато електричен заряд се движи закъснително (т.е с намаляваща скорост), част от енергията на електромагнитното поле ще започне да се отделя и разпространява в пространството във вид на </a:t>
            </a:r>
            <a:r>
              <a:rPr lang="bg-BG" sz="2400" b="1" dirty="0" smtClean="0">
                <a:solidFill>
                  <a:srgbClr val="FF0000"/>
                </a:solidFill>
              </a:rPr>
              <a:t>електромагнитна вълна.</a:t>
            </a:r>
            <a:endParaRPr lang="bg-BG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2895"/>
            <a:ext cx="4829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0175" y="2906256"/>
            <a:ext cx="3933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dirty="0" smtClean="0">
                <a:solidFill>
                  <a:schemeClr val="tx2"/>
                </a:solidFill>
              </a:rPr>
              <a:t>Електромагнитните вълни са </a:t>
            </a:r>
            <a:r>
              <a:rPr lang="bg-BG" sz="2400" dirty="0" smtClean="0">
                <a:solidFill>
                  <a:srgbClr val="FF0000"/>
                </a:solidFill>
              </a:rPr>
              <a:t>напречни вълни</a:t>
            </a:r>
            <a:r>
              <a:rPr lang="bg-BG" sz="2400" dirty="0" smtClean="0">
                <a:solidFill>
                  <a:schemeClr val="tx2"/>
                </a:solidFill>
              </a:rPr>
              <a:t>, при тях електричното и магнитното полета се изменят по синусов закон в две заимно перпендикулярни равнини.</a:t>
            </a:r>
            <a:endParaRPr lang="bg-B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5334000"/>
                <a:ext cx="8686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Електромагнитните вълни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пренасят енергия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. Във вакуум се движат със скорост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3.10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,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а в материална среда скоростта им е по-малка: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/>
                      </a:rPr>
                      <m:t>v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, защото дължината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на вълната се променя.</a:t>
                </a:r>
                <a:endParaRPr lang="bg-BG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4000"/>
                <a:ext cx="8686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53" t="-2724" r="-1053" b="-856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7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81600" y="11430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u="sng" dirty="0" smtClean="0"/>
              <a:t>Спектър на </a:t>
            </a:r>
          </a:p>
          <a:p>
            <a:pPr marL="0" indent="0">
              <a:buNone/>
            </a:pPr>
            <a:r>
              <a:rPr lang="bg-BG" sz="2400" b="1" u="sng" dirty="0" smtClean="0"/>
              <a:t>електромагнитните </a:t>
            </a:r>
          </a:p>
          <a:p>
            <a:pPr marL="0" indent="0">
              <a:buNone/>
            </a:pPr>
            <a:r>
              <a:rPr lang="bg-BG" sz="2400" b="1" u="sng" dirty="0" smtClean="0"/>
              <a:t>вълни</a:t>
            </a:r>
          </a:p>
          <a:p>
            <a:pPr marL="0" indent="0">
              <a:buNone/>
            </a:pPr>
            <a:endParaRPr lang="bg-BG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2926"/>
            <a:ext cx="5610225" cy="24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466573"/>
                <a:ext cx="91439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Спектърът на електромагнитните вълни е разделен на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4 основни диапазона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: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радиовълни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(дълги, средни, къси и ултракъси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∈[10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𝑘𝑚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÷1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𝑚𝑚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),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оптични лъчения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(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инфрачервени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от 1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mm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до 750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nm,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видими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от 750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nm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до 350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nm,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ултравиолетови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от 350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nm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до 10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nm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,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рентгенови лъчи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∈[</m:t>
                    </m:r>
                    <m:r>
                      <a:rPr lang="bg-BG" sz="2400" i="1" dirty="0" smtClean="0">
                        <a:solidFill>
                          <a:schemeClr val="tx2"/>
                        </a:solidFill>
                        <a:latin typeface="Cambria Math"/>
                      </a:rPr>
                      <m:t>10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𝑛𝑚</m:t>
                    </m:r>
                    <m:r>
                      <a:rPr lang="bg-BG" sz="24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bg-BG" sz="2400" i="1" dirty="0" smtClean="0">
                        <a:solidFill>
                          <a:schemeClr val="tx2"/>
                        </a:solidFill>
                        <a:latin typeface="Cambria Math"/>
                      </a:rPr>
                      <m:t>10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𝑝𝑚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и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гама лъчи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∈[</m:t>
                    </m:r>
                    <m:r>
                      <a:rPr lang="bg-BG" sz="2400" i="1" dirty="0">
                        <a:solidFill>
                          <a:schemeClr val="tx2"/>
                        </a:solidFill>
                        <a:latin typeface="Cambria Math"/>
                      </a:rPr>
                      <m:t>10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10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400" dirty="0">
                    <a:solidFill>
                      <a:schemeClr val="tx2"/>
                    </a:solidFill>
                  </a:rPr>
                  <a:t>.</a:t>
                </a:r>
                <a:endParaRPr lang="bg-BG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6573"/>
                <a:ext cx="9143999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000" t="-1852" r="-1000" b="-5556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4654" y="0"/>
                <a:ext cx="9067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Съгласно квантовата теория излъчването, разпространението и поглъщането на електромагнитните вълни не е непрекъснат процес, а се извършва на порции, наречени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кванти</a:t>
                </a:r>
                <a:r>
                  <a:rPr lang="bg-BG" sz="2400" dirty="0" smtClean="0"/>
                  <a:t>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(или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фотони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). Енергията на всеки отделен квант 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h𝑓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е константата на Планк, 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 е честотата на фотона(вълната).</a:t>
                </a:r>
                <a:endParaRPr lang="bg-BG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54" y="0"/>
                <a:ext cx="9067800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076" t="-2201" r="-1009" b="-660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9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g-BG" sz="2400" b="1" u="sng" dirty="0" smtClean="0">
                    <a:solidFill>
                      <a:schemeClr val="tx2"/>
                    </a:solidFill>
                  </a:rPr>
                  <a:t>Физични ефекти на електромагнитните вълни</a:t>
                </a:r>
              </a:p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Електромагнитните вълни въздействат върху веществата чрез своята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енергия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(също честота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h𝑓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).Електромагнитните вълни могат да предизвикат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два вида промени в атомите и молекулите: неразрушаващи и разрушаващи. </a:t>
                </a:r>
              </a:p>
              <a:p>
                <a:pPr algn="just"/>
                <a:r>
                  <a:rPr lang="bg-BG" sz="2400" dirty="0" smtClean="0">
                    <a:solidFill>
                      <a:srgbClr val="FF0000"/>
                    </a:solidFill>
                  </a:rPr>
                  <a:t>Неразрушаващи са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вълните с дължина на вълната от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km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до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200nm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.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Това са свръхнискочестотните електромагнитни вълни, радиовълните, микровълните, инфрачервената, видимата и близката ултравиолетова светлина.</a:t>
                </a:r>
              </a:p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С намаляване на дължината на вълната честотата се увеличава, следователно и енергията на вълната. </a:t>
                </a:r>
              </a:p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Вълните с дължина на вълната в диапазона от 750 до 200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nm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имат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преходни свойства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. Техните фотони могат, в най-лошия случай, да предизвикат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електрнно възбуждане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. Не могат да избият електрони от атоми, нито да разцепват ковалентни връзки в молекулите.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6001643"/>
              </a:xfrm>
              <a:prstGeom prst="rect">
                <a:avLst/>
              </a:prstGeom>
              <a:blipFill rotWithShape="1">
                <a:blip r:embed="rId2"/>
                <a:stretch>
                  <a:fillRect l="-1025" t="-711" r="-957" b="-142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1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0"/>
                <a:ext cx="8839200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Вълните с дължини </a:t>
                </a:r>
                <a:r>
                  <a:rPr lang="bg-BG" sz="2400" dirty="0">
                    <a:solidFill>
                      <a:srgbClr val="FF0000"/>
                    </a:solidFill>
                  </a:rPr>
                  <a:t>под 200</a:t>
                </a:r>
                <a:r>
                  <a:rPr lang="en-US" sz="2400" dirty="0">
                    <a:solidFill>
                      <a:srgbClr val="FF0000"/>
                    </a:solidFill>
                  </a:rPr>
                  <a:t>nm </a:t>
                </a:r>
                <a:r>
                  <a:rPr lang="bg-BG" sz="2400" dirty="0">
                    <a:solidFill>
                      <a:srgbClr val="FF0000"/>
                    </a:solidFill>
                  </a:rPr>
                  <a:t>са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разрушаващи</a:t>
                </a:r>
                <a:r>
                  <a:rPr lang="bg-BG" sz="2400" dirty="0">
                    <a:solidFill>
                      <a:schemeClr val="tx2"/>
                    </a:solidFill>
                  </a:rPr>
                  <a:t>. Техните фотони са с високи енергии и при взаимодействие с атоми и молекули могат </a:t>
                </a:r>
                <a:r>
                  <a:rPr lang="bg-BG" sz="2400" dirty="0">
                    <a:solidFill>
                      <a:srgbClr val="FF0000"/>
                    </a:solidFill>
                  </a:rPr>
                  <a:t>да ги превърнат в йони или свободни радикали</a:t>
                </a:r>
                <a:r>
                  <a:rPr lang="bg-BG" sz="2400" dirty="0">
                    <a:solidFill>
                      <a:schemeClr val="tx2"/>
                    </a:solidFill>
                  </a:rPr>
                  <a:t>. Тази група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включва </a:t>
                </a:r>
                <a:r>
                  <a:rPr lang="bg-BG" sz="2400" dirty="0">
                    <a:solidFill>
                      <a:srgbClr val="FF0000"/>
                    </a:solidFill>
                  </a:rPr>
                  <a:t>част от ултравиолетовите лъчи, рентгеновите и гама лъчите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pPr algn="just"/>
                <a:r>
                  <a:rPr lang="bg-BG" sz="2400" b="1" u="sng" dirty="0" smtClean="0">
                    <a:solidFill>
                      <a:schemeClr val="tx2"/>
                    </a:solidFill>
                  </a:rPr>
                  <a:t>Топлинна терапия с електромагнитна енергия</a:t>
                </a:r>
              </a:p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За топлинна терапия се използват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електромагнитни вълни от недеструктивния диапазон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, които индуцират </a:t>
                </a:r>
                <a:r>
                  <a:rPr lang="bg-BG" sz="2400" dirty="0" smtClean="0">
                    <a:solidFill>
                      <a:srgbClr val="FF0000"/>
                    </a:solidFill>
                  </a:rPr>
                  <a:t>протичане на променливи електрически токове и отделяне на топлина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 в тъканите на човешкото тяло.</a:t>
                </a:r>
              </a:p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Предимства: въздействие на по-голяма дълбочина, по-добро локализиране и дозиране на топлоотдаването.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bg-BG" sz="2400" b="1" dirty="0" smtClean="0">
                    <a:solidFill>
                      <a:schemeClr val="tx2"/>
                    </a:solidFill>
                  </a:rPr>
                  <a:t>Дарсонвализация</a:t>
                </a:r>
              </a:p>
              <a:p>
                <a:pPr algn="just"/>
                <a:r>
                  <a:rPr lang="bg-BG" sz="2400" dirty="0" smtClean="0">
                    <a:solidFill>
                      <a:schemeClr val="tx2"/>
                    </a:solidFill>
                  </a:rPr>
                  <a:t>Използват се електромагнитни вълни с ултразвукова честота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200÷300 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𝑘𝐻𝑧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600÷1000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bg-BG" sz="2400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. 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Прилагат се към тялото посредством капацитивни електроди (чувствителни са към допир). Тези електромагнитни трептения индуцират в тъканите токове, носещи името на техния откривател – д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’</a:t>
                </a:r>
                <a:r>
                  <a:rPr lang="bg-BG" sz="2400" dirty="0" smtClean="0">
                    <a:solidFill>
                      <a:schemeClr val="tx2"/>
                    </a:solidFill>
                  </a:rPr>
                  <a:t>Арсонвал.</a:t>
                </a:r>
                <a:endParaRPr lang="bg-BG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0"/>
                <a:ext cx="8839200" cy="6740307"/>
              </a:xfrm>
              <a:prstGeom prst="rect">
                <a:avLst/>
              </a:prstGeom>
              <a:blipFill rotWithShape="1">
                <a:blip r:embed="rId2"/>
                <a:stretch>
                  <a:fillRect l="-1034" t="-633" r="-1034" b="-117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3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1480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Trek</vt:lpstr>
      <vt:lpstr>Магнитно поле. Електромагнитни вълни.</vt:lpstr>
      <vt:lpstr>Магнитно поле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Магнитно поле. Електромагнитни вълни.</dc:title>
  <dc:creator>User</dc:creator>
  <cp:lastModifiedBy>Windows User</cp:lastModifiedBy>
  <cp:revision>36</cp:revision>
  <dcterms:created xsi:type="dcterms:W3CDTF">2006-08-16T00:00:00Z</dcterms:created>
  <dcterms:modified xsi:type="dcterms:W3CDTF">2018-11-16T11:38:35Z</dcterms:modified>
</cp:coreProperties>
</file>