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40"/>
  </p:handoutMasterIdLst>
  <p:sldIdLst>
    <p:sldId id="256" r:id="rId2"/>
    <p:sldId id="302" r:id="rId3"/>
    <p:sldId id="280" r:id="rId4"/>
    <p:sldId id="265" r:id="rId5"/>
    <p:sldId id="264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306" r:id="rId15"/>
    <p:sldId id="278" r:id="rId16"/>
    <p:sldId id="279" r:id="rId17"/>
    <p:sldId id="281" r:id="rId18"/>
    <p:sldId id="304" r:id="rId19"/>
    <p:sldId id="282" r:id="rId20"/>
    <p:sldId id="283" r:id="rId21"/>
    <p:sldId id="309" r:id="rId22"/>
    <p:sldId id="284" r:id="rId23"/>
    <p:sldId id="285" r:id="rId24"/>
    <p:sldId id="286" r:id="rId25"/>
    <p:sldId id="287" r:id="rId26"/>
    <p:sldId id="259" r:id="rId27"/>
    <p:sldId id="267" r:id="rId28"/>
    <p:sldId id="288" r:id="rId29"/>
    <p:sldId id="289" r:id="rId30"/>
    <p:sldId id="290" r:id="rId31"/>
    <p:sldId id="291" r:id="rId32"/>
    <p:sldId id="292" r:id="rId33"/>
    <p:sldId id="294" r:id="rId34"/>
    <p:sldId id="295" r:id="rId35"/>
    <p:sldId id="296" r:id="rId36"/>
    <p:sldId id="297" r:id="rId37"/>
    <p:sldId id="298" r:id="rId38"/>
    <p:sldId id="299" r:id="rId3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" initials="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5FEC"/>
    <a:srgbClr val="007635"/>
    <a:srgbClr val="990099"/>
    <a:srgbClr val="9900CC"/>
    <a:srgbClr val="FA98F3"/>
    <a:srgbClr val="663300"/>
    <a:srgbClr val="FF33CC"/>
    <a:srgbClr val="FDDFF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1B8FE-7592-43C3-B86B-1ABE0DAA2433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42F85-DD0E-49EF-BA6E-AFF1B338337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300939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14E6D24-01C3-4FEA-ABDB-DED2A40CA66C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36FC0F3-54A9-407F-8999-884E186BB9D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E6D24-01C3-4FEA-ABDB-DED2A40CA66C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FC0F3-54A9-407F-8999-884E186BB9D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E6D24-01C3-4FEA-ABDB-DED2A40CA66C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FC0F3-54A9-407F-8999-884E186BB9D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B98DF59-8D95-47E1-B97F-A5F31D26D84F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4E6D24-01C3-4FEA-ABDB-DED2A40CA66C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36FC0F3-54A9-407F-8999-884E186BB9D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14E6D24-01C3-4FEA-ABDB-DED2A40CA66C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36FC0F3-54A9-407F-8999-884E186BB9D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E6D24-01C3-4FEA-ABDB-DED2A40CA66C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FC0F3-54A9-407F-8999-884E186BB9D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E6D24-01C3-4FEA-ABDB-DED2A40CA66C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FC0F3-54A9-407F-8999-884E186BB9D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4E6D24-01C3-4FEA-ABDB-DED2A40CA66C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6FC0F3-54A9-407F-8999-884E186BB9D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E6D24-01C3-4FEA-ABDB-DED2A40CA66C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FC0F3-54A9-407F-8999-884E186BB9D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4E6D24-01C3-4FEA-ABDB-DED2A40CA66C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36FC0F3-54A9-407F-8999-884E186BB9D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4E6D24-01C3-4FEA-ABDB-DED2A40CA66C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6FC0F3-54A9-407F-8999-884E186BB9D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14E6D24-01C3-4FEA-ABDB-DED2A40CA66C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36FC0F3-54A9-407F-8999-884E186BB9DD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1720" y="4005064"/>
            <a:ext cx="7488832" cy="1224136"/>
          </a:xfrm>
        </p:spPr>
        <p:txBody>
          <a:bodyPr>
            <a:noAutofit/>
          </a:bodyPr>
          <a:lstStyle/>
          <a:p>
            <a:r>
              <a:rPr lang="en-US" sz="4000" dirty="0" smtClean="0"/>
              <a:t>Blood components. Functional role </a:t>
            </a:r>
            <a:br>
              <a:rPr lang="en-US" sz="4000" dirty="0" smtClean="0"/>
            </a:br>
            <a:r>
              <a:rPr lang="en-US" sz="4000" dirty="0" smtClean="0"/>
              <a:t>of plasma proteins. </a:t>
            </a:r>
            <a:br>
              <a:rPr lang="en-US" sz="4000" dirty="0" smtClean="0"/>
            </a:br>
            <a:r>
              <a:rPr lang="en-US" sz="4000" dirty="0" smtClean="0"/>
              <a:t>Red blood cells, hemoglobin. </a:t>
            </a:r>
            <a:r>
              <a:rPr lang="en-US" sz="4000" dirty="0" err="1" smtClean="0"/>
              <a:t>Hemopoiesis</a:t>
            </a:r>
            <a:r>
              <a:rPr lang="en-US" sz="4000" dirty="0" smtClean="0"/>
              <a:t>. </a:t>
            </a:r>
            <a:br>
              <a:rPr lang="en-US" sz="4000" dirty="0" smtClean="0"/>
            </a:br>
            <a:r>
              <a:rPr lang="en-US" sz="4000" dirty="0" smtClean="0"/>
              <a:t>Blood groups</a:t>
            </a:r>
            <a:endParaRPr lang="bg-BG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373216"/>
            <a:ext cx="6858000" cy="1484784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/>
              <a:t>Assoc. </a:t>
            </a:r>
            <a:r>
              <a:rPr lang="en-US" sz="2400" dirty="0" err="1" smtClean="0"/>
              <a:t>prof</a:t>
            </a:r>
            <a:r>
              <a:rPr lang="en-US" sz="2400" dirty="0" smtClean="0"/>
              <a:t>. </a:t>
            </a:r>
            <a:r>
              <a:rPr lang="en-US" sz="2400" dirty="0" err="1" smtClean="0"/>
              <a:t>Boryana</a:t>
            </a:r>
            <a:r>
              <a:rPr lang="en-US" sz="2400" dirty="0" smtClean="0"/>
              <a:t> </a:t>
            </a:r>
            <a:r>
              <a:rPr lang="en-US" sz="2400" dirty="0" err="1" smtClean="0"/>
              <a:t>Ruseva</a:t>
            </a:r>
            <a:r>
              <a:rPr lang="en-US" sz="2400" dirty="0" smtClean="0"/>
              <a:t>, MD, PhD</a:t>
            </a:r>
          </a:p>
          <a:p>
            <a:pPr algn="r"/>
            <a:r>
              <a:rPr lang="en-US" sz="2400" dirty="0" smtClean="0"/>
              <a:t>Department of Physiology</a:t>
            </a:r>
          </a:p>
          <a:p>
            <a:pPr algn="r"/>
            <a:r>
              <a:rPr lang="en-US" sz="2400" dirty="0" smtClean="0"/>
              <a:t>Medical </a:t>
            </a:r>
            <a:r>
              <a:rPr lang="en-US" sz="2400" dirty="0" smtClean="0"/>
              <a:t>university-Pleven</a:t>
            </a:r>
            <a:endParaRPr lang="bg-BG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188640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bg-BG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MEDICAL UNIVERSITY – PLEVEN</a:t>
            </a:r>
            <a:endParaRPr lang="bg-BG" altLang="bg-BG" sz="20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bg-BG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FACULTY OF MEDICINE</a:t>
            </a:r>
            <a:endParaRPr lang="bg-BG" altLang="bg-BG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bg-BG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DISTANCE LEARNING CENTER</a:t>
            </a:r>
            <a:endParaRPr lang="bg-BG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119675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smtClean="0">
                <a:solidFill>
                  <a:srgbClr val="FFC000"/>
                </a:solidFill>
                <a:latin typeface="Arial Black" panose="020B0A04020102020204" pitchFamily="34" charset="0"/>
                <a:cs typeface="+mn-ea"/>
              </a:rPr>
              <a:t>Lecture </a:t>
            </a:r>
            <a:r>
              <a:rPr lang="bg-BG" altLang="en-US" b="1" dirty="0" smtClean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№</a:t>
            </a:r>
            <a:r>
              <a:rPr lang="bg-BG" altLang="en-US" b="1" dirty="0" smtClean="0">
                <a:solidFill>
                  <a:srgbClr val="FFC000"/>
                </a:solidFill>
                <a:latin typeface="Arial Black" panose="020B0A04020102020204" pitchFamily="34" charset="0"/>
                <a:cs typeface="+mn-ea"/>
              </a:rPr>
              <a:t> </a:t>
            </a:r>
            <a:r>
              <a:rPr lang="en-US" altLang="en-US" b="1" dirty="0" smtClean="0">
                <a:solidFill>
                  <a:srgbClr val="FFC000"/>
                </a:solidFill>
                <a:latin typeface="Arial Black" panose="020B0A04020102020204" pitchFamily="34" charset="0"/>
                <a:cs typeface="+mn-ea"/>
              </a:rPr>
              <a:t>10</a:t>
            </a:r>
            <a:endParaRPr lang="bg-BG" altLang="en-US" b="1" dirty="0" smtClean="0">
              <a:solidFill>
                <a:srgbClr val="FFC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bg-BG" dirty="0"/>
          </a:p>
        </p:txBody>
      </p:sp>
      <p:graphicFrame>
        <p:nvGraphicFramePr>
          <p:cNvPr id="17409" name="Object 6"/>
          <p:cNvGraphicFramePr>
            <a:graphicFrameLocks noChangeAspect="1"/>
          </p:cNvGraphicFramePr>
          <p:nvPr/>
        </p:nvGraphicFramePr>
        <p:xfrm>
          <a:off x="1979712" y="188640"/>
          <a:ext cx="862013" cy="882650"/>
        </p:xfrm>
        <a:graphic>
          <a:graphicData uri="http://schemas.openxmlformats.org/presentationml/2006/ole">
            <p:oleObj spid="_x0000_s17409" r:id="rId3" imgW="4785480" imgH="4894560" progId="CorelDRAW.Graphic.10">
              <p:embed/>
            </p:oleObj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995936" y="836712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0" y="404813"/>
            <a:ext cx="9324528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Hemopoiesis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is the process of Production of Blood Cells.</a:t>
            </a:r>
            <a:endParaRPr lang="bg-BG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0" y="908050"/>
            <a:ext cx="104409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dirty="0">
                <a:solidFill>
                  <a:srgbClr val="990099"/>
                </a:solidFill>
              </a:rPr>
              <a:t> </a:t>
            </a:r>
            <a:r>
              <a:rPr lang="en-US" sz="2200" dirty="0" smtClean="0">
                <a:solidFill>
                  <a:srgbClr val="990099"/>
                </a:solidFill>
              </a:rPr>
              <a:t>There are 2 types of </a:t>
            </a:r>
            <a:r>
              <a:rPr lang="en-US" sz="2200" dirty="0" err="1" smtClean="0">
                <a:solidFill>
                  <a:srgbClr val="990099"/>
                </a:solidFill>
              </a:rPr>
              <a:t>hemopoiesis</a:t>
            </a:r>
            <a:r>
              <a:rPr lang="bg-BG" sz="2200" dirty="0" smtClean="0">
                <a:solidFill>
                  <a:srgbClr val="990099"/>
                </a:solidFill>
              </a:rPr>
              <a:t>:</a:t>
            </a:r>
            <a:endParaRPr lang="bg-BG" sz="2200" dirty="0">
              <a:solidFill>
                <a:srgbClr val="990099"/>
              </a:solidFill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0" y="1700808"/>
            <a:ext cx="9396413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bg-BG" sz="2200" dirty="0">
                <a:solidFill>
                  <a:srgbClr val="C00000"/>
                </a:solidFill>
              </a:rPr>
              <a:t> </a:t>
            </a:r>
            <a:r>
              <a:rPr lang="en-US" sz="2200" dirty="0" smtClean="0">
                <a:solidFill>
                  <a:srgbClr val="C00000"/>
                </a:solidFill>
              </a:rPr>
              <a:t>Constant creation of blood cells with the rate maintaining their normal number in the blood</a:t>
            </a:r>
            <a:r>
              <a:rPr lang="bg-BG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smtClean="0">
                <a:solidFill>
                  <a:srgbClr val="C00000"/>
                </a:solidFill>
              </a:rPr>
              <a:t>~</a:t>
            </a:r>
            <a:r>
              <a:rPr lang="bg-BG" sz="2200" dirty="0" smtClean="0">
                <a:solidFill>
                  <a:srgbClr val="C00000"/>
                </a:solidFill>
              </a:rPr>
              <a:t> </a:t>
            </a:r>
            <a:r>
              <a:rPr lang="bg-BG" sz="2200" dirty="0">
                <a:solidFill>
                  <a:srgbClr val="C00000"/>
                </a:solidFill>
              </a:rPr>
              <a:t>10</a:t>
            </a:r>
            <a:r>
              <a:rPr lang="bg-BG" sz="2200" baseline="30000" dirty="0">
                <a:solidFill>
                  <a:srgbClr val="C00000"/>
                </a:solidFill>
              </a:rPr>
              <a:t>13 </a:t>
            </a:r>
            <a:r>
              <a:rPr lang="en-US" sz="2200" dirty="0" smtClean="0">
                <a:solidFill>
                  <a:srgbClr val="C00000"/>
                </a:solidFill>
              </a:rPr>
              <a:t>blood cells per day.</a:t>
            </a:r>
            <a:endParaRPr lang="bg-BG" sz="2200" dirty="0">
              <a:solidFill>
                <a:srgbClr val="C00000"/>
              </a:solidFill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0" y="2405063"/>
            <a:ext cx="9144000" cy="38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200" dirty="0">
                <a:solidFill>
                  <a:srgbClr val="007635"/>
                </a:solidFill>
              </a:rPr>
              <a:t> </a:t>
            </a:r>
            <a:r>
              <a:rPr lang="en-US" sz="2200" i="1" u="sng" dirty="0" err="1" smtClean="0">
                <a:solidFill>
                  <a:srgbClr val="007635"/>
                </a:solidFill>
              </a:rPr>
              <a:t>induceble</a:t>
            </a:r>
            <a:r>
              <a:rPr lang="bg-BG" sz="2200" dirty="0" smtClean="0">
                <a:solidFill>
                  <a:srgbClr val="007635"/>
                </a:solidFill>
              </a:rPr>
              <a:t>:</a:t>
            </a:r>
            <a:endParaRPr lang="bg-BG" sz="2200" dirty="0">
              <a:solidFill>
                <a:srgbClr val="007635"/>
              </a:solidFill>
            </a:endParaRP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0" y="2708275"/>
            <a:ext cx="91440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 dirty="0">
                <a:solidFill>
                  <a:srgbClr val="92D050"/>
                </a:solidFill>
              </a:rPr>
              <a:t> </a:t>
            </a:r>
            <a:r>
              <a:rPr lang="en-US" sz="2200" dirty="0" smtClean="0">
                <a:solidFill>
                  <a:srgbClr val="92D050"/>
                </a:solidFill>
              </a:rPr>
              <a:t>Acceleration of </a:t>
            </a:r>
            <a:r>
              <a:rPr lang="en-US" sz="2200" dirty="0" err="1" smtClean="0">
                <a:solidFill>
                  <a:srgbClr val="92D050"/>
                </a:solidFill>
              </a:rPr>
              <a:t>hemopoiesis</a:t>
            </a:r>
            <a:r>
              <a:rPr lang="en-US" sz="2200" dirty="0" smtClean="0">
                <a:solidFill>
                  <a:srgbClr val="92D050"/>
                </a:solidFill>
              </a:rPr>
              <a:t> because pathological decrease of number of blood cells. It is specific </a:t>
            </a:r>
            <a:r>
              <a:rPr lang="bg-BG" sz="2200" dirty="0" smtClean="0">
                <a:solidFill>
                  <a:srgbClr val="92D050"/>
                </a:solidFill>
              </a:rPr>
              <a:t>–</a:t>
            </a:r>
            <a:r>
              <a:rPr lang="en-US" sz="2200" dirty="0" smtClean="0">
                <a:solidFill>
                  <a:srgbClr val="92D050"/>
                </a:solidFill>
              </a:rPr>
              <a:t> only</a:t>
            </a:r>
            <a:r>
              <a:rPr lang="bg-BG" sz="2200" dirty="0" smtClean="0">
                <a:solidFill>
                  <a:srgbClr val="92D050"/>
                </a:solidFill>
              </a:rPr>
              <a:t> </a:t>
            </a:r>
            <a:r>
              <a:rPr lang="en-US" sz="2200" dirty="0" smtClean="0">
                <a:solidFill>
                  <a:srgbClr val="92D050"/>
                </a:solidFill>
              </a:rPr>
              <a:t>increased production of type of blood cells that is lower than normal occurs.</a:t>
            </a:r>
            <a:endParaRPr lang="bg-BG" sz="2200" dirty="0">
              <a:solidFill>
                <a:srgbClr val="92D050"/>
              </a:solidFill>
            </a:endParaRPr>
          </a:p>
        </p:txBody>
      </p:sp>
      <p:pic>
        <p:nvPicPr>
          <p:cNvPr id="30733" name="Picture 13" descr="hemp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573463"/>
            <a:ext cx="7272337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1273175"/>
            <a:ext cx="23679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bg-BG" sz="2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i="1" u="sng" dirty="0" smtClean="0">
                <a:solidFill>
                  <a:schemeClr val="accent3">
                    <a:lumMod val="75000"/>
                  </a:schemeClr>
                </a:solidFill>
              </a:rPr>
              <a:t>constitutional</a:t>
            </a:r>
            <a:r>
              <a:rPr lang="bg-BG" sz="2200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  <a:endParaRPr lang="bg-BG" sz="2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-838200" y="3254375"/>
            <a:ext cx="3841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buFont typeface="Wingdings" pitchFamily="2" charset="2"/>
              <a:buChar char="ü"/>
            </a:pPr>
            <a:endParaRPr lang="bg-BG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30727" grpId="0"/>
      <p:bldP spid="30728" grpId="0"/>
      <p:bldP spid="30732" grpId="0"/>
      <p:bldP spid="307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339975" y="-52388"/>
            <a:ext cx="6119813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chemeClr val="bg1"/>
                </a:solidFill>
              </a:rPr>
              <a:t>Hemopoiesis</a:t>
            </a:r>
            <a:r>
              <a:rPr lang="en-US" sz="2400" dirty="0" smtClean="0">
                <a:solidFill>
                  <a:schemeClr val="bg1"/>
                </a:solidFill>
              </a:rPr>
              <a:t> in bone marrow</a:t>
            </a:r>
            <a:endParaRPr lang="bg-BG" sz="2400" dirty="0">
              <a:solidFill>
                <a:schemeClr val="bg1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" y="548680"/>
            <a:ext cx="8964487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dirty="0">
                <a:solidFill>
                  <a:srgbClr val="00FFFF"/>
                </a:solidFill>
              </a:rPr>
              <a:t> </a:t>
            </a:r>
            <a:r>
              <a:rPr lang="en-US" sz="2200" dirty="0" err="1" smtClean="0">
                <a:solidFill>
                  <a:srgbClr val="00FFFF"/>
                </a:solidFill>
              </a:rPr>
              <a:t>Stroma</a:t>
            </a:r>
            <a:r>
              <a:rPr lang="en-US" sz="2200" dirty="0" smtClean="0">
                <a:solidFill>
                  <a:srgbClr val="00FFFF"/>
                </a:solidFill>
              </a:rPr>
              <a:t> of bone marrow contains the cells (fibroblasts</a:t>
            </a:r>
            <a:r>
              <a:rPr lang="bg-BG" sz="2200" dirty="0" smtClean="0">
                <a:solidFill>
                  <a:srgbClr val="00FFFF"/>
                </a:solidFill>
              </a:rPr>
              <a:t>, </a:t>
            </a:r>
            <a:r>
              <a:rPr lang="en-US" sz="2200" dirty="0" smtClean="0">
                <a:solidFill>
                  <a:srgbClr val="00FFFF"/>
                </a:solidFill>
              </a:rPr>
              <a:t>macrophages</a:t>
            </a:r>
            <a:r>
              <a:rPr lang="bg-BG" sz="2200" dirty="0" smtClean="0">
                <a:solidFill>
                  <a:srgbClr val="00FFFF"/>
                </a:solidFill>
              </a:rPr>
              <a:t>, </a:t>
            </a:r>
            <a:r>
              <a:rPr lang="en-US" sz="2200" dirty="0" smtClean="0">
                <a:solidFill>
                  <a:srgbClr val="00FFFF"/>
                </a:solidFill>
              </a:rPr>
              <a:t>fat cells)</a:t>
            </a:r>
            <a:r>
              <a:rPr lang="bg-BG" sz="2200" dirty="0" smtClean="0">
                <a:solidFill>
                  <a:srgbClr val="00FFFF"/>
                </a:solidFill>
              </a:rPr>
              <a:t> </a:t>
            </a:r>
            <a:r>
              <a:rPr lang="en-US" sz="2200" dirty="0" smtClean="0">
                <a:solidFill>
                  <a:srgbClr val="00FFFF"/>
                </a:solidFill>
              </a:rPr>
              <a:t>and extracellular matrix (</a:t>
            </a:r>
            <a:r>
              <a:rPr lang="en-US" sz="2200" dirty="0" err="1" smtClean="0">
                <a:solidFill>
                  <a:srgbClr val="00FFFF"/>
                </a:solidFill>
              </a:rPr>
              <a:t>fibronectin</a:t>
            </a:r>
            <a:r>
              <a:rPr lang="bg-BG" sz="2200" dirty="0" smtClean="0">
                <a:solidFill>
                  <a:srgbClr val="00FFFF"/>
                </a:solidFill>
              </a:rPr>
              <a:t>, </a:t>
            </a:r>
            <a:r>
              <a:rPr lang="en-US" sz="2200" dirty="0" err="1" smtClean="0">
                <a:solidFill>
                  <a:srgbClr val="00FFFF"/>
                </a:solidFill>
              </a:rPr>
              <a:t>laminin</a:t>
            </a:r>
            <a:r>
              <a:rPr lang="bg-BG" sz="2200" dirty="0" smtClean="0">
                <a:solidFill>
                  <a:srgbClr val="00FFFF"/>
                </a:solidFill>
              </a:rPr>
              <a:t>, </a:t>
            </a:r>
            <a:r>
              <a:rPr lang="en-US" sz="2200" dirty="0" err="1" smtClean="0">
                <a:solidFill>
                  <a:srgbClr val="00FFFF"/>
                </a:solidFill>
              </a:rPr>
              <a:t>colagene</a:t>
            </a:r>
            <a:r>
              <a:rPr lang="en-US" sz="2200" dirty="0" smtClean="0">
                <a:solidFill>
                  <a:srgbClr val="00FFFF"/>
                </a:solidFill>
              </a:rPr>
              <a:t>) to which are bound adhesion molecules and growth factors.</a:t>
            </a:r>
            <a:r>
              <a:rPr lang="bg-BG" sz="2200" dirty="0" smtClean="0">
                <a:solidFill>
                  <a:srgbClr val="00FFFF"/>
                </a:solidFill>
              </a:rPr>
              <a:t> </a:t>
            </a:r>
            <a:endParaRPr lang="bg-BG" sz="2200" dirty="0">
              <a:solidFill>
                <a:srgbClr val="00FFFF"/>
              </a:solidFill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0" y="1916832"/>
            <a:ext cx="9144000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 dirty="0">
                <a:solidFill>
                  <a:srgbClr val="FFCCFF"/>
                </a:solidFill>
              </a:rPr>
              <a:t> </a:t>
            </a:r>
            <a:r>
              <a:rPr lang="en-US" sz="2200" dirty="0" smtClean="0">
                <a:solidFill>
                  <a:srgbClr val="FFCCFF"/>
                </a:solidFill>
              </a:rPr>
              <a:t>Stem cells have specialized receptors for them. </a:t>
            </a:r>
            <a:endParaRPr lang="bg-BG" sz="2200" dirty="0">
              <a:solidFill>
                <a:srgbClr val="FFCCFF"/>
              </a:solidFill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0" y="2492896"/>
            <a:ext cx="8820472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200" dirty="0">
                <a:solidFill>
                  <a:srgbClr val="00FF00"/>
                </a:solidFill>
              </a:rPr>
              <a:t> </a:t>
            </a:r>
            <a:r>
              <a:rPr lang="en-US" sz="2200" dirty="0" smtClean="0">
                <a:solidFill>
                  <a:srgbClr val="00FF00"/>
                </a:solidFill>
              </a:rPr>
              <a:t>Interaction between stem cells and </a:t>
            </a:r>
            <a:r>
              <a:rPr lang="en-US" sz="2200" dirty="0" err="1" smtClean="0">
                <a:solidFill>
                  <a:srgbClr val="00FF00"/>
                </a:solidFill>
              </a:rPr>
              <a:t>stroma</a:t>
            </a:r>
            <a:r>
              <a:rPr lang="en-US" sz="2200" dirty="0" smtClean="0">
                <a:solidFill>
                  <a:srgbClr val="00FF00"/>
                </a:solidFill>
              </a:rPr>
              <a:t> is important for normal </a:t>
            </a:r>
            <a:r>
              <a:rPr lang="en-US" sz="2200" dirty="0" err="1" smtClean="0">
                <a:solidFill>
                  <a:srgbClr val="00FF00"/>
                </a:solidFill>
              </a:rPr>
              <a:t>hemopoiesis</a:t>
            </a:r>
            <a:r>
              <a:rPr lang="en-US" sz="2200" dirty="0" smtClean="0">
                <a:solidFill>
                  <a:srgbClr val="00FF00"/>
                </a:solidFill>
              </a:rPr>
              <a:t>. </a:t>
            </a:r>
            <a:endParaRPr lang="bg-BG" sz="2200" dirty="0">
              <a:solidFill>
                <a:srgbClr val="00FF00"/>
              </a:solidFill>
            </a:endParaRPr>
          </a:p>
        </p:txBody>
      </p:sp>
      <p:pic>
        <p:nvPicPr>
          <p:cNvPr id="34827" name="Picture 11" descr="Microenvironment of Hemopoiesis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 l="4456" b="3516"/>
          <a:stretch>
            <a:fillRect/>
          </a:stretch>
        </p:blipFill>
        <p:spPr bwMode="auto">
          <a:xfrm>
            <a:off x="1403649" y="3284984"/>
            <a:ext cx="6351290" cy="350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/>
      <p:bldP spid="348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3419475" y="-52388"/>
            <a:ext cx="2376661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chemeClr val="accent3"/>
                </a:solidFill>
              </a:rPr>
              <a:t>Hemopoiesis</a:t>
            </a:r>
            <a:endParaRPr lang="bg-BG" sz="2400" dirty="0">
              <a:solidFill>
                <a:schemeClr val="accent3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39751" y="620688"/>
            <a:ext cx="7632650" cy="6237312"/>
            <a:chOff x="340" y="238"/>
            <a:chExt cx="4990" cy="4082"/>
          </a:xfrm>
        </p:grpSpPr>
        <p:pic>
          <p:nvPicPr>
            <p:cNvPr id="104450" name="Picture 2" descr="19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12000"/>
            </a:blip>
            <a:srcRect b="2754"/>
            <a:stretch>
              <a:fillRect/>
            </a:stretch>
          </p:blipFill>
          <p:spPr bwMode="auto">
            <a:xfrm>
              <a:off x="340" y="238"/>
              <a:ext cx="4990" cy="4082"/>
            </a:xfrm>
            <a:prstGeom prst="rect">
              <a:avLst/>
            </a:prstGeom>
            <a:noFill/>
          </p:spPr>
        </p:pic>
        <p:sp>
          <p:nvSpPr>
            <p:cNvPr id="104453" name="Text Box 5"/>
            <p:cNvSpPr txBox="1">
              <a:spLocks noChangeArrowheads="1"/>
            </p:cNvSpPr>
            <p:nvPr/>
          </p:nvSpPr>
          <p:spPr bwMode="auto">
            <a:xfrm>
              <a:off x="1837" y="1616"/>
              <a:ext cx="54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>
                  <a:latin typeface="Arial" pitchFamily="34" charset="0"/>
                </a:rPr>
                <a:t>CFU-Eo</a:t>
              </a:r>
              <a:endParaRPr lang="bg-BG" sz="1000">
                <a:latin typeface="Arial" pitchFamily="34" charset="0"/>
              </a:endParaRPr>
            </a:p>
          </p:txBody>
        </p:sp>
        <p:sp>
          <p:nvSpPr>
            <p:cNvPr id="104454" name="Text Box 6"/>
            <p:cNvSpPr txBox="1">
              <a:spLocks noChangeArrowheads="1"/>
            </p:cNvSpPr>
            <p:nvPr/>
          </p:nvSpPr>
          <p:spPr bwMode="auto">
            <a:xfrm>
              <a:off x="2427" y="1616"/>
              <a:ext cx="54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>
                  <a:latin typeface="Arial" pitchFamily="34" charset="0"/>
                </a:rPr>
                <a:t>CFU-Ba</a:t>
              </a:r>
              <a:endParaRPr lang="bg-BG" sz="1000">
                <a:latin typeface="Arial" pitchFamily="34" charset="0"/>
              </a:endParaRPr>
            </a:p>
          </p:txBody>
        </p:sp>
        <p:sp>
          <p:nvSpPr>
            <p:cNvPr id="104455" name="Rectangle 7"/>
            <p:cNvSpPr>
              <a:spLocks noChangeArrowheads="1"/>
            </p:cNvSpPr>
            <p:nvPr/>
          </p:nvSpPr>
          <p:spPr bwMode="auto">
            <a:xfrm>
              <a:off x="1882" y="1071"/>
              <a:ext cx="726" cy="136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bg-BG">
                <a:solidFill>
                  <a:srgbClr val="A50021"/>
                </a:solidFill>
              </a:endParaRPr>
            </a:p>
          </p:txBody>
        </p:sp>
        <p:sp>
          <p:nvSpPr>
            <p:cNvPr id="104456" name="Rectangle 8"/>
            <p:cNvSpPr>
              <a:spLocks noChangeArrowheads="1"/>
            </p:cNvSpPr>
            <p:nvPr/>
          </p:nvSpPr>
          <p:spPr bwMode="auto">
            <a:xfrm>
              <a:off x="4286" y="1253"/>
              <a:ext cx="726" cy="136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bg-BG">
                <a:solidFill>
                  <a:srgbClr val="A50021"/>
                </a:solidFill>
              </a:endParaRPr>
            </a:p>
          </p:txBody>
        </p:sp>
        <p:sp>
          <p:nvSpPr>
            <p:cNvPr id="104457" name="Text Box 9"/>
            <p:cNvSpPr txBox="1">
              <a:spLocks noChangeArrowheads="1"/>
            </p:cNvSpPr>
            <p:nvPr/>
          </p:nvSpPr>
          <p:spPr bwMode="auto">
            <a:xfrm>
              <a:off x="3561" y="1643"/>
              <a:ext cx="54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>
                  <a:latin typeface="Arial" pitchFamily="34" charset="0"/>
                </a:rPr>
                <a:t>CFU-Mo</a:t>
              </a:r>
              <a:endParaRPr lang="bg-BG" sz="1000">
                <a:latin typeface="Arial" pitchFamily="34" charset="0"/>
              </a:endParaRPr>
            </a:p>
          </p:txBody>
        </p:sp>
        <p:sp>
          <p:nvSpPr>
            <p:cNvPr id="104458" name="Text Box 10"/>
            <p:cNvSpPr txBox="1">
              <a:spLocks noChangeArrowheads="1"/>
            </p:cNvSpPr>
            <p:nvPr/>
          </p:nvSpPr>
          <p:spPr bwMode="auto">
            <a:xfrm>
              <a:off x="3016" y="1643"/>
              <a:ext cx="54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>
                  <a:latin typeface="Arial" pitchFamily="34" charset="0"/>
                </a:rPr>
                <a:t>CFU-G</a:t>
              </a:r>
              <a:endParaRPr lang="bg-BG" sz="1000"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979712" y="0"/>
            <a:ext cx="3456483" cy="45720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Control of </a:t>
            </a:r>
            <a:r>
              <a:rPr lang="en-US" sz="2400" dirty="0" err="1" smtClean="0">
                <a:solidFill>
                  <a:schemeClr val="bg1"/>
                </a:solidFill>
              </a:rPr>
              <a:t>hemopoiesis</a:t>
            </a:r>
            <a:endParaRPr lang="bg-BG" sz="2400" dirty="0">
              <a:solidFill>
                <a:schemeClr val="bg1"/>
              </a:solidFill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0" y="2708920"/>
            <a:ext cx="6300192" cy="363176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00B050"/>
                </a:solidFill>
              </a:rPr>
              <a:t>Control uses local and </a:t>
            </a:r>
            <a:r>
              <a:rPr lang="en-US" sz="2200" dirty="0" err="1" smtClean="0">
                <a:solidFill>
                  <a:srgbClr val="00B050"/>
                </a:solidFill>
              </a:rPr>
              <a:t>humoral</a:t>
            </a:r>
            <a:r>
              <a:rPr lang="en-US" sz="2200" dirty="0" smtClean="0">
                <a:solidFill>
                  <a:srgbClr val="00B050"/>
                </a:solidFill>
              </a:rPr>
              <a:t> mechanisms.</a:t>
            </a:r>
            <a:endParaRPr lang="bg-BG" sz="2200" dirty="0">
              <a:solidFill>
                <a:srgbClr val="00B050"/>
              </a:solidFill>
            </a:endParaRPr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107504" y="4221088"/>
            <a:ext cx="4283968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bg-BG" sz="2200" dirty="0">
                <a:solidFill>
                  <a:srgbClr val="FFFF99"/>
                </a:solidFill>
              </a:rPr>
              <a:t> </a:t>
            </a:r>
            <a:r>
              <a:rPr lang="en-US" sz="2200" dirty="0" smtClean="0">
                <a:solidFill>
                  <a:srgbClr val="FFFF99"/>
                </a:solidFill>
              </a:rPr>
              <a:t>The local mechanisms include interaction between </a:t>
            </a:r>
            <a:r>
              <a:rPr lang="en-US" sz="2200" dirty="0" err="1" smtClean="0">
                <a:solidFill>
                  <a:srgbClr val="FFFF99"/>
                </a:solidFill>
              </a:rPr>
              <a:t>hemopoietic</a:t>
            </a:r>
            <a:r>
              <a:rPr lang="en-US" sz="2200" dirty="0" smtClean="0">
                <a:solidFill>
                  <a:srgbClr val="FFFF99"/>
                </a:solidFill>
              </a:rPr>
              <a:t> cells and </a:t>
            </a:r>
            <a:r>
              <a:rPr lang="en-US" sz="2200" dirty="0" err="1" smtClean="0">
                <a:solidFill>
                  <a:srgbClr val="FFFF99"/>
                </a:solidFill>
              </a:rPr>
              <a:t>stroma</a:t>
            </a:r>
            <a:r>
              <a:rPr lang="en-US" sz="2200" dirty="0" smtClean="0">
                <a:solidFill>
                  <a:srgbClr val="FFFF99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rgbClr val="FFFF99"/>
                </a:solidFill>
              </a:rPr>
              <a:t>of bone marrow, and are important in early phases of </a:t>
            </a:r>
            <a:r>
              <a:rPr lang="en-US" sz="2200" dirty="0" err="1" smtClean="0">
                <a:solidFill>
                  <a:srgbClr val="FFFF99"/>
                </a:solidFill>
              </a:rPr>
              <a:t>hemopoesis</a:t>
            </a:r>
            <a:r>
              <a:rPr lang="en-US" sz="2200" dirty="0" smtClean="0">
                <a:solidFill>
                  <a:srgbClr val="FFFF99"/>
                </a:solidFill>
              </a:rPr>
              <a:t>.</a:t>
            </a:r>
            <a:endParaRPr lang="bg-BG" sz="2200" dirty="0">
              <a:solidFill>
                <a:srgbClr val="FFFF99"/>
              </a:solidFill>
            </a:endParaRP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004048" y="764704"/>
            <a:ext cx="3529013" cy="1727200"/>
            <a:chOff x="3424" y="935"/>
            <a:chExt cx="2356" cy="1270"/>
          </a:xfrm>
        </p:grpSpPr>
        <p:pic>
          <p:nvPicPr>
            <p:cNvPr id="22570" name="Picture 42" descr="j030084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24" y="935"/>
              <a:ext cx="2336" cy="1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571" name="Text Box 43"/>
            <p:cNvSpPr txBox="1">
              <a:spLocks noChangeArrowheads="1"/>
            </p:cNvSpPr>
            <p:nvPr/>
          </p:nvSpPr>
          <p:spPr bwMode="auto">
            <a:xfrm>
              <a:off x="3622" y="1697"/>
              <a:ext cx="824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>
                  <a:solidFill>
                    <a:srgbClr val="FF3300"/>
                  </a:solidFill>
                  <a:latin typeface="Arial" pitchFamily="34" charset="0"/>
                </a:rPr>
                <a:t>Controlled cell</a:t>
              </a:r>
            </a:p>
            <a:p>
              <a:r>
                <a:rPr lang="en-US" sz="1400">
                  <a:solidFill>
                    <a:srgbClr val="FF3300"/>
                  </a:solidFill>
                  <a:latin typeface="Arial" pitchFamily="34" charset="0"/>
                </a:rPr>
                <a:t> death</a:t>
              </a:r>
            </a:p>
          </p:txBody>
        </p:sp>
        <p:sp>
          <p:nvSpPr>
            <p:cNvPr id="22572" name="Text Box 44"/>
            <p:cNvSpPr txBox="1">
              <a:spLocks noChangeArrowheads="1"/>
            </p:cNvSpPr>
            <p:nvPr/>
          </p:nvSpPr>
          <p:spPr bwMode="auto">
            <a:xfrm>
              <a:off x="5061" y="1519"/>
              <a:ext cx="719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>
                  <a:solidFill>
                    <a:srgbClr val="FF3300"/>
                  </a:solidFill>
                  <a:latin typeface="Arial" pitchFamily="34" charset="0"/>
                </a:rPr>
                <a:t>Controlled cell</a:t>
              </a:r>
            </a:p>
            <a:p>
              <a:r>
                <a:rPr lang="en-US" sz="1400">
                  <a:solidFill>
                    <a:srgbClr val="FF3300"/>
                  </a:solidFill>
                  <a:latin typeface="Arial" pitchFamily="34" charset="0"/>
                </a:rPr>
                <a:t>production</a:t>
              </a:r>
            </a:p>
          </p:txBody>
        </p:sp>
      </p:grp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0" y="764704"/>
            <a:ext cx="8748464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bg-BG" sz="2200" dirty="0">
                <a:solidFill>
                  <a:srgbClr val="002060"/>
                </a:solidFill>
              </a:rPr>
              <a:t> </a:t>
            </a:r>
            <a:r>
              <a:rPr lang="en-US" sz="2200" dirty="0" smtClean="0">
                <a:solidFill>
                  <a:srgbClr val="002060"/>
                </a:solidFill>
              </a:rPr>
              <a:t>Control of </a:t>
            </a:r>
            <a:r>
              <a:rPr lang="en-US" sz="2200" dirty="0" err="1" smtClean="0">
                <a:solidFill>
                  <a:srgbClr val="002060"/>
                </a:solidFill>
              </a:rPr>
              <a:t>hemopoiesis</a:t>
            </a:r>
            <a:r>
              <a:rPr lang="en-US" sz="2200" dirty="0" smtClean="0">
                <a:solidFill>
                  <a:srgbClr val="002060"/>
                </a:solidFill>
              </a:rPr>
              <a:t> ensures</a:t>
            </a:r>
          </a:p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rgbClr val="002060"/>
                </a:solidFill>
              </a:rPr>
              <a:t>exact balance between the rate of cell </a:t>
            </a:r>
          </a:p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rgbClr val="002060"/>
                </a:solidFill>
              </a:rPr>
              <a:t>production and the rate of controlled </a:t>
            </a:r>
          </a:p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rgbClr val="002060"/>
                </a:solidFill>
              </a:rPr>
              <a:t>cell death. </a:t>
            </a:r>
            <a:endParaRPr lang="bg-BG" sz="2200" dirty="0">
              <a:solidFill>
                <a:srgbClr val="002060"/>
              </a:solidFill>
            </a:endParaRPr>
          </a:p>
        </p:txBody>
      </p: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4486999" y="3639983"/>
            <a:ext cx="3960440" cy="2879601"/>
            <a:chOff x="3424" y="1979"/>
            <a:chExt cx="2336" cy="1950"/>
          </a:xfrm>
        </p:grpSpPr>
        <p:pic>
          <p:nvPicPr>
            <p:cNvPr id="22576" name="Picture 48" descr="Hemopoiesis regulation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18000"/>
            </a:blip>
            <a:srcRect l="7079" t="3604" r="3685" b="15410"/>
            <a:stretch>
              <a:fillRect/>
            </a:stretch>
          </p:blipFill>
          <p:spPr bwMode="auto">
            <a:xfrm>
              <a:off x="3424" y="1979"/>
              <a:ext cx="2336" cy="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77" name="Oval 49"/>
            <p:cNvSpPr>
              <a:spLocks noChangeArrowheads="1"/>
            </p:cNvSpPr>
            <p:nvPr/>
          </p:nvSpPr>
          <p:spPr bwMode="auto">
            <a:xfrm>
              <a:off x="3696" y="3612"/>
              <a:ext cx="453" cy="227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auto">
            <a:xfrm>
              <a:off x="4875" y="3385"/>
              <a:ext cx="590" cy="227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bg-BG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620688"/>
            <a:ext cx="8892480" cy="5853264"/>
          </a:xfrm>
        </p:spPr>
        <p:txBody>
          <a:bodyPr>
            <a:normAutofit/>
          </a:bodyPr>
          <a:lstStyle/>
          <a:p>
            <a:r>
              <a:rPr lang="bg-BG" altLang="ko-KR" dirty="0" smtClean="0">
                <a:solidFill>
                  <a:srgbClr val="FFCCCC"/>
                </a:solidFill>
              </a:rPr>
              <a:t> </a:t>
            </a:r>
            <a:r>
              <a:rPr lang="en-US" altLang="ko-KR" sz="2800" dirty="0" err="1" smtClean="0">
                <a:solidFill>
                  <a:schemeClr val="tx2">
                    <a:lumMod val="90000"/>
                  </a:schemeClr>
                </a:solidFill>
              </a:rPr>
              <a:t>Humoral</a:t>
            </a:r>
            <a:r>
              <a:rPr lang="en-US" altLang="ko-KR" sz="2800" dirty="0" smtClean="0">
                <a:solidFill>
                  <a:schemeClr val="tx2">
                    <a:lumMod val="90000"/>
                  </a:schemeClr>
                </a:solidFill>
              </a:rPr>
              <a:t> mechanisms of control are performed by </a:t>
            </a:r>
            <a:r>
              <a:rPr lang="en-US" altLang="ko-KR" sz="2800" dirty="0" err="1" smtClean="0">
                <a:solidFill>
                  <a:schemeClr val="tx2">
                    <a:lumMod val="90000"/>
                  </a:schemeClr>
                </a:solidFill>
              </a:rPr>
              <a:t>hemopoetic</a:t>
            </a:r>
            <a:r>
              <a:rPr lang="en-US" altLang="ko-KR" sz="2800" dirty="0" smtClean="0">
                <a:solidFill>
                  <a:schemeClr val="tx2">
                    <a:lumMod val="90000"/>
                  </a:schemeClr>
                </a:solidFill>
              </a:rPr>
              <a:t> growth factors that are secreted by the cells of bone marrow, kidney and liver.</a:t>
            </a:r>
          </a:p>
          <a:p>
            <a:r>
              <a:rPr lang="bg-BG" sz="2800" dirty="0" smtClean="0">
                <a:solidFill>
                  <a:srgbClr val="FFCCFF"/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90000"/>
                  </a:schemeClr>
                </a:solidFill>
              </a:rPr>
              <a:t>Hemopoietic</a:t>
            </a:r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</a:rPr>
              <a:t> growth factors are </a:t>
            </a:r>
            <a:r>
              <a:rPr lang="en-US" sz="2800" dirty="0" err="1" smtClean="0">
                <a:solidFill>
                  <a:schemeClr val="tx2">
                    <a:lumMod val="90000"/>
                  </a:schemeClr>
                </a:solidFill>
              </a:rPr>
              <a:t>glycoproteins</a:t>
            </a:r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</a:rPr>
              <a:t> from family of </a:t>
            </a:r>
            <a:r>
              <a:rPr lang="en-US" sz="2800" dirty="0" err="1" smtClean="0">
                <a:solidFill>
                  <a:schemeClr val="tx2">
                    <a:lumMod val="90000"/>
                  </a:schemeClr>
                </a:solidFill>
              </a:rPr>
              <a:t>citokines</a:t>
            </a:r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</a:rPr>
              <a:t>.</a:t>
            </a:r>
          </a:p>
          <a:p>
            <a:r>
              <a:rPr lang="bg-BG" sz="2800" dirty="0" smtClean="0">
                <a:solidFill>
                  <a:srgbClr val="CCCCFF"/>
                </a:solidFill>
              </a:rPr>
              <a:t> </a:t>
            </a:r>
            <a:r>
              <a:rPr lang="en-US" sz="2800" dirty="0" smtClean="0">
                <a:solidFill>
                  <a:srgbClr val="CCCCFF"/>
                </a:solidFill>
              </a:rPr>
              <a:t>Colonia-stimulating factors</a:t>
            </a:r>
            <a:r>
              <a:rPr lang="bg-BG" sz="2800" dirty="0" smtClean="0">
                <a:solidFill>
                  <a:srgbClr val="CCCCFF"/>
                </a:solidFill>
              </a:rPr>
              <a:t>: </a:t>
            </a:r>
            <a:r>
              <a:rPr lang="bg-BG" altLang="ko-KR" sz="2800" dirty="0" smtClean="0">
                <a:solidFill>
                  <a:srgbClr val="CCCCFF"/>
                </a:solidFill>
              </a:rPr>
              <a:t>SCF (stem cell factor) LIF </a:t>
            </a:r>
            <a:r>
              <a:rPr lang="en-US" altLang="ko-KR" sz="2800" dirty="0" smtClean="0">
                <a:solidFill>
                  <a:srgbClr val="CCCCFF"/>
                </a:solidFill>
                <a:ea typeface="Gulim" pitchFamily="34" charset="-127"/>
              </a:rPr>
              <a:t>(</a:t>
            </a:r>
            <a:r>
              <a:rPr lang="en-US" altLang="ko-KR" sz="2800" dirty="0" err="1" smtClean="0">
                <a:solidFill>
                  <a:srgbClr val="CCCCFF"/>
                </a:solidFill>
                <a:ea typeface="Gulim" pitchFamily="34" charset="-127"/>
              </a:rPr>
              <a:t>leucocyte</a:t>
            </a:r>
            <a:r>
              <a:rPr lang="en-US" altLang="ko-KR" sz="2800" dirty="0" smtClean="0">
                <a:solidFill>
                  <a:srgbClr val="CCCCFF"/>
                </a:solidFill>
                <a:ea typeface="Gulim" pitchFamily="34" charset="-127"/>
              </a:rPr>
              <a:t> inhibitory factor)</a:t>
            </a:r>
            <a:r>
              <a:rPr lang="bg-BG" altLang="ko-KR" sz="2800" dirty="0" smtClean="0">
                <a:solidFill>
                  <a:srgbClr val="CCCCFF"/>
                </a:solidFill>
              </a:rPr>
              <a:t> GM-CSF </a:t>
            </a:r>
            <a:r>
              <a:rPr lang="en-US" altLang="ko-KR" sz="2800" dirty="0" smtClean="0">
                <a:solidFill>
                  <a:srgbClr val="CCCCFF"/>
                </a:solidFill>
                <a:ea typeface="Gulim" pitchFamily="34" charset="-127"/>
              </a:rPr>
              <a:t>(</a:t>
            </a:r>
            <a:r>
              <a:rPr lang="bg-BG" altLang="ko-KR" sz="2800" dirty="0" smtClean="0">
                <a:solidFill>
                  <a:srgbClr val="CCCCFF"/>
                </a:solidFill>
              </a:rPr>
              <a:t>granulocyte /macrophage</a:t>
            </a:r>
            <a:r>
              <a:rPr lang="en-US" altLang="ko-KR" sz="2800" dirty="0" smtClean="0">
                <a:solidFill>
                  <a:srgbClr val="CCCCFF"/>
                </a:solidFill>
                <a:ea typeface="Gulim" pitchFamily="34" charset="-127"/>
              </a:rPr>
              <a:t>), </a:t>
            </a:r>
            <a:r>
              <a:rPr lang="bg-BG" altLang="ko-KR" sz="2800" dirty="0" smtClean="0">
                <a:solidFill>
                  <a:srgbClr val="CCCCFF"/>
                </a:solidFill>
              </a:rPr>
              <a:t>MEG-CS</a:t>
            </a:r>
            <a:r>
              <a:rPr lang="en-US" altLang="ko-KR" sz="2800" dirty="0" smtClean="0">
                <a:solidFill>
                  <a:srgbClr val="CCCCFF"/>
                </a:solidFill>
                <a:ea typeface="Gulim" pitchFamily="34" charset="-127"/>
              </a:rPr>
              <a:t>F</a:t>
            </a:r>
          </a:p>
          <a:p>
            <a:r>
              <a:rPr lang="bg-BG" sz="2800" dirty="0" smtClean="0">
                <a:solidFill>
                  <a:srgbClr val="CCFF33"/>
                </a:solidFill>
              </a:rPr>
              <a:t> </a:t>
            </a:r>
            <a:r>
              <a:rPr lang="en-US" sz="2800" dirty="0" err="1" smtClean="0">
                <a:solidFill>
                  <a:srgbClr val="CCFF33"/>
                </a:solidFill>
              </a:rPr>
              <a:t>trombopoietine</a:t>
            </a:r>
            <a:endParaRPr lang="en-US" sz="2800" dirty="0" smtClean="0">
              <a:solidFill>
                <a:srgbClr val="CCFF33"/>
              </a:solidFill>
            </a:endParaRPr>
          </a:p>
          <a:p>
            <a:r>
              <a:rPr lang="bg-BG" altLang="ko-KR" sz="2800" dirty="0" smtClean="0">
                <a:solidFill>
                  <a:srgbClr val="66FF33"/>
                </a:solidFill>
              </a:rPr>
              <a:t> </a:t>
            </a:r>
            <a:r>
              <a:rPr lang="en-US" altLang="ko-KR" sz="2800" dirty="0" err="1" smtClean="0">
                <a:solidFill>
                  <a:srgbClr val="66FF33"/>
                </a:solidFill>
                <a:ea typeface="Gulim" pitchFamily="34" charset="-127"/>
              </a:rPr>
              <a:t>erythropoietine</a:t>
            </a:r>
            <a:endParaRPr lang="en-US" altLang="ko-KR" sz="2800" dirty="0" smtClean="0">
              <a:solidFill>
                <a:srgbClr val="66FF33"/>
              </a:solidFill>
            </a:endParaRPr>
          </a:p>
          <a:p>
            <a:r>
              <a:rPr lang="bg-BG" sz="2800" dirty="0" smtClean="0">
                <a:solidFill>
                  <a:srgbClr val="FFCC66"/>
                </a:solidFill>
              </a:rPr>
              <a:t> </a:t>
            </a:r>
            <a:r>
              <a:rPr lang="en-US" sz="2800" dirty="0" smtClean="0">
                <a:solidFill>
                  <a:srgbClr val="FFCC66"/>
                </a:solidFill>
              </a:rPr>
              <a:t>interleukins</a:t>
            </a:r>
            <a:r>
              <a:rPr lang="bg-BG" sz="2800" dirty="0" smtClean="0">
                <a:solidFill>
                  <a:srgbClr val="FFCC66"/>
                </a:solidFill>
              </a:rPr>
              <a:t> </a:t>
            </a:r>
            <a:r>
              <a:rPr lang="bg-BG" altLang="ko-KR" sz="2800" dirty="0" smtClean="0">
                <a:solidFill>
                  <a:srgbClr val="FFCC66"/>
                </a:solidFill>
              </a:rPr>
              <a:t>(IL</a:t>
            </a:r>
            <a:r>
              <a:rPr lang="en-US" altLang="ko-KR" sz="2800" dirty="0" smtClean="0">
                <a:solidFill>
                  <a:srgbClr val="FFCC66"/>
                </a:solidFill>
                <a:ea typeface="Gulim" pitchFamily="34" charset="-127"/>
              </a:rPr>
              <a:t>-</a:t>
            </a:r>
            <a:r>
              <a:rPr lang="bg-BG" altLang="ko-KR" sz="2800" dirty="0" smtClean="0">
                <a:solidFill>
                  <a:srgbClr val="FFCC66"/>
                </a:solidFill>
              </a:rPr>
              <a:t>1, IL</a:t>
            </a:r>
            <a:r>
              <a:rPr lang="en-US" altLang="ko-KR" sz="2800" dirty="0" smtClean="0">
                <a:solidFill>
                  <a:srgbClr val="FFCC66"/>
                </a:solidFill>
                <a:ea typeface="Gulim" pitchFamily="34" charset="-127"/>
              </a:rPr>
              <a:t>-</a:t>
            </a:r>
            <a:r>
              <a:rPr lang="bg-BG" altLang="ko-KR" sz="2800" dirty="0" smtClean="0">
                <a:solidFill>
                  <a:srgbClr val="FFCC66"/>
                </a:solidFill>
              </a:rPr>
              <a:t>3, IL</a:t>
            </a:r>
            <a:r>
              <a:rPr lang="en-US" altLang="ko-KR" sz="2800" dirty="0" smtClean="0">
                <a:solidFill>
                  <a:srgbClr val="FFCC66"/>
                </a:solidFill>
                <a:ea typeface="Gulim" pitchFamily="34" charset="-127"/>
              </a:rPr>
              <a:t>-</a:t>
            </a:r>
            <a:r>
              <a:rPr lang="bg-BG" altLang="ko-KR" sz="2800" dirty="0" smtClean="0">
                <a:solidFill>
                  <a:srgbClr val="FFCC66"/>
                </a:solidFill>
              </a:rPr>
              <a:t>4, IL</a:t>
            </a:r>
            <a:r>
              <a:rPr lang="en-US" altLang="ko-KR" sz="2800" dirty="0" smtClean="0">
                <a:solidFill>
                  <a:srgbClr val="FFCC66"/>
                </a:solidFill>
                <a:ea typeface="Gulim" pitchFamily="34" charset="-127"/>
              </a:rPr>
              <a:t>-</a:t>
            </a:r>
            <a:r>
              <a:rPr lang="bg-BG" altLang="ko-KR" sz="2800" dirty="0" smtClean="0">
                <a:solidFill>
                  <a:srgbClr val="FFCC66"/>
                </a:solidFill>
              </a:rPr>
              <a:t>5, IL</a:t>
            </a:r>
            <a:r>
              <a:rPr lang="en-US" altLang="ko-KR" sz="2800" dirty="0" smtClean="0">
                <a:solidFill>
                  <a:srgbClr val="FFCC66"/>
                </a:solidFill>
                <a:ea typeface="Gulim" pitchFamily="34" charset="-127"/>
              </a:rPr>
              <a:t>-</a:t>
            </a:r>
            <a:r>
              <a:rPr lang="bg-BG" altLang="ko-KR" sz="2800" dirty="0" smtClean="0">
                <a:solidFill>
                  <a:srgbClr val="FFCC66"/>
                </a:solidFill>
              </a:rPr>
              <a:t>6, </a:t>
            </a:r>
            <a:r>
              <a:rPr lang="en-US" altLang="ko-KR" sz="2800" dirty="0" smtClean="0">
                <a:solidFill>
                  <a:srgbClr val="FFCC66"/>
                </a:solidFill>
                <a:ea typeface="Gulim" pitchFamily="34" charset="-127"/>
              </a:rPr>
              <a:t>IL-7, </a:t>
            </a:r>
            <a:r>
              <a:rPr lang="bg-BG" altLang="ko-KR" sz="2800" dirty="0" smtClean="0">
                <a:solidFill>
                  <a:srgbClr val="FFCC66"/>
                </a:solidFill>
              </a:rPr>
              <a:t>IL</a:t>
            </a:r>
            <a:r>
              <a:rPr lang="en-US" altLang="ko-KR" sz="2800" dirty="0" smtClean="0">
                <a:solidFill>
                  <a:srgbClr val="FFCC66"/>
                </a:solidFill>
                <a:ea typeface="Gulim" pitchFamily="34" charset="-127"/>
              </a:rPr>
              <a:t>-</a:t>
            </a:r>
            <a:r>
              <a:rPr lang="bg-BG" altLang="ko-KR" sz="2800" dirty="0" smtClean="0">
                <a:solidFill>
                  <a:srgbClr val="FFCC66"/>
                </a:solidFill>
              </a:rPr>
              <a:t>11) </a:t>
            </a:r>
            <a:endParaRPr lang="bg-BG" sz="2800" dirty="0" smtClean="0">
              <a:solidFill>
                <a:srgbClr val="FFCC66"/>
              </a:solidFill>
            </a:endParaRPr>
          </a:p>
          <a:p>
            <a:endParaRPr lang="bg-BG" sz="2800" dirty="0" smtClean="0">
              <a:solidFill>
                <a:srgbClr val="66FF33"/>
              </a:solidFill>
            </a:endParaRPr>
          </a:p>
          <a:p>
            <a:endParaRPr lang="bg-BG" dirty="0" smtClean="0">
              <a:solidFill>
                <a:srgbClr val="CCFF33"/>
              </a:solidFill>
            </a:endParaRPr>
          </a:p>
          <a:p>
            <a:endParaRPr lang="bg-BG" dirty="0" smtClean="0"/>
          </a:p>
          <a:p>
            <a:endParaRPr lang="bg-BG" dirty="0" smtClean="0">
              <a:solidFill>
                <a:srgbClr val="FFCCFF"/>
              </a:solidFill>
            </a:endParaRPr>
          </a:p>
          <a:p>
            <a:endParaRPr lang="bg-BG" dirty="0" smtClean="0">
              <a:solidFill>
                <a:srgbClr val="FFCCCC"/>
              </a:solidFill>
            </a:endParaRPr>
          </a:p>
          <a:p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B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509120"/>
            <a:ext cx="2556645" cy="1700808"/>
          </a:xfrm>
          <a:prstGeom prst="rect">
            <a:avLst/>
          </a:prstGeom>
          <a:noFill/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907704" y="0"/>
            <a:ext cx="5112568" cy="46166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/>
              <a:t>Red Blood Cells (Erythrocytes)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47667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3"/>
                </a:solidFill>
              </a:rPr>
              <a:t>Functions of RBC</a:t>
            </a:r>
            <a:r>
              <a:rPr lang="bg-BG" sz="2400" dirty="0" smtClean="0">
                <a:solidFill>
                  <a:schemeClr val="accent3"/>
                </a:solidFill>
              </a:rPr>
              <a:t>:</a:t>
            </a:r>
            <a:endParaRPr lang="bg-BG" sz="2400" dirty="0">
              <a:solidFill>
                <a:schemeClr val="accent3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764704"/>
            <a:ext cx="889248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bg-BG" altLang="ko-KR" sz="2200" dirty="0" smtClean="0">
                <a:solidFill>
                  <a:srgbClr val="CC0000"/>
                </a:solidFill>
              </a:rPr>
              <a:t>¤ </a:t>
            </a:r>
            <a:r>
              <a:rPr lang="en-US" sz="2400" dirty="0" smtClean="0"/>
              <a:t>The major function of red blood cells, also known as </a:t>
            </a:r>
            <a:r>
              <a:rPr lang="en-US" sz="2400" i="1" dirty="0" smtClean="0"/>
              <a:t>erythrocytes, is to transport hemoglobin, which in turn carries oxygen from the lungs to the tissues.</a:t>
            </a:r>
          </a:p>
          <a:p>
            <a:r>
              <a:rPr lang="bg-BG" altLang="ko-KR" sz="2000" dirty="0" smtClean="0">
                <a:solidFill>
                  <a:srgbClr val="CC0000"/>
                </a:solidFill>
              </a:rPr>
              <a:t>¤ </a:t>
            </a:r>
            <a:r>
              <a:rPr lang="en-US" sz="2000" dirty="0" smtClean="0"/>
              <a:t>They contain a large quantity of </a:t>
            </a:r>
            <a:r>
              <a:rPr lang="en-US" sz="2000" i="1" dirty="0" smtClean="0"/>
              <a:t>carbonic </a:t>
            </a:r>
            <a:r>
              <a:rPr lang="en-US" sz="2000" i="1" dirty="0" err="1" smtClean="0"/>
              <a:t>anhydrase</a:t>
            </a:r>
            <a:r>
              <a:rPr lang="en-US" sz="2000" i="1" dirty="0" smtClean="0"/>
              <a:t>, an enzyme </a:t>
            </a:r>
            <a:r>
              <a:rPr lang="en-US" sz="2000" dirty="0" smtClean="0"/>
              <a:t>that catalyzes the reversible reaction between carbon dioxide (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</a:t>
            </a:r>
            <a:r>
              <a:rPr lang="en-US" sz="2000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</a:t>
            </a:r>
            <a:r>
              <a:rPr lang="en-US" sz="2000" dirty="0" smtClean="0"/>
              <a:t>) and water</a:t>
            </a:r>
          </a:p>
          <a:p>
            <a:r>
              <a:rPr lang="en-US" sz="2000" dirty="0" smtClean="0"/>
              <a:t>to form carbonic acid (H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CO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), increasing the rate of this reaction several thousand fold. The rapidity of this reaction makes it possible for the water of the blood to transport enormous quantities of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in the form of bicarbonate ion (HCO</a:t>
            </a:r>
            <a:r>
              <a:rPr lang="en-US" sz="2000" baseline="-25000" dirty="0" smtClean="0"/>
              <a:t>3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) from the tissues to the lungs, where it is reconverted to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and expelled into the atmosphere as a body waste product.</a:t>
            </a:r>
          </a:p>
          <a:p>
            <a:r>
              <a:rPr lang="bg-BG" altLang="ko-KR" sz="2000" dirty="0" smtClean="0">
                <a:solidFill>
                  <a:srgbClr val="CC0000"/>
                </a:solidFill>
              </a:rPr>
              <a:t>¤</a:t>
            </a:r>
            <a:r>
              <a:rPr lang="en-US" sz="2000" dirty="0" smtClean="0"/>
              <a:t> The hemoglobin in the cells is an</a:t>
            </a:r>
          </a:p>
          <a:p>
            <a:r>
              <a:rPr lang="en-US" sz="2000" dirty="0" smtClean="0"/>
              <a:t> excellent </a:t>
            </a:r>
            <a:r>
              <a:rPr lang="en-US" sz="2000" i="1" dirty="0" smtClean="0"/>
              <a:t>acid-base buffer (as is true of </a:t>
            </a:r>
          </a:p>
          <a:p>
            <a:r>
              <a:rPr lang="en-US" sz="2000" i="1" dirty="0" smtClean="0"/>
              <a:t>most proteins), so that the red </a:t>
            </a:r>
            <a:r>
              <a:rPr lang="en-US" sz="2000" dirty="0" smtClean="0"/>
              <a:t>blood cells </a:t>
            </a:r>
          </a:p>
          <a:p>
            <a:r>
              <a:rPr lang="en-US" sz="2000" dirty="0" smtClean="0"/>
              <a:t>are responsible for most of the acid-base</a:t>
            </a:r>
          </a:p>
          <a:p>
            <a:r>
              <a:rPr lang="en-US" sz="2000" dirty="0" smtClean="0"/>
              <a:t> buffering power of whole blood.</a:t>
            </a:r>
            <a:endParaRPr lang="bg-BG" sz="20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6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6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6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6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6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6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6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798638" y="0"/>
            <a:ext cx="5653682" cy="46166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/>
              <a:t>Shape and Size of Red Blood Cells</a:t>
            </a:r>
            <a:endParaRPr lang="bg-BG" sz="2400" dirty="0">
              <a:solidFill>
                <a:srgbClr val="A50021"/>
              </a:solidFill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0" y="476672"/>
            <a:ext cx="94678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bg-BG" sz="2200" dirty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number of RBC </a:t>
            </a:r>
            <a:r>
              <a:rPr lang="bg-BG" sz="2200" dirty="0" smtClean="0">
                <a:solidFill>
                  <a:srgbClr val="FF0000"/>
                </a:solidFill>
              </a:rPr>
              <a:t>- </a:t>
            </a:r>
            <a:r>
              <a:rPr lang="bg-BG" altLang="ko-KR" sz="2200" dirty="0">
                <a:solidFill>
                  <a:srgbClr val="FF0000"/>
                </a:solidFill>
              </a:rPr>
              <a:t>4.</a:t>
            </a:r>
            <a:r>
              <a:rPr lang="en-US" altLang="ko-KR" sz="2200" dirty="0">
                <a:solidFill>
                  <a:srgbClr val="FF0000"/>
                </a:solidFill>
                <a:ea typeface="Gulim" pitchFamily="34" charset="-127"/>
              </a:rPr>
              <a:t>5</a:t>
            </a:r>
            <a:r>
              <a:rPr lang="bg-BG" altLang="ko-KR" sz="2200" dirty="0">
                <a:solidFill>
                  <a:srgbClr val="FF0000"/>
                </a:solidFill>
              </a:rPr>
              <a:t> - 5.</a:t>
            </a:r>
            <a:r>
              <a:rPr lang="en-US" altLang="ko-KR" sz="2200" dirty="0">
                <a:solidFill>
                  <a:srgbClr val="FF0000"/>
                </a:solidFill>
                <a:ea typeface="Gulim" pitchFamily="34" charset="-127"/>
              </a:rPr>
              <a:t>9</a:t>
            </a:r>
            <a:r>
              <a:rPr lang="bg-BG" altLang="ko-KR" sz="2200" dirty="0">
                <a:solidFill>
                  <a:srgbClr val="FF0000"/>
                </a:solidFill>
              </a:rPr>
              <a:t>.10</a:t>
            </a:r>
            <a:r>
              <a:rPr lang="bg-BG" altLang="ko-KR" sz="2200" baseline="30000" dirty="0">
                <a:solidFill>
                  <a:srgbClr val="FF0000"/>
                </a:solidFill>
              </a:rPr>
              <a:t>12</a:t>
            </a:r>
            <a:r>
              <a:rPr lang="bg-BG" altLang="ko-KR" sz="2200" dirty="0">
                <a:solidFill>
                  <a:srgbClr val="FF0000"/>
                </a:solidFill>
              </a:rPr>
              <a:t>/</a:t>
            </a:r>
            <a:r>
              <a:rPr lang="en-US" altLang="ko-KR" sz="2200" dirty="0">
                <a:solidFill>
                  <a:srgbClr val="FF0000"/>
                </a:solidFill>
                <a:ea typeface="Gulim" pitchFamily="34" charset="-127"/>
              </a:rPr>
              <a:t>l</a:t>
            </a:r>
            <a:r>
              <a:rPr lang="bg-BG" altLang="ko-KR" sz="2200" dirty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FF0000"/>
                </a:solidFill>
                <a:sym typeface="Bookshelf Symbol 3" pitchFamily="18" charset="2"/>
              </a:rPr>
              <a:t>♂ </a:t>
            </a:r>
            <a:r>
              <a:rPr lang="en-US" sz="2200" dirty="0" smtClean="0">
                <a:solidFill>
                  <a:srgbClr val="FF0000"/>
                </a:solidFill>
                <a:sym typeface="Bookshelf Symbol 3" pitchFamily="18" charset="2"/>
              </a:rPr>
              <a:t> and </a:t>
            </a:r>
            <a:r>
              <a:rPr lang="en-US" altLang="ko-KR" sz="2200" dirty="0" smtClean="0">
                <a:solidFill>
                  <a:srgbClr val="FF0000"/>
                </a:solidFill>
                <a:ea typeface="Gulim" pitchFamily="34" charset="-127"/>
              </a:rPr>
              <a:t>4.2</a:t>
            </a:r>
            <a:r>
              <a:rPr lang="bg-BG" altLang="ko-KR" sz="2200" dirty="0" smtClean="0">
                <a:solidFill>
                  <a:srgbClr val="FF0000"/>
                </a:solidFill>
              </a:rPr>
              <a:t> </a:t>
            </a:r>
            <a:r>
              <a:rPr lang="bg-BG" altLang="ko-KR" sz="2200" dirty="0">
                <a:solidFill>
                  <a:srgbClr val="FF0000"/>
                </a:solidFill>
              </a:rPr>
              <a:t>- 5.</a:t>
            </a:r>
            <a:r>
              <a:rPr lang="en-US" altLang="ko-KR" sz="2200" dirty="0">
                <a:solidFill>
                  <a:srgbClr val="FF0000"/>
                </a:solidFill>
                <a:ea typeface="Gulim" pitchFamily="34" charset="-127"/>
              </a:rPr>
              <a:t>2</a:t>
            </a:r>
            <a:r>
              <a:rPr lang="bg-BG" altLang="ko-KR" sz="2200" dirty="0">
                <a:solidFill>
                  <a:srgbClr val="FF0000"/>
                </a:solidFill>
              </a:rPr>
              <a:t>.10</a:t>
            </a:r>
            <a:r>
              <a:rPr lang="bg-BG" altLang="ko-KR" sz="2200" baseline="30000" dirty="0">
                <a:solidFill>
                  <a:srgbClr val="FF0000"/>
                </a:solidFill>
              </a:rPr>
              <a:t>12</a:t>
            </a:r>
            <a:r>
              <a:rPr lang="bg-BG" altLang="ko-KR" sz="2200" dirty="0">
                <a:solidFill>
                  <a:srgbClr val="FF0000"/>
                </a:solidFill>
              </a:rPr>
              <a:t>/</a:t>
            </a:r>
            <a:r>
              <a:rPr lang="en-US" altLang="ko-KR" sz="2200" dirty="0">
                <a:solidFill>
                  <a:srgbClr val="FF0000"/>
                </a:solidFill>
                <a:ea typeface="Gulim" pitchFamily="34" charset="-127"/>
              </a:rPr>
              <a:t>l</a:t>
            </a:r>
            <a:r>
              <a:rPr lang="bg-BG" altLang="ko-KR" sz="2200" dirty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FF0000"/>
                </a:solidFill>
                <a:sym typeface="Bookshelf Symbol 3" pitchFamily="18" charset="2"/>
              </a:rPr>
              <a:t>♀</a:t>
            </a:r>
            <a:r>
              <a:rPr lang="bg-BG" sz="22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7656" name="Picture 8" descr="rbc_biconcavedisk"/>
          <p:cNvPicPr>
            <a:picLocks noChangeAspect="1" noChangeArrowheads="1"/>
          </p:cNvPicPr>
          <p:nvPr/>
        </p:nvPicPr>
        <p:blipFill>
          <a:blip r:embed="rId2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6585855" y="980727"/>
            <a:ext cx="2558145" cy="2592735"/>
          </a:xfrm>
          <a:prstGeom prst="rect">
            <a:avLst/>
          </a:prstGeom>
          <a:noFill/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0" y="980728"/>
            <a:ext cx="687705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bg-BG" sz="2200" dirty="0">
                <a:solidFill>
                  <a:srgbClr val="A50021"/>
                </a:solidFill>
              </a:rPr>
              <a:t> </a:t>
            </a:r>
            <a:r>
              <a:rPr lang="en-US" sz="2000" dirty="0" smtClean="0">
                <a:solidFill>
                  <a:schemeClr val="accent3"/>
                </a:solidFill>
              </a:rPr>
              <a:t>Shape</a:t>
            </a:r>
            <a:r>
              <a:rPr lang="bg-BG" sz="2000" dirty="0" smtClean="0">
                <a:solidFill>
                  <a:schemeClr val="accent3"/>
                </a:solidFill>
              </a:rPr>
              <a:t> </a:t>
            </a:r>
            <a:r>
              <a:rPr lang="bg-BG" sz="2000" dirty="0">
                <a:solidFill>
                  <a:schemeClr val="accent3"/>
                </a:solidFill>
              </a:rPr>
              <a:t>- </a:t>
            </a:r>
            <a:r>
              <a:rPr lang="en-US" sz="2000" dirty="0" smtClean="0">
                <a:solidFill>
                  <a:schemeClr val="accent3"/>
                </a:solidFill>
              </a:rPr>
              <a:t>Normal red blood cells are biconcave discs having a mean diameter of about 7.8 </a:t>
            </a:r>
            <a:r>
              <a:rPr lang="el-GR" sz="2000" dirty="0" smtClean="0">
                <a:solidFill>
                  <a:schemeClr val="accent3"/>
                </a:solidFill>
              </a:rPr>
              <a:t>μ</a:t>
            </a:r>
            <a:r>
              <a:rPr lang="en-US" sz="2000" dirty="0" smtClean="0">
                <a:solidFill>
                  <a:schemeClr val="accent3"/>
                </a:solidFill>
              </a:rPr>
              <a:t>m and a thickness of 2.5 </a:t>
            </a:r>
            <a:r>
              <a:rPr lang="el-GR" sz="2000" dirty="0" smtClean="0">
                <a:solidFill>
                  <a:schemeClr val="accent3"/>
                </a:solidFill>
              </a:rPr>
              <a:t>μ</a:t>
            </a:r>
            <a:r>
              <a:rPr lang="en-US" sz="2000" dirty="0" smtClean="0">
                <a:solidFill>
                  <a:schemeClr val="accent3"/>
                </a:solidFill>
              </a:rPr>
              <a:t>m at the thickest point and 1 </a:t>
            </a:r>
            <a:r>
              <a:rPr lang="el-GR" sz="2000" dirty="0" smtClean="0">
                <a:solidFill>
                  <a:schemeClr val="accent3"/>
                </a:solidFill>
              </a:rPr>
              <a:t>μ</a:t>
            </a:r>
            <a:r>
              <a:rPr lang="en-US" sz="2000" dirty="0" smtClean="0">
                <a:solidFill>
                  <a:schemeClr val="accent3"/>
                </a:solidFill>
              </a:rPr>
              <a:t>m or less in the center. This shape ensures well diffusion of gases.  The shapes of red blood cells can change remarkably as the cells squeeze through capillaries.</a:t>
            </a:r>
            <a:endParaRPr lang="el-GR" sz="2000" dirty="0">
              <a:solidFill>
                <a:schemeClr val="accent3"/>
              </a:solidFill>
            </a:endParaRP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0" y="3068638"/>
            <a:ext cx="2109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bg-BG"/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0" y="2492896"/>
            <a:ext cx="6588125" cy="160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200" dirty="0" smtClean="0">
                <a:solidFill>
                  <a:srgbClr val="FF0066"/>
                </a:solidFill>
              </a:rPr>
              <a:t> </a:t>
            </a:r>
            <a:endParaRPr lang="bg-BG" sz="2200" dirty="0" smtClean="0">
              <a:solidFill>
                <a:srgbClr val="FF0066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bg-BG" sz="2200" dirty="0" smtClean="0">
                <a:solidFill>
                  <a:srgbClr val="FF0066"/>
                </a:solidFill>
              </a:rPr>
              <a:t> </a:t>
            </a:r>
            <a:r>
              <a:rPr lang="bg-BG" sz="2000" dirty="0">
                <a:solidFill>
                  <a:srgbClr val="FF0066"/>
                </a:solidFill>
              </a:rPr>
              <a:t>90-95% </a:t>
            </a:r>
            <a:r>
              <a:rPr lang="en-US" sz="2000" dirty="0" smtClean="0">
                <a:solidFill>
                  <a:srgbClr val="FF0066"/>
                </a:solidFill>
              </a:rPr>
              <a:t>of dry substance is due to </a:t>
            </a:r>
            <a:r>
              <a:rPr lang="en-US" sz="2000" dirty="0" err="1" smtClean="0">
                <a:solidFill>
                  <a:srgbClr val="FF0066"/>
                </a:solidFill>
              </a:rPr>
              <a:t>Hb</a:t>
            </a:r>
            <a:r>
              <a:rPr lang="en-US" sz="2000" dirty="0" smtClean="0">
                <a:solidFill>
                  <a:srgbClr val="FF0066"/>
                </a:solidFill>
              </a:rPr>
              <a:t>;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0066"/>
                </a:solidFill>
              </a:rPr>
              <a:t> MCH=29±2,5pg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0066"/>
                </a:solidFill>
              </a:rPr>
              <a:t>MCHC </a:t>
            </a:r>
            <a:r>
              <a:rPr lang="en-US" altLang="ko-KR" sz="2000" dirty="0" smtClean="0">
                <a:solidFill>
                  <a:srgbClr val="FF0066"/>
                </a:solidFill>
              </a:rPr>
              <a:t>= </a:t>
            </a:r>
            <a:r>
              <a:rPr lang="bg-BG" altLang="ko-KR" sz="2000" dirty="0" smtClean="0">
                <a:solidFill>
                  <a:srgbClr val="FF0066"/>
                </a:solidFill>
              </a:rPr>
              <a:t>320 – 360 </a:t>
            </a:r>
            <a:r>
              <a:rPr lang="en-US" altLang="ko-KR" sz="2000" dirty="0" smtClean="0">
                <a:solidFill>
                  <a:srgbClr val="FF0066"/>
                </a:solidFill>
                <a:ea typeface="Gulim" pitchFamily="34" charset="-127"/>
              </a:rPr>
              <a:t>g</a:t>
            </a:r>
            <a:r>
              <a:rPr lang="ru-RU" altLang="ko-KR" sz="2000" dirty="0" smtClean="0">
                <a:solidFill>
                  <a:srgbClr val="FF0066"/>
                </a:solidFill>
              </a:rPr>
              <a:t>/</a:t>
            </a:r>
            <a:r>
              <a:rPr lang="en-US" altLang="ko-KR" sz="2000" dirty="0" smtClean="0">
                <a:solidFill>
                  <a:srgbClr val="FF0066"/>
                </a:solidFill>
                <a:ea typeface="Gulim" pitchFamily="34" charset="-127"/>
              </a:rPr>
              <a:t>l</a:t>
            </a:r>
            <a:r>
              <a:rPr lang="bg-BG" altLang="ko-KR" sz="2000" dirty="0" smtClean="0">
                <a:solidFill>
                  <a:srgbClr val="FF0066"/>
                </a:solidFill>
              </a:rPr>
              <a:t> </a:t>
            </a:r>
            <a:r>
              <a:rPr lang="en-US" altLang="ko-KR" sz="2000" dirty="0" smtClean="0">
                <a:solidFill>
                  <a:srgbClr val="FF0066"/>
                </a:solidFill>
              </a:rPr>
              <a:t>erythrocytes</a:t>
            </a:r>
            <a:endParaRPr lang="en-US" sz="2000" dirty="0" smtClean="0">
              <a:solidFill>
                <a:srgbClr val="FF0066"/>
              </a:solidFill>
            </a:endParaRPr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4860032" y="3789040"/>
            <a:ext cx="297709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g-BG" altLang="ko-KR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MCV</a:t>
            </a:r>
            <a:r>
              <a:rPr lang="en-US" altLang="ko-KR" sz="2200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Gulim" pitchFamily="34" charset="-127"/>
              </a:rPr>
              <a:t>~</a:t>
            </a:r>
            <a:r>
              <a:rPr lang="bg-BG" altLang="ko-KR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90 </a:t>
            </a:r>
            <a:r>
              <a:rPr lang="en-US" altLang="ko-KR" sz="2200" dirty="0">
                <a:solidFill>
                  <a:schemeClr val="accent1">
                    <a:lumMod val="60000"/>
                    <a:lumOff val="40000"/>
                  </a:schemeClr>
                </a:solidFill>
                <a:ea typeface="Gulim" pitchFamily="34" charset="-127"/>
              </a:rPr>
              <a:t>(</a:t>
            </a:r>
            <a:r>
              <a:rPr lang="bg-BG" altLang="ko-KR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82-98</a:t>
            </a:r>
            <a:r>
              <a:rPr lang="en-US" altLang="ko-KR" sz="2200" dirty="0">
                <a:solidFill>
                  <a:schemeClr val="accent1">
                    <a:lumMod val="60000"/>
                    <a:lumOff val="40000"/>
                  </a:schemeClr>
                </a:solidFill>
                <a:ea typeface="Gulim" pitchFamily="34" charset="-127"/>
              </a:rPr>
              <a:t>)</a:t>
            </a:r>
            <a:r>
              <a:rPr lang="bg-BG" altLang="ko-KR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2200" dirty="0">
                <a:solidFill>
                  <a:schemeClr val="accent1">
                    <a:lumMod val="60000"/>
                    <a:lumOff val="40000"/>
                  </a:schemeClr>
                </a:solidFill>
                <a:ea typeface="Gulim" pitchFamily="34" charset="-127"/>
              </a:rPr>
              <a:t>fl</a:t>
            </a:r>
            <a:r>
              <a:rPr lang="bg-BG" altLang="ko-KR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4644008" y="4221088"/>
            <a:ext cx="367240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bg-BG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MCV</a:t>
            </a:r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&lt;</a:t>
            </a:r>
            <a:r>
              <a:rPr lang="bg-BG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bg-BG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80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fl</a:t>
            </a:r>
            <a:r>
              <a:rPr lang="bg-BG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- </a:t>
            </a:r>
            <a:r>
              <a:rPr lang="en-US" sz="2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microcytes</a:t>
            </a:r>
            <a:endParaRPr lang="bg-BG" sz="2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0" y="4221088"/>
            <a:ext cx="53641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bg-BG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MCV</a:t>
            </a:r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&gt;</a:t>
            </a:r>
            <a:r>
              <a:rPr lang="bg-BG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bg-BG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100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fl</a:t>
            </a:r>
            <a:r>
              <a:rPr lang="bg-BG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- </a:t>
            </a:r>
            <a:r>
              <a:rPr lang="en-US" sz="2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macrocytes</a:t>
            </a:r>
            <a:endParaRPr lang="bg-BG" sz="2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7682" name="Picture 34" descr="20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25144"/>
            <a:ext cx="2843957" cy="1943497"/>
          </a:xfrm>
          <a:prstGeom prst="rect">
            <a:avLst/>
          </a:prstGeom>
          <a:noFill/>
        </p:spPr>
      </p:pic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0" y="6451600"/>
            <a:ext cx="9258300" cy="406400"/>
            <a:chOff x="-3" y="-3"/>
            <a:chExt cx="5832" cy="256"/>
          </a:xfrm>
        </p:grpSpPr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0" y="0"/>
              <a:ext cx="5826" cy="250"/>
              <a:chOff x="0" y="0"/>
              <a:chExt cx="5826" cy="250"/>
            </a:xfrm>
          </p:grpSpPr>
          <p:sp>
            <p:nvSpPr>
              <p:cNvPr id="27685" name="Rectangle 3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26" cy="2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bg-BG"/>
              </a:p>
            </p:txBody>
          </p:sp>
          <p:grpSp>
            <p:nvGrpSpPr>
              <p:cNvPr id="4" name="Group 38"/>
              <p:cNvGrpSpPr>
                <a:grpSpLocks/>
              </p:cNvGrpSpPr>
              <p:nvPr/>
            </p:nvGrpSpPr>
            <p:grpSpPr bwMode="auto">
              <a:xfrm>
                <a:off x="0" y="0"/>
                <a:ext cx="5826" cy="250"/>
                <a:chOff x="0" y="0"/>
                <a:chExt cx="5826" cy="250"/>
              </a:xfrm>
            </p:grpSpPr>
            <p:sp>
              <p:nvSpPr>
                <p:cNvPr id="27687" name="Rectangle 3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826" cy="25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bg-BG">
                      <a:latin typeface="Arial" pitchFamily="34" charset="0"/>
                      <a:cs typeface="Times New Roman" pitchFamily="18" charset="0"/>
                    </a:rPr>
                    <a:t>1. </a:t>
                  </a:r>
                  <a:r>
                    <a:rPr lang="pl-PL">
                      <a:latin typeface="Arial" pitchFamily="34" charset="0"/>
                      <a:cs typeface="Times New Roman" pitchFamily="18" charset="0"/>
                    </a:rPr>
                    <a:t>megalocyte 2. macrocyte 3. microcyte 4. schistocyte </a:t>
                  </a:r>
                  <a:endParaRPr lang="en-GB">
                    <a:latin typeface="Arial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7688" name="Rectangle 4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826" cy="25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bg-BG"/>
                </a:p>
              </p:txBody>
            </p:sp>
          </p:grpSp>
        </p:grpSp>
        <p:sp>
          <p:nvSpPr>
            <p:cNvPr id="27689" name="Rectangle 41"/>
            <p:cNvSpPr>
              <a:spLocks noChangeArrowheads="1"/>
            </p:cNvSpPr>
            <p:nvPr/>
          </p:nvSpPr>
          <p:spPr bwMode="auto">
            <a:xfrm>
              <a:off x="-3" y="-3"/>
              <a:ext cx="5832" cy="256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bg-BG"/>
            </a:p>
          </p:txBody>
        </p:sp>
      </p:grpSp>
      <p:pic>
        <p:nvPicPr>
          <p:cNvPr id="27690" name="Picture 42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725144"/>
            <a:ext cx="2592288" cy="1746518"/>
          </a:xfrm>
          <a:prstGeom prst="rect">
            <a:avLst/>
          </a:prstGeom>
          <a:noFill/>
        </p:spPr>
      </p:pic>
      <p:sp>
        <p:nvSpPr>
          <p:cNvPr id="27691" name="Text Box 43"/>
          <p:cNvSpPr txBox="1">
            <a:spLocks noChangeArrowheads="1"/>
          </p:cNvSpPr>
          <p:nvPr/>
        </p:nvSpPr>
        <p:spPr bwMode="auto">
          <a:xfrm>
            <a:off x="7092950" y="6453188"/>
            <a:ext cx="1690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>
                <a:latin typeface="Arial" pitchFamily="34" charset="0"/>
              </a:rPr>
              <a:t>нормоцити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331912" y="0"/>
            <a:ext cx="720052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smtClean="0">
                <a:solidFill>
                  <a:schemeClr val="bg1"/>
                </a:solidFill>
              </a:rPr>
              <a:t>Characteristics of RBC morphology and metabolism</a:t>
            </a:r>
            <a:r>
              <a:rPr lang="bg-BG" sz="2200" dirty="0" smtClean="0">
                <a:solidFill>
                  <a:schemeClr val="bg1"/>
                </a:solidFill>
              </a:rPr>
              <a:t>:</a:t>
            </a:r>
            <a:endParaRPr lang="bg-BG" sz="2200" dirty="0">
              <a:solidFill>
                <a:schemeClr val="bg1"/>
              </a:solidFill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0" y="476672"/>
            <a:ext cx="9144000" cy="8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bg-BG" sz="2200" dirty="0">
                <a:solidFill>
                  <a:srgbClr val="FFFF00"/>
                </a:solidFill>
              </a:rPr>
              <a:t> </a:t>
            </a:r>
            <a:r>
              <a:rPr lang="en-US" sz="2200" dirty="0" smtClean="0">
                <a:solidFill>
                  <a:srgbClr val="FFFF00"/>
                </a:solidFill>
              </a:rPr>
              <a:t>they have not nuclei and </a:t>
            </a:r>
            <a:r>
              <a:rPr lang="en-US" sz="2200" dirty="0" err="1" smtClean="0">
                <a:solidFill>
                  <a:srgbClr val="FFFF00"/>
                </a:solidFill>
              </a:rPr>
              <a:t>ribosomes</a:t>
            </a:r>
            <a:r>
              <a:rPr lang="en-US" sz="2200" dirty="0" smtClean="0">
                <a:solidFill>
                  <a:srgbClr val="FFFF00"/>
                </a:solidFill>
              </a:rPr>
              <a:t>, have not synthesis of proteins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FFFF00"/>
                </a:solidFill>
              </a:rPr>
              <a:t> their life lasts av. </a:t>
            </a:r>
            <a:r>
              <a:rPr lang="bg-BG" sz="2200" dirty="0" smtClean="0">
                <a:solidFill>
                  <a:srgbClr val="FFFF00"/>
                </a:solidFill>
              </a:rPr>
              <a:t>120 </a:t>
            </a:r>
            <a:r>
              <a:rPr lang="en-US" sz="2200" dirty="0" smtClean="0">
                <a:solidFill>
                  <a:srgbClr val="FFFF00"/>
                </a:solidFill>
              </a:rPr>
              <a:t>days</a:t>
            </a:r>
            <a:r>
              <a:rPr lang="bg-BG" sz="2200" dirty="0" smtClean="0">
                <a:solidFill>
                  <a:srgbClr val="FFFF00"/>
                </a:solidFill>
              </a:rPr>
              <a:t> </a:t>
            </a:r>
            <a:endParaRPr lang="bg-BG" sz="2200" dirty="0">
              <a:solidFill>
                <a:srgbClr val="FFFF00"/>
              </a:solidFill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0" y="1340768"/>
            <a:ext cx="9144000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bg-BG" sz="2200" dirty="0">
                <a:solidFill>
                  <a:srgbClr val="FFFF99"/>
                </a:solidFill>
              </a:rPr>
              <a:t> </a:t>
            </a:r>
            <a:r>
              <a:rPr lang="en-US" sz="2200" dirty="0" smtClean="0">
                <a:solidFill>
                  <a:srgbClr val="FFFF99"/>
                </a:solidFill>
              </a:rPr>
              <a:t>they have not mitochondria; the sours of energy is anaerobic </a:t>
            </a:r>
            <a:r>
              <a:rPr lang="en-US" sz="2200" dirty="0" err="1" smtClean="0">
                <a:solidFill>
                  <a:srgbClr val="FFFF99"/>
                </a:solidFill>
              </a:rPr>
              <a:t>glycolysis</a:t>
            </a:r>
            <a:endParaRPr lang="bg-BG" sz="2200" dirty="0">
              <a:solidFill>
                <a:srgbClr val="FFFF99"/>
              </a:solidFill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0" y="1988840"/>
            <a:ext cx="9144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bg-BG" sz="2200" dirty="0">
                <a:solidFill>
                  <a:srgbClr val="FFFF66"/>
                </a:solidFill>
              </a:rPr>
              <a:t> </a:t>
            </a:r>
            <a:r>
              <a:rPr lang="en-US" sz="2200" dirty="0" err="1" smtClean="0">
                <a:solidFill>
                  <a:srgbClr val="FFFF66"/>
                </a:solidFill>
              </a:rPr>
              <a:t>glycolysis</a:t>
            </a:r>
            <a:r>
              <a:rPr lang="en-US" sz="2200" dirty="0" smtClean="0">
                <a:solidFill>
                  <a:srgbClr val="FFFF66"/>
                </a:solidFill>
              </a:rPr>
              <a:t> has important role for </a:t>
            </a:r>
            <a:r>
              <a:rPr lang="bg-BG" sz="2200" dirty="0" smtClean="0">
                <a:solidFill>
                  <a:srgbClr val="FFFF66"/>
                </a:solidFill>
              </a:rPr>
              <a:t>:</a:t>
            </a:r>
            <a:endParaRPr lang="bg-BG" sz="2200" dirty="0">
              <a:solidFill>
                <a:srgbClr val="FFFF66"/>
              </a:solidFill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2420888"/>
            <a:ext cx="9144000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bg-BG" sz="2200" dirty="0">
                <a:solidFill>
                  <a:srgbClr val="FFCC00"/>
                </a:solidFill>
              </a:rPr>
              <a:t> </a:t>
            </a:r>
            <a:r>
              <a:rPr lang="en-US" sz="2200" dirty="0" smtClean="0">
                <a:solidFill>
                  <a:srgbClr val="FFCC00"/>
                </a:solidFill>
              </a:rPr>
              <a:t>formation of </a:t>
            </a:r>
            <a:r>
              <a:rPr lang="bg-BG" sz="2200" dirty="0" smtClean="0">
                <a:solidFill>
                  <a:srgbClr val="FFCC00"/>
                </a:solidFill>
              </a:rPr>
              <a:t>2,3-diphosphoglycerate</a:t>
            </a:r>
            <a:r>
              <a:rPr lang="bg-BG" altLang="ko-KR" sz="2200" dirty="0" smtClean="0">
                <a:solidFill>
                  <a:srgbClr val="FFCC00"/>
                </a:solidFill>
              </a:rPr>
              <a:t> </a:t>
            </a:r>
            <a:r>
              <a:rPr lang="bg-BG" altLang="ko-KR" sz="2200" dirty="0">
                <a:solidFill>
                  <a:srgbClr val="FFCC00"/>
                </a:solidFill>
              </a:rPr>
              <a:t>(2,3-DPG</a:t>
            </a:r>
            <a:r>
              <a:rPr lang="bg-BG" altLang="ko-KR" sz="2200" dirty="0" smtClean="0">
                <a:solidFill>
                  <a:srgbClr val="FFCC00"/>
                </a:solidFill>
              </a:rPr>
              <a:t>)</a:t>
            </a:r>
            <a:r>
              <a:rPr lang="en-US" altLang="ko-KR" sz="2200" dirty="0" smtClean="0">
                <a:solidFill>
                  <a:srgbClr val="FFCC00"/>
                </a:solidFill>
              </a:rPr>
              <a:t> that decreases affinity of </a:t>
            </a:r>
            <a:r>
              <a:rPr lang="en-US" altLang="ko-KR" sz="2200" dirty="0" err="1" smtClean="0">
                <a:solidFill>
                  <a:srgbClr val="FFCC00"/>
                </a:solidFill>
              </a:rPr>
              <a:t>Hb</a:t>
            </a:r>
            <a:r>
              <a:rPr lang="en-US" altLang="ko-KR" sz="2200" dirty="0" smtClean="0">
                <a:solidFill>
                  <a:srgbClr val="FFCC00"/>
                </a:solidFill>
              </a:rPr>
              <a:t> to </a:t>
            </a:r>
            <a:r>
              <a:rPr lang="bg-BG" altLang="ko-KR" sz="2200" dirty="0" smtClean="0">
                <a:solidFill>
                  <a:srgbClr val="FFCC00"/>
                </a:solidFill>
              </a:rPr>
              <a:t>О</a:t>
            </a:r>
            <a:r>
              <a:rPr lang="bg-BG" altLang="ko-KR" sz="2200" baseline="-25000" dirty="0" smtClean="0">
                <a:solidFill>
                  <a:srgbClr val="FFCC00"/>
                </a:solidFill>
              </a:rPr>
              <a:t>2 </a:t>
            </a:r>
            <a:r>
              <a:rPr lang="en-US" altLang="ko-KR" sz="2200" dirty="0" smtClean="0">
                <a:solidFill>
                  <a:srgbClr val="FFCC00"/>
                </a:solidFill>
              </a:rPr>
              <a:t> and increases its removal to the tissues</a:t>
            </a:r>
            <a:endParaRPr lang="bg-BG" altLang="ko-KR" sz="2200" dirty="0">
              <a:solidFill>
                <a:srgbClr val="FFCC00"/>
              </a:solidFill>
            </a:endParaRPr>
          </a:p>
        </p:txBody>
      </p:sp>
      <p:graphicFrame>
        <p:nvGraphicFramePr>
          <p:cNvPr id="44043" name="Object 11"/>
          <p:cNvGraphicFramePr>
            <a:graphicFrameLocks noChangeAspect="1"/>
          </p:cNvGraphicFramePr>
          <p:nvPr/>
        </p:nvGraphicFramePr>
        <p:xfrm>
          <a:off x="1331640" y="3212976"/>
          <a:ext cx="6120680" cy="3357240"/>
        </p:xfrm>
        <a:graphic>
          <a:graphicData uri="http://schemas.openxmlformats.org/presentationml/2006/ole">
            <p:oleObj spid="_x0000_s1028" name="Bitmap Image" r:id="rId3" imgW="9752381" imgH="7314286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  <p:bldP spid="440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chemeClr val="bg1"/>
                </a:solidFill>
              </a:rPr>
              <a:t>Characteristics of RBC morphology and metabolism</a:t>
            </a:r>
            <a:r>
              <a:rPr lang="bg-BG" sz="2700" dirty="0" smtClean="0">
                <a:solidFill>
                  <a:schemeClr val="bg1"/>
                </a:solidFill>
              </a:rPr>
              <a:t>:</a:t>
            </a:r>
            <a:r>
              <a:rPr lang="bg-BG" sz="3200" dirty="0" smtClean="0">
                <a:solidFill>
                  <a:schemeClr val="bg1"/>
                </a:solidFill>
              </a:rPr>
              <a:t/>
            </a:r>
            <a:br>
              <a:rPr lang="bg-BG" sz="3200" dirty="0" smtClean="0">
                <a:solidFill>
                  <a:schemeClr val="bg1"/>
                </a:solidFill>
              </a:rPr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568952" cy="5277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C99"/>
                </a:solidFill>
              </a:rPr>
              <a:t>Formation of </a:t>
            </a:r>
            <a:r>
              <a:rPr lang="en-US" dirty="0" err="1" smtClean="0">
                <a:solidFill>
                  <a:srgbClr val="FFCC99"/>
                </a:solidFill>
              </a:rPr>
              <a:t>reductors</a:t>
            </a:r>
            <a:r>
              <a:rPr lang="en-US" dirty="0" smtClean="0">
                <a:solidFill>
                  <a:srgbClr val="FFCC99"/>
                </a:solidFill>
              </a:rPr>
              <a:t> as </a:t>
            </a:r>
            <a:r>
              <a:rPr lang="bg-BG" dirty="0" smtClean="0">
                <a:solidFill>
                  <a:srgbClr val="FFCC99"/>
                </a:solidFill>
              </a:rPr>
              <a:t>- </a:t>
            </a:r>
            <a:r>
              <a:rPr lang="en-US" dirty="0" smtClean="0">
                <a:solidFill>
                  <a:srgbClr val="FFCC99"/>
                </a:solidFill>
              </a:rPr>
              <a:t>NAD</a:t>
            </a:r>
            <a:r>
              <a:rPr lang="bg-BG" dirty="0" smtClean="0">
                <a:solidFill>
                  <a:srgbClr val="FFCC99"/>
                </a:solidFill>
              </a:rPr>
              <a:t>РН, </a:t>
            </a:r>
            <a:r>
              <a:rPr lang="en-US" dirty="0" smtClean="0">
                <a:solidFill>
                  <a:srgbClr val="FFCC99"/>
                </a:solidFill>
              </a:rPr>
              <a:t>NAD</a:t>
            </a:r>
            <a:r>
              <a:rPr lang="bg-BG" dirty="0" smtClean="0">
                <a:solidFill>
                  <a:srgbClr val="FFCC99"/>
                </a:solidFill>
              </a:rPr>
              <a:t>Н, </a:t>
            </a:r>
            <a:r>
              <a:rPr lang="en-US" dirty="0" smtClean="0">
                <a:solidFill>
                  <a:srgbClr val="FFCC99"/>
                </a:solidFill>
              </a:rPr>
              <a:t>reduced glutathione</a:t>
            </a:r>
            <a:r>
              <a:rPr lang="bg-BG" dirty="0" smtClean="0">
                <a:solidFill>
                  <a:srgbClr val="FFCC99"/>
                </a:solidFill>
              </a:rPr>
              <a:t>, </a:t>
            </a:r>
            <a:r>
              <a:rPr lang="en-US" dirty="0" smtClean="0">
                <a:solidFill>
                  <a:srgbClr val="FFCC99"/>
                </a:solidFill>
              </a:rPr>
              <a:t>that are important for reduction of </a:t>
            </a:r>
            <a:r>
              <a:rPr lang="en-US" dirty="0" err="1" smtClean="0">
                <a:solidFill>
                  <a:srgbClr val="FFCC99"/>
                </a:solidFill>
              </a:rPr>
              <a:t>Hb</a:t>
            </a:r>
            <a:endParaRPr lang="en-US" dirty="0" smtClean="0">
              <a:solidFill>
                <a:srgbClr val="FFCC99"/>
              </a:solidFill>
            </a:endParaRPr>
          </a:p>
          <a:p>
            <a:r>
              <a:rPr lang="en-US" dirty="0" smtClean="0">
                <a:solidFill>
                  <a:srgbClr val="CCFF99"/>
                </a:solidFill>
              </a:rPr>
              <a:t>They maintain osmotic pressure with low usage of energy (Na-K AT</a:t>
            </a:r>
            <a:r>
              <a:rPr lang="bg-BG" dirty="0" smtClean="0">
                <a:solidFill>
                  <a:srgbClr val="CCFF99"/>
                </a:solidFill>
              </a:rPr>
              <a:t>Р</a:t>
            </a:r>
            <a:r>
              <a:rPr lang="en-US" dirty="0" err="1" smtClean="0">
                <a:solidFill>
                  <a:srgbClr val="CCFF99"/>
                </a:solidFill>
              </a:rPr>
              <a:t>ase</a:t>
            </a:r>
            <a:r>
              <a:rPr lang="en-US" dirty="0" smtClean="0">
                <a:solidFill>
                  <a:srgbClr val="CCFF99"/>
                </a:solidFill>
              </a:rPr>
              <a:t>), because low permeability of their membrane for Na</a:t>
            </a:r>
            <a:r>
              <a:rPr lang="bg-BG" baseline="30000" dirty="0" smtClean="0">
                <a:solidFill>
                  <a:srgbClr val="CCFF99"/>
                </a:solidFill>
              </a:rPr>
              <a:t>+ </a:t>
            </a:r>
            <a:r>
              <a:rPr lang="en-US" dirty="0" smtClean="0">
                <a:solidFill>
                  <a:srgbClr val="CCFF99"/>
                </a:solidFill>
              </a:rPr>
              <a:t>and</a:t>
            </a:r>
            <a:r>
              <a:rPr lang="bg-BG" dirty="0" smtClean="0">
                <a:solidFill>
                  <a:srgbClr val="CCFF99"/>
                </a:solidFill>
              </a:rPr>
              <a:t> К</a:t>
            </a:r>
            <a:r>
              <a:rPr lang="bg-BG" baseline="30000" dirty="0" smtClean="0">
                <a:solidFill>
                  <a:srgbClr val="CCFF99"/>
                </a:solidFill>
              </a:rPr>
              <a:t>+</a:t>
            </a:r>
            <a:r>
              <a:rPr lang="en-US" baseline="30000" dirty="0" smtClean="0">
                <a:solidFill>
                  <a:srgbClr val="CCFF99"/>
                </a:solidFill>
              </a:rPr>
              <a:t> </a:t>
            </a:r>
            <a:r>
              <a:rPr lang="en-US" dirty="0" smtClean="0">
                <a:solidFill>
                  <a:srgbClr val="CCFF99"/>
                </a:solidFill>
              </a:rPr>
              <a:t> ions</a:t>
            </a:r>
            <a:endParaRPr lang="en-US" baseline="30000" dirty="0" smtClean="0">
              <a:solidFill>
                <a:srgbClr val="CCFF99"/>
              </a:solidFill>
            </a:endParaRPr>
          </a:p>
          <a:p>
            <a:r>
              <a:rPr lang="en-US" dirty="0" smtClean="0">
                <a:solidFill>
                  <a:srgbClr val="99FF33"/>
                </a:solidFill>
              </a:rPr>
              <a:t>RBC membrane has high permeability for water and anions (</a:t>
            </a:r>
            <a:r>
              <a:rPr lang="en-US" dirty="0" err="1" smtClean="0">
                <a:solidFill>
                  <a:srgbClr val="99FF33"/>
                </a:solidFill>
              </a:rPr>
              <a:t>Cl</a:t>
            </a:r>
            <a:r>
              <a:rPr lang="en-US" baseline="30000" dirty="0" smtClean="0">
                <a:solidFill>
                  <a:srgbClr val="99FF33"/>
                </a:solidFill>
              </a:rPr>
              <a:t>-</a:t>
            </a:r>
            <a:r>
              <a:rPr lang="en-US" dirty="0" smtClean="0">
                <a:solidFill>
                  <a:srgbClr val="99FF33"/>
                </a:solidFill>
              </a:rPr>
              <a:t> and HCO</a:t>
            </a:r>
            <a:r>
              <a:rPr lang="en-US" baseline="-25000" dirty="0" smtClean="0">
                <a:solidFill>
                  <a:srgbClr val="99FF33"/>
                </a:solidFill>
              </a:rPr>
              <a:t>3</a:t>
            </a:r>
            <a:r>
              <a:rPr lang="en-US" baseline="30000" dirty="0" smtClean="0">
                <a:solidFill>
                  <a:srgbClr val="99FF33"/>
                </a:solidFill>
              </a:rPr>
              <a:t>-</a:t>
            </a:r>
            <a:r>
              <a:rPr lang="en-US" dirty="0" smtClean="0">
                <a:solidFill>
                  <a:srgbClr val="99FF33"/>
                </a:solidFill>
              </a:rPr>
              <a:t>)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They exchange rapidly </a:t>
            </a:r>
            <a:r>
              <a:rPr lang="bg-BG" dirty="0" smtClean="0">
                <a:solidFill>
                  <a:srgbClr val="00FF00"/>
                </a:solidFill>
              </a:rPr>
              <a:t>СО</a:t>
            </a:r>
            <a:r>
              <a:rPr lang="bg-BG" baseline="-25000" dirty="0" smtClean="0">
                <a:solidFill>
                  <a:srgbClr val="00FF00"/>
                </a:solidFill>
              </a:rPr>
              <a:t>2</a:t>
            </a:r>
            <a:r>
              <a:rPr lang="bg-BG" dirty="0" smtClean="0">
                <a:solidFill>
                  <a:srgbClr val="00FF00"/>
                </a:solidFill>
              </a:rPr>
              <a:t> </a:t>
            </a:r>
            <a:r>
              <a:rPr lang="en-US" dirty="0" smtClean="0">
                <a:solidFill>
                  <a:srgbClr val="00FF00"/>
                </a:solidFill>
              </a:rPr>
              <a:t> and serve as its transporter from the tissues to the lungs</a:t>
            </a:r>
            <a:endParaRPr lang="bg-BG" dirty="0" smtClean="0">
              <a:solidFill>
                <a:srgbClr val="FFCC99"/>
              </a:solidFill>
            </a:endParaRPr>
          </a:p>
          <a:p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708400" y="2492896"/>
            <a:ext cx="5435600" cy="4103687"/>
            <a:chOff x="432" y="1056"/>
            <a:chExt cx="4608" cy="2599"/>
          </a:xfrm>
        </p:grpSpPr>
        <p:pic>
          <p:nvPicPr>
            <p:cNvPr id="48132" name="Picture 4" descr="lorrca_redcell_dwars_200x1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2" y="1056"/>
              <a:ext cx="1776" cy="1128"/>
            </a:xfrm>
            <a:prstGeom prst="rect">
              <a:avLst/>
            </a:prstGeom>
            <a:noFill/>
          </p:spPr>
        </p:pic>
        <p:pic>
          <p:nvPicPr>
            <p:cNvPr id="48133" name="Picture 5" descr="lorrca_redcell_in%20position_200x1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" y="2496"/>
              <a:ext cx="1824" cy="1159"/>
            </a:xfrm>
            <a:prstGeom prst="rect">
              <a:avLst/>
            </a:prstGeom>
            <a:noFill/>
          </p:spPr>
        </p:pic>
        <p:sp>
          <p:nvSpPr>
            <p:cNvPr id="48134" name="Line 6"/>
            <p:cNvSpPr>
              <a:spLocks noChangeShapeType="1"/>
            </p:cNvSpPr>
            <p:nvPr/>
          </p:nvSpPr>
          <p:spPr bwMode="auto">
            <a:xfrm flipV="1">
              <a:off x="2400" y="2256"/>
              <a:ext cx="768" cy="28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bg-BG"/>
            </a:p>
          </p:txBody>
        </p:sp>
        <p:pic>
          <p:nvPicPr>
            <p:cNvPr id="48135" name="Picture 7" descr="lorrca_redcell_going_200x13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64" y="1056"/>
              <a:ext cx="1728" cy="1132"/>
            </a:xfrm>
            <a:prstGeom prst="rect">
              <a:avLst/>
            </a:prstGeom>
            <a:noFill/>
          </p:spPr>
        </p:pic>
        <p:pic>
          <p:nvPicPr>
            <p:cNvPr id="48136" name="Picture 8" descr="lorrca_redcell_inside_200x13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64" y="2494"/>
              <a:ext cx="1776" cy="1154"/>
            </a:xfrm>
            <a:prstGeom prst="rect">
              <a:avLst/>
            </a:prstGeom>
            <a:noFill/>
          </p:spPr>
        </p:pic>
        <p:sp>
          <p:nvSpPr>
            <p:cNvPr id="48137" name="Line 9"/>
            <p:cNvSpPr>
              <a:spLocks noChangeShapeType="1"/>
            </p:cNvSpPr>
            <p:nvPr/>
          </p:nvSpPr>
          <p:spPr bwMode="auto">
            <a:xfrm>
              <a:off x="1440" y="2208"/>
              <a:ext cx="0" cy="28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bg-BG"/>
            </a:p>
          </p:txBody>
        </p:sp>
        <p:sp>
          <p:nvSpPr>
            <p:cNvPr id="48138" name="Line 10"/>
            <p:cNvSpPr>
              <a:spLocks noChangeShapeType="1"/>
            </p:cNvSpPr>
            <p:nvPr/>
          </p:nvSpPr>
          <p:spPr bwMode="auto">
            <a:xfrm>
              <a:off x="4176" y="2208"/>
              <a:ext cx="0" cy="28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900113" y="0"/>
            <a:ext cx="698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Deformation of RBC membrane</a:t>
            </a:r>
            <a:endParaRPr lang="bg-BG" sz="2400" dirty="0">
              <a:solidFill>
                <a:schemeClr val="bg1"/>
              </a:solidFill>
            </a:endParaRP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0" y="548680"/>
            <a:ext cx="8892480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bg-BG" sz="2200" dirty="0">
                <a:solidFill>
                  <a:srgbClr val="990099"/>
                </a:solidFill>
              </a:rPr>
              <a:t> </a:t>
            </a:r>
            <a:r>
              <a:rPr lang="en-US" sz="2200" dirty="0" smtClean="0">
                <a:solidFill>
                  <a:srgbClr val="990099"/>
                </a:solidFill>
              </a:rPr>
              <a:t>They can change the shape passing through thin capillaries</a:t>
            </a:r>
            <a:endParaRPr lang="bg-BG" sz="2200" dirty="0">
              <a:solidFill>
                <a:srgbClr val="990099"/>
              </a:solidFill>
            </a:endParaRP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0" y="908050"/>
            <a:ext cx="914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bg-BG" sz="2200" dirty="0">
                <a:solidFill>
                  <a:srgbClr val="9900CC"/>
                </a:solidFill>
              </a:rPr>
              <a:t> </a:t>
            </a:r>
            <a:r>
              <a:rPr lang="en-US" sz="2200" dirty="0" smtClean="0">
                <a:solidFill>
                  <a:srgbClr val="9900CC"/>
                </a:solidFill>
              </a:rPr>
              <a:t>the possibility of deformation depends on</a:t>
            </a:r>
            <a:r>
              <a:rPr lang="bg-BG" sz="2200" dirty="0" smtClean="0">
                <a:solidFill>
                  <a:srgbClr val="9900CC"/>
                </a:solidFill>
              </a:rPr>
              <a:t>:</a:t>
            </a:r>
            <a:endParaRPr lang="bg-BG" sz="2200" dirty="0">
              <a:solidFill>
                <a:srgbClr val="9900CC"/>
              </a:solidFill>
            </a:endParaRP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0" y="1412875"/>
            <a:ext cx="8964488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bg-BG" sz="2200" dirty="0">
                <a:solidFill>
                  <a:srgbClr val="FFCCFF"/>
                </a:solidFill>
              </a:rPr>
              <a:t> </a:t>
            </a:r>
            <a:r>
              <a:rPr lang="en-US" sz="2200" dirty="0" smtClean="0">
                <a:solidFill>
                  <a:srgbClr val="FFCCFF"/>
                </a:solidFill>
              </a:rPr>
              <a:t>cellular geometry</a:t>
            </a:r>
            <a:r>
              <a:rPr lang="bg-BG" sz="2200" dirty="0" smtClean="0">
                <a:solidFill>
                  <a:srgbClr val="FFCCFF"/>
                </a:solidFill>
              </a:rPr>
              <a:t>- </a:t>
            </a:r>
            <a:r>
              <a:rPr lang="en-US" sz="2200" dirty="0" smtClean="0">
                <a:solidFill>
                  <a:srgbClr val="FFCCFF"/>
                </a:solidFill>
              </a:rPr>
              <a:t>shape and ratio surface</a:t>
            </a:r>
            <a:r>
              <a:rPr lang="bg-BG" sz="2200" dirty="0" smtClean="0">
                <a:solidFill>
                  <a:srgbClr val="FFCCFF"/>
                </a:solidFill>
              </a:rPr>
              <a:t>: </a:t>
            </a:r>
            <a:r>
              <a:rPr lang="en-US" sz="2200" dirty="0" smtClean="0">
                <a:solidFill>
                  <a:srgbClr val="FFCCFF"/>
                </a:solidFill>
              </a:rPr>
              <a:t>volume</a:t>
            </a:r>
            <a:endParaRPr lang="bg-BG" sz="2200" dirty="0">
              <a:solidFill>
                <a:srgbClr val="FFCCFF"/>
              </a:solidFill>
            </a:endParaRP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0" y="2132856"/>
            <a:ext cx="8748464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bg-BG" sz="2200" dirty="0">
                <a:solidFill>
                  <a:srgbClr val="FFCCCC"/>
                </a:solidFill>
              </a:rPr>
              <a:t> </a:t>
            </a:r>
            <a:r>
              <a:rPr lang="en-US" sz="2200" dirty="0" smtClean="0">
                <a:solidFill>
                  <a:srgbClr val="FFCCCC"/>
                </a:solidFill>
              </a:rPr>
              <a:t>the structure of membrane and cytoskeleton and interaction between them</a:t>
            </a:r>
            <a:endParaRPr lang="bg-BG" sz="2200" dirty="0">
              <a:solidFill>
                <a:srgbClr val="FFCCCC"/>
              </a:solidFill>
            </a:endParaRP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0" y="2924944"/>
            <a:ext cx="3635896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bg-BG" sz="2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the content of </a:t>
            </a:r>
            <a:r>
              <a:rPr lang="bg-BG" sz="2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АТ</a:t>
            </a:r>
            <a:r>
              <a:rPr lang="en-US" sz="2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</a:t>
            </a:r>
            <a:r>
              <a:rPr lang="bg-BG" sz="2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bg-BG" sz="2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3" grpId="0"/>
      <p:bldP spid="48144" grpId="0"/>
      <p:bldP spid="481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5760640"/>
          </a:xfrm>
        </p:spPr>
        <p:txBody>
          <a:bodyPr>
            <a:normAutofit/>
          </a:bodyPr>
          <a:lstStyle/>
          <a:p>
            <a:r>
              <a:rPr lang="en-US" dirty="0" smtClean="0"/>
              <a:t>*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blood volume is especially important in the control of cardiovascular dynamics.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* The average blood volume of adults is about 7 % of body weight, or about 5 liters.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*About 55 % of the blood is plasma and 45 % is red blood cells, but these percentages can vary considerably in different people, depending on gender, weight, and other factors.</a:t>
            </a:r>
            <a:endParaRPr lang="bg-B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39952" y="4077072"/>
            <a:ext cx="3784848" cy="2396880"/>
          </a:xfrm>
        </p:spPr>
        <p:txBody>
          <a:bodyPr/>
          <a:lstStyle/>
          <a:p>
            <a:endParaRPr lang="en-US" dirty="0" smtClean="0"/>
          </a:p>
          <a:p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0" y="4653136"/>
            <a:ext cx="6443663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bg-BG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disturbance during formation of cytoskeleton (</a:t>
            </a:r>
            <a:r>
              <a:rPr lang="en-US" sz="2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eliptocytosis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  <a:endParaRPr lang="bg-BG" sz="2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6102" name="Picture 22" descr="30rbcdef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5076056" y="620688"/>
            <a:ext cx="3639107" cy="2087463"/>
          </a:xfrm>
          <a:prstGeom prst="rect">
            <a:avLst/>
          </a:prstGeom>
          <a:noFill/>
        </p:spPr>
      </p:pic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0" y="908050"/>
            <a:ext cx="5148263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bg-BG" sz="2200" dirty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altered interaction between membrane and </a:t>
            </a:r>
            <a:r>
              <a:rPr lang="en-US" sz="2200" dirty="0" err="1" smtClean="0">
                <a:solidFill>
                  <a:srgbClr val="FF0000"/>
                </a:solidFill>
              </a:rPr>
              <a:t>cytosckeleton</a:t>
            </a:r>
            <a:r>
              <a:rPr lang="bg-BG" sz="2200" dirty="0" smtClean="0">
                <a:solidFill>
                  <a:srgbClr val="FF0000"/>
                </a:solidFill>
              </a:rPr>
              <a:t>, </a:t>
            </a:r>
            <a:r>
              <a:rPr lang="en-US" sz="2200" dirty="0" smtClean="0">
                <a:solidFill>
                  <a:srgbClr val="FF0000"/>
                </a:solidFill>
              </a:rPr>
              <a:t>loss of lipids from membrane and decreased ratio </a:t>
            </a:r>
            <a:r>
              <a:rPr lang="en-US" sz="2200" dirty="0" err="1" smtClean="0">
                <a:solidFill>
                  <a:srgbClr val="FF0000"/>
                </a:solidFill>
              </a:rPr>
              <a:t>surface:volume</a:t>
            </a:r>
            <a:endParaRPr lang="bg-BG" sz="2200" dirty="0">
              <a:solidFill>
                <a:srgbClr val="FF0000"/>
              </a:solidFill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827584" y="2348880"/>
            <a:ext cx="2952328" cy="1844675"/>
            <a:chOff x="113" y="3158"/>
            <a:chExt cx="1951" cy="1162"/>
          </a:xfrm>
        </p:grpSpPr>
        <p:pic>
          <p:nvPicPr>
            <p:cNvPr id="46108" name="Picture 28" descr="32pbsphr"/>
            <p:cNvPicPr>
              <a:picLocks noChangeAspect="1" noChangeArrowheads="1"/>
            </p:cNvPicPr>
            <p:nvPr/>
          </p:nvPicPr>
          <p:blipFill>
            <a:blip r:embed="rId3" cstate="print"/>
            <a:srcRect l="24379" t="25131" r="34457" b="14053"/>
            <a:stretch>
              <a:fillRect/>
            </a:stretch>
          </p:blipFill>
          <p:spPr bwMode="auto">
            <a:xfrm>
              <a:off x="113" y="3158"/>
              <a:ext cx="1951" cy="1162"/>
            </a:xfrm>
            <a:prstGeom prst="rect">
              <a:avLst/>
            </a:prstGeom>
            <a:noFill/>
          </p:spPr>
        </p:pic>
        <p:sp>
          <p:nvSpPr>
            <p:cNvPr id="46113" name="Rectangle 33"/>
            <p:cNvSpPr>
              <a:spLocks noChangeArrowheads="1"/>
            </p:cNvSpPr>
            <p:nvPr/>
          </p:nvSpPr>
          <p:spPr bwMode="auto">
            <a:xfrm>
              <a:off x="1156" y="3158"/>
              <a:ext cx="908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 err="1" smtClean="0"/>
                <a:t>spherocytes</a:t>
              </a:r>
              <a:endParaRPr lang="bg-BG" sz="1800" dirty="0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347864" y="5013325"/>
            <a:ext cx="2736850" cy="1656035"/>
            <a:chOff x="2200" y="3185"/>
            <a:chExt cx="1724" cy="1135"/>
          </a:xfrm>
        </p:grpSpPr>
        <p:pic>
          <p:nvPicPr>
            <p:cNvPr id="46097" name="Picture 17" descr="34pbeli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00" y="3185"/>
              <a:ext cx="1724" cy="1135"/>
            </a:xfrm>
            <a:prstGeom prst="rect">
              <a:avLst/>
            </a:prstGeom>
            <a:noFill/>
          </p:spPr>
        </p:pic>
        <p:sp>
          <p:nvSpPr>
            <p:cNvPr id="46115" name="Rectangle 35"/>
            <p:cNvSpPr>
              <a:spLocks noChangeArrowheads="1"/>
            </p:cNvSpPr>
            <p:nvPr/>
          </p:nvSpPr>
          <p:spPr bwMode="auto">
            <a:xfrm>
              <a:off x="2970" y="3793"/>
              <a:ext cx="908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bg-BG"/>
            </a:p>
          </p:txBody>
        </p:sp>
      </p:grpSp>
      <p:sp>
        <p:nvSpPr>
          <p:cNvPr id="46114" name="Text Box 34"/>
          <p:cNvSpPr txBox="1">
            <a:spLocks noChangeArrowheads="1"/>
          </p:cNvSpPr>
          <p:nvPr/>
        </p:nvSpPr>
        <p:spPr bwMode="auto">
          <a:xfrm>
            <a:off x="4644008" y="5877272"/>
            <a:ext cx="1655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 smtClean="0"/>
              <a:t>eliptocytes</a:t>
            </a:r>
            <a:endParaRPr lang="bg-BG" sz="1800" dirty="0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-36513" y="-26988"/>
            <a:ext cx="9324976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400" dirty="0" smtClean="0">
                <a:solidFill>
                  <a:srgbClr val="800080"/>
                </a:solidFill>
              </a:rPr>
              <a:t>Hemolytic diseases</a:t>
            </a:r>
            <a:r>
              <a:rPr lang="bg-BG" sz="2400" dirty="0" smtClean="0">
                <a:solidFill>
                  <a:srgbClr val="800080"/>
                </a:solidFill>
              </a:rPr>
              <a:t>, </a:t>
            </a:r>
            <a:r>
              <a:rPr lang="en-US" sz="2400" dirty="0" smtClean="0">
                <a:solidFill>
                  <a:srgbClr val="800080"/>
                </a:solidFill>
              </a:rPr>
              <a:t>connected with the abnormal RBC shape</a:t>
            </a:r>
            <a:endParaRPr lang="bg-BG" sz="2400" dirty="0">
              <a:solidFill>
                <a:srgbClr val="800080"/>
              </a:solidFill>
            </a:endParaRP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0" y="554038"/>
            <a:ext cx="89646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bg-BG" sz="2200" dirty="0">
                <a:solidFill>
                  <a:srgbClr val="990000"/>
                </a:solidFill>
              </a:rPr>
              <a:t> </a:t>
            </a:r>
            <a:r>
              <a:rPr lang="en-US" sz="2200" dirty="0" smtClean="0">
                <a:solidFill>
                  <a:srgbClr val="990000"/>
                </a:solidFill>
              </a:rPr>
              <a:t>the causes for these diseases are</a:t>
            </a:r>
            <a:r>
              <a:rPr lang="bg-BG" sz="2200" dirty="0" smtClean="0">
                <a:solidFill>
                  <a:srgbClr val="990000"/>
                </a:solidFill>
              </a:rPr>
              <a:t>:</a:t>
            </a:r>
            <a:endParaRPr lang="bg-BG" sz="22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Picture 4" descr="fig4-2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6000" contrast="18000"/>
          </a:blip>
          <a:srcRect b="5595"/>
          <a:stretch>
            <a:fillRect/>
          </a:stretch>
        </p:blipFill>
        <p:spPr bwMode="auto">
          <a:xfrm>
            <a:off x="395536" y="620688"/>
            <a:ext cx="4104456" cy="3501006"/>
          </a:xfrm>
          <a:prstGeom prst="rect">
            <a:avLst/>
          </a:prstGeom>
          <a:noFill/>
        </p:spPr>
      </p:pic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195736" y="3501008"/>
            <a:ext cx="3276600" cy="2673350"/>
            <a:chOff x="3651" y="2659"/>
            <a:chExt cx="2064" cy="1684"/>
          </a:xfrm>
        </p:grpSpPr>
        <p:grpSp>
          <p:nvGrpSpPr>
            <p:cNvPr id="5" name="Group 41"/>
            <p:cNvGrpSpPr>
              <a:grpSpLocks/>
            </p:cNvGrpSpPr>
            <p:nvPr/>
          </p:nvGrpSpPr>
          <p:grpSpPr bwMode="auto">
            <a:xfrm>
              <a:off x="3651" y="2840"/>
              <a:ext cx="2064" cy="1480"/>
              <a:chOff x="3787" y="2840"/>
              <a:chExt cx="1951" cy="1480"/>
            </a:xfrm>
          </p:grpSpPr>
          <p:grpSp>
            <p:nvGrpSpPr>
              <p:cNvPr id="6" name="Group 34"/>
              <p:cNvGrpSpPr>
                <a:grpSpLocks/>
              </p:cNvGrpSpPr>
              <p:nvPr/>
            </p:nvGrpSpPr>
            <p:grpSpPr bwMode="auto">
              <a:xfrm>
                <a:off x="3787" y="2840"/>
                <a:ext cx="1951" cy="1480"/>
                <a:chOff x="3787" y="2840"/>
                <a:chExt cx="1951" cy="1480"/>
              </a:xfrm>
            </p:grpSpPr>
            <p:grpSp>
              <p:nvGrpSpPr>
                <p:cNvPr id="9" name="Group 30"/>
                <p:cNvGrpSpPr>
                  <a:grpSpLocks/>
                </p:cNvGrpSpPr>
                <p:nvPr/>
              </p:nvGrpSpPr>
              <p:grpSpPr bwMode="auto">
                <a:xfrm>
                  <a:off x="3787" y="2840"/>
                  <a:ext cx="1951" cy="1435"/>
                  <a:chOff x="3787" y="2840"/>
                  <a:chExt cx="1951" cy="1435"/>
                </a:xfrm>
              </p:grpSpPr>
              <p:pic>
                <p:nvPicPr>
                  <p:cNvPr id="15" name="Picture 27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49725"/>
                  <a:stretch>
                    <a:fillRect/>
                  </a:stretch>
                </p:blipFill>
                <p:spPr bwMode="auto">
                  <a:xfrm>
                    <a:off x="3787" y="2840"/>
                    <a:ext cx="1951" cy="1435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16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76" y="3294"/>
                    <a:ext cx="363" cy="181"/>
                  </a:xfrm>
                  <a:prstGeom prst="line">
                    <a:avLst/>
                  </a:prstGeom>
                  <a:noFill/>
                  <a:ln w="19050" cap="rnd">
                    <a:solidFill>
                      <a:srgbClr val="FF0000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bg-BG"/>
                  </a:p>
                </p:txBody>
              </p:sp>
              <p:sp>
                <p:nvSpPr>
                  <p:cNvPr id="17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93" y="3158"/>
                    <a:ext cx="408" cy="2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bg-BG" sz="1600">
                        <a:solidFill>
                          <a:srgbClr val="FF0000"/>
                        </a:solidFill>
                        <a:latin typeface="Arial" pitchFamily="34" charset="0"/>
                      </a:rPr>
                      <a:t>О</a:t>
                    </a:r>
                    <a:r>
                      <a:rPr lang="bg-BG" sz="1600" baseline="-25000">
                        <a:solidFill>
                          <a:srgbClr val="FF0000"/>
                        </a:solidFill>
                        <a:latin typeface="Arial" pitchFamily="34" charset="0"/>
                      </a:rPr>
                      <a:t>2</a:t>
                    </a:r>
                  </a:p>
                </p:txBody>
              </p:sp>
            </p:grpSp>
            <p:sp>
              <p:nvSpPr>
                <p:cNvPr id="12" name="Rectangle 31"/>
                <p:cNvSpPr>
                  <a:spLocks noChangeArrowheads="1"/>
                </p:cNvSpPr>
                <p:nvPr/>
              </p:nvSpPr>
              <p:spPr bwMode="auto">
                <a:xfrm>
                  <a:off x="3787" y="3929"/>
                  <a:ext cx="227" cy="39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3" name="Rectangle 32"/>
                <p:cNvSpPr>
                  <a:spLocks noChangeArrowheads="1"/>
                </p:cNvSpPr>
                <p:nvPr/>
              </p:nvSpPr>
              <p:spPr bwMode="auto">
                <a:xfrm>
                  <a:off x="3923" y="4201"/>
                  <a:ext cx="1270" cy="11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4" name="Oval 33"/>
                <p:cNvSpPr>
                  <a:spLocks noChangeArrowheads="1"/>
                </p:cNvSpPr>
                <p:nvPr/>
              </p:nvSpPr>
              <p:spPr bwMode="auto">
                <a:xfrm>
                  <a:off x="3969" y="3974"/>
                  <a:ext cx="136" cy="13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</p:grpSp>
          <p:sp>
            <p:nvSpPr>
              <p:cNvPr id="10" name="Text Box 40"/>
              <p:cNvSpPr txBox="1">
                <a:spLocks noChangeArrowheads="1"/>
              </p:cNvSpPr>
              <p:nvPr/>
            </p:nvSpPr>
            <p:spPr bwMode="auto">
              <a:xfrm>
                <a:off x="4740" y="3431"/>
                <a:ext cx="363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800">
                    <a:latin typeface="Arial" pitchFamily="34" charset="0"/>
                  </a:rPr>
                  <a:t>2+</a:t>
                </a:r>
                <a:endParaRPr lang="bg-BG" sz="800">
                  <a:latin typeface="Arial" pitchFamily="34" charset="0"/>
                </a:endParaRPr>
              </a:p>
            </p:txBody>
          </p:sp>
        </p:grpSp>
        <p:sp>
          <p:nvSpPr>
            <p:cNvPr id="7" name="Text Box 35"/>
            <p:cNvSpPr txBox="1">
              <a:spLocks noChangeArrowheads="1"/>
            </p:cNvSpPr>
            <p:nvPr/>
          </p:nvSpPr>
          <p:spPr bwMode="auto">
            <a:xfrm>
              <a:off x="4422" y="4110"/>
              <a:ext cx="122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 smtClean="0">
                  <a:latin typeface="Arial" pitchFamily="34" charset="0"/>
                </a:rPr>
                <a:t>heme</a:t>
              </a:r>
              <a:endParaRPr lang="bg-BG" dirty="0">
                <a:latin typeface="Arial" pitchFamily="34" charset="0"/>
              </a:endParaRPr>
            </a:p>
          </p:txBody>
        </p:sp>
        <p:sp>
          <p:nvSpPr>
            <p:cNvPr id="8" name="Line 39"/>
            <p:cNvSpPr>
              <a:spLocks noChangeShapeType="1"/>
            </p:cNvSpPr>
            <p:nvPr/>
          </p:nvSpPr>
          <p:spPr bwMode="auto">
            <a:xfrm>
              <a:off x="4060" y="2659"/>
              <a:ext cx="181" cy="3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20072" y="1988840"/>
            <a:ext cx="2182008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Hemoglobin</a:t>
            </a:r>
            <a:endParaRPr lang="bg-BG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2987675" y="0"/>
            <a:ext cx="2160389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rgbClr val="6600CC"/>
                </a:solidFill>
              </a:rPr>
              <a:t>Hemoglobin</a:t>
            </a:r>
            <a:endParaRPr lang="bg-BG" sz="2400" dirty="0">
              <a:solidFill>
                <a:srgbClr val="6600CC"/>
              </a:solidFill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1988840"/>
            <a:ext cx="3307316" cy="46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FontTx/>
              <a:buChar char="•"/>
            </a:pPr>
            <a:r>
              <a:rPr lang="bg-BG" sz="2200" dirty="0">
                <a:solidFill>
                  <a:srgbClr val="3333CC"/>
                </a:solidFill>
              </a:rPr>
              <a:t> </a:t>
            </a:r>
            <a:r>
              <a:rPr lang="en-US" sz="2200" dirty="0" smtClean="0">
                <a:solidFill>
                  <a:srgbClr val="3333CC"/>
                </a:solidFill>
              </a:rPr>
              <a:t>normal concentration</a:t>
            </a:r>
            <a:r>
              <a:rPr lang="bg-BG" sz="2200" dirty="0" smtClean="0">
                <a:solidFill>
                  <a:srgbClr val="3333CC"/>
                </a:solidFill>
              </a:rPr>
              <a:t>:</a:t>
            </a:r>
            <a:endParaRPr lang="en-GB" sz="2200" dirty="0">
              <a:solidFill>
                <a:srgbClr val="3333CC"/>
              </a:solidFill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3275856" y="1988840"/>
            <a:ext cx="5219700" cy="46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GB" sz="2200" dirty="0" smtClean="0">
                <a:solidFill>
                  <a:srgbClr val="9933FF"/>
                </a:solidFill>
              </a:rPr>
              <a:t>1</a:t>
            </a:r>
            <a:r>
              <a:rPr lang="bg-BG" sz="2200" dirty="0">
                <a:solidFill>
                  <a:srgbClr val="9933FF"/>
                </a:solidFill>
              </a:rPr>
              <a:t>60</a:t>
            </a:r>
            <a:r>
              <a:rPr lang="en-US" sz="2200" dirty="0">
                <a:solidFill>
                  <a:srgbClr val="9933FF"/>
                </a:solidFill>
              </a:rPr>
              <a:t>±</a:t>
            </a:r>
            <a:r>
              <a:rPr lang="bg-BG" sz="2200" dirty="0">
                <a:solidFill>
                  <a:srgbClr val="9933FF"/>
                </a:solidFill>
              </a:rPr>
              <a:t>20</a:t>
            </a:r>
            <a:r>
              <a:rPr lang="en-GB" sz="2200" dirty="0">
                <a:solidFill>
                  <a:srgbClr val="9933FF"/>
                </a:solidFill>
              </a:rPr>
              <a:t> g/l </a:t>
            </a:r>
            <a:r>
              <a:rPr lang="en-GB" sz="2200" dirty="0" smtClean="0">
                <a:solidFill>
                  <a:srgbClr val="9933FF"/>
                </a:solidFill>
              </a:rPr>
              <a:t>(</a:t>
            </a:r>
            <a:r>
              <a:rPr lang="en-US" sz="2200" dirty="0" smtClean="0">
                <a:solidFill>
                  <a:srgbClr val="9933FF"/>
                </a:solidFill>
              </a:rPr>
              <a:t>m</a:t>
            </a:r>
            <a:r>
              <a:rPr lang="en-GB" sz="2200" dirty="0" smtClean="0">
                <a:solidFill>
                  <a:srgbClr val="9933FF"/>
                </a:solidFill>
              </a:rPr>
              <a:t>)</a:t>
            </a:r>
            <a:r>
              <a:rPr lang="bg-BG" sz="2200" dirty="0" smtClean="0">
                <a:solidFill>
                  <a:srgbClr val="9933FF"/>
                </a:solidFill>
              </a:rPr>
              <a:t> ;</a:t>
            </a:r>
            <a:r>
              <a:rPr lang="en-GB" sz="2200" dirty="0" smtClean="0">
                <a:solidFill>
                  <a:srgbClr val="9933FF"/>
                </a:solidFill>
              </a:rPr>
              <a:t> 1</a:t>
            </a:r>
            <a:r>
              <a:rPr lang="bg-BG" sz="2200" dirty="0" smtClean="0">
                <a:solidFill>
                  <a:srgbClr val="9933FF"/>
                </a:solidFill>
              </a:rPr>
              <a:t>4</a:t>
            </a:r>
            <a:r>
              <a:rPr lang="en-GB" sz="2200" dirty="0" smtClean="0">
                <a:solidFill>
                  <a:srgbClr val="9933FF"/>
                </a:solidFill>
              </a:rPr>
              <a:t>0</a:t>
            </a:r>
            <a:r>
              <a:rPr lang="en-US" sz="2200" dirty="0" smtClean="0">
                <a:solidFill>
                  <a:srgbClr val="9933FF"/>
                </a:solidFill>
              </a:rPr>
              <a:t>±</a:t>
            </a:r>
            <a:r>
              <a:rPr lang="bg-BG" sz="2200" dirty="0" smtClean="0">
                <a:solidFill>
                  <a:srgbClr val="9933FF"/>
                </a:solidFill>
              </a:rPr>
              <a:t>20</a:t>
            </a:r>
            <a:r>
              <a:rPr lang="en-GB" sz="2200" dirty="0" smtClean="0">
                <a:solidFill>
                  <a:srgbClr val="9933FF"/>
                </a:solidFill>
              </a:rPr>
              <a:t> g/l (</a:t>
            </a:r>
            <a:r>
              <a:rPr lang="en-US" sz="2200" dirty="0" smtClean="0">
                <a:solidFill>
                  <a:srgbClr val="9933FF"/>
                </a:solidFill>
              </a:rPr>
              <a:t>f</a:t>
            </a:r>
            <a:r>
              <a:rPr lang="en-GB" sz="2200" dirty="0" smtClean="0">
                <a:solidFill>
                  <a:srgbClr val="9933FF"/>
                </a:solidFill>
              </a:rPr>
              <a:t>)</a:t>
            </a:r>
            <a:endParaRPr lang="en-GB" sz="2200" dirty="0">
              <a:solidFill>
                <a:srgbClr val="9933FF"/>
              </a:solidFill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5157192"/>
            <a:ext cx="8244408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bg-BG" sz="2200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90000"/>
                  </a:schemeClr>
                </a:solidFill>
              </a:rPr>
              <a:t>globin</a:t>
            </a:r>
            <a:r>
              <a:rPr lang="bg-BG" sz="2200" dirty="0" smtClean="0">
                <a:solidFill>
                  <a:schemeClr val="tx2">
                    <a:lumMod val="90000"/>
                  </a:schemeClr>
                </a:solidFill>
              </a:rPr>
              <a:t>- </a:t>
            </a:r>
            <a:r>
              <a:rPr lang="en-US" sz="2200" dirty="0" smtClean="0">
                <a:solidFill>
                  <a:schemeClr val="tx2">
                    <a:lumMod val="90000"/>
                  </a:schemeClr>
                </a:solidFill>
              </a:rPr>
              <a:t>polypeptide chain that bound </a:t>
            </a:r>
            <a:r>
              <a:rPr lang="en-US" sz="2200" dirty="0" err="1" smtClean="0">
                <a:solidFill>
                  <a:schemeClr val="tx2">
                    <a:lumMod val="90000"/>
                  </a:schemeClr>
                </a:solidFill>
              </a:rPr>
              <a:t>heme</a:t>
            </a:r>
            <a:r>
              <a:rPr lang="en-US" sz="2200" dirty="0" smtClean="0">
                <a:solidFill>
                  <a:schemeClr val="tx2">
                    <a:lumMod val="90000"/>
                  </a:schemeClr>
                </a:solidFill>
              </a:rPr>
              <a:t> and </a:t>
            </a:r>
            <a:r>
              <a:rPr lang="bg-BG" sz="2200" dirty="0" smtClean="0">
                <a:solidFill>
                  <a:schemeClr val="tx2"/>
                </a:solidFill>
              </a:rPr>
              <a:t>СО</a:t>
            </a:r>
            <a:r>
              <a:rPr lang="bg-BG" sz="2200" baseline="-25000" dirty="0" smtClean="0">
                <a:solidFill>
                  <a:schemeClr val="tx2"/>
                </a:solidFill>
              </a:rPr>
              <a:t>2</a:t>
            </a:r>
            <a:r>
              <a:rPr lang="bg-BG" sz="2200" dirty="0" smtClean="0">
                <a:solidFill>
                  <a:srgbClr val="0000FF"/>
                </a:solidFill>
              </a:rPr>
              <a:t> </a:t>
            </a:r>
            <a:endParaRPr lang="en-US" sz="22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0" y="2564904"/>
            <a:ext cx="7740352" cy="8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bg-BG" sz="2200" dirty="0">
                <a:solidFill>
                  <a:srgbClr val="FF0066"/>
                </a:solidFill>
              </a:rPr>
              <a:t> </a:t>
            </a:r>
            <a:r>
              <a:rPr lang="en-US" sz="2200" dirty="0" smtClean="0">
                <a:solidFill>
                  <a:srgbClr val="FF0066"/>
                </a:solidFill>
              </a:rPr>
              <a:t>Hemoglobin is globular </a:t>
            </a:r>
            <a:r>
              <a:rPr lang="en-US" sz="2200" dirty="0" err="1" smtClean="0">
                <a:solidFill>
                  <a:srgbClr val="FF0066"/>
                </a:solidFill>
              </a:rPr>
              <a:t>chromoprotein</a:t>
            </a:r>
            <a:r>
              <a:rPr lang="en-US" sz="2200" dirty="0" smtClean="0">
                <a:solidFill>
                  <a:srgbClr val="FF0066"/>
                </a:solidFill>
              </a:rPr>
              <a:t> </a:t>
            </a:r>
            <a:r>
              <a:rPr lang="en-US" altLang="ko-KR" sz="2200" dirty="0" smtClean="0">
                <a:solidFill>
                  <a:srgbClr val="FF0066"/>
                </a:solidFill>
                <a:ea typeface="Gulim" pitchFamily="34" charset="-127"/>
              </a:rPr>
              <a:t>(</a:t>
            </a:r>
            <a:r>
              <a:rPr lang="en-US" altLang="ko-KR" sz="2200" dirty="0" smtClean="0">
                <a:solidFill>
                  <a:srgbClr val="FF0066"/>
                </a:solidFill>
              </a:rPr>
              <a:t>mw</a:t>
            </a:r>
            <a:r>
              <a:rPr lang="bg-BG" altLang="ko-KR" sz="2200" dirty="0" smtClean="0">
                <a:solidFill>
                  <a:srgbClr val="FF0066"/>
                </a:solidFill>
              </a:rPr>
              <a:t> </a:t>
            </a:r>
            <a:r>
              <a:rPr lang="en-US" altLang="ko-KR" sz="2200" dirty="0">
                <a:solidFill>
                  <a:srgbClr val="FF0066"/>
                </a:solidFill>
                <a:ea typeface="Gulim" pitchFamily="34" charset="-127"/>
              </a:rPr>
              <a:t>~</a:t>
            </a:r>
            <a:r>
              <a:rPr lang="bg-BG" altLang="ko-KR" sz="2200" dirty="0">
                <a:solidFill>
                  <a:srgbClr val="FF0066"/>
                </a:solidFill>
              </a:rPr>
              <a:t>64000</a:t>
            </a:r>
            <a:r>
              <a:rPr lang="en-US" altLang="ko-KR" sz="2200" dirty="0">
                <a:solidFill>
                  <a:srgbClr val="FF0066"/>
                </a:solidFill>
                <a:ea typeface="Gulim" pitchFamily="34" charset="-127"/>
              </a:rPr>
              <a:t>)</a:t>
            </a:r>
            <a:r>
              <a:rPr lang="bg-BG" altLang="ko-KR" sz="2200" dirty="0">
                <a:solidFill>
                  <a:srgbClr val="FF0066"/>
                </a:solidFill>
              </a:rPr>
              <a:t>, </a:t>
            </a:r>
            <a:endParaRPr lang="en-US" altLang="ko-KR" sz="2200" dirty="0" smtClean="0">
              <a:solidFill>
                <a:srgbClr val="FF0066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altLang="ko-KR" sz="2200" dirty="0" smtClean="0">
                <a:solidFill>
                  <a:srgbClr val="FF0066"/>
                </a:solidFill>
              </a:rPr>
              <a:t>Hemoglobin molecule contains </a:t>
            </a:r>
            <a:r>
              <a:rPr lang="bg-BG" altLang="ko-KR" sz="2200" dirty="0" smtClean="0">
                <a:solidFill>
                  <a:srgbClr val="FF0066"/>
                </a:solidFill>
              </a:rPr>
              <a:t>4 </a:t>
            </a:r>
            <a:r>
              <a:rPr lang="en-US" altLang="ko-KR" sz="2200" dirty="0" smtClean="0">
                <a:solidFill>
                  <a:srgbClr val="FF0066"/>
                </a:solidFill>
              </a:rPr>
              <a:t>subunits</a:t>
            </a:r>
            <a:r>
              <a:rPr lang="bg-BG" altLang="ko-KR" sz="2200" dirty="0" smtClean="0">
                <a:solidFill>
                  <a:srgbClr val="FF0066"/>
                </a:solidFill>
              </a:rPr>
              <a:t> </a:t>
            </a:r>
            <a:endParaRPr lang="bg-BG" sz="2200" dirty="0">
              <a:solidFill>
                <a:srgbClr val="FF0066"/>
              </a:solidFill>
            </a:endParaRP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0" y="3284984"/>
            <a:ext cx="5292726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bg-BG" sz="2200" dirty="0">
                <a:solidFill>
                  <a:srgbClr val="CC0066"/>
                </a:solidFill>
              </a:rPr>
              <a:t> </a:t>
            </a:r>
            <a:r>
              <a:rPr lang="en-US" sz="2200" dirty="0" smtClean="0">
                <a:solidFill>
                  <a:srgbClr val="CC0066"/>
                </a:solidFill>
              </a:rPr>
              <a:t>each subunit contains</a:t>
            </a:r>
            <a:r>
              <a:rPr lang="bg-BG" sz="2200" dirty="0" smtClean="0">
                <a:solidFill>
                  <a:srgbClr val="CC0066"/>
                </a:solidFill>
              </a:rPr>
              <a:t>:</a:t>
            </a:r>
            <a:endParaRPr lang="bg-BG" sz="2200" dirty="0">
              <a:solidFill>
                <a:srgbClr val="CC0066"/>
              </a:solidFill>
            </a:endParaRP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0" y="3645024"/>
            <a:ext cx="58849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bg-BG" sz="2200" dirty="0">
                <a:solidFill>
                  <a:srgbClr val="663300"/>
                </a:solidFill>
              </a:rPr>
              <a:t> </a:t>
            </a:r>
            <a:r>
              <a:rPr lang="en-US" sz="2200" dirty="0" err="1" smtClean="0">
                <a:solidFill>
                  <a:srgbClr val="663300"/>
                </a:solidFill>
              </a:rPr>
              <a:t>Heme</a:t>
            </a:r>
            <a:r>
              <a:rPr lang="bg-BG" sz="2200" dirty="0" smtClean="0">
                <a:solidFill>
                  <a:srgbClr val="663300"/>
                </a:solidFill>
              </a:rPr>
              <a:t> – </a:t>
            </a:r>
            <a:r>
              <a:rPr lang="en-US" altLang="ko-KR" sz="2200" dirty="0" err="1" smtClean="0">
                <a:solidFill>
                  <a:srgbClr val="663300"/>
                </a:solidFill>
              </a:rPr>
              <a:t>tetrapyrolic</a:t>
            </a:r>
            <a:r>
              <a:rPr lang="en-US" altLang="ko-KR" sz="2200" dirty="0" smtClean="0">
                <a:solidFill>
                  <a:srgbClr val="663300"/>
                </a:solidFill>
              </a:rPr>
              <a:t> ring bound with </a:t>
            </a:r>
            <a:r>
              <a:rPr lang="en-US" sz="2200" dirty="0" smtClean="0">
                <a:solidFill>
                  <a:srgbClr val="663300"/>
                </a:solidFill>
              </a:rPr>
              <a:t>Fe</a:t>
            </a:r>
            <a:r>
              <a:rPr lang="en-US" sz="2200" baseline="30000" dirty="0" smtClean="0">
                <a:solidFill>
                  <a:srgbClr val="663300"/>
                </a:solidFill>
              </a:rPr>
              <a:t>2+</a:t>
            </a:r>
            <a:endParaRPr lang="bg-BG" sz="2200" baseline="30000" dirty="0" smtClean="0">
              <a:solidFill>
                <a:srgbClr val="663300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200" dirty="0">
              <a:solidFill>
                <a:srgbClr val="FF3300"/>
              </a:solidFill>
            </a:endParaRP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179512" y="4221088"/>
            <a:ext cx="6516216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♦"/>
            </a:pPr>
            <a:r>
              <a:rPr lang="bg-BG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Fe</a:t>
            </a:r>
            <a:r>
              <a:rPr lang="en-US" sz="2200" baseline="30000" dirty="0" smtClean="0">
                <a:solidFill>
                  <a:srgbClr val="FF0000"/>
                </a:solidFill>
              </a:rPr>
              <a:t>2+ </a:t>
            </a:r>
            <a:r>
              <a:rPr lang="en-US" sz="2200" dirty="0" smtClean="0">
                <a:solidFill>
                  <a:srgbClr val="FF0000"/>
                </a:solidFill>
              </a:rPr>
              <a:t>reversely bound </a:t>
            </a:r>
            <a:r>
              <a:rPr lang="bg-BG" sz="2200" dirty="0">
                <a:solidFill>
                  <a:srgbClr val="FF0000"/>
                </a:solidFill>
              </a:rPr>
              <a:t>О</a:t>
            </a:r>
            <a:r>
              <a:rPr lang="bg-BG" sz="2200" baseline="-25000" dirty="0">
                <a:solidFill>
                  <a:srgbClr val="FF0000"/>
                </a:solidFill>
              </a:rPr>
              <a:t>2</a:t>
            </a:r>
            <a:r>
              <a:rPr lang="bg-BG" sz="2200" dirty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 -&gt; </a:t>
            </a:r>
            <a:r>
              <a:rPr lang="bg-BG" sz="2200" dirty="0" smtClean="0">
                <a:solidFill>
                  <a:srgbClr val="FF0000"/>
                </a:solidFill>
              </a:rPr>
              <a:t>о</a:t>
            </a:r>
            <a:r>
              <a:rPr lang="en-US" sz="2200" dirty="0" err="1" smtClean="0">
                <a:solidFill>
                  <a:srgbClr val="FF0000"/>
                </a:solidFill>
              </a:rPr>
              <a:t>xyhemoglobin</a:t>
            </a:r>
            <a:endParaRPr lang="bg-BG" sz="2200" dirty="0">
              <a:solidFill>
                <a:srgbClr val="FF0000"/>
              </a:solidFill>
            </a:endParaRP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0" y="4581128"/>
            <a:ext cx="62277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bg-BG" sz="2200" dirty="0">
                <a:solidFill>
                  <a:srgbClr val="CC0000"/>
                </a:solidFill>
              </a:rPr>
              <a:t>1 </a:t>
            </a:r>
            <a:r>
              <a:rPr lang="en-US" sz="2200" dirty="0" err="1" smtClean="0">
                <a:solidFill>
                  <a:srgbClr val="CC0000"/>
                </a:solidFill>
              </a:rPr>
              <a:t>heme</a:t>
            </a:r>
            <a:r>
              <a:rPr lang="bg-BG" sz="2200" dirty="0" smtClean="0">
                <a:solidFill>
                  <a:srgbClr val="CC0000"/>
                </a:solidFill>
              </a:rPr>
              <a:t> </a:t>
            </a:r>
            <a:r>
              <a:rPr lang="bg-BG" sz="2200" dirty="0">
                <a:solidFill>
                  <a:srgbClr val="CC0000"/>
                </a:solidFill>
              </a:rPr>
              <a:t>- 1 </a:t>
            </a:r>
            <a:r>
              <a:rPr lang="en-US" sz="2200" dirty="0" smtClean="0">
                <a:solidFill>
                  <a:srgbClr val="CC0000"/>
                </a:solidFill>
              </a:rPr>
              <a:t>mol</a:t>
            </a:r>
            <a:r>
              <a:rPr lang="bg-BG" sz="2200" dirty="0" smtClean="0">
                <a:solidFill>
                  <a:srgbClr val="CC0000"/>
                </a:solidFill>
              </a:rPr>
              <a:t> </a:t>
            </a:r>
            <a:r>
              <a:rPr lang="bg-BG" sz="2200" dirty="0">
                <a:solidFill>
                  <a:srgbClr val="CC0000"/>
                </a:solidFill>
              </a:rPr>
              <a:t>О</a:t>
            </a:r>
            <a:r>
              <a:rPr lang="bg-BG" sz="2200" baseline="-25000" dirty="0">
                <a:solidFill>
                  <a:srgbClr val="CC0000"/>
                </a:solidFill>
              </a:rPr>
              <a:t>2</a:t>
            </a:r>
            <a:r>
              <a:rPr lang="bg-BG" sz="2200" dirty="0">
                <a:solidFill>
                  <a:srgbClr val="CC0000"/>
                </a:solidFill>
              </a:rPr>
              <a:t>; </a:t>
            </a:r>
            <a:r>
              <a:rPr lang="bg-BG" sz="2200" baseline="-25000" dirty="0">
                <a:solidFill>
                  <a:srgbClr val="CC0000"/>
                </a:solidFill>
              </a:rPr>
              <a:t> </a:t>
            </a:r>
            <a:r>
              <a:rPr lang="bg-BG" sz="2200" dirty="0">
                <a:solidFill>
                  <a:srgbClr val="CC0000"/>
                </a:solidFill>
              </a:rPr>
              <a:t>4 </a:t>
            </a:r>
            <a:r>
              <a:rPr lang="en-US" sz="2200" dirty="0" err="1" smtClean="0">
                <a:solidFill>
                  <a:srgbClr val="CC0000"/>
                </a:solidFill>
              </a:rPr>
              <a:t>hemes</a:t>
            </a:r>
            <a:r>
              <a:rPr lang="bg-BG" sz="2200" dirty="0" smtClean="0">
                <a:solidFill>
                  <a:srgbClr val="CC0000"/>
                </a:solidFill>
              </a:rPr>
              <a:t> </a:t>
            </a:r>
            <a:r>
              <a:rPr lang="bg-BG" sz="2200" dirty="0">
                <a:solidFill>
                  <a:srgbClr val="CC0000"/>
                </a:solidFill>
              </a:rPr>
              <a:t>- 4 </a:t>
            </a:r>
            <a:r>
              <a:rPr lang="en-US" sz="2200" dirty="0" smtClean="0">
                <a:solidFill>
                  <a:srgbClr val="CC0000"/>
                </a:solidFill>
              </a:rPr>
              <a:t>mol</a:t>
            </a:r>
            <a:r>
              <a:rPr lang="bg-BG" sz="2200" dirty="0" smtClean="0">
                <a:solidFill>
                  <a:srgbClr val="CC0000"/>
                </a:solidFill>
              </a:rPr>
              <a:t> </a:t>
            </a:r>
            <a:r>
              <a:rPr lang="bg-BG" sz="2200" dirty="0">
                <a:solidFill>
                  <a:srgbClr val="CC0000"/>
                </a:solidFill>
              </a:rPr>
              <a:t>О</a:t>
            </a:r>
            <a:r>
              <a:rPr lang="bg-BG" sz="2200" baseline="-25000" dirty="0">
                <a:solidFill>
                  <a:srgbClr val="CC0000"/>
                </a:solidFill>
              </a:rPr>
              <a:t>2</a:t>
            </a:r>
            <a:endParaRPr lang="bg-BG" sz="2200" dirty="0">
              <a:solidFill>
                <a:srgbClr val="CC0000"/>
              </a:solidFill>
            </a:endParaRP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0" y="5013325"/>
            <a:ext cx="428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bg-BG"/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0" y="5733256"/>
            <a:ext cx="8676456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­"/>
            </a:pPr>
            <a:r>
              <a:rPr lang="bg-BG" sz="2200" dirty="0">
                <a:solidFill>
                  <a:srgbClr val="FA98F3"/>
                </a:solidFill>
              </a:rPr>
              <a:t> </a:t>
            </a:r>
            <a:r>
              <a:rPr lang="en-US" sz="2200" dirty="0" smtClean="0">
                <a:solidFill>
                  <a:srgbClr val="FA98F3"/>
                </a:solidFill>
              </a:rPr>
              <a:t>molecule of </a:t>
            </a:r>
            <a:r>
              <a:rPr lang="en-US" sz="2200" dirty="0" err="1" smtClean="0">
                <a:solidFill>
                  <a:srgbClr val="FA98F3"/>
                </a:solidFill>
              </a:rPr>
              <a:t>Hb</a:t>
            </a:r>
            <a:r>
              <a:rPr lang="en-US" sz="2200" dirty="0" smtClean="0">
                <a:solidFill>
                  <a:srgbClr val="FA98F3"/>
                </a:solidFill>
              </a:rPr>
              <a:t> has </a:t>
            </a:r>
            <a:r>
              <a:rPr lang="bg-BG" sz="2200" dirty="0" smtClean="0">
                <a:solidFill>
                  <a:srgbClr val="FA98F3"/>
                </a:solidFill>
              </a:rPr>
              <a:t>2 </a:t>
            </a:r>
            <a:r>
              <a:rPr lang="en-US" sz="2200" dirty="0" smtClean="0">
                <a:solidFill>
                  <a:srgbClr val="FA98F3"/>
                </a:solidFill>
              </a:rPr>
              <a:t>sparing polypeptide chains</a:t>
            </a:r>
            <a:r>
              <a:rPr lang="bg-BG" sz="2200" dirty="0" smtClean="0">
                <a:solidFill>
                  <a:srgbClr val="FA98F3"/>
                </a:solidFill>
              </a:rPr>
              <a:t>: </a:t>
            </a:r>
            <a:endParaRPr lang="bg-BG" sz="2200" dirty="0">
              <a:solidFill>
                <a:srgbClr val="FA98F3"/>
              </a:solidFill>
            </a:endParaRPr>
          </a:p>
        </p:txBody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179512" y="6237312"/>
            <a:ext cx="608362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Times New Roman" pitchFamily="18" charset="0"/>
              <a:buChar char="◊"/>
            </a:pPr>
            <a:r>
              <a:rPr lang="bg-BG" altLang="ko-KR" sz="2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ko-KR" sz="22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Hb</a:t>
            </a:r>
            <a:r>
              <a:rPr lang="bg-BG" altLang="ko-KR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bg-BG" altLang="ko-KR" sz="2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А </a:t>
            </a:r>
            <a:r>
              <a:rPr lang="en-US" altLang="ko-KR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has</a:t>
            </a:r>
            <a:r>
              <a:rPr lang="bg-BG" altLang="ko-KR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bg-BG" altLang="ko-KR" sz="2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2 α </a:t>
            </a:r>
            <a:r>
              <a:rPr lang="en-US" altLang="ko-KR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and</a:t>
            </a:r>
            <a:r>
              <a:rPr lang="bg-BG" altLang="ko-KR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bg-BG" altLang="ko-KR" sz="2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2 β </a:t>
            </a:r>
            <a:r>
              <a:rPr lang="en-US" altLang="ko-KR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chains</a:t>
            </a:r>
            <a:r>
              <a:rPr lang="bg-BG" altLang="ko-KR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endParaRPr lang="bg-BG" sz="2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2247" name="Text Box 23"/>
          <p:cNvSpPr txBox="1">
            <a:spLocks noChangeArrowheads="1"/>
          </p:cNvSpPr>
          <p:nvPr/>
        </p:nvSpPr>
        <p:spPr bwMode="auto">
          <a:xfrm>
            <a:off x="0" y="332656"/>
            <a:ext cx="76676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bg-BG" sz="2200" dirty="0">
                <a:solidFill>
                  <a:srgbClr val="0000CC"/>
                </a:solidFill>
              </a:rPr>
              <a:t> </a:t>
            </a:r>
            <a:r>
              <a:rPr lang="en-US" sz="2200" dirty="0" smtClean="0">
                <a:solidFill>
                  <a:srgbClr val="0000CC"/>
                </a:solidFill>
              </a:rPr>
              <a:t>functions</a:t>
            </a:r>
            <a:r>
              <a:rPr lang="bg-BG" sz="2200" dirty="0" smtClean="0">
                <a:solidFill>
                  <a:srgbClr val="0000CC"/>
                </a:solidFill>
              </a:rPr>
              <a:t>:</a:t>
            </a:r>
            <a:endParaRPr lang="bg-BG" sz="2200" dirty="0">
              <a:solidFill>
                <a:srgbClr val="0000CC"/>
              </a:solidFill>
            </a:endParaRPr>
          </a:p>
        </p:txBody>
      </p:sp>
      <p:sp>
        <p:nvSpPr>
          <p:cNvPr id="52248" name="Text Box 24"/>
          <p:cNvSpPr txBox="1">
            <a:spLocks noChangeArrowheads="1"/>
          </p:cNvSpPr>
          <p:nvPr/>
        </p:nvSpPr>
        <p:spPr bwMode="auto">
          <a:xfrm>
            <a:off x="-36513" y="764704"/>
            <a:ext cx="9180513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bg-BG" sz="2200" dirty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transport of </a:t>
            </a:r>
            <a:r>
              <a:rPr lang="bg-BG" sz="2200" dirty="0" smtClean="0">
                <a:solidFill>
                  <a:srgbClr val="FF0000"/>
                </a:solidFill>
              </a:rPr>
              <a:t>О</a:t>
            </a:r>
            <a:r>
              <a:rPr lang="bg-BG" sz="2200" baseline="-25000" dirty="0" smtClean="0">
                <a:solidFill>
                  <a:srgbClr val="FF0000"/>
                </a:solidFill>
              </a:rPr>
              <a:t>2</a:t>
            </a:r>
            <a:r>
              <a:rPr lang="bg-BG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from the lungs to the tissues</a:t>
            </a:r>
            <a:endParaRPr lang="bg-BG" sz="22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bg-BG" sz="2200" dirty="0">
                <a:solidFill>
                  <a:srgbClr val="FF0000"/>
                </a:solidFill>
              </a:rPr>
              <a:t>                                                               </a:t>
            </a:r>
            <a:r>
              <a:rPr lang="bg-BG" sz="2200" dirty="0" smtClean="0">
                <a:solidFill>
                  <a:srgbClr val="FF0000"/>
                </a:solidFill>
              </a:rPr>
              <a:t> </a:t>
            </a:r>
            <a:endParaRPr lang="bg-BG" sz="2200" dirty="0">
              <a:solidFill>
                <a:srgbClr val="FF0000"/>
              </a:solidFill>
            </a:endParaRPr>
          </a:p>
        </p:txBody>
      </p:sp>
      <p:sp>
        <p:nvSpPr>
          <p:cNvPr id="52250" name="Text Box 26"/>
          <p:cNvSpPr txBox="1">
            <a:spLocks noChangeArrowheads="1"/>
          </p:cNvSpPr>
          <p:nvPr/>
        </p:nvSpPr>
        <p:spPr bwMode="auto">
          <a:xfrm>
            <a:off x="0" y="1484784"/>
            <a:ext cx="85328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bg-BG" sz="2200" dirty="0">
                <a:solidFill>
                  <a:srgbClr val="9900CC"/>
                </a:solidFill>
              </a:rPr>
              <a:t> </a:t>
            </a:r>
            <a:r>
              <a:rPr lang="en-US" sz="2200" dirty="0" smtClean="0">
                <a:solidFill>
                  <a:srgbClr val="9900CC"/>
                </a:solidFill>
              </a:rPr>
              <a:t>the most powerful buffer system of the blood</a:t>
            </a:r>
            <a:endParaRPr lang="bg-BG" sz="2200" baseline="30000" dirty="0">
              <a:solidFill>
                <a:srgbClr val="9900CC"/>
              </a:solidFill>
            </a:endParaRP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0" y="1124744"/>
            <a:ext cx="88931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bg-BG" sz="2200" dirty="0">
                <a:solidFill>
                  <a:srgbClr val="0000FF"/>
                </a:solidFill>
              </a:rPr>
              <a:t> </a:t>
            </a:r>
            <a:r>
              <a:rPr lang="en-US" sz="2200" dirty="0" smtClean="0">
                <a:solidFill>
                  <a:srgbClr val="0000FF"/>
                </a:solidFill>
              </a:rPr>
              <a:t>transport of</a:t>
            </a:r>
            <a:r>
              <a:rPr lang="bg-BG" sz="2200" dirty="0" smtClean="0">
                <a:solidFill>
                  <a:srgbClr val="0000FF"/>
                </a:solidFill>
              </a:rPr>
              <a:t> </a:t>
            </a:r>
            <a:r>
              <a:rPr lang="bg-BG" sz="2200" dirty="0">
                <a:solidFill>
                  <a:srgbClr val="0000FF"/>
                </a:solidFill>
              </a:rPr>
              <a:t>СО</a:t>
            </a:r>
            <a:r>
              <a:rPr lang="bg-BG" sz="2200" baseline="-25000" dirty="0">
                <a:solidFill>
                  <a:srgbClr val="0000FF"/>
                </a:solidFill>
              </a:rPr>
              <a:t>2</a:t>
            </a:r>
            <a:r>
              <a:rPr lang="bg-BG" sz="2200" dirty="0">
                <a:solidFill>
                  <a:srgbClr val="0000FF"/>
                </a:solidFill>
              </a:rPr>
              <a:t> </a:t>
            </a:r>
            <a:r>
              <a:rPr lang="en-US" sz="2200" dirty="0" smtClean="0">
                <a:solidFill>
                  <a:srgbClr val="0000FF"/>
                </a:solidFill>
              </a:rPr>
              <a:t>from the tissues to the lungs</a:t>
            </a:r>
            <a:endParaRPr lang="bg-BG" sz="2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2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2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7" grpId="0"/>
      <p:bldP spid="522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66725" y="2708275"/>
            <a:ext cx="66976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200" dirty="0" err="1" smtClean="0">
                <a:solidFill>
                  <a:srgbClr val="CC0000"/>
                </a:solidFill>
              </a:rPr>
              <a:t>Hb</a:t>
            </a:r>
            <a:r>
              <a:rPr lang="bg-BG" sz="2200" dirty="0" smtClean="0">
                <a:solidFill>
                  <a:srgbClr val="CC0000"/>
                </a:solidFill>
              </a:rPr>
              <a:t> </a:t>
            </a:r>
            <a:r>
              <a:rPr lang="en-US" sz="2200" dirty="0">
                <a:solidFill>
                  <a:srgbClr val="CC0000"/>
                </a:solidFill>
              </a:rPr>
              <a:t>A  (</a:t>
            </a:r>
            <a:r>
              <a:rPr lang="bg-BG" sz="2200" dirty="0">
                <a:solidFill>
                  <a:srgbClr val="CC0000"/>
                </a:solidFill>
              </a:rPr>
              <a:t>95 -</a:t>
            </a:r>
            <a:r>
              <a:rPr lang="en-US" sz="2200" dirty="0">
                <a:solidFill>
                  <a:srgbClr val="CC0000"/>
                </a:solidFill>
              </a:rPr>
              <a:t> 97 %) – </a:t>
            </a:r>
            <a:r>
              <a:rPr lang="en-US" sz="2200" dirty="0">
                <a:solidFill>
                  <a:srgbClr val="CC0000"/>
                </a:solidFill>
                <a:sym typeface="Symbol" pitchFamily="18" charset="2"/>
              </a:rPr>
              <a:t></a:t>
            </a:r>
            <a:r>
              <a:rPr lang="en-US" sz="2200" baseline="-25000" dirty="0">
                <a:solidFill>
                  <a:srgbClr val="CC0000"/>
                </a:solidFill>
              </a:rPr>
              <a:t>2</a:t>
            </a:r>
            <a:r>
              <a:rPr lang="en-US" sz="2200" dirty="0">
                <a:solidFill>
                  <a:srgbClr val="CC0000"/>
                </a:solidFill>
              </a:rPr>
              <a:t>, </a:t>
            </a:r>
            <a:r>
              <a:rPr lang="en-US" sz="2200" dirty="0">
                <a:solidFill>
                  <a:srgbClr val="CC0000"/>
                </a:solidFill>
                <a:sym typeface="Symbol" pitchFamily="18" charset="2"/>
              </a:rPr>
              <a:t></a:t>
            </a:r>
            <a:r>
              <a:rPr lang="en-US" sz="2200" baseline="-25000" dirty="0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0" y="1628775"/>
            <a:ext cx="769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400">
                <a:latin typeface="Arial" pitchFamily="34" charset="0"/>
              </a:rPr>
              <a:t>	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93713" y="2997200"/>
            <a:ext cx="7391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200" dirty="0" err="1" smtClean="0">
                <a:solidFill>
                  <a:srgbClr val="FF3300"/>
                </a:solidFill>
              </a:rPr>
              <a:t>Hb</a:t>
            </a:r>
            <a:r>
              <a:rPr lang="en-US" sz="2200" dirty="0" smtClean="0">
                <a:solidFill>
                  <a:srgbClr val="FF3300"/>
                </a:solidFill>
              </a:rPr>
              <a:t> </a:t>
            </a:r>
            <a:r>
              <a:rPr lang="en-US" sz="2200" dirty="0">
                <a:solidFill>
                  <a:srgbClr val="FF3300"/>
                </a:solidFill>
              </a:rPr>
              <a:t>A</a:t>
            </a:r>
            <a:r>
              <a:rPr lang="en-US" sz="2200" baseline="-25000" dirty="0">
                <a:solidFill>
                  <a:srgbClr val="FF3300"/>
                </a:solidFill>
              </a:rPr>
              <a:t>2</a:t>
            </a:r>
            <a:r>
              <a:rPr lang="en-US" sz="2200" dirty="0">
                <a:solidFill>
                  <a:srgbClr val="FF3300"/>
                </a:solidFill>
              </a:rPr>
              <a:t> (1 – </a:t>
            </a:r>
            <a:r>
              <a:rPr lang="bg-BG" sz="2200" dirty="0">
                <a:solidFill>
                  <a:srgbClr val="FF3300"/>
                </a:solidFill>
              </a:rPr>
              <a:t>3</a:t>
            </a:r>
            <a:r>
              <a:rPr lang="en-US" sz="2200" dirty="0">
                <a:solidFill>
                  <a:srgbClr val="FF3300"/>
                </a:solidFill>
              </a:rPr>
              <a:t> %) –</a:t>
            </a:r>
            <a:r>
              <a:rPr lang="bg-BG" sz="2200" dirty="0">
                <a:solidFill>
                  <a:srgbClr val="FF3300"/>
                </a:solidFill>
              </a:rPr>
              <a:t> </a:t>
            </a:r>
            <a:r>
              <a:rPr lang="en-US" sz="2200" dirty="0">
                <a:solidFill>
                  <a:srgbClr val="FF3300"/>
                </a:solidFill>
                <a:sym typeface="Symbol" pitchFamily="18" charset="2"/>
              </a:rPr>
              <a:t></a:t>
            </a:r>
            <a:r>
              <a:rPr lang="en-US" sz="2200" baseline="-25000" dirty="0">
                <a:solidFill>
                  <a:srgbClr val="FF3300"/>
                </a:solidFill>
              </a:rPr>
              <a:t>2</a:t>
            </a:r>
            <a:r>
              <a:rPr lang="en-US" sz="2200" dirty="0">
                <a:solidFill>
                  <a:srgbClr val="FF3300"/>
                </a:solidFill>
              </a:rPr>
              <a:t>, </a:t>
            </a:r>
            <a:r>
              <a:rPr lang="en-US" sz="2200" dirty="0">
                <a:solidFill>
                  <a:srgbClr val="FF3300"/>
                </a:solidFill>
                <a:sym typeface="Symbol" pitchFamily="18" charset="2"/>
              </a:rPr>
              <a:t></a:t>
            </a:r>
            <a:r>
              <a:rPr lang="en-US" sz="2200" baseline="-25000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41325" y="3357563"/>
            <a:ext cx="70104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200" dirty="0" smtClean="0">
                <a:solidFill>
                  <a:srgbClr val="990033"/>
                </a:solidFill>
              </a:rPr>
              <a:t>HB</a:t>
            </a:r>
            <a:r>
              <a:rPr lang="en-US" sz="2200" dirty="0" smtClean="0">
                <a:solidFill>
                  <a:srgbClr val="990033"/>
                </a:solidFill>
                <a:latin typeface="Arial" pitchFamily="34" charset="0"/>
              </a:rPr>
              <a:t> </a:t>
            </a:r>
            <a:r>
              <a:rPr lang="en-US" sz="2200" dirty="0">
                <a:solidFill>
                  <a:srgbClr val="990033"/>
                </a:solidFill>
                <a:latin typeface="Arial" pitchFamily="34" charset="0"/>
              </a:rPr>
              <a:t>F ( ~ 1 %) – </a:t>
            </a:r>
            <a:r>
              <a:rPr lang="en-US" sz="2200" dirty="0">
                <a:solidFill>
                  <a:srgbClr val="990033"/>
                </a:solidFill>
                <a:latin typeface="Symbol" pitchFamily="18" charset="2"/>
              </a:rPr>
              <a:t>a</a:t>
            </a:r>
            <a:r>
              <a:rPr lang="en-US" sz="2200" baseline="-25000" dirty="0">
                <a:solidFill>
                  <a:srgbClr val="990033"/>
                </a:solidFill>
                <a:latin typeface="Symbol" pitchFamily="18" charset="2"/>
              </a:rPr>
              <a:t>2</a:t>
            </a:r>
            <a:r>
              <a:rPr lang="en-US" sz="2200" dirty="0">
                <a:solidFill>
                  <a:srgbClr val="990033"/>
                </a:solidFill>
                <a:latin typeface="Symbol" pitchFamily="18" charset="2"/>
              </a:rPr>
              <a:t>, g</a:t>
            </a:r>
            <a:r>
              <a:rPr lang="en-US" sz="2200" baseline="-25000" dirty="0">
                <a:solidFill>
                  <a:srgbClr val="990033"/>
                </a:solidFill>
                <a:latin typeface="Symbol" pitchFamily="18" charset="2"/>
              </a:rPr>
              <a:t>2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395288" y="4724400"/>
            <a:ext cx="82089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200" dirty="0"/>
              <a:t>Hemoglobin H (</a:t>
            </a:r>
            <a:r>
              <a:rPr lang="en-US" sz="2200" dirty="0">
                <a:sym typeface="Symbol" pitchFamily="18" charset="2"/>
              </a:rPr>
              <a:t></a:t>
            </a:r>
            <a:r>
              <a:rPr lang="en-US" sz="2200" baseline="-25000" dirty="0"/>
              <a:t>4</a:t>
            </a:r>
            <a:r>
              <a:rPr lang="en-US" sz="2200" dirty="0"/>
              <a:t>):</a:t>
            </a:r>
            <a:r>
              <a:rPr lang="bg-BG" sz="2200" dirty="0"/>
              <a:t> </a:t>
            </a:r>
            <a:r>
              <a:rPr lang="en-US" sz="2200" dirty="0">
                <a:sym typeface="Symbol" pitchFamily="18" charset="2"/>
              </a:rPr>
              <a:t></a:t>
            </a:r>
            <a:r>
              <a:rPr lang="en-US" sz="2200" dirty="0"/>
              <a:t>-</a:t>
            </a:r>
            <a:r>
              <a:rPr lang="en-US" sz="2200" dirty="0" err="1"/>
              <a:t>thalassemia</a:t>
            </a:r>
            <a:r>
              <a:rPr lang="en-US" sz="2200" dirty="0"/>
              <a:t> </a:t>
            </a:r>
            <a:r>
              <a:rPr lang="en-US" sz="2200" dirty="0" smtClean="0"/>
              <a:t> </a:t>
            </a:r>
            <a:r>
              <a:rPr lang="bg-BG" sz="2200" dirty="0" smtClean="0"/>
              <a:t> </a:t>
            </a:r>
            <a:endParaRPr lang="en-US" sz="2200" dirty="0"/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466725" y="3735388"/>
            <a:ext cx="94345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dirty="0" err="1" smtClean="0"/>
              <a:t>Hb</a:t>
            </a:r>
            <a:r>
              <a:rPr lang="en-US" sz="2200" dirty="0" smtClean="0"/>
              <a:t> </a:t>
            </a:r>
            <a:r>
              <a:rPr lang="en-US" sz="2200" dirty="0"/>
              <a:t>S</a:t>
            </a:r>
            <a:r>
              <a:rPr lang="bg-BG" sz="2200" dirty="0"/>
              <a:t> </a:t>
            </a:r>
            <a:r>
              <a:rPr lang="en-US" sz="2200" dirty="0"/>
              <a:t>– </a:t>
            </a:r>
            <a:r>
              <a:rPr lang="en-US" sz="2200" dirty="0">
                <a:sym typeface="Symbol" pitchFamily="18" charset="2"/>
              </a:rPr>
              <a:t></a:t>
            </a:r>
            <a:r>
              <a:rPr lang="en-US" sz="2200" baseline="-25000" dirty="0"/>
              <a:t>2</a:t>
            </a:r>
            <a:r>
              <a:rPr lang="en-US" sz="2200" dirty="0"/>
              <a:t>, </a:t>
            </a:r>
            <a:r>
              <a:rPr lang="en-US" sz="2200" dirty="0">
                <a:sym typeface="Symbol" pitchFamily="18" charset="2"/>
              </a:rPr>
              <a:t></a:t>
            </a:r>
            <a:r>
              <a:rPr lang="en-US" sz="2200" baseline="-25000" dirty="0"/>
              <a:t>2</a:t>
            </a:r>
            <a:r>
              <a:rPr lang="en-US" sz="2200" baseline="30000" dirty="0"/>
              <a:t>S</a:t>
            </a:r>
            <a:r>
              <a:rPr lang="bg-BG" sz="2200" baseline="30000" dirty="0"/>
              <a:t> </a:t>
            </a:r>
            <a:r>
              <a:rPr lang="en-US" sz="2200" dirty="0"/>
              <a:t>– </a:t>
            </a:r>
            <a:r>
              <a:rPr lang="en-US" sz="2200" dirty="0" err="1" smtClean="0"/>
              <a:t>glutamat</a:t>
            </a:r>
            <a:r>
              <a:rPr lang="en-US" sz="2200" dirty="0" smtClean="0"/>
              <a:t> is replaced by</a:t>
            </a:r>
            <a:r>
              <a:rPr lang="bg-BG" sz="2200" dirty="0" smtClean="0"/>
              <a:t> </a:t>
            </a:r>
            <a:r>
              <a:rPr lang="en-US" sz="2200" dirty="0" err="1" smtClean="0"/>
              <a:t>valine</a:t>
            </a:r>
            <a:endParaRPr lang="bg-BG" sz="2200" dirty="0"/>
          </a:p>
          <a:p>
            <a:pPr>
              <a:lnSpc>
                <a:spcPct val="80000"/>
              </a:lnSpc>
            </a:pPr>
            <a:r>
              <a:rPr lang="bg-BG" sz="2200" dirty="0"/>
              <a:t>                              </a:t>
            </a:r>
            <a:endParaRPr lang="en-US" sz="2200" dirty="0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31800" y="4357688"/>
            <a:ext cx="8748713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200" dirty="0"/>
              <a:t>Hemoglobin C</a:t>
            </a:r>
            <a:r>
              <a:rPr lang="bg-BG" sz="2200" dirty="0"/>
              <a:t> </a:t>
            </a:r>
            <a:r>
              <a:rPr lang="en-US" sz="2200" dirty="0"/>
              <a:t>– </a:t>
            </a:r>
            <a:r>
              <a:rPr lang="en-US" sz="2200" dirty="0">
                <a:sym typeface="Symbol" pitchFamily="18" charset="2"/>
              </a:rPr>
              <a:t></a:t>
            </a:r>
            <a:r>
              <a:rPr lang="en-US" sz="2200" baseline="-25000" dirty="0"/>
              <a:t>2</a:t>
            </a:r>
            <a:r>
              <a:rPr lang="en-US" sz="2200" dirty="0"/>
              <a:t>, </a:t>
            </a:r>
            <a:r>
              <a:rPr lang="en-US" sz="2200" dirty="0">
                <a:sym typeface="Symbol" pitchFamily="18" charset="2"/>
              </a:rPr>
              <a:t></a:t>
            </a:r>
            <a:r>
              <a:rPr lang="en-US" sz="2200" baseline="-25000" dirty="0"/>
              <a:t>2</a:t>
            </a:r>
            <a:r>
              <a:rPr lang="en-US" sz="2200" baseline="30000" dirty="0"/>
              <a:t>C </a:t>
            </a:r>
            <a:r>
              <a:rPr lang="en-US" sz="2200" dirty="0" smtClean="0"/>
              <a:t>- </a:t>
            </a:r>
            <a:r>
              <a:rPr lang="en-US" sz="2200" dirty="0" err="1" smtClean="0"/>
              <a:t>glutamat</a:t>
            </a:r>
            <a:r>
              <a:rPr lang="en-US" sz="2200" dirty="0" smtClean="0"/>
              <a:t> is replaced by</a:t>
            </a:r>
            <a:r>
              <a:rPr lang="bg-BG" sz="2200" dirty="0" smtClean="0"/>
              <a:t> </a:t>
            </a:r>
            <a:r>
              <a:rPr lang="en-US" sz="2200" dirty="0" err="1" smtClean="0"/>
              <a:t>lisine</a:t>
            </a:r>
            <a:endParaRPr lang="en-US" sz="2200" dirty="0"/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 rot="16200000">
            <a:off x="-306697" y="2920298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3300"/>
                </a:solidFill>
              </a:rPr>
              <a:t>normal 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 rot="16200000">
            <a:off x="-823223" y="4036199"/>
            <a:ext cx="20157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abnormal</a:t>
            </a:r>
            <a:endParaRPr lang="en-US" dirty="0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>
            <a:off x="450850" y="2565400"/>
            <a:ext cx="8153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bg-BG"/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450850" y="3789363"/>
            <a:ext cx="8153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bg-BG"/>
          </a:p>
        </p:txBody>
      </p:sp>
      <p:pic>
        <p:nvPicPr>
          <p:cNvPr id="51215" name="Picture 15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4464050" y="0"/>
            <a:ext cx="46799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1331913" y="0"/>
            <a:ext cx="3887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A50021"/>
                </a:solidFill>
              </a:rPr>
              <a:t>Hemoglobin</a:t>
            </a:r>
            <a:endParaRPr lang="bg-BG" sz="2400" dirty="0">
              <a:solidFill>
                <a:srgbClr val="A50021"/>
              </a:solidFill>
            </a:endParaRPr>
          </a:p>
        </p:txBody>
      </p:sp>
      <p:sp>
        <p:nvSpPr>
          <p:cNvPr id="51223" name="Text Box 23"/>
          <p:cNvSpPr txBox="1">
            <a:spLocks noChangeArrowheads="1"/>
          </p:cNvSpPr>
          <p:nvPr/>
        </p:nvSpPr>
        <p:spPr bwMode="auto">
          <a:xfrm>
            <a:off x="827088" y="2205038"/>
            <a:ext cx="39608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smtClean="0">
                <a:solidFill>
                  <a:srgbClr val="A50021"/>
                </a:solidFill>
              </a:rPr>
              <a:t>adults</a:t>
            </a:r>
            <a:endParaRPr lang="bg-BG" sz="2200" dirty="0">
              <a:solidFill>
                <a:srgbClr val="A50021"/>
              </a:solidFill>
            </a:endParaRPr>
          </a:p>
        </p:txBody>
      </p:sp>
      <p:sp>
        <p:nvSpPr>
          <p:cNvPr id="51225" name="Rectangle 25"/>
          <p:cNvSpPr>
            <a:spLocks noChangeArrowheads="1"/>
          </p:cNvSpPr>
          <p:nvPr/>
        </p:nvSpPr>
        <p:spPr bwMode="auto">
          <a:xfrm>
            <a:off x="5761038" y="2651403"/>
            <a:ext cx="3635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bg-BG" altLang="ko-KR" dirty="0"/>
              <a:t> </a:t>
            </a:r>
            <a:endParaRPr lang="bg-BG" altLang="ko-KR" sz="2200" dirty="0">
              <a:solidFill>
                <a:srgbClr val="6600CC"/>
              </a:solidFill>
            </a:endParaRPr>
          </a:p>
        </p:txBody>
      </p:sp>
      <p:pic>
        <p:nvPicPr>
          <p:cNvPr id="51232" name="Picture 32" descr="Thalassaem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5445125"/>
            <a:ext cx="3059112" cy="1412875"/>
          </a:xfrm>
          <a:prstGeom prst="rect">
            <a:avLst/>
          </a:prstGeom>
          <a:noFill/>
        </p:spPr>
      </p:pic>
      <p:sp>
        <p:nvSpPr>
          <p:cNvPr id="51235" name="Text Box 35"/>
          <p:cNvSpPr txBox="1">
            <a:spLocks noChangeArrowheads="1"/>
          </p:cNvSpPr>
          <p:nvPr/>
        </p:nvSpPr>
        <p:spPr bwMode="auto">
          <a:xfrm>
            <a:off x="0" y="549275"/>
            <a:ext cx="485933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Char char="a"/>
            </a:pPr>
            <a:r>
              <a:rPr lang="bg-BG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chain– chromosome </a:t>
            </a:r>
            <a:r>
              <a:rPr lang="en-US" dirty="0">
                <a:solidFill>
                  <a:srgbClr val="FF0000"/>
                </a:solidFill>
              </a:rPr>
              <a:t>16;</a:t>
            </a:r>
            <a:r>
              <a:rPr lang="bg-BG" dirty="0">
                <a:sym typeface="Symbol" pitchFamily="18" charset="2"/>
              </a:rPr>
              <a:t> </a:t>
            </a:r>
          </a:p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bg-BG" dirty="0">
                <a:solidFill>
                  <a:srgbClr val="0000CC"/>
                </a:solidFill>
                <a:sym typeface="Symbol" pitchFamily="18" charset="2"/>
              </a:rPr>
              <a:t>,</a:t>
            </a:r>
            <a:r>
              <a:rPr lang="bg-BG" dirty="0">
                <a:sym typeface="Symbol" pitchFamily="18" charset="2"/>
              </a:rPr>
              <a:t> </a:t>
            </a:r>
            <a:r>
              <a:rPr lang="en-US" dirty="0">
                <a:solidFill>
                  <a:srgbClr val="0000CC"/>
                </a:solidFill>
                <a:sym typeface="Symbol" pitchFamily="18" charset="2"/>
              </a:rPr>
              <a:t></a:t>
            </a:r>
            <a:r>
              <a:rPr lang="bg-BG" dirty="0">
                <a:solidFill>
                  <a:srgbClr val="0000CC"/>
                </a:solidFill>
                <a:sym typeface="Symbol" pitchFamily="18" charset="2"/>
              </a:rPr>
              <a:t>, </a:t>
            </a:r>
            <a:r>
              <a:rPr lang="en-US" dirty="0">
                <a:solidFill>
                  <a:srgbClr val="0000CC"/>
                </a:solidFill>
                <a:sym typeface="Symbol" pitchFamily="18" charset="2"/>
              </a:rPr>
              <a:t></a:t>
            </a:r>
            <a:r>
              <a:rPr lang="bg-BG" dirty="0">
                <a:solidFill>
                  <a:srgbClr val="0000CC"/>
                </a:solidFill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0000CC"/>
                </a:solidFill>
                <a:sym typeface="Symbol" pitchFamily="18" charset="2"/>
              </a:rPr>
              <a:t>chains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>
                <a:solidFill>
                  <a:srgbClr val="0000CC"/>
                </a:solidFill>
              </a:rPr>
              <a:t>– </a:t>
            </a:r>
            <a:r>
              <a:rPr lang="en-US" dirty="0" smtClean="0">
                <a:solidFill>
                  <a:srgbClr val="0000CC"/>
                </a:solidFill>
              </a:rPr>
              <a:t>chromosome </a:t>
            </a:r>
            <a:r>
              <a:rPr lang="en-US" dirty="0">
                <a:solidFill>
                  <a:srgbClr val="0000CC"/>
                </a:solidFill>
              </a:rPr>
              <a:t>11</a:t>
            </a:r>
            <a:endParaRPr lang="bg-BG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 descr="sickledrbc"/>
          <p:cNvPicPr>
            <a:picLocks noChangeAspect="1" noChangeArrowheads="1"/>
          </p:cNvPicPr>
          <p:nvPr/>
        </p:nvPicPr>
        <p:blipFill>
          <a:blip r:embed="rId2" cstate="print"/>
          <a:srcRect b="8464"/>
          <a:stretch>
            <a:fillRect/>
          </a:stretch>
        </p:blipFill>
        <p:spPr bwMode="auto">
          <a:xfrm>
            <a:off x="3276600" y="1196975"/>
            <a:ext cx="3311525" cy="2087563"/>
          </a:xfrm>
          <a:prstGeom prst="rect">
            <a:avLst/>
          </a:prstGeom>
          <a:noFill/>
        </p:spPr>
      </p:pic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2124075" y="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990033"/>
                </a:solidFill>
              </a:rPr>
              <a:t>Sickle cell anemia</a:t>
            </a:r>
            <a:endParaRPr lang="bg-BG" sz="2400" dirty="0">
              <a:solidFill>
                <a:srgbClr val="990033"/>
              </a:solidFill>
            </a:endParaRP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0" y="33337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bg-BG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0" y="476672"/>
            <a:ext cx="9396413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bg-BG" sz="2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</a:rPr>
              <a:t>under low </a:t>
            </a:r>
            <a:r>
              <a:rPr lang="bg-BG" sz="2200" dirty="0" smtClean="0">
                <a:solidFill>
                  <a:schemeClr val="tx1">
                    <a:lumMod val="95000"/>
                  </a:schemeClr>
                </a:solidFill>
              </a:rPr>
              <a:t>рО</a:t>
            </a:r>
            <a:r>
              <a:rPr lang="bg-BG" sz="2200" baseline="-25000" dirty="0" smtClean="0">
                <a:solidFill>
                  <a:schemeClr val="tx1">
                    <a:lumMod val="95000"/>
                  </a:schemeClr>
                </a:solidFill>
              </a:rPr>
              <a:t>2 </a:t>
            </a:r>
            <a:r>
              <a:rPr lang="bg-BG" sz="2200" dirty="0">
                <a:solidFill>
                  <a:schemeClr val="tx1">
                    <a:lumMod val="95000"/>
                  </a:schemeClr>
                </a:solidFill>
                <a:sym typeface="Symbol" pitchFamily="18" charset="2"/>
              </a:rPr>
              <a:t> 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sym typeface="Symbol" pitchFamily="18" charset="2"/>
              </a:rPr>
              <a:t>chains of hemoglobin</a:t>
            </a:r>
            <a:r>
              <a:rPr lang="bg-BG" sz="2200" dirty="0" smtClean="0">
                <a:solidFill>
                  <a:schemeClr val="tx1">
                    <a:lumMod val="95000"/>
                  </a:schemeClr>
                </a:solidFill>
                <a:sym typeface="Symbol" pitchFamily="18" charset="2"/>
              </a:rPr>
              <a:t> 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sym typeface="Symbol" pitchFamily="18" charset="2"/>
              </a:rPr>
              <a:t>S</a:t>
            </a:r>
            <a:r>
              <a:rPr lang="bg-BG" sz="2200" dirty="0" smtClean="0">
                <a:solidFill>
                  <a:schemeClr val="tx1">
                    <a:lumMod val="95000"/>
                  </a:schemeClr>
                </a:solidFill>
                <a:sym typeface="Symbol" pitchFamily="18" charset="2"/>
              </a:rPr>
              <a:t> 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sym typeface="Symbol" pitchFamily="18" charset="2"/>
              </a:rPr>
              <a:t>bound each other and make the big polymers that change the chap of erythrocytes</a:t>
            </a:r>
            <a:endParaRPr lang="bg-BG" sz="2200" baseline="-25000" dirty="0">
              <a:solidFill>
                <a:schemeClr val="tx1">
                  <a:lumMod val="95000"/>
                </a:schemeClr>
              </a:solidFill>
              <a:sym typeface="Symbol" pitchFamily="18" charset="2"/>
            </a:endParaRP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0" y="3429000"/>
            <a:ext cx="8820472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bg-BG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deformed erythrocytes make </a:t>
            </a:r>
            <a:r>
              <a:rPr lang="en-US" sz="22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aggregats</a:t>
            </a:r>
            <a:r>
              <a:rPr lang="en-US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that close the vessels and cause the </a:t>
            </a:r>
            <a:r>
              <a:rPr lang="en-US" sz="22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hemolysis</a:t>
            </a:r>
            <a:endParaRPr lang="bg-BG" sz="2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3261" name="Picture 13" descr="img10"/>
          <p:cNvPicPr>
            <a:picLocks noChangeAspect="1" noChangeArrowheads="1"/>
          </p:cNvPicPr>
          <p:nvPr/>
        </p:nvPicPr>
        <p:blipFill>
          <a:blip r:embed="rId3" cstate="print"/>
          <a:srcRect l="57562" b="52846"/>
          <a:stretch>
            <a:fillRect/>
          </a:stretch>
        </p:blipFill>
        <p:spPr bwMode="auto">
          <a:xfrm>
            <a:off x="6588125" y="1196975"/>
            <a:ext cx="2555875" cy="1873250"/>
          </a:xfrm>
          <a:prstGeom prst="rect">
            <a:avLst/>
          </a:prstGeom>
          <a:noFill/>
        </p:spPr>
      </p:pic>
      <p:pic>
        <p:nvPicPr>
          <p:cNvPr id="53262" name="Picture 14" descr="uchr_01_img00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198563"/>
            <a:ext cx="3095625" cy="1870075"/>
          </a:xfrm>
          <a:prstGeom prst="rect">
            <a:avLst/>
          </a:prstGeom>
          <a:noFill/>
        </p:spPr>
      </p:pic>
      <p:pic>
        <p:nvPicPr>
          <p:cNvPr id="53264" name="Picture 16" descr="7433W"/>
          <p:cNvPicPr>
            <a:picLocks noChangeAspect="1" noChangeArrowheads="1"/>
          </p:cNvPicPr>
          <p:nvPr/>
        </p:nvPicPr>
        <p:blipFill>
          <a:blip r:embed="rId5" cstate="print">
            <a:lum bright="-6000" contrast="54000"/>
          </a:blip>
          <a:srcRect l="57617" t="67847" b="3828"/>
          <a:stretch>
            <a:fillRect/>
          </a:stretch>
        </p:blipFill>
        <p:spPr bwMode="auto">
          <a:xfrm>
            <a:off x="6084888" y="5202238"/>
            <a:ext cx="3059112" cy="1655762"/>
          </a:xfrm>
          <a:prstGeom prst="rect">
            <a:avLst/>
          </a:prstGeom>
          <a:noFill/>
        </p:spPr>
      </p:pic>
      <p:pic>
        <p:nvPicPr>
          <p:cNvPr id="53265" name="Picture 17" descr="7433W"/>
          <p:cNvPicPr>
            <a:picLocks noChangeAspect="1" noChangeArrowheads="1"/>
          </p:cNvPicPr>
          <p:nvPr/>
        </p:nvPicPr>
        <p:blipFill>
          <a:blip r:embed="rId5" cstate="print">
            <a:lum bright="-6000" contrast="48000"/>
          </a:blip>
          <a:srcRect l="57617" t="3796" b="67870"/>
          <a:stretch>
            <a:fillRect/>
          </a:stretch>
        </p:blipFill>
        <p:spPr bwMode="auto">
          <a:xfrm>
            <a:off x="0" y="5157788"/>
            <a:ext cx="2789238" cy="1727200"/>
          </a:xfrm>
          <a:prstGeom prst="rect">
            <a:avLst/>
          </a:prstGeom>
          <a:noFill/>
        </p:spPr>
      </p:pic>
      <p:pic>
        <p:nvPicPr>
          <p:cNvPr id="53266" name="Picture 18" descr="7433W"/>
          <p:cNvPicPr>
            <a:picLocks noChangeAspect="1" noChangeArrowheads="1"/>
          </p:cNvPicPr>
          <p:nvPr/>
        </p:nvPicPr>
        <p:blipFill>
          <a:blip r:embed="rId5" cstate="print">
            <a:lum bright="-6000" contrast="48000"/>
          </a:blip>
          <a:srcRect l="57617" t="35278" b="35324"/>
          <a:stretch>
            <a:fillRect/>
          </a:stretch>
        </p:blipFill>
        <p:spPr bwMode="auto">
          <a:xfrm>
            <a:off x="2987675" y="5157788"/>
            <a:ext cx="2862263" cy="1773237"/>
          </a:xfrm>
          <a:prstGeom prst="rect">
            <a:avLst/>
          </a:prstGeom>
          <a:noFill/>
        </p:spPr>
      </p:pic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0" y="4149080"/>
            <a:ext cx="8748464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bg-BG" sz="2200" dirty="0">
                <a:solidFill>
                  <a:srgbClr val="FFFF00"/>
                </a:solidFill>
              </a:rPr>
              <a:t> </a:t>
            </a:r>
            <a:r>
              <a:rPr lang="en-US" sz="2200" dirty="0" smtClean="0">
                <a:solidFill>
                  <a:srgbClr val="FFFF00"/>
                </a:solidFill>
              </a:rPr>
              <a:t>hemolytic anemia occurs with hypoxia</a:t>
            </a:r>
            <a:r>
              <a:rPr lang="bg-BG" sz="2200" dirty="0" smtClean="0">
                <a:solidFill>
                  <a:srgbClr val="FFFF00"/>
                </a:solidFill>
              </a:rPr>
              <a:t>,</a:t>
            </a:r>
            <a:r>
              <a:rPr lang="en-US" sz="2200" dirty="0" smtClean="0">
                <a:solidFill>
                  <a:srgbClr val="FFFF00"/>
                </a:solidFill>
              </a:rPr>
              <a:t>because of </a:t>
            </a:r>
            <a:r>
              <a:rPr lang="en-US" sz="2200" dirty="0" err="1" smtClean="0">
                <a:solidFill>
                  <a:srgbClr val="FFFF00"/>
                </a:solidFill>
              </a:rPr>
              <a:t>disturbansed</a:t>
            </a:r>
            <a:r>
              <a:rPr lang="en-US" sz="2200" dirty="0" smtClean="0">
                <a:solidFill>
                  <a:srgbClr val="FFFF00"/>
                </a:solidFill>
              </a:rPr>
              <a:t> microcirculation</a:t>
            </a:r>
            <a:endParaRPr lang="bg-BG" sz="2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3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835696" y="0"/>
            <a:ext cx="4608512" cy="457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CC3300"/>
                </a:solidFill>
              </a:rPr>
              <a:t>The compounds of hemoglobin </a:t>
            </a:r>
            <a:endParaRPr lang="bg-BG" sz="2400" dirty="0">
              <a:solidFill>
                <a:srgbClr val="CC3300"/>
              </a:solidFill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0" y="476672"/>
            <a:ext cx="5076825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bg-BG" sz="2200" dirty="0">
                <a:solidFill>
                  <a:srgbClr val="FF0000"/>
                </a:solidFill>
              </a:rPr>
              <a:t> </a:t>
            </a:r>
            <a:r>
              <a:rPr lang="en-US" sz="2200" u="sng" dirty="0" err="1" smtClean="0">
                <a:solidFill>
                  <a:srgbClr val="FF0000"/>
                </a:solidFill>
              </a:rPr>
              <a:t>Oxyhemoglobin</a:t>
            </a:r>
            <a:r>
              <a:rPr lang="bg-BG" sz="2200" dirty="0" smtClean="0">
                <a:solidFill>
                  <a:srgbClr val="FF0000"/>
                </a:solidFill>
              </a:rPr>
              <a:t> – </a:t>
            </a:r>
            <a:r>
              <a:rPr lang="en-US" sz="2200" dirty="0" smtClean="0">
                <a:solidFill>
                  <a:srgbClr val="FF0000"/>
                </a:solidFill>
              </a:rPr>
              <a:t>combination of</a:t>
            </a:r>
            <a:r>
              <a:rPr lang="bg-BG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Hb</a:t>
            </a:r>
            <a:r>
              <a:rPr lang="bg-BG" sz="2200" dirty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with </a:t>
            </a:r>
            <a:r>
              <a:rPr lang="bg-BG" sz="2200" dirty="0" smtClean="0">
                <a:solidFill>
                  <a:srgbClr val="FF0000"/>
                </a:solidFill>
              </a:rPr>
              <a:t>О</a:t>
            </a:r>
            <a:r>
              <a:rPr lang="bg-BG" sz="2200" baseline="-25000" dirty="0" smtClean="0">
                <a:solidFill>
                  <a:srgbClr val="FF0000"/>
                </a:solidFill>
              </a:rPr>
              <a:t>2</a:t>
            </a:r>
            <a:r>
              <a:rPr lang="bg-BG" sz="2200" dirty="0">
                <a:solidFill>
                  <a:srgbClr val="FF0000"/>
                </a:solidFill>
              </a:rPr>
              <a:t>, </a:t>
            </a:r>
            <a:r>
              <a:rPr lang="en-US" sz="2200" dirty="0" smtClean="0">
                <a:solidFill>
                  <a:srgbClr val="FF0000"/>
                </a:solidFill>
              </a:rPr>
              <a:t>the iron is Fe</a:t>
            </a:r>
            <a:r>
              <a:rPr lang="en-US" sz="2200" baseline="30000" dirty="0" smtClean="0">
                <a:solidFill>
                  <a:srgbClr val="FF0000"/>
                </a:solidFill>
              </a:rPr>
              <a:t>2</a:t>
            </a:r>
            <a:r>
              <a:rPr lang="bg-BG" sz="2200" baseline="30000" dirty="0">
                <a:solidFill>
                  <a:srgbClr val="FF0000"/>
                </a:solidFill>
              </a:rPr>
              <a:t>+</a:t>
            </a:r>
          </a:p>
        </p:txBody>
      </p:sp>
      <p:graphicFrame>
        <p:nvGraphicFramePr>
          <p:cNvPr id="54285" name="Object 13"/>
          <p:cNvGraphicFramePr>
            <a:graphicFrameLocks noChangeAspect="1"/>
          </p:cNvGraphicFramePr>
          <p:nvPr/>
        </p:nvGraphicFramePr>
        <p:xfrm>
          <a:off x="827584" y="2852936"/>
          <a:ext cx="4139381" cy="3658223"/>
        </p:xfrm>
        <a:graphic>
          <a:graphicData uri="http://schemas.openxmlformats.org/presentationml/2006/ole">
            <p:oleObj spid="_x0000_s2052" name="Image" r:id="rId3" imgW="6577778" imgH="4749206" progId="">
              <p:embed/>
            </p:oleObj>
          </a:graphicData>
        </a:graphic>
      </p:graphicFrame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0" y="1125538"/>
            <a:ext cx="4932363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bg-BG" sz="2200" dirty="0">
                <a:solidFill>
                  <a:srgbClr val="FF0066"/>
                </a:solidFill>
              </a:rPr>
              <a:t> </a:t>
            </a:r>
            <a:r>
              <a:rPr lang="en-US" sz="2200" dirty="0" err="1" smtClean="0">
                <a:solidFill>
                  <a:srgbClr val="FF0066"/>
                </a:solidFill>
              </a:rPr>
              <a:t>oxyhemoglobin</a:t>
            </a:r>
            <a:r>
              <a:rPr lang="en-US" sz="2200" dirty="0" smtClean="0">
                <a:solidFill>
                  <a:srgbClr val="FF0066"/>
                </a:solidFill>
              </a:rPr>
              <a:t> removes</a:t>
            </a:r>
            <a:r>
              <a:rPr lang="bg-BG" sz="2200" dirty="0" smtClean="0">
                <a:solidFill>
                  <a:srgbClr val="FF0066"/>
                </a:solidFill>
              </a:rPr>
              <a:t> О</a:t>
            </a:r>
            <a:r>
              <a:rPr lang="bg-BG" sz="2200" baseline="-25000" dirty="0" smtClean="0">
                <a:solidFill>
                  <a:srgbClr val="FF0066"/>
                </a:solidFill>
              </a:rPr>
              <a:t>2</a:t>
            </a:r>
            <a:r>
              <a:rPr lang="bg-BG" sz="2200" dirty="0" smtClean="0">
                <a:solidFill>
                  <a:srgbClr val="FF0066"/>
                </a:solidFill>
              </a:rPr>
              <a:t> </a:t>
            </a:r>
            <a:r>
              <a:rPr lang="en-US" sz="2200" dirty="0" smtClean="0">
                <a:solidFill>
                  <a:srgbClr val="FF0066"/>
                </a:solidFill>
              </a:rPr>
              <a:t>to the</a:t>
            </a:r>
            <a:r>
              <a:rPr lang="bg-BG" sz="2200" dirty="0" smtClean="0">
                <a:solidFill>
                  <a:srgbClr val="FF0066"/>
                </a:solidFill>
              </a:rPr>
              <a:t> </a:t>
            </a:r>
            <a:r>
              <a:rPr lang="en-US" sz="2200" dirty="0" smtClean="0">
                <a:solidFill>
                  <a:srgbClr val="FF0066"/>
                </a:solidFill>
              </a:rPr>
              <a:t>tissues</a:t>
            </a:r>
            <a:r>
              <a:rPr lang="bg-BG" sz="2200" dirty="0" smtClean="0">
                <a:solidFill>
                  <a:srgbClr val="FF0066"/>
                </a:solidFill>
              </a:rPr>
              <a:t>, </a:t>
            </a:r>
            <a:r>
              <a:rPr lang="en-US" sz="2200" dirty="0" smtClean="0">
                <a:solidFill>
                  <a:srgbClr val="FF0066"/>
                </a:solidFill>
              </a:rPr>
              <a:t>because of their lower p</a:t>
            </a:r>
            <a:r>
              <a:rPr lang="bg-BG" sz="2200" dirty="0" smtClean="0">
                <a:solidFill>
                  <a:srgbClr val="FF0066"/>
                </a:solidFill>
              </a:rPr>
              <a:t>О</a:t>
            </a:r>
            <a:r>
              <a:rPr lang="bg-BG" sz="2200" baseline="-25000" dirty="0" smtClean="0">
                <a:solidFill>
                  <a:srgbClr val="FF0066"/>
                </a:solidFill>
              </a:rPr>
              <a:t>2</a:t>
            </a:r>
            <a:r>
              <a:rPr lang="bg-BG" sz="2200" dirty="0">
                <a:solidFill>
                  <a:srgbClr val="FF0066"/>
                </a:solidFill>
              </a:rPr>
              <a:t>. </a:t>
            </a: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0" y="1939925"/>
            <a:ext cx="4932363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bg-BG" sz="2200" dirty="0"/>
              <a:t> </a:t>
            </a:r>
            <a:r>
              <a:rPr lang="en-US" sz="2200" dirty="0" smtClean="0"/>
              <a:t>the removal of </a:t>
            </a:r>
            <a:r>
              <a:rPr lang="bg-BG" sz="2200" dirty="0" smtClean="0"/>
              <a:t>О</a:t>
            </a:r>
            <a:r>
              <a:rPr lang="bg-BG" sz="2200" baseline="-25000" dirty="0" smtClean="0"/>
              <a:t>2</a:t>
            </a:r>
            <a:r>
              <a:rPr lang="bg-BG" sz="2200" dirty="0" smtClean="0"/>
              <a:t> </a:t>
            </a:r>
            <a:r>
              <a:rPr lang="en-US" sz="2200" dirty="0" smtClean="0"/>
              <a:t>is facilitated by</a:t>
            </a:r>
            <a:r>
              <a:rPr lang="bg-BG" sz="2200" dirty="0" smtClean="0"/>
              <a:t>:  </a:t>
            </a:r>
            <a:endParaRPr lang="bg-BG" sz="2200" dirty="0"/>
          </a:p>
        </p:txBody>
      </p:sp>
      <p:pic>
        <p:nvPicPr>
          <p:cNvPr id="54279" name="Picture 7" descr="Oxyhemoglob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620688"/>
            <a:ext cx="4500562" cy="1955800"/>
          </a:xfrm>
          <a:prstGeom prst="rect">
            <a:avLst/>
          </a:prstGeom>
          <a:noFill/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95536" y="2132856"/>
            <a:ext cx="4537075" cy="648072"/>
            <a:chOff x="567" y="1389"/>
            <a:chExt cx="2858" cy="269"/>
          </a:xfrm>
        </p:grpSpPr>
        <p:sp>
          <p:nvSpPr>
            <p:cNvPr id="54290" name="Line 18"/>
            <p:cNvSpPr>
              <a:spLocks noChangeShapeType="1"/>
            </p:cNvSpPr>
            <p:nvPr/>
          </p:nvSpPr>
          <p:spPr bwMode="auto">
            <a:xfrm flipV="1">
              <a:off x="657" y="1434"/>
              <a:ext cx="0" cy="136"/>
            </a:xfrm>
            <a:prstGeom prst="line">
              <a:avLst/>
            </a:prstGeom>
            <a:noFill/>
            <a:ln w="9525">
              <a:solidFill>
                <a:srgbClr val="CC00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bg-BG"/>
            </a:p>
          </p:txBody>
        </p:sp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567" y="1389"/>
              <a:ext cx="2858" cy="269"/>
              <a:chOff x="341" y="1389"/>
              <a:chExt cx="2858" cy="269"/>
            </a:xfrm>
          </p:grpSpPr>
          <p:sp>
            <p:nvSpPr>
              <p:cNvPr id="54291" name="Text Box 19"/>
              <p:cNvSpPr txBox="1">
                <a:spLocks noChangeArrowheads="1"/>
              </p:cNvSpPr>
              <p:nvPr/>
            </p:nvSpPr>
            <p:spPr bwMode="auto">
              <a:xfrm>
                <a:off x="341" y="1389"/>
                <a:ext cx="2858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bg-BG" dirty="0" smtClean="0"/>
                  <a:t>  </a:t>
                </a:r>
                <a:r>
                  <a:rPr lang="en-US" sz="2200" dirty="0" smtClean="0"/>
                  <a:t>p</a:t>
                </a:r>
                <a:r>
                  <a:rPr lang="bg-BG" sz="2200" dirty="0" smtClean="0"/>
                  <a:t>СО</a:t>
                </a:r>
                <a:r>
                  <a:rPr lang="bg-BG" sz="2200" baseline="-25000" dirty="0" smtClean="0"/>
                  <a:t>2</a:t>
                </a:r>
                <a:r>
                  <a:rPr lang="bg-BG" sz="2200" dirty="0"/>
                  <a:t>,  </a:t>
                </a:r>
                <a:r>
                  <a:rPr lang="en-US" sz="2200" dirty="0"/>
                  <a:t>2,3-DPG,  H</a:t>
                </a:r>
                <a:r>
                  <a:rPr lang="en-US" sz="2200" baseline="30000" dirty="0"/>
                  <a:t>+</a:t>
                </a:r>
                <a:r>
                  <a:rPr lang="en-US" sz="2200" dirty="0"/>
                  <a:t>, </a:t>
                </a:r>
                <a:r>
                  <a:rPr lang="en-US" sz="2200" dirty="0" smtClean="0"/>
                  <a:t> T</a:t>
                </a:r>
                <a:r>
                  <a:rPr lang="en-US" sz="2200" baseline="30000" dirty="0" smtClean="0"/>
                  <a:t>o</a:t>
                </a:r>
                <a:endParaRPr lang="bg-BG" sz="2200" baseline="30000" dirty="0"/>
              </a:p>
            </p:txBody>
          </p:sp>
          <p:sp>
            <p:nvSpPr>
              <p:cNvPr id="54292" name="Line 20"/>
              <p:cNvSpPr>
                <a:spLocks noChangeShapeType="1"/>
              </p:cNvSpPr>
              <p:nvPr/>
            </p:nvSpPr>
            <p:spPr bwMode="auto">
              <a:xfrm flipV="1">
                <a:off x="976" y="1419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CC0099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54293" name="Line 21"/>
              <p:cNvSpPr>
                <a:spLocks noChangeShapeType="1"/>
              </p:cNvSpPr>
              <p:nvPr/>
            </p:nvSpPr>
            <p:spPr bwMode="auto">
              <a:xfrm flipV="1">
                <a:off x="1838" y="1419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CC0099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54294" name="Line 22"/>
              <p:cNvSpPr>
                <a:spLocks noChangeShapeType="1"/>
              </p:cNvSpPr>
              <p:nvPr/>
            </p:nvSpPr>
            <p:spPr bwMode="auto">
              <a:xfrm flipV="1">
                <a:off x="2201" y="1419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CC0099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bg-BG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C3300"/>
                </a:solidFill>
              </a:rPr>
              <a:t>The compounds of hemoglobin </a:t>
            </a:r>
            <a:r>
              <a:rPr lang="bg-BG" sz="2800" dirty="0" smtClean="0">
                <a:solidFill>
                  <a:srgbClr val="CC3300"/>
                </a:solidFill>
              </a:rPr>
              <a:t/>
            </a:r>
            <a:br>
              <a:rPr lang="bg-BG" sz="2800" dirty="0" smtClean="0">
                <a:solidFill>
                  <a:srgbClr val="CC3300"/>
                </a:solidFill>
              </a:rPr>
            </a:br>
            <a:endParaRPr lang="bg-B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7787208" cy="4629128"/>
          </a:xfrm>
        </p:spPr>
        <p:txBody>
          <a:bodyPr/>
          <a:lstStyle/>
          <a:p>
            <a:r>
              <a:rPr lang="en-US" u="sng" dirty="0" err="1" smtClean="0">
                <a:solidFill>
                  <a:srgbClr val="0000CC"/>
                </a:solidFill>
              </a:rPr>
              <a:t>Carbaminohemoglobin</a:t>
            </a:r>
            <a:r>
              <a:rPr lang="bg-BG" dirty="0" smtClean="0">
                <a:solidFill>
                  <a:srgbClr val="0000CC"/>
                </a:solidFill>
              </a:rPr>
              <a:t> </a:t>
            </a:r>
            <a:r>
              <a:rPr lang="en-US" dirty="0" smtClean="0">
                <a:solidFill>
                  <a:srgbClr val="0000CC"/>
                </a:solidFill>
              </a:rPr>
              <a:t>(</a:t>
            </a:r>
            <a:r>
              <a:rPr lang="en-US" dirty="0" err="1" smtClean="0">
                <a:solidFill>
                  <a:srgbClr val="0000CC"/>
                </a:solidFill>
              </a:rPr>
              <a:t>carbhemoglobin</a:t>
            </a:r>
            <a:r>
              <a:rPr lang="en-US" dirty="0" smtClean="0">
                <a:solidFill>
                  <a:srgbClr val="0000CC"/>
                </a:solidFill>
              </a:rPr>
              <a:t>)</a:t>
            </a:r>
            <a:r>
              <a:rPr lang="bg-BG" dirty="0" smtClean="0">
                <a:solidFill>
                  <a:srgbClr val="0000CC"/>
                </a:solidFill>
              </a:rPr>
              <a:t> – </a:t>
            </a:r>
            <a:r>
              <a:rPr lang="en-US" dirty="0" smtClean="0">
                <a:solidFill>
                  <a:srgbClr val="0000CC"/>
                </a:solidFill>
              </a:rPr>
              <a:t>combination of </a:t>
            </a:r>
            <a:r>
              <a:rPr lang="en-US" dirty="0" err="1" smtClean="0">
                <a:solidFill>
                  <a:srgbClr val="0000CC"/>
                </a:solidFill>
              </a:rPr>
              <a:t>Hb</a:t>
            </a:r>
            <a:r>
              <a:rPr lang="bg-BG" dirty="0" smtClean="0">
                <a:solidFill>
                  <a:srgbClr val="0000CC"/>
                </a:solidFill>
              </a:rPr>
              <a:t> </a:t>
            </a:r>
            <a:r>
              <a:rPr lang="en-US" dirty="0" smtClean="0">
                <a:solidFill>
                  <a:srgbClr val="0000CC"/>
                </a:solidFill>
              </a:rPr>
              <a:t>with</a:t>
            </a:r>
            <a:r>
              <a:rPr lang="bg-BG" dirty="0" smtClean="0">
                <a:solidFill>
                  <a:srgbClr val="0000CC"/>
                </a:solidFill>
              </a:rPr>
              <a:t> СО</a:t>
            </a:r>
            <a:r>
              <a:rPr lang="bg-BG" baseline="-25000" dirty="0" smtClean="0">
                <a:solidFill>
                  <a:srgbClr val="0000CC"/>
                </a:solidFill>
              </a:rPr>
              <a:t>2. </a:t>
            </a:r>
            <a:r>
              <a:rPr lang="en-US" baseline="-25000" dirty="0" smtClean="0">
                <a:solidFill>
                  <a:srgbClr val="0000CC"/>
                </a:solidFill>
              </a:rPr>
              <a:t> </a:t>
            </a:r>
            <a:r>
              <a:rPr lang="bg-BG" dirty="0" smtClean="0">
                <a:solidFill>
                  <a:srgbClr val="0000CC"/>
                </a:solidFill>
              </a:rPr>
              <a:t>СО</a:t>
            </a:r>
            <a:r>
              <a:rPr lang="bg-BG" baseline="-25000" dirty="0" smtClean="0">
                <a:solidFill>
                  <a:srgbClr val="0000CC"/>
                </a:solidFill>
              </a:rPr>
              <a:t>2</a:t>
            </a:r>
            <a:r>
              <a:rPr lang="bg-BG" dirty="0" smtClean="0">
                <a:solidFill>
                  <a:srgbClr val="0000CC"/>
                </a:solidFill>
              </a:rPr>
              <a:t> </a:t>
            </a:r>
            <a:r>
              <a:rPr lang="en-US" dirty="0" smtClean="0">
                <a:solidFill>
                  <a:srgbClr val="0000CC"/>
                </a:solidFill>
              </a:rPr>
              <a:t>is bound to </a:t>
            </a:r>
            <a:r>
              <a:rPr lang="en-US" dirty="0" err="1" smtClean="0">
                <a:solidFill>
                  <a:srgbClr val="0000CC"/>
                </a:solidFill>
              </a:rPr>
              <a:t>globin</a:t>
            </a:r>
            <a:r>
              <a:rPr lang="en-US" dirty="0" smtClean="0">
                <a:solidFill>
                  <a:srgbClr val="0000CC"/>
                </a:solidFill>
              </a:rPr>
              <a:t> - transport form of </a:t>
            </a:r>
            <a:r>
              <a:rPr lang="bg-BG" dirty="0" smtClean="0">
                <a:solidFill>
                  <a:srgbClr val="0000CC"/>
                </a:solidFill>
              </a:rPr>
              <a:t>СО</a:t>
            </a:r>
            <a:r>
              <a:rPr lang="bg-BG" baseline="-25000" dirty="0" smtClean="0">
                <a:solidFill>
                  <a:srgbClr val="0000CC"/>
                </a:solidFill>
              </a:rPr>
              <a:t>2 </a:t>
            </a:r>
            <a:r>
              <a:rPr lang="en-US" dirty="0" smtClean="0">
                <a:solidFill>
                  <a:srgbClr val="0000CC"/>
                </a:solidFill>
              </a:rPr>
              <a:t>from the tissues to the lungs</a:t>
            </a:r>
          </a:p>
          <a:p>
            <a:r>
              <a:rPr lang="en-US" u="sng" dirty="0" err="1" smtClean="0">
                <a:solidFill>
                  <a:srgbClr val="663300"/>
                </a:solidFill>
              </a:rPr>
              <a:t>Methemoglobin</a:t>
            </a:r>
            <a:r>
              <a:rPr lang="bg-BG" u="sng" dirty="0" smtClean="0">
                <a:solidFill>
                  <a:srgbClr val="663300"/>
                </a:solidFill>
              </a:rPr>
              <a:t> </a:t>
            </a:r>
            <a:r>
              <a:rPr lang="bg-BG" dirty="0" smtClean="0">
                <a:solidFill>
                  <a:srgbClr val="663300"/>
                </a:solidFill>
              </a:rPr>
              <a:t>– </a:t>
            </a:r>
            <a:r>
              <a:rPr lang="en-US" dirty="0" err="1" smtClean="0">
                <a:solidFill>
                  <a:srgbClr val="663300"/>
                </a:solidFill>
              </a:rPr>
              <a:t>oxidased</a:t>
            </a:r>
            <a:r>
              <a:rPr lang="en-US" dirty="0" smtClean="0">
                <a:solidFill>
                  <a:srgbClr val="663300"/>
                </a:solidFill>
              </a:rPr>
              <a:t> form of </a:t>
            </a:r>
            <a:r>
              <a:rPr lang="en-US" dirty="0" err="1" smtClean="0">
                <a:solidFill>
                  <a:srgbClr val="663300"/>
                </a:solidFill>
              </a:rPr>
              <a:t>Hb</a:t>
            </a:r>
            <a:r>
              <a:rPr lang="bg-BG" dirty="0" smtClean="0">
                <a:solidFill>
                  <a:srgbClr val="663300"/>
                </a:solidFill>
              </a:rPr>
              <a:t>, </a:t>
            </a:r>
            <a:r>
              <a:rPr lang="en-US" dirty="0" smtClean="0">
                <a:solidFill>
                  <a:srgbClr val="663300"/>
                </a:solidFill>
              </a:rPr>
              <a:t>Fe</a:t>
            </a:r>
            <a:r>
              <a:rPr lang="en-US" baseline="30000" dirty="0" smtClean="0">
                <a:solidFill>
                  <a:srgbClr val="663300"/>
                </a:solidFill>
              </a:rPr>
              <a:t>2+ </a:t>
            </a:r>
            <a:r>
              <a:rPr lang="en-US" dirty="0" smtClean="0">
                <a:solidFill>
                  <a:srgbClr val="663300"/>
                </a:solidFill>
              </a:rPr>
              <a:t>becomes Fe</a:t>
            </a:r>
            <a:r>
              <a:rPr lang="en-US" baseline="30000" dirty="0" smtClean="0">
                <a:solidFill>
                  <a:srgbClr val="663300"/>
                </a:solidFill>
              </a:rPr>
              <a:t>3+</a:t>
            </a:r>
            <a:r>
              <a:rPr lang="en-US" dirty="0" smtClean="0">
                <a:solidFill>
                  <a:srgbClr val="663300"/>
                </a:solidFill>
              </a:rPr>
              <a:t> and can not remove </a:t>
            </a:r>
            <a:r>
              <a:rPr lang="bg-BG" dirty="0" smtClean="0">
                <a:solidFill>
                  <a:srgbClr val="663300"/>
                </a:solidFill>
              </a:rPr>
              <a:t>О</a:t>
            </a:r>
            <a:r>
              <a:rPr lang="bg-BG" baseline="-25000" dirty="0" smtClean="0">
                <a:solidFill>
                  <a:srgbClr val="663300"/>
                </a:solidFill>
              </a:rPr>
              <a:t>2</a:t>
            </a:r>
            <a:r>
              <a:rPr lang="bg-BG" dirty="0" smtClean="0">
                <a:solidFill>
                  <a:srgbClr val="663300"/>
                </a:solidFill>
              </a:rPr>
              <a:t>. </a:t>
            </a:r>
            <a:endParaRPr lang="en-US" dirty="0" smtClean="0">
              <a:solidFill>
                <a:srgbClr val="663300"/>
              </a:solidFill>
            </a:endParaRPr>
          </a:p>
          <a:p>
            <a:r>
              <a:rPr lang="en-US" u="sng" dirty="0" err="1" smtClean="0">
                <a:solidFill>
                  <a:schemeClr val="bg1"/>
                </a:solidFill>
              </a:rPr>
              <a:t>Carboxihemoglobin</a:t>
            </a:r>
            <a:r>
              <a:rPr lang="bg-BG" dirty="0" smtClean="0">
                <a:solidFill>
                  <a:schemeClr val="bg1"/>
                </a:solidFill>
              </a:rPr>
              <a:t> – </a:t>
            </a:r>
            <a:r>
              <a:rPr lang="en-US" dirty="0" smtClean="0">
                <a:solidFill>
                  <a:schemeClr val="bg1"/>
                </a:solidFill>
              </a:rPr>
              <a:t>combination of </a:t>
            </a:r>
            <a:r>
              <a:rPr lang="en-US" dirty="0" err="1" smtClean="0">
                <a:solidFill>
                  <a:schemeClr val="bg1"/>
                </a:solidFill>
              </a:rPr>
              <a:t>Hb</a:t>
            </a:r>
            <a:r>
              <a:rPr lang="bg-BG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with</a:t>
            </a:r>
            <a:r>
              <a:rPr lang="bg-BG" dirty="0" smtClean="0">
                <a:solidFill>
                  <a:schemeClr val="bg1"/>
                </a:solidFill>
              </a:rPr>
              <a:t> СО. СО </a:t>
            </a:r>
            <a:r>
              <a:rPr lang="en-US" dirty="0" smtClean="0">
                <a:solidFill>
                  <a:schemeClr val="bg1"/>
                </a:solidFill>
              </a:rPr>
              <a:t>can bound to the </a:t>
            </a:r>
            <a:r>
              <a:rPr lang="en-US" dirty="0" err="1" smtClean="0">
                <a:solidFill>
                  <a:schemeClr val="bg1"/>
                </a:solidFill>
              </a:rPr>
              <a:t>heme</a:t>
            </a:r>
            <a:r>
              <a:rPr lang="en-US" dirty="0" smtClean="0">
                <a:solidFill>
                  <a:schemeClr val="bg1"/>
                </a:solidFill>
              </a:rPr>
              <a:t> with </a:t>
            </a:r>
            <a:r>
              <a:rPr lang="bg-BG" dirty="0" smtClean="0">
                <a:solidFill>
                  <a:schemeClr val="bg1"/>
                </a:solidFill>
              </a:rPr>
              <a:t>200 </a:t>
            </a:r>
            <a:r>
              <a:rPr lang="en-US" dirty="0" smtClean="0">
                <a:solidFill>
                  <a:schemeClr val="bg1"/>
                </a:solidFill>
              </a:rPr>
              <a:t>fold higher affinity than this to</a:t>
            </a:r>
            <a:r>
              <a:rPr lang="bg-BG" dirty="0" smtClean="0">
                <a:solidFill>
                  <a:schemeClr val="bg1"/>
                </a:solidFill>
              </a:rPr>
              <a:t> О</a:t>
            </a:r>
            <a:r>
              <a:rPr lang="bg-BG" baseline="-25000" dirty="0" smtClean="0">
                <a:solidFill>
                  <a:schemeClr val="bg1"/>
                </a:solidFill>
              </a:rPr>
              <a:t>2</a:t>
            </a:r>
            <a:r>
              <a:rPr lang="bg-BG" dirty="0" smtClean="0">
                <a:solidFill>
                  <a:schemeClr val="bg1"/>
                </a:solidFill>
              </a:rPr>
              <a:t>.</a:t>
            </a:r>
            <a:r>
              <a:rPr lang="bg-BG" baseline="-25000" dirty="0" smtClean="0">
                <a:solidFill>
                  <a:schemeClr val="bg1"/>
                </a:solidFill>
              </a:rPr>
              <a:t> </a:t>
            </a:r>
            <a:endParaRPr lang="bg-B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059113" y="-26988"/>
            <a:ext cx="2881039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chemeClr val="bg1"/>
                </a:solidFill>
              </a:rPr>
              <a:t>Haematocrit</a:t>
            </a:r>
            <a:endParaRPr lang="bg-BG" sz="2400" dirty="0">
              <a:solidFill>
                <a:schemeClr val="bg1"/>
              </a:solidFill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404664"/>
            <a:ext cx="91440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bg-BG" sz="2200" dirty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Hct</a:t>
            </a:r>
            <a:r>
              <a:rPr lang="en-US" sz="2400" dirty="0" smtClean="0">
                <a:solidFill>
                  <a:srgbClr val="00FFFF"/>
                </a:solidFill>
              </a:rPr>
              <a:t> is the ratio between the volume of erythrocytes to the volume of whole blood. </a:t>
            </a:r>
            <a:endParaRPr lang="bg-BG" sz="2400" dirty="0">
              <a:solidFill>
                <a:srgbClr val="00FFFF"/>
              </a:solidFill>
            </a:endParaRPr>
          </a:p>
        </p:txBody>
      </p:sp>
      <p:pic>
        <p:nvPicPr>
          <p:cNvPr id="10246" name="Picture 6" descr="centrifuge"/>
          <p:cNvPicPr>
            <a:picLocks noChangeAspect="1" noChangeArrowheads="1"/>
          </p:cNvPicPr>
          <p:nvPr/>
        </p:nvPicPr>
        <p:blipFill>
          <a:blip r:embed="rId2" cstate="print">
            <a:lum bright="-12000" contrast="30000"/>
          </a:blip>
          <a:srcRect b="6847"/>
          <a:stretch>
            <a:fillRect/>
          </a:stretch>
        </p:blipFill>
        <p:spPr bwMode="auto">
          <a:xfrm>
            <a:off x="755576" y="3140968"/>
            <a:ext cx="6625654" cy="3447099"/>
          </a:xfrm>
          <a:prstGeom prst="rect">
            <a:avLst/>
          </a:prstGeom>
          <a:noFill/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0" y="1124744"/>
            <a:ext cx="9144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bg-BG" sz="2200" dirty="0">
                <a:solidFill>
                  <a:srgbClr val="CCECFF"/>
                </a:solidFill>
              </a:rPr>
              <a:t> </a:t>
            </a:r>
            <a:r>
              <a:rPr lang="en-US" sz="2200" dirty="0" smtClean="0">
                <a:solidFill>
                  <a:srgbClr val="CCECFF"/>
                </a:solidFill>
              </a:rPr>
              <a:t>normal value</a:t>
            </a:r>
            <a:r>
              <a:rPr lang="bg-BG" sz="2200" dirty="0" smtClean="0">
                <a:solidFill>
                  <a:srgbClr val="CCECFF"/>
                </a:solidFill>
              </a:rPr>
              <a:t>: </a:t>
            </a:r>
            <a:r>
              <a:rPr lang="en-US" sz="2200" dirty="0" smtClean="0">
                <a:solidFill>
                  <a:srgbClr val="CCECFF"/>
                </a:solidFill>
              </a:rPr>
              <a:t>male =</a:t>
            </a:r>
            <a:r>
              <a:rPr lang="bg-BG" sz="2200" dirty="0" smtClean="0">
                <a:solidFill>
                  <a:srgbClr val="CCECFF"/>
                </a:solidFill>
              </a:rPr>
              <a:t> </a:t>
            </a:r>
            <a:r>
              <a:rPr lang="en-US" sz="2200" dirty="0" smtClean="0">
                <a:solidFill>
                  <a:srgbClr val="CCECFF"/>
                </a:solidFill>
              </a:rPr>
              <a:t>0,</a:t>
            </a:r>
            <a:r>
              <a:rPr lang="bg-BG" sz="2200" dirty="0" smtClean="0">
                <a:solidFill>
                  <a:srgbClr val="CCECFF"/>
                </a:solidFill>
              </a:rPr>
              <a:t>40-</a:t>
            </a:r>
            <a:r>
              <a:rPr lang="en-US" sz="2200" dirty="0" smtClean="0">
                <a:solidFill>
                  <a:srgbClr val="CCECFF"/>
                </a:solidFill>
              </a:rPr>
              <a:t>0,</a:t>
            </a:r>
            <a:r>
              <a:rPr lang="bg-BG" sz="2200" dirty="0" smtClean="0">
                <a:solidFill>
                  <a:srgbClr val="CCECFF"/>
                </a:solidFill>
              </a:rPr>
              <a:t>5</a:t>
            </a:r>
            <a:r>
              <a:rPr lang="en-US" sz="2200" dirty="0" smtClean="0">
                <a:solidFill>
                  <a:srgbClr val="CCECFF"/>
                </a:solidFill>
              </a:rPr>
              <a:t>5 l/l</a:t>
            </a:r>
            <a:r>
              <a:rPr lang="bg-BG" sz="2200" dirty="0" smtClean="0">
                <a:solidFill>
                  <a:srgbClr val="CCECFF"/>
                </a:solidFill>
              </a:rPr>
              <a:t> </a:t>
            </a:r>
            <a:r>
              <a:rPr lang="en-US" sz="2200" dirty="0" smtClean="0">
                <a:solidFill>
                  <a:srgbClr val="CCECFF"/>
                </a:solidFill>
              </a:rPr>
              <a:t>;</a:t>
            </a:r>
            <a:r>
              <a:rPr lang="bg-BG" sz="2200" dirty="0" smtClean="0">
                <a:solidFill>
                  <a:srgbClr val="CCECFF"/>
                </a:solidFill>
              </a:rPr>
              <a:t> </a:t>
            </a:r>
            <a:r>
              <a:rPr lang="en-US" sz="2200" dirty="0" smtClean="0">
                <a:solidFill>
                  <a:srgbClr val="CCECFF"/>
                </a:solidFill>
              </a:rPr>
              <a:t>female</a:t>
            </a:r>
            <a:r>
              <a:rPr lang="bg-BG" sz="2200" dirty="0" smtClean="0">
                <a:solidFill>
                  <a:srgbClr val="CCECFF"/>
                </a:solidFill>
              </a:rPr>
              <a:t> </a:t>
            </a:r>
            <a:r>
              <a:rPr lang="en-US" sz="2200" dirty="0" smtClean="0">
                <a:solidFill>
                  <a:srgbClr val="CCECFF"/>
                </a:solidFill>
              </a:rPr>
              <a:t>= 0,</a:t>
            </a:r>
            <a:r>
              <a:rPr lang="bg-BG" sz="2200" dirty="0" smtClean="0">
                <a:solidFill>
                  <a:srgbClr val="CCECFF"/>
                </a:solidFill>
              </a:rPr>
              <a:t>3</a:t>
            </a:r>
            <a:r>
              <a:rPr lang="en-US" sz="2200" dirty="0" smtClean="0">
                <a:solidFill>
                  <a:srgbClr val="CCECFF"/>
                </a:solidFill>
              </a:rPr>
              <a:t>5</a:t>
            </a:r>
            <a:r>
              <a:rPr lang="bg-BG" sz="2200" dirty="0" smtClean="0">
                <a:solidFill>
                  <a:srgbClr val="CCECFF"/>
                </a:solidFill>
              </a:rPr>
              <a:t>-</a:t>
            </a:r>
            <a:r>
              <a:rPr lang="en-US" sz="2200" dirty="0" smtClean="0">
                <a:solidFill>
                  <a:srgbClr val="CCECFF"/>
                </a:solidFill>
              </a:rPr>
              <a:t>0,50 l/l</a:t>
            </a:r>
            <a:endParaRPr lang="bg-BG" sz="2200" dirty="0">
              <a:solidFill>
                <a:srgbClr val="CCECFF"/>
              </a:solidFill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0" y="1773238"/>
            <a:ext cx="9144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bg-BG" sz="2200" dirty="0">
                <a:solidFill>
                  <a:srgbClr val="66FF33"/>
                </a:solidFill>
              </a:rPr>
              <a:t> </a:t>
            </a:r>
            <a:r>
              <a:rPr lang="en-US" sz="2200" dirty="0" err="1" smtClean="0">
                <a:solidFill>
                  <a:srgbClr val="66FF33"/>
                </a:solidFill>
              </a:rPr>
              <a:t>Hct</a:t>
            </a:r>
            <a:r>
              <a:rPr lang="en-US" sz="2200" dirty="0" smtClean="0">
                <a:solidFill>
                  <a:srgbClr val="66FF33"/>
                </a:solidFill>
              </a:rPr>
              <a:t> is changed when</a:t>
            </a:r>
            <a:r>
              <a:rPr lang="bg-BG" sz="2200" dirty="0" smtClean="0">
                <a:solidFill>
                  <a:srgbClr val="66FF33"/>
                </a:solidFill>
              </a:rPr>
              <a:t>:</a:t>
            </a:r>
            <a:endParaRPr lang="bg-BG" sz="2200" dirty="0">
              <a:solidFill>
                <a:srgbClr val="66FF33"/>
              </a:solidFill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0" y="2060575"/>
            <a:ext cx="914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bg-BG" sz="2200" dirty="0">
                <a:solidFill>
                  <a:srgbClr val="CCFF99"/>
                </a:solidFill>
              </a:rPr>
              <a:t> </a:t>
            </a:r>
            <a:r>
              <a:rPr lang="en-US" sz="2200" dirty="0" smtClean="0">
                <a:solidFill>
                  <a:srgbClr val="CCFF99"/>
                </a:solidFill>
              </a:rPr>
              <a:t>the number of erythrocytes is changed</a:t>
            </a:r>
            <a:endParaRPr lang="bg-BG" sz="2200" dirty="0">
              <a:solidFill>
                <a:srgbClr val="CCFF99"/>
              </a:solidFill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0" y="2349500"/>
            <a:ext cx="914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200" dirty="0">
                <a:solidFill>
                  <a:srgbClr val="99FF66"/>
                </a:solidFill>
              </a:rPr>
              <a:t> </a:t>
            </a:r>
            <a:r>
              <a:rPr lang="en-US" sz="2200" dirty="0" smtClean="0">
                <a:solidFill>
                  <a:srgbClr val="99FF66"/>
                </a:solidFill>
              </a:rPr>
              <a:t>the volume of erythrocytes is changed</a:t>
            </a:r>
            <a:endParaRPr lang="bg-BG" sz="2200" dirty="0">
              <a:solidFill>
                <a:srgbClr val="99FF66"/>
              </a:solidFill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0" y="2636838"/>
            <a:ext cx="9144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bg-BG" sz="2200" dirty="0">
                <a:solidFill>
                  <a:srgbClr val="CCFF33"/>
                </a:solidFill>
              </a:rPr>
              <a:t> </a:t>
            </a:r>
            <a:r>
              <a:rPr lang="en-US" sz="2200" dirty="0" smtClean="0">
                <a:solidFill>
                  <a:srgbClr val="CCFF33"/>
                </a:solidFill>
              </a:rPr>
              <a:t>the volume of plasma is changed</a:t>
            </a:r>
            <a:endParaRPr lang="bg-BG" sz="2200" dirty="0">
              <a:solidFill>
                <a:srgbClr val="CC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02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2339752" y="-52388"/>
            <a:ext cx="4968552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/>
              <a:t>Production of Red Blood Cells</a:t>
            </a:r>
            <a:endParaRPr lang="bg-BG" sz="2400" dirty="0">
              <a:solidFill>
                <a:srgbClr val="A50021"/>
              </a:solidFill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900113" y="5084763"/>
            <a:ext cx="8280400" cy="1800225"/>
            <a:chOff x="476" y="3186"/>
            <a:chExt cx="5126" cy="1134"/>
          </a:xfrm>
        </p:grpSpPr>
        <p:pic>
          <p:nvPicPr>
            <p:cNvPr id="60420" name="Picture 4" descr="CellMaturation1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36000"/>
            </a:blip>
            <a:srcRect l="37477" t="78833" r="2737"/>
            <a:stretch>
              <a:fillRect/>
            </a:stretch>
          </p:blipFill>
          <p:spPr bwMode="auto">
            <a:xfrm>
              <a:off x="2152" y="3249"/>
              <a:ext cx="3450" cy="882"/>
            </a:xfrm>
            <a:prstGeom prst="rect">
              <a:avLst/>
            </a:prstGeom>
            <a:noFill/>
          </p:spPr>
        </p:pic>
        <p:pic>
          <p:nvPicPr>
            <p:cNvPr id="60421" name="Picture 5" descr="CellMaturation1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36000"/>
            </a:blip>
            <a:srcRect l="19273" t="47055" r="69717" b="25888"/>
            <a:stretch>
              <a:fillRect/>
            </a:stretch>
          </p:blipFill>
          <p:spPr bwMode="auto">
            <a:xfrm>
              <a:off x="1429" y="3522"/>
              <a:ext cx="605" cy="798"/>
            </a:xfrm>
            <a:prstGeom prst="rect">
              <a:avLst/>
            </a:prstGeom>
            <a:noFill/>
          </p:spPr>
        </p:pic>
        <p:pic>
          <p:nvPicPr>
            <p:cNvPr id="60422" name="Picture 6" descr="CellMaturation1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36000"/>
            </a:blip>
            <a:srcRect t="67497" r="84959" b="2716"/>
            <a:stretch>
              <a:fillRect/>
            </a:stretch>
          </p:blipFill>
          <p:spPr bwMode="auto">
            <a:xfrm>
              <a:off x="476" y="3186"/>
              <a:ext cx="734" cy="924"/>
            </a:xfrm>
            <a:prstGeom prst="rect">
              <a:avLst/>
            </a:prstGeom>
            <a:noFill/>
          </p:spPr>
        </p:pic>
        <p:sp>
          <p:nvSpPr>
            <p:cNvPr id="60423" name="Line 7"/>
            <p:cNvSpPr>
              <a:spLocks noChangeShapeType="1"/>
            </p:cNvSpPr>
            <p:nvPr/>
          </p:nvSpPr>
          <p:spPr bwMode="auto">
            <a:xfrm>
              <a:off x="1125" y="3774"/>
              <a:ext cx="259" cy="0"/>
            </a:xfrm>
            <a:prstGeom prst="line">
              <a:avLst/>
            </a:prstGeom>
            <a:noFill/>
            <a:ln w="476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bg-BG"/>
            </a:p>
          </p:txBody>
        </p:sp>
        <p:sp>
          <p:nvSpPr>
            <p:cNvPr id="60424" name="Line 8"/>
            <p:cNvSpPr>
              <a:spLocks noChangeShapeType="1"/>
            </p:cNvSpPr>
            <p:nvPr/>
          </p:nvSpPr>
          <p:spPr bwMode="auto">
            <a:xfrm>
              <a:off x="1973" y="3774"/>
              <a:ext cx="259" cy="0"/>
            </a:xfrm>
            <a:prstGeom prst="line">
              <a:avLst/>
            </a:prstGeom>
            <a:noFill/>
            <a:ln w="476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bg-BG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830" y="3246"/>
              <a:ext cx="778" cy="547"/>
              <a:chOff x="1565" y="709"/>
              <a:chExt cx="817" cy="591"/>
            </a:xfrm>
          </p:grpSpPr>
          <p:sp>
            <p:nvSpPr>
              <p:cNvPr id="60427" name="Text Box 11"/>
              <p:cNvSpPr txBox="1">
                <a:spLocks noChangeArrowheads="1"/>
              </p:cNvSpPr>
              <p:nvPr/>
            </p:nvSpPr>
            <p:spPr bwMode="auto">
              <a:xfrm>
                <a:off x="1655" y="845"/>
                <a:ext cx="635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solidFill>
                      <a:srgbClr val="FF66CC"/>
                    </a:solidFill>
                  </a:rPr>
                  <a:t>IL-6</a:t>
                </a:r>
                <a:endParaRPr lang="bg-BG" sz="1600">
                  <a:solidFill>
                    <a:srgbClr val="FF66CC"/>
                  </a:solidFill>
                </a:endParaRPr>
              </a:p>
            </p:txBody>
          </p:sp>
          <p:grpSp>
            <p:nvGrpSpPr>
              <p:cNvPr id="4" name="Group 14"/>
              <p:cNvGrpSpPr>
                <a:grpSpLocks/>
              </p:cNvGrpSpPr>
              <p:nvPr/>
            </p:nvGrpSpPr>
            <p:grpSpPr bwMode="auto">
              <a:xfrm>
                <a:off x="1565" y="709"/>
                <a:ext cx="817" cy="591"/>
                <a:chOff x="1565" y="709"/>
                <a:chExt cx="817" cy="591"/>
              </a:xfrm>
            </p:grpSpPr>
            <p:sp>
              <p:nvSpPr>
                <p:cNvPr id="6042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655" y="709"/>
                  <a:ext cx="635" cy="2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>
                      <a:solidFill>
                        <a:srgbClr val="F75FEC"/>
                      </a:solidFill>
                    </a:rPr>
                    <a:t>IL-3</a:t>
                  </a:r>
                  <a:endParaRPr lang="bg-BG" sz="1600" dirty="0">
                    <a:solidFill>
                      <a:srgbClr val="F75FEC"/>
                    </a:solidFill>
                  </a:endParaRPr>
                </a:p>
              </p:txBody>
            </p:sp>
            <p:sp>
              <p:nvSpPr>
                <p:cNvPr id="6042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565" y="950"/>
                  <a:ext cx="817" cy="2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>
                      <a:solidFill>
                        <a:srgbClr val="FF66CC"/>
                      </a:solidFill>
                    </a:rPr>
                    <a:t>GM-CSF</a:t>
                  </a:r>
                  <a:endParaRPr lang="bg-BG" sz="1600" dirty="0">
                    <a:solidFill>
                      <a:srgbClr val="FF66CC"/>
                    </a:solidFill>
                  </a:endParaRPr>
                </a:p>
              </p:txBody>
            </p:sp>
            <p:sp>
              <p:nvSpPr>
                <p:cNvPr id="6042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655" y="1071"/>
                  <a:ext cx="453" cy="2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>
                      <a:solidFill>
                        <a:srgbClr val="FF66CC"/>
                      </a:solidFill>
                    </a:rPr>
                    <a:t>Epo</a:t>
                  </a:r>
                  <a:endParaRPr lang="bg-BG" sz="1600">
                    <a:solidFill>
                      <a:srgbClr val="FF66CC"/>
                    </a:solidFill>
                  </a:endParaRPr>
                </a:p>
              </p:txBody>
            </p:sp>
          </p:grpSp>
        </p:grpSp>
      </p:grpSp>
      <p:pic>
        <p:nvPicPr>
          <p:cNvPr id="60435" name="Picture 19" descr="erythropoiesis"/>
          <p:cNvPicPr>
            <a:picLocks noChangeAspect="1" noChangeArrowheads="1"/>
          </p:cNvPicPr>
          <p:nvPr/>
        </p:nvPicPr>
        <p:blipFill>
          <a:blip r:embed="rId3" cstate="print">
            <a:lum bright="-18000" contrast="36000"/>
          </a:blip>
          <a:srcRect t="4561" b="13583"/>
          <a:stretch>
            <a:fillRect/>
          </a:stretch>
        </p:blipFill>
        <p:spPr bwMode="auto">
          <a:xfrm>
            <a:off x="0" y="3068638"/>
            <a:ext cx="8926513" cy="1873250"/>
          </a:xfrm>
          <a:prstGeom prst="rect">
            <a:avLst/>
          </a:prstGeom>
          <a:noFill/>
        </p:spPr>
      </p:pic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0" y="26035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bg-BG" sz="22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Erythropoiesis</a:t>
            </a:r>
            <a:r>
              <a:rPr lang="en-US" sz="2400" dirty="0" smtClean="0">
                <a:solidFill>
                  <a:schemeClr val="accent3"/>
                </a:solidFill>
              </a:rPr>
              <a:t> occurs in red bone marrow</a:t>
            </a:r>
            <a:r>
              <a:rPr lang="bg-BG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smtClean="0">
                <a:solidFill>
                  <a:schemeClr val="accent3"/>
                </a:solidFill>
              </a:rPr>
              <a:t>of the membranous bones, such as the vertebrae, sternum, ribs, and </a:t>
            </a:r>
            <a:r>
              <a:rPr lang="en-US" sz="2400" dirty="0" err="1" smtClean="0">
                <a:solidFill>
                  <a:schemeClr val="accent3"/>
                </a:solidFill>
              </a:rPr>
              <a:t>ilia</a:t>
            </a:r>
            <a:r>
              <a:rPr lang="en-US" sz="2400" dirty="0" smtClean="0">
                <a:solidFill>
                  <a:schemeClr val="accent3"/>
                </a:solidFill>
              </a:rPr>
              <a:t>.</a:t>
            </a:r>
            <a:endParaRPr lang="bg-BG" sz="2400" dirty="0">
              <a:solidFill>
                <a:schemeClr val="accent3"/>
              </a:solidFill>
            </a:endParaRPr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1" y="980728"/>
            <a:ext cx="8820472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bg-BG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erythrocytes are formed from </a:t>
            </a:r>
            <a:r>
              <a:rPr lang="en-US" sz="2400" i="1" dirty="0" err="1" smtClean="0">
                <a:solidFill>
                  <a:schemeClr val="accent1">
                    <a:lumMod val="75000"/>
                  </a:schemeClr>
                </a:solidFill>
              </a:rPr>
              <a:t>pluripotential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 hematopoietic stem cell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bg-BG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438" name="Text Box 22"/>
          <p:cNvSpPr txBox="1">
            <a:spLocks noChangeArrowheads="1"/>
          </p:cNvSpPr>
          <p:nvPr/>
        </p:nvSpPr>
        <p:spPr bwMode="auto">
          <a:xfrm>
            <a:off x="0" y="1556792"/>
            <a:ext cx="97567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bg-BG" sz="2200" dirty="0">
                <a:solidFill>
                  <a:srgbClr val="0000CC"/>
                </a:solidFill>
              </a:rPr>
              <a:t> </a:t>
            </a:r>
            <a:r>
              <a:rPr lang="en-US" sz="2200" dirty="0">
                <a:solidFill>
                  <a:srgbClr val="0000CC"/>
                </a:solidFill>
              </a:rPr>
              <a:t>BFU-E (burst forming unit-</a:t>
            </a:r>
            <a:r>
              <a:rPr lang="en-US" sz="2200" dirty="0" err="1">
                <a:solidFill>
                  <a:srgbClr val="0000CC"/>
                </a:solidFill>
              </a:rPr>
              <a:t>erythroid</a:t>
            </a:r>
            <a:r>
              <a:rPr lang="en-US" sz="2200" dirty="0">
                <a:solidFill>
                  <a:srgbClr val="0000CC"/>
                </a:solidFill>
              </a:rPr>
              <a:t>)</a:t>
            </a:r>
            <a:r>
              <a:rPr lang="bg-BG" sz="2200" dirty="0">
                <a:solidFill>
                  <a:srgbClr val="0000CC"/>
                </a:solidFill>
              </a:rPr>
              <a:t> </a:t>
            </a:r>
            <a:r>
              <a:rPr lang="en-US" sz="2200" dirty="0" smtClean="0">
                <a:solidFill>
                  <a:srgbClr val="0000CC"/>
                </a:solidFill>
              </a:rPr>
              <a:t>or</a:t>
            </a:r>
            <a:r>
              <a:rPr lang="bg-BG" sz="2200" dirty="0" smtClean="0">
                <a:solidFill>
                  <a:srgbClr val="0000CC"/>
                </a:solidFill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</a:rPr>
              <a:t>proerythroblast</a:t>
            </a:r>
            <a:r>
              <a:rPr lang="bg-BG" sz="2200" dirty="0" smtClean="0">
                <a:solidFill>
                  <a:srgbClr val="0000CC"/>
                </a:solidFill>
              </a:rPr>
              <a:t> </a:t>
            </a:r>
            <a:endParaRPr lang="bg-BG" sz="2200" dirty="0">
              <a:solidFill>
                <a:srgbClr val="0000CC"/>
              </a:solidFill>
            </a:endParaRPr>
          </a:p>
        </p:txBody>
      </p:sp>
      <p:sp>
        <p:nvSpPr>
          <p:cNvPr id="60439" name="Rectangle 23"/>
          <p:cNvSpPr>
            <a:spLocks noChangeArrowheads="1"/>
          </p:cNvSpPr>
          <p:nvPr/>
        </p:nvSpPr>
        <p:spPr bwMode="auto">
          <a:xfrm>
            <a:off x="0" y="1988840"/>
            <a:ext cx="9144000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bg-BG" sz="2200" dirty="0">
                <a:solidFill>
                  <a:srgbClr val="6600CC"/>
                </a:solidFill>
              </a:rPr>
              <a:t> </a:t>
            </a:r>
            <a:r>
              <a:rPr lang="en-US" sz="2200" dirty="0">
                <a:solidFill>
                  <a:srgbClr val="6600CC"/>
                </a:solidFill>
              </a:rPr>
              <a:t>CFU-E (</a:t>
            </a:r>
            <a:r>
              <a:rPr lang="en-GB" sz="2200" dirty="0">
                <a:solidFill>
                  <a:srgbClr val="6600CC"/>
                </a:solidFill>
              </a:rPr>
              <a:t>colony forming unit-</a:t>
            </a:r>
            <a:r>
              <a:rPr lang="en-GB" sz="2200" dirty="0" err="1">
                <a:solidFill>
                  <a:srgbClr val="6600CC"/>
                </a:solidFill>
              </a:rPr>
              <a:t>erythroid</a:t>
            </a:r>
            <a:r>
              <a:rPr lang="en-GB" sz="2200" dirty="0">
                <a:solidFill>
                  <a:srgbClr val="6600CC"/>
                </a:solidFill>
              </a:rPr>
              <a:t>)</a:t>
            </a:r>
            <a:r>
              <a:rPr lang="bg-BG" sz="2200" dirty="0">
                <a:solidFill>
                  <a:srgbClr val="6600CC"/>
                </a:solidFill>
              </a:rPr>
              <a:t> </a:t>
            </a:r>
            <a:r>
              <a:rPr lang="en-US" sz="2200" dirty="0" smtClean="0">
                <a:solidFill>
                  <a:srgbClr val="6600CC"/>
                </a:solidFill>
              </a:rPr>
              <a:t>or</a:t>
            </a:r>
            <a:r>
              <a:rPr lang="bg-BG" sz="2200" dirty="0" smtClean="0">
                <a:solidFill>
                  <a:srgbClr val="6600CC"/>
                </a:solidFill>
              </a:rPr>
              <a:t> </a:t>
            </a:r>
            <a:r>
              <a:rPr lang="en-US" sz="2200" dirty="0" smtClean="0">
                <a:solidFill>
                  <a:srgbClr val="6600CC"/>
                </a:solidFill>
              </a:rPr>
              <a:t>early</a:t>
            </a:r>
            <a:r>
              <a:rPr lang="bg-BG" sz="2200" dirty="0" smtClean="0">
                <a:solidFill>
                  <a:srgbClr val="6600CC"/>
                </a:solidFill>
              </a:rPr>
              <a:t> </a:t>
            </a:r>
            <a:r>
              <a:rPr lang="en-US" sz="2200" dirty="0" smtClean="0">
                <a:solidFill>
                  <a:srgbClr val="6600CC"/>
                </a:solidFill>
              </a:rPr>
              <a:t>erythroblast</a:t>
            </a:r>
            <a:endParaRPr lang="bg-BG" sz="2200" dirty="0">
              <a:solidFill>
                <a:srgbClr val="6600CC"/>
              </a:solidFill>
            </a:endParaRPr>
          </a:p>
        </p:txBody>
      </p:sp>
      <p:sp>
        <p:nvSpPr>
          <p:cNvPr id="60443" name="Text Box 27"/>
          <p:cNvSpPr txBox="1">
            <a:spLocks noChangeArrowheads="1"/>
          </p:cNvSpPr>
          <p:nvPr/>
        </p:nvSpPr>
        <p:spPr bwMode="auto">
          <a:xfrm>
            <a:off x="0" y="2348880"/>
            <a:ext cx="284380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bg-BG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late erythroblast</a:t>
            </a:r>
            <a:endParaRPr lang="bg-BG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0444" name="Text Box 28"/>
          <p:cNvSpPr txBox="1">
            <a:spLocks noChangeArrowheads="1"/>
          </p:cNvSpPr>
          <p:nvPr/>
        </p:nvSpPr>
        <p:spPr bwMode="auto">
          <a:xfrm>
            <a:off x="2699792" y="2348880"/>
            <a:ext cx="2915816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bg-BG" sz="2200" dirty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normoblast</a:t>
            </a:r>
            <a:endParaRPr lang="bg-BG" sz="2200" dirty="0">
              <a:solidFill>
                <a:srgbClr val="7030A0"/>
              </a:solidFill>
            </a:endParaRPr>
          </a:p>
        </p:txBody>
      </p:sp>
      <p:sp>
        <p:nvSpPr>
          <p:cNvPr id="60445" name="Text Box 29"/>
          <p:cNvSpPr txBox="1">
            <a:spLocks noChangeArrowheads="1"/>
          </p:cNvSpPr>
          <p:nvPr/>
        </p:nvSpPr>
        <p:spPr bwMode="auto">
          <a:xfrm>
            <a:off x="4644008" y="2348880"/>
            <a:ext cx="25923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bg-BG" sz="2200" dirty="0">
                <a:solidFill>
                  <a:srgbClr val="CC3300"/>
                </a:solidFill>
              </a:rPr>
              <a:t> </a:t>
            </a:r>
            <a:r>
              <a:rPr lang="en-US" sz="2200" dirty="0" err="1" smtClean="0">
                <a:solidFill>
                  <a:srgbClr val="CC3300"/>
                </a:solidFill>
              </a:rPr>
              <a:t>reticulocyte</a:t>
            </a:r>
            <a:endParaRPr lang="bg-BG" sz="2200" dirty="0">
              <a:solidFill>
                <a:srgbClr val="CC3300"/>
              </a:solidFill>
            </a:endParaRPr>
          </a:p>
        </p:txBody>
      </p:sp>
      <p:sp>
        <p:nvSpPr>
          <p:cNvPr id="60446" name="Text Box 30"/>
          <p:cNvSpPr txBox="1">
            <a:spLocks noChangeArrowheads="1"/>
          </p:cNvSpPr>
          <p:nvPr/>
        </p:nvSpPr>
        <p:spPr bwMode="auto">
          <a:xfrm>
            <a:off x="6876256" y="2348880"/>
            <a:ext cx="20510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bg-BG" sz="2200" dirty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erythrocyte</a:t>
            </a:r>
            <a:endParaRPr lang="bg-BG" sz="2200" dirty="0">
              <a:solidFill>
                <a:srgbClr val="FF0000"/>
              </a:solidFill>
            </a:endParaRPr>
          </a:p>
        </p:txBody>
      </p:sp>
      <p:sp>
        <p:nvSpPr>
          <p:cNvPr id="60447" name="Text Box 31"/>
          <p:cNvSpPr txBox="1">
            <a:spLocks noChangeArrowheads="1"/>
          </p:cNvSpPr>
          <p:nvPr/>
        </p:nvSpPr>
        <p:spPr bwMode="auto">
          <a:xfrm>
            <a:off x="0" y="2708920"/>
            <a:ext cx="9144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dirty="0" smtClean="0"/>
              <a:t>Hematopoietic growth  and differentiation inducers influence the different phases.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0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0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0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0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0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8" grpId="0"/>
      <p:bldP spid="60439" grpId="0"/>
      <p:bldP spid="604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blood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9406" y="607973"/>
            <a:ext cx="4894842" cy="3901147"/>
          </a:xfrm>
          <a:prstGeom prst="rect">
            <a:avLst/>
          </a:prstGeom>
          <a:noFill/>
        </p:spPr>
      </p:pic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5517232"/>
            <a:ext cx="9324975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bg-BG" altLang="ko-KR" dirty="0">
                <a:solidFill>
                  <a:srgbClr val="66FFCC"/>
                </a:solidFill>
              </a:rPr>
              <a:t> </a:t>
            </a:r>
            <a:r>
              <a:rPr lang="en-US" altLang="ko-KR" dirty="0" smtClean="0">
                <a:solidFill>
                  <a:srgbClr val="66FFCC"/>
                </a:solidFill>
              </a:rPr>
              <a:t>they have </a:t>
            </a:r>
            <a:r>
              <a:rPr lang="en-US" altLang="ko-KR" dirty="0" err="1" smtClean="0">
                <a:solidFill>
                  <a:srgbClr val="66FFCC"/>
                </a:solidFill>
              </a:rPr>
              <a:t>ribosomes</a:t>
            </a:r>
            <a:r>
              <a:rPr lang="bg-BG" altLang="ko-KR" dirty="0" smtClean="0">
                <a:solidFill>
                  <a:srgbClr val="66FFCC"/>
                </a:solidFill>
              </a:rPr>
              <a:t>, </a:t>
            </a:r>
            <a:r>
              <a:rPr lang="en-US" altLang="ko-KR" dirty="0" smtClean="0">
                <a:solidFill>
                  <a:srgbClr val="66FFCC"/>
                </a:solidFill>
              </a:rPr>
              <a:t>rough </a:t>
            </a:r>
            <a:r>
              <a:rPr lang="bg-BG" altLang="ko-KR" dirty="0" smtClean="0">
                <a:solidFill>
                  <a:srgbClr val="66FFCC"/>
                </a:solidFill>
              </a:rPr>
              <a:t>Е</a:t>
            </a:r>
            <a:r>
              <a:rPr lang="en-US" altLang="ko-KR" dirty="0" smtClean="0">
                <a:solidFill>
                  <a:srgbClr val="66FFCC"/>
                </a:solidFill>
              </a:rPr>
              <a:t>R and can synthesize hemoglobin</a:t>
            </a:r>
            <a:endParaRPr lang="bg-BG" altLang="ko-KR" dirty="0">
              <a:solidFill>
                <a:srgbClr val="66FFCC"/>
              </a:solidFill>
            </a:endParaRP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0" y="5085184"/>
            <a:ext cx="853244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bg-BG" dirty="0">
                <a:solidFill>
                  <a:srgbClr val="CCFFFF"/>
                </a:solidFill>
              </a:rPr>
              <a:t> </a:t>
            </a:r>
            <a:r>
              <a:rPr lang="en-US" dirty="0" err="1" smtClean="0">
                <a:solidFill>
                  <a:srgbClr val="CCFFFF"/>
                </a:solidFill>
              </a:rPr>
              <a:t>reticulocytes</a:t>
            </a:r>
            <a:r>
              <a:rPr lang="en-US" dirty="0" smtClean="0">
                <a:solidFill>
                  <a:srgbClr val="CCFFFF"/>
                </a:solidFill>
              </a:rPr>
              <a:t>  are av. 0.5 </a:t>
            </a:r>
            <a:r>
              <a:rPr lang="en-US" dirty="0">
                <a:solidFill>
                  <a:srgbClr val="CCFFFF"/>
                </a:solidFill>
              </a:rPr>
              <a:t>– 2.5 % </a:t>
            </a:r>
            <a:r>
              <a:rPr lang="en-US" dirty="0" smtClean="0">
                <a:solidFill>
                  <a:srgbClr val="CCFFFF"/>
                </a:solidFill>
              </a:rPr>
              <a:t>of erythrocytes in peripheral blood</a:t>
            </a:r>
            <a:endParaRPr lang="en-US" dirty="0">
              <a:solidFill>
                <a:srgbClr val="CCFFFF"/>
              </a:solidFill>
            </a:endParaRP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0" y="5949280"/>
            <a:ext cx="9144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bg-BG" dirty="0">
                <a:solidFill>
                  <a:srgbClr val="FFCCCC"/>
                </a:solidFill>
              </a:rPr>
              <a:t> </a:t>
            </a:r>
            <a:r>
              <a:rPr lang="en-US" dirty="0" smtClean="0">
                <a:solidFill>
                  <a:srgbClr val="FFCCCC"/>
                </a:solidFill>
              </a:rPr>
              <a:t>for</a:t>
            </a:r>
            <a:r>
              <a:rPr lang="bg-BG" dirty="0" smtClean="0">
                <a:solidFill>
                  <a:srgbClr val="FFCCCC"/>
                </a:solidFill>
              </a:rPr>
              <a:t> </a:t>
            </a:r>
            <a:r>
              <a:rPr lang="bg-BG" dirty="0">
                <a:solidFill>
                  <a:srgbClr val="FFCCCC"/>
                </a:solidFill>
              </a:rPr>
              <a:t>2 </a:t>
            </a:r>
            <a:r>
              <a:rPr lang="en-US" dirty="0" smtClean="0">
                <a:solidFill>
                  <a:srgbClr val="FFCCCC"/>
                </a:solidFill>
              </a:rPr>
              <a:t>days </a:t>
            </a:r>
            <a:r>
              <a:rPr lang="bg-BG" dirty="0" smtClean="0">
                <a:solidFill>
                  <a:srgbClr val="FFCCCC"/>
                </a:solidFill>
              </a:rPr>
              <a:t> </a:t>
            </a:r>
            <a:r>
              <a:rPr lang="en-US" dirty="0" smtClean="0">
                <a:solidFill>
                  <a:srgbClr val="FFCCCC"/>
                </a:solidFill>
              </a:rPr>
              <a:t>life in the blood they become erythrocytes</a:t>
            </a:r>
            <a:endParaRPr lang="bg-BG" dirty="0">
              <a:solidFill>
                <a:srgbClr val="FFCCCC"/>
              </a:solidFill>
            </a:endParaRP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0" y="6335713"/>
            <a:ext cx="9144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bg-BG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their number increase during accelerated </a:t>
            </a:r>
            <a:r>
              <a:rPr lang="en-US" dirty="0" err="1" smtClean="0">
                <a:solidFill>
                  <a:srgbClr val="FFFF00"/>
                </a:solidFill>
              </a:rPr>
              <a:t>erythropoesis</a:t>
            </a:r>
            <a:endParaRPr lang="bg-B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1331913" y="0"/>
            <a:ext cx="7343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bg-BG"/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1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The physical and chemical properties of the blood</a:t>
            </a:r>
            <a:endParaRPr lang="bg-BG" sz="2800" dirty="0">
              <a:solidFill>
                <a:schemeClr val="bg1"/>
              </a:solidFill>
            </a:endParaRP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0" y="620688"/>
            <a:ext cx="914400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bg-BG" sz="2200" dirty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red color fluid with suspended blood cells</a:t>
            </a:r>
            <a:endParaRPr lang="bg-BG" sz="2200" dirty="0">
              <a:solidFill>
                <a:srgbClr val="FF0000"/>
              </a:solidFill>
            </a:endParaRP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0" y="980728"/>
            <a:ext cx="914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bg-BG" sz="2200" dirty="0">
                <a:solidFill>
                  <a:srgbClr val="7030A0"/>
                </a:solidFill>
              </a:rPr>
              <a:t> </a:t>
            </a:r>
            <a:r>
              <a:rPr lang="en-US" sz="2200" dirty="0" smtClean="0">
                <a:solidFill>
                  <a:srgbClr val="7030A0"/>
                </a:solidFill>
              </a:rPr>
              <a:t>viscosity = </a:t>
            </a:r>
            <a:r>
              <a:rPr lang="et-EE" sz="2200" dirty="0" smtClean="0">
                <a:solidFill>
                  <a:srgbClr val="7030A0"/>
                </a:solidFill>
              </a:rPr>
              <a:t>4,0-5,0</a:t>
            </a:r>
            <a:r>
              <a:rPr lang="bg-BG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smtClean="0">
                <a:solidFill>
                  <a:srgbClr val="7030A0"/>
                </a:solidFill>
              </a:rPr>
              <a:t>(water </a:t>
            </a:r>
            <a:r>
              <a:rPr lang="bg-BG" sz="2200" dirty="0" smtClean="0">
                <a:solidFill>
                  <a:srgbClr val="7030A0"/>
                </a:solidFill>
              </a:rPr>
              <a:t>= </a:t>
            </a:r>
            <a:r>
              <a:rPr lang="bg-BG" sz="2200" dirty="0">
                <a:solidFill>
                  <a:srgbClr val="7030A0"/>
                </a:solidFill>
              </a:rPr>
              <a:t>1</a:t>
            </a:r>
            <a:r>
              <a:rPr lang="en-US" sz="2200" dirty="0">
                <a:solidFill>
                  <a:srgbClr val="7030A0"/>
                </a:solidFill>
              </a:rPr>
              <a:t>)</a:t>
            </a:r>
            <a:endParaRPr lang="bg-BG" sz="2200" dirty="0">
              <a:solidFill>
                <a:srgbClr val="7030A0"/>
              </a:solidFill>
            </a:endParaRP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0" y="2492896"/>
            <a:ext cx="9144000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bg-BG" sz="2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blood contains liquid part (plasma) and blood cells</a:t>
            </a:r>
            <a:endParaRPr lang="bg-BG" sz="2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0" y="3356992"/>
            <a:ext cx="3635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bg-BG" sz="2200" dirty="0">
                <a:solidFill>
                  <a:srgbClr val="CCFF99"/>
                </a:solidFill>
              </a:rPr>
              <a:t> </a:t>
            </a:r>
            <a:r>
              <a:rPr lang="en-US" sz="2800" u="sng" dirty="0" smtClean="0">
                <a:solidFill>
                  <a:srgbClr val="CCFF99"/>
                </a:solidFill>
              </a:rPr>
              <a:t>blood cells</a:t>
            </a:r>
            <a:r>
              <a:rPr lang="bg-BG" sz="2200" dirty="0" smtClean="0">
                <a:solidFill>
                  <a:srgbClr val="CCFF99"/>
                </a:solidFill>
              </a:rPr>
              <a:t>:</a:t>
            </a:r>
            <a:endParaRPr lang="bg-BG" sz="2200" dirty="0">
              <a:solidFill>
                <a:srgbClr val="CCFF99"/>
              </a:solidFill>
            </a:endParaRPr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0" y="4149080"/>
            <a:ext cx="3563938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bg-BG" sz="2200" dirty="0">
                <a:solidFill>
                  <a:srgbClr val="FFFF00"/>
                </a:solidFill>
              </a:rPr>
              <a:t> </a:t>
            </a:r>
            <a:r>
              <a:rPr lang="en-US" sz="2200" dirty="0" smtClean="0">
                <a:solidFill>
                  <a:srgbClr val="FFFF00"/>
                </a:solidFill>
              </a:rPr>
              <a:t>erythrocytes</a:t>
            </a:r>
            <a:endParaRPr lang="bg-BG" sz="2200" dirty="0">
              <a:solidFill>
                <a:srgbClr val="FFFF00"/>
              </a:solidFill>
            </a:endParaRPr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0" y="4797152"/>
            <a:ext cx="4140200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bg-BG" sz="2200" dirty="0">
                <a:solidFill>
                  <a:srgbClr val="CCFF33"/>
                </a:solidFill>
              </a:rPr>
              <a:t> </a:t>
            </a:r>
            <a:r>
              <a:rPr lang="en-US" sz="2200" dirty="0" smtClean="0">
                <a:solidFill>
                  <a:srgbClr val="CCFF33"/>
                </a:solidFill>
              </a:rPr>
              <a:t>leukocytes</a:t>
            </a:r>
            <a:endParaRPr lang="bg-BG" sz="2200" dirty="0">
              <a:solidFill>
                <a:srgbClr val="CCFF33"/>
              </a:solidFill>
            </a:endParaRPr>
          </a:p>
        </p:txBody>
      </p:sp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0" y="5445224"/>
            <a:ext cx="3563938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bg-BG" sz="2200" dirty="0">
                <a:solidFill>
                  <a:srgbClr val="FFCC00"/>
                </a:solidFill>
              </a:rPr>
              <a:t> </a:t>
            </a:r>
            <a:r>
              <a:rPr lang="en-US" sz="2200" dirty="0" err="1" smtClean="0">
                <a:solidFill>
                  <a:srgbClr val="FFCC00"/>
                </a:solidFill>
              </a:rPr>
              <a:t>thrombocytes</a:t>
            </a:r>
            <a:endParaRPr lang="bg-BG" sz="2200" dirty="0">
              <a:solidFill>
                <a:srgbClr val="FFCC00"/>
              </a:solidFill>
            </a:endParaRPr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0" y="1340768"/>
            <a:ext cx="73802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bg-BG" sz="2200" dirty="0">
                <a:solidFill>
                  <a:srgbClr val="00FFCC"/>
                </a:solidFill>
              </a:rPr>
              <a:t> рН </a:t>
            </a:r>
            <a:r>
              <a:rPr lang="en-US" sz="2200" dirty="0" smtClean="0">
                <a:solidFill>
                  <a:srgbClr val="00FFCC"/>
                </a:solidFill>
              </a:rPr>
              <a:t>=</a:t>
            </a:r>
            <a:r>
              <a:rPr lang="bg-BG" sz="2200" dirty="0" smtClean="0">
                <a:solidFill>
                  <a:srgbClr val="00FFCC"/>
                </a:solidFill>
              </a:rPr>
              <a:t> </a:t>
            </a:r>
            <a:r>
              <a:rPr lang="bg-BG" sz="2200" dirty="0">
                <a:solidFill>
                  <a:srgbClr val="00FFCC"/>
                </a:solidFill>
              </a:rPr>
              <a:t>7.35-7.45</a:t>
            </a:r>
          </a:p>
        </p:txBody>
      </p:sp>
      <p:pic>
        <p:nvPicPr>
          <p:cNvPr id="101392" name="Picture 16" descr="immcells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 b="5083"/>
          <a:stretch>
            <a:fillRect/>
          </a:stretch>
        </p:blipFill>
        <p:spPr bwMode="auto">
          <a:xfrm>
            <a:off x="3595022" y="3284984"/>
            <a:ext cx="4000941" cy="3109997"/>
          </a:xfrm>
          <a:prstGeom prst="rect">
            <a:avLst/>
          </a:prstGeom>
          <a:noFill/>
        </p:spPr>
      </p:pic>
      <p:sp>
        <p:nvSpPr>
          <p:cNvPr id="101396" name="Text Box 20"/>
          <p:cNvSpPr txBox="1">
            <a:spLocks noChangeArrowheads="1"/>
          </p:cNvSpPr>
          <p:nvPr/>
        </p:nvSpPr>
        <p:spPr bwMode="auto">
          <a:xfrm>
            <a:off x="0" y="1700808"/>
            <a:ext cx="4464051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bg-BG" sz="2200" dirty="0">
                <a:solidFill>
                  <a:srgbClr val="99FF99"/>
                </a:solidFill>
              </a:rPr>
              <a:t> </a:t>
            </a:r>
            <a:r>
              <a:rPr lang="en-US" sz="2200" dirty="0" smtClean="0">
                <a:solidFill>
                  <a:srgbClr val="99FF99"/>
                </a:solidFill>
              </a:rPr>
              <a:t>temperature = </a:t>
            </a:r>
            <a:r>
              <a:rPr lang="bg-BG" sz="2200" dirty="0" smtClean="0">
                <a:solidFill>
                  <a:srgbClr val="99FF99"/>
                </a:solidFill>
              </a:rPr>
              <a:t>37</a:t>
            </a:r>
            <a:r>
              <a:rPr lang="bg-BG" sz="2200" baseline="30000" dirty="0" smtClean="0">
                <a:solidFill>
                  <a:srgbClr val="99FF99"/>
                </a:solidFill>
              </a:rPr>
              <a:t>о</a:t>
            </a:r>
            <a:r>
              <a:rPr lang="bg-BG" sz="2200" dirty="0" smtClean="0">
                <a:solidFill>
                  <a:srgbClr val="99FF99"/>
                </a:solidFill>
              </a:rPr>
              <a:t>С</a:t>
            </a:r>
            <a:endParaRPr lang="bg-BG" sz="2200" baseline="30000" dirty="0">
              <a:solidFill>
                <a:srgbClr val="99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1" grpId="0" autoUpdateAnimBg="0"/>
      <p:bldP spid="101384" grpId="0" autoUpdateAnimBg="0"/>
      <p:bldP spid="101385" grpId="0" autoUpdateAnimBg="0"/>
      <p:bldP spid="101386" grpId="0"/>
      <p:bldP spid="101387" grpId="0"/>
      <p:bldP spid="101388" grpId="0"/>
      <p:bldP spid="101389" grpId="0" autoUpdateAnimBg="0"/>
      <p:bldP spid="10139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052638" y="-52388"/>
            <a:ext cx="5903912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Control of </a:t>
            </a:r>
            <a:r>
              <a:rPr lang="en-US" sz="2400" dirty="0" err="1" smtClean="0">
                <a:solidFill>
                  <a:schemeClr val="bg1"/>
                </a:solidFill>
              </a:rPr>
              <a:t>erythropoiesis</a:t>
            </a:r>
            <a:endParaRPr lang="bg-BG" sz="2400" dirty="0">
              <a:solidFill>
                <a:schemeClr val="bg1"/>
              </a:solidFill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-252536" y="692696"/>
            <a:ext cx="914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Font typeface="Wingdings" pitchFamily="2" charset="2"/>
              <a:buChar char="­"/>
            </a:pPr>
            <a:r>
              <a:rPr lang="bg-BG" sz="2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the main regulator of </a:t>
            </a:r>
            <a:r>
              <a:rPr lang="en-US" sz="2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erythropoiesis</a:t>
            </a:r>
            <a:r>
              <a:rPr lang="en-US" sz="2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is erythropoietin</a:t>
            </a:r>
            <a:endParaRPr lang="bg-BG" sz="2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251520" y="1196752"/>
            <a:ext cx="8892480" cy="134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bg-BG" sz="2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it is glycoprotein (mw</a:t>
            </a:r>
            <a:r>
              <a:rPr lang="bg-BG" sz="2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~</a:t>
            </a:r>
            <a:r>
              <a:rPr lang="bg-BG" sz="2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30 </a:t>
            </a:r>
            <a:r>
              <a:rPr lang="bg-BG" sz="2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</a:t>
            </a:r>
            <a:r>
              <a:rPr lang="en-US" sz="2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</a:t>
            </a:r>
            <a:r>
              <a:rPr lang="bg-BG" sz="2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</a:t>
            </a:r>
            <a:r>
              <a:rPr lang="en-US" sz="2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bg-BG" sz="2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it is synthesized mainly by the </a:t>
            </a:r>
            <a:r>
              <a:rPr lang="en-US" sz="2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peritubular</a:t>
            </a:r>
            <a:r>
              <a:rPr lang="en-US" sz="2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intersthicial</a:t>
            </a:r>
            <a:r>
              <a:rPr lang="en-US" sz="2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cells</a:t>
            </a:r>
            <a:r>
              <a:rPr lang="bg-BG" sz="2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 the renal cortex and outside medulla and small quantity (</a:t>
            </a:r>
            <a:r>
              <a:rPr lang="bg-BG" sz="2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10-15%</a:t>
            </a:r>
            <a:r>
              <a:rPr lang="en-US" sz="2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r>
              <a:rPr lang="bg-BG" sz="2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by the liver</a:t>
            </a:r>
            <a:endParaRPr lang="bg-BG" sz="2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4521" name="Picture 9" descr="erythropoe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068960"/>
            <a:ext cx="6192837" cy="2951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/>
      <p:bldP spid="645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827088" y="0"/>
            <a:ext cx="705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bg-BG"/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1043608" y="0"/>
            <a:ext cx="7343775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Control of secretion of erythropoietin</a:t>
            </a:r>
            <a:endParaRPr lang="bg-BG" sz="2400" dirty="0">
              <a:solidFill>
                <a:schemeClr val="bg1"/>
              </a:solidFill>
            </a:endParaRP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0" y="548680"/>
            <a:ext cx="932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Font typeface="Wingdings" pitchFamily="2" charset="2"/>
              <a:buChar char="v"/>
            </a:pPr>
            <a:r>
              <a:rPr lang="bg-BG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the main stimulating factor is hypoxia</a:t>
            </a:r>
            <a:endParaRPr lang="bg-BG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8617" name="Picture 9" descr="epo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 b="4861"/>
          <a:stretch>
            <a:fillRect/>
          </a:stretch>
        </p:blipFill>
        <p:spPr bwMode="auto">
          <a:xfrm>
            <a:off x="899592" y="2132856"/>
            <a:ext cx="7272536" cy="3470047"/>
          </a:xfrm>
          <a:prstGeom prst="rect">
            <a:avLst/>
          </a:prstGeom>
          <a:noFill/>
        </p:spPr>
      </p:pic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0" y="1052736"/>
            <a:ext cx="9395520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bg-BG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negative feedback loop that participates in maintenance of normal </a:t>
            </a:r>
            <a:r>
              <a:rPr lang="en-US" sz="2200" dirty="0" smtClean="0">
                <a:solidFill>
                  <a:srgbClr val="FF0066"/>
                </a:solidFill>
              </a:rPr>
              <a:t>p</a:t>
            </a:r>
            <a:r>
              <a:rPr lang="bg-BG" sz="2200" dirty="0" smtClean="0">
                <a:solidFill>
                  <a:srgbClr val="FF0066"/>
                </a:solidFill>
              </a:rPr>
              <a:t>О</a:t>
            </a:r>
            <a:r>
              <a:rPr lang="bg-BG" sz="2200" baseline="-25000" dirty="0" smtClean="0">
                <a:solidFill>
                  <a:srgbClr val="FF0066"/>
                </a:solidFill>
              </a:rPr>
              <a:t>2</a:t>
            </a:r>
            <a:r>
              <a:rPr lang="en-US" sz="2200" baseline="-25000" dirty="0" smtClean="0">
                <a:solidFill>
                  <a:srgbClr val="FF0066"/>
                </a:solidFill>
              </a:rPr>
              <a:t>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in</a:t>
            </a:r>
            <a:r>
              <a:rPr lang="en-US" sz="2200" baseline="-25000" dirty="0" smtClean="0">
                <a:solidFill>
                  <a:srgbClr val="FF0066"/>
                </a:solidFill>
              </a:rPr>
              <a:t>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the blood</a:t>
            </a:r>
            <a:r>
              <a:rPr lang="en-US" sz="2200" baseline="-25000" dirty="0" smtClean="0">
                <a:solidFill>
                  <a:srgbClr val="FF0066"/>
                </a:solidFill>
              </a:rPr>
              <a:t>  </a:t>
            </a:r>
            <a:endParaRPr lang="bg-BG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0" y="5949280"/>
            <a:ext cx="9144000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bg-BG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synthesis of erythropoietin is stimulated and by the hormones</a:t>
            </a:r>
          </a:p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as </a:t>
            </a:r>
            <a:r>
              <a:rPr lang="bg-BG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 </a:t>
            </a:r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testosterone</a:t>
            </a:r>
            <a:r>
              <a:rPr lang="bg-BG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growth hormone</a:t>
            </a:r>
            <a:r>
              <a:rPr lang="bg-BG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thyroxin and </a:t>
            </a:r>
            <a:r>
              <a:rPr lang="en-US" sz="2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cateholamines</a:t>
            </a:r>
            <a:endParaRPr lang="bg-BG" sz="2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 l="18507" t="4309" r="11406" b="25494"/>
          <a:stretch>
            <a:fillRect/>
          </a:stretch>
        </p:blipFill>
        <p:spPr bwMode="auto">
          <a:xfrm>
            <a:off x="0" y="2420888"/>
            <a:ext cx="5795963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043608" y="0"/>
            <a:ext cx="74168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Effects of erythropoietin on bone marrow</a:t>
            </a:r>
            <a:endParaRPr lang="bg-BG" sz="2400" dirty="0">
              <a:solidFill>
                <a:schemeClr val="bg1"/>
              </a:solidFill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0" y="476672"/>
            <a:ext cx="8748464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bg-BG" sz="2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stimulation of proliferation of early committed progenitor cells</a:t>
            </a:r>
            <a:r>
              <a:rPr lang="bg-BG" sz="2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</a:t>
            </a:r>
            <a:r>
              <a:rPr lang="en-US" sz="2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BFU-E,</a:t>
            </a:r>
            <a:r>
              <a:rPr lang="bg-BG" sz="2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CFU-E )</a:t>
            </a:r>
            <a:endParaRPr lang="bg-BG" sz="2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0671" name="Picture 15" descr="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7" y="981075"/>
            <a:ext cx="3347864" cy="587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0" y="188640"/>
            <a:ext cx="9180513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bg-BG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Fe</a:t>
            </a:r>
            <a:r>
              <a:rPr lang="bg-BG" sz="2400" baseline="30000" dirty="0" smtClean="0">
                <a:solidFill>
                  <a:schemeClr val="bg1"/>
                </a:solidFill>
              </a:rPr>
              <a:t>2+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vit</a:t>
            </a:r>
            <a:r>
              <a:rPr lang="en-US" sz="2400" dirty="0" smtClean="0">
                <a:solidFill>
                  <a:schemeClr val="bg1"/>
                </a:solidFill>
              </a:rPr>
              <a:t> B</a:t>
            </a:r>
            <a:r>
              <a:rPr lang="en-US" sz="2400" baseline="-25000" dirty="0" smtClean="0">
                <a:solidFill>
                  <a:schemeClr val="bg1"/>
                </a:solidFill>
              </a:rPr>
              <a:t>12</a:t>
            </a:r>
            <a:r>
              <a:rPr lang="en-US" sz="2400" dirty="0" smtClean="0">
                <a:solidFill>
                  <a:schemeClr val="bg1"/>
                </a:solidFill>
              </a:rPr>
              <a:t>, folic acid</a:t>
            </a:r>
            <a:r>
              <a:rPr lang="bg-BG" sz="2400" dirty="0" smtClean="0">
                <a:solidFill>
                  <a:schemeClr val="bg1"/>
                </a:solidFill>
              </a:rPr>
              <a:t>, А</a:t>
            </a:r>
            <a:r>
              <a:rPr lang="en-US" sz="2400" dirty="0" smtClean="0">
                <a:solidFill>
                  <a:schemeClr val="bg1"/>
                </a:solidFill>
              </a:rPr>
              <a:t>A are important for normal </a:t>
            </a:r>
            <a:r>
              <a:rPr lang="en-US" sz="2400" dirty="0" err="1" smtClean="0">
                <a:solidFill>
                  <a:schemeClr val="bg1"/>
                </a:solidFill>
              </a:rPr>
              <a:t>erythropoiesis</a:t>
            </a:r>
            <a:r>
              <a:rPr lang="en-US" sz="2400" dirty="0" smtClean="0">
                <a:solidFill>
                  <a:schemeClr val="bg1"/>
                </a:solidFill>
              </a:rPr>
              <a:t> except erythropoietin</a:t>
            </a:r>
            <a:endParaRPr lang="bg-BG" sz="2400" dirty="0">
              <a:solidFill>
                <a:schemeClr val="bg1"/>
              </a:solidFill>
            </a:endParaRP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0" y="558924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bg-BG" sz="2200" dirty="0">
                <a:solidFill>
                  <a:srgbClr val="CCFF33"/>
                </a:solidFill>
              </a:rPr>
              <a:t> </a:t>
            </a:r>
            <a:r>
              <a:rPr lang="en-US" sz="2200" dirty="0" smtClean="0">
                <a:solidFill>
                  <a:srgbClr val="CCFF33"/>
                </a:solidFill>
              </a:rPr>
              <a:t>Vitamin</a:t>
            </a:r>
            <a:r>
              <a:rPr lang="bg-BG" sz="2200" dirty="0" smtClean="0">
                <a:solidFill>
                  <a:srgbClr val="CCFF33"/>
                </a:solidFill>
              </a:rPr>
              <a:t> </a:t>
            </a:r>
            <a:r>
              <a:rPr lang="bg-BG" sz="2200" dirty="0">
                <a:solidFill>
                  <a:srgbClr val="CCFF33"/>
                </a:solidFill>
              </a:rPr>
              <a:t>В</a:t>
            </a:r>
            <a:r>
              <a:rPr lang="bg-BG" sz="2200" baseline="-25000" dirty="0">
                <a:solidFill>
                  <a:srgbClr val="CCFF33"/>
                </a:solidFill>
              </a:rPr>
              <a:t>12</a:t>
            </a:r>
            <a:r>
              <a:rPr lang="bg-BG" sz="2200" dirty="0">
                <a:solidFill>
                  <a:srgbClr val="CCFF33"/>
                </a:solidFill>
              </a:rPr>
              <a:t> </a:t>
            </a:r>
            <a:r>
              <a:rPr lang="en-US" sz="2200" dirty="0" smtClean="0">
                <a:solidFill>
                  <a:srgbClr val="CCFF33"/>
                </a:solidFill>
              </a:rPr>
              <a:t>and folic acid are important for synthesis of DNA</a:t>
            </a:r>
            <a:r>
              <a:rPr lang="bg-BG" sz="2200" dirty="0" smtClean="0">
                <a:solidFill>
                  <a:srgbClr val="CCFF33"/>
                </a:solidFill>
              </a:rPr>
              <a:t>. </a:t>
            </a:r>
            <a:r>
              <a:rPr lang="en-US" sz="2200" dirty="0" smtClean="0">
                <a:solidFill>
                  <a:srgbClr val="CCFF33"/>
                </a:solidFill>
              </a:rPr>
              <a:t>When they miss </a:t>
            </a:r>
            <a:r>
              <a:rPr lang="bg-BG" sz="2200" dirty="0" smtClean="0">
                <a:solidFill>
                  <a:srgbClr val="CCFF33"/>
                </a:solidFill>
              </a:rPr>
              <a:t>–</a:t>
            </a:r>
            <a:r>
              <a:rPr lang="en-US" sz="2200" dirty="0" smtClean="0">
                <a:solidFill>
                  <a:srgbClr val="CCFF33"/>
                </a:solidFill>
              </a:rPr>
              <a:t>&gt;</a:t>
            </a:r>
            <a:r>
              <a:rPr lang="bg-BG" sz="2200" dirty="0" smtClean="0">
                <a:solidFill>
                  <a:srgbClr val="CCFF33"/>
                </a:solidFill>
              </a:rPr>
              <a:t> </a:t>
            </a:r>
            <a:r>
              <a:rPr lang="en-US" sz="2200" dirty="0" err="1" smtClean="0">
                <a:solidFill>
                  <a:srgbClr val="CCFF33"/>
                </a:solidFill>
              </a:rPr>
              <a:t>megaloblastic</a:t>
            </a:r>
            <a:r>
              <a:rPr lang="en-US" sz="2200" dirty="0" smtClean="0">
                <a:solidFill>
                  <a:srgbClr val="CCFF33"/>
                </a:solidFill>
              </a:rPr>
              <a:t> anemia</a:t>
            </a:r>
            <a:endParaRPr lang="bg-BG" sz="2200" dirty="0">
              <a:solidFill>
                <a:srgbClr val="CCFF33"/>
              </a:solidFill>
            </a:endParaRPr>
          </a:p>
        </p:txBody>
      </p:sp>
      <p:pic>
        <p:nvPicPr>
          <p:cNvPr id="75784" name="Picture 8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672" y="958170"/>
            <a:ext cx="5904656" cy="4055005"/>
          </a:xfrm>
          <a:noFill/>
          <a:ln/>
        </p:spPr>
      </p:pic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0" y="5157192"/>
            <a:ext cx="9144000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bg-BG" sz="2200" dirty="0">
                <a:solidFill>
                  <a:srgbClr val="66FF33"/>
                </a:solidFill>
              </a:rPr>
              <a:t> </a:t>
            </a:r>
            <a:r>
              <a:rPr lang="en-US" sz="2200" dirty="0" smtClean="0">
                <a:solidFill>
                  <a:srgbClr val="66FF33"/>
                </a:solidFill>
              </a:rPr>
              <a:t>Missing of iron leads to  </a:t>
            </a:r>
            <a:r>
              <a:rPr lang="en-US" sz="2200" dirty="0" err="1" smtClean="0">
                <a:solidFill>
                  <a:srgbClr val="66FF33"/>
                </a:solidFill>
              </a:rPr>
              <a:t>microcytic</a:t>
            </a:r>
            <a:r>
              <a:rPr lang="en-US" sz="2200" dirty="0" smtClean="0">
                <a:solidFill>
                  <a:srgbClr val="66FF33"/>
                </a:solidFill>
              </a:rPr>
              <a:t> anemia</a:t>
            </a:r>
            <a:endParaRPr lang="bg-BG" sz="2200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/>
      <p:bldP spid="7578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620838" y="-26988"/>
            <a:ext cx="554355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Destruction of erythrocytes</a:t>
            </a:r>
            <a:endParaRPr lang="bg-BG" sz="2400" dirty="0">
              <a:solidFill>
                <a:schemeClr val="bg1"/>
              </a:solidFill>
            </a:endParaRPr>
          </a:p>
        </p:txBody>
      </p:sp>
      <p:pic>
        <p:nvPicPr>
          <p:cNvPr id="79889" name="Picture 17"/>
          <p:cNvPicPr>
            <a:picLocks noChangeAspect="1" noChangeArrowheads="1"/>
          </p:cNvPicPr>
          <p:nvPr/>
        </p:nvPicPr>
        <p:blipFill>
          <a:blip r:embed="rId2" cstate="print"/>
          <a:srcRect t="865" b="3000"/>
          <a:stretch>
            <a:fillRect/>
          </a:stretch>
        </p:blipFill>
        <p:spPr bwMode="auto">
          <a:xfrm>
            <a:off x="755576" y="594122"/>
            <a:ext cx="7272808" cy="5931222"/>
          </a:xfrm>
          <a:prstGeom prst="rect">
            <a:avLst/>
          </a:prstGeom>
          <a:noFill/>
        </p:spPr>
      </p:pic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0" y="1955800"/>
            <a:ext cx="4932363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endParaRPr lang="bg-BG" sz="22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9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2875" y="404813"/>
            <a:ext cx="13811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2879725" y="0"/>
            <a:ext cx="2700387" cy="46166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Blood groups</a:t>
            </a:r>
            <a:endParaRPr lang="bg-BG" sz="2400" dirty="0">
              <a:solidFill>
                <a:schemeClr val="tx2"/>
              </a:solidFill>
            </a:endParaRP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0" y="548680"/>
            <a:ext cx="79563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bg-BG" sz="2000" dirty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	</a:t>
            </a:r>
            <a:r>
              <a:rPr lang="en-US" sz="2000" dirty="0" smtClean="0"/>
              <a:t>At least 30 commonly occurring antigens and hundreds of other rare antigens, each of them can at times cause antigen-antibody reactions, have been found in human on the surfaces of the cell membranes of RBC.</a:t>
            </a:r>
            <a:endParaRPr lang="bg-BG" sz="2000" dirty="0">
              <a:solidFill>
                <a:srgbClr val="FFFF00"/>
              </a:solidFill>
            </a:endParaRP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0" y="1700808"/>
            <a:ext cx="7632848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bg-BG" sz="2200" dirty="0">
                <a:solidFill>
                  <a:srgbClr val="FFCC99"/>
                </a:solidFill>
              </a:rPr>
              <a:t> </a:t>
            </a:r>
            <a:r>
              <a:rPr lang="en-US" sz="2200" dirty="0" smtClean="0">
                <a:solidFill>
                  <a:srgbClr val="FFCC99"/>
                </a:solidFill>
              </a:rPr>
              <a:t>	</a:t>
            </a:r>
            <a:r>
              <a:rPr lang="en-US" sz="2000" dirty="0" smtClean="0"/>
              <a:t>Two particular types of antigens are much more likely than the others to cause blood transfusion reactions. They are the </a:t>
            </a:r>
            <a:r>
              <a:rPr lang="en-US" sz="2000" i="1" dirty="0" smtClean="0"/>
              <a:t>O-A-B system of antigens and </a:t>
            </a:r>
            <a:r>
              <a:rPr lang="en-US" sz="2000" dirty="0" smtClean="0"/>
              <a:t>the </a:t>
            </a:r>
            <a:r>
              <a:rPr lang="en-US" sz="2000" i="1" dirty="0" err="1" smtClean="0"/>
              <a:t>Rh</a:t>
            </a:r>
            <a:r>
              <a:rPr lang="en-US" sz="2000" i="1" dirty="0" smtClean="0"/>
              <a:t> system.</a:t>
            </a:r>
            <a:endParaRPr lang="bg-BG" sz="2000" dirty="0">
              <a:solidFill>
                <a:srgbClr val="FFCC99"/>
              </a:solidFill>
            </a:endParaRP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2699792" y="2780928"/>
            <a:ext cx="2520280" cy="427038"/>
          </a:xfrm>
          <a:prstGeom prst="rect">
            <a:avLst/>
          </a:prstGeom>
          <a:solidFill>
            <a:srgbClr val="007635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solidFill>
                  <a:srgbClr val="00FFFF"/>
                </a:solidFill>
              </a:rPr>
              <a:t>ABO System</a:t>
            </a:r>
            <a:endParaRPr lang="bg-BG" sz="2200" dirty="0">
              <a:solidFill>
                <a:srgbClr val="00FFFF"/>
              </a:solidFill>
            </a:endParaRP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0" y="2852738"/>
            <a:ext cx="8027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107504" y="3212976"/>
            <a:ext cx="82438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bg-BG" sz="2000" dirty="0" smtClean="0">
                <a:solidFill>
                  <a:srgbClr val="00FFCC"/>
                </a:solidFill>
              </a:rPr>
              <a:t>2 </a:t>
            </a:r>
            <a:r>
              <a:rPr lang="en-US" sz="2000" dirty="0" smtClean="0">
                <a:solidFill>
                  <a:srgbClr val="00FFCC"/>
                </a:solidFill>
              </a:rPr>
              <a:t>types </a:t>
            </a:r>
            <a:r>
              <a:rPr lang="en-US" sz="2000" dirty="0" err="1" smtClean="0">
                <a:solidFill>
                  <a:srgbClr val="00FFCC"/>
                </a:solidFill>
              </a:rPr>
              <a:t>agglutinogens</a:t>
            </a:r>
            <a:r>
              <a:rPr lang="bg-BG" sz="2000" dirty="0" smtClean="0">
                <a:solidFill>
                  <a:srgbClr val="00FFCC"/>
                </a:solidFill>
              </a:rPr>
              <a:t>- </a:t>
            </a:r>
            <a:r>
              <a:rPr lang="bg-BG" sz="2000" dirty="0">
                <a:solidFill>
                  <a:srgbClr val="00FFCC"/>
                </a:solidFill>
              </a:rPr>
              <a:t>А </a:t>
            </a:r>
            <a:r>
              <a:rPr lang="en-US" sz="2000" dirty="0" smtClean="0">
                <a:solidFill>
                  <a:srgbClr val="00FFCC"/>
                </a:solidFill>
              </a:rPr>
              <a:t>and</a:t>
            </a:r>
            <a:r>
              <a:rPr lang="bg-BG" sz="2000" dirty="0" smtClean="0">
                <a:solidFill>
                  <a:srgbClr val="00FFCC"/>
                </a:solidFill>
              </a:rPr>
              <a:t> В</a:t>
            </a:r>
            <a:endParaRPr lang="bg-BG" sz="2000" dirty="0">
              <a:solidFill>
                <a:srgbClr val="00FFCC"/>
              </a:solidFill>
            </a:endParaRP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0" y="3433763"/>
            <a:ext cx="86756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bg-BG" sz="2200" dirty="0" smtClean="0">
                <a:solidFill>
                  <a:schemeClr val="tx2"/>
                </a:solidFill>
              </a:rPr>
              <a:t> </a:t>
            </a:r>
            <a:r>
              <a:rPr lang="bg-BG" sz="2000" dirty="0">
                <a:solidFill>
                  <a:schemeClr val="tx2"/>
                </a:solidFill>
              </a:rPr>
              <a:t>2 </a:t>
            </a:r>
            <a:r>
              <a:rPr lang="en-US" sz="2000" dirty="0" smtClean="0">
                <a:solidFill>
                  <a:schemeClr val="tx2"/>
                </a:solidFill>
              </a:rPr>
              <a:t>types agglutinins </a:t>
            </a:r>
            <a:r>
              <a:rPr lang="bg-BG" sz="2000" dirty="0" smtClean="0">
                <a:solidFill>
                  <a:schemeClr val="tx2"/>
                </a:solidFill>
              </a:rPr>
              <a:t>– </a:t>
            </a:r>
            <a:r>
              <a:rPr lang="en-US" sz="2000" dirty="0" smtClean="0">
                <a:solidFill>
                  <a:schemeClr val="tx2"/>
                </a:solidFill>
              </a:rPr>
              <a:t>anti-</a:t>
            </a:r>
            <a:r>
              <a:rPr lang="bg-BG" sz="2000" dirty="0" smtClean="0">
                <a:solidFill>
                  <a:schemeClr val="tx2"/>
                </a:solidFill>
              </a:rPr>
              <a:t>А </a:t>
            </a:r>
            <a:r>
              <a:rPr lang="en-US" sz="2000" dirty="0">
                <a:solidFill>
                  <a:schemeClr val="tx2"/>
                </a:solidFill>
              </a:rPr>
              <a:t>(</a:t>
            </a:r>
            <a:r>
              <a:rPr lang="en-US" sz="2000" dirty="0">
                <a:solidFill>
                  <a:schemeClr val="tx2"/>
                </a:solidFill>
                <a:sym typeface="Symbol" pitchFamily="18" charset="2"/>
              </a:rPr>
              <a:t></a:t>
            </a:r>
            <a:r>
              <a:rPr lang="en-US" sz="2000" dirty="0">
                <a:solidFill>
                  <a:schemeClr val="tx2"/>
                </a:solidFill>
              </a:rPr>
              <a:t>) </a:t>
            </a:r>
            <a:r>
              <a:rPr lang="en-US" sz="2000" dirty="0" smtClean="0">
                <a:solidFill>
                  <a:schemeClr val="tx2"/>
                </a:solidFill>
              </a:rPr>
              <a:t>and anti-</a:t>
            </a:r>
            <a:r>
              <a:rPr lang="bg-BG" sz="2000" dirty="0" smtClean="0">
                <a:solidFill>
                  <a:schemeClr val="tx2"/>
                </a:solidFill>
              </a:rPr>
              <a:t>В </a:t>
            </a:r>
            <a:r>
              <a:rPr lang="en-US" sz="2000" dirty="0">
                <a:solidFill>
                  <a:schemeClr val="tx2"/>
                </a:solidFill>
              </a:rPr>
              <a:t>(</a:t>
            </a:r>
            <a:r>
              <a:rPr lang="en-US" sz="2000" dirty="0">
                <a:solidFill>
                  <a:schemeClr val="tx2"/>
                </a:solidFill>
                <a:sym typeface="Symbol" pitchFamily="18" charset="2"/>
              </a:rPr>
              <a:t>)</a:t>
            </a:r>
            <a:endParaRPr lang="bg-BG" sz="2000" dirty="0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0" y="371633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bg-BG" sz="2000" dirty="0">
                <a:solidFill>
                  <a:srgbClr val="99FF33"/>
                </a:solidFill>
              </a:rPr>
              <a:t> </a:t>
            </a:r>
            <a:r>
              <a:rPr lang="en-US" sz="2000" dirty="0" smtClean="0">
                <a:solidFill>
                  <a:srgbClr val="99FF33"/>
                </a:solidFill>
              </a:rPr>
              <a:t>group </a:t>
            </a:r>
            <a:r>
              <a:rPr lang="bg-BG" sz="2000" dirty="0" smtClean="0">
                <a:solidFill>
                  <a:srgbClr val="99FF33"/>
                </a:solidFill>
              </a:rPr>
              <a:t>А </a:t>
            </a:r>
            <a:r>
              <a:rPr lang="en-US" sz="2000" dirty="0" smtClean="0">
                <a:solidFill>
                  <a:srgbClr val="99FF33"/>
                </a:solidFill>
              </a:rPr>
              <a:t>is divided into </a:t>
            </a:r>
            <a:r>
              <a:rPr lang="bg-BG" sz="2000" dirty="0" smtClean="0">
                <a:solidFill>
                  <a:srgbClr val="99FF33"/>
                </a:solidFill>
              </a:rPr>
              <a:t>А</a:t>
            </a:r>
            <a:r>
              <a:rPr lang="bg-BG" sz="2000" baseline="-25000" dirty="0" smtClean="0">
                <a:solidFill>
                  <a:srgbClr val="99FF33"/>
                </a:solidFill>
              </a:rPr>
              <a:t>1</a:t>
            </a:r>
            <a:r>
              <a:rPr lang="bg-BG" sz="2000" dirty="0" smtClean="0">
                <a:solidFill>
                  <a:srgbClr val="99FF33"/>
                </a:solidFill>
              </a:rPr>
              <a:t> </a:t>
            </a:r>
            <a:r>
              <a:rPr lang="en-US" sz="2000" dirty="0" smtClean="0">
                <a:solidFill>
                  <a:srgbClr val="99FF33"/>
                </a:solidFill>
              </a:rPr>
              <a:t>and</a:t>
            </a:r>
            <a:r>
              <a:rPr lang="bg-BG" sz="2000" dirty="0" smtClean="0">
                <a:solidFill>
                  <a:srgbClr val="99FF33"/>
                </a:solidFill>
              </a:rPr>
              <a:t> </a:t>
            </a:r>
            <a:r>
              <a:rPr lang="bg-BG" sz="2000" dirty="0">
                <a:solidFill>
                  <a:srgbClr val="99FF33"/>
                </a:solidFill>
              </a:rPr>
              <a:t>А</a:t>
            </a:r>
            <a:r>
              <a:rPr lang="bg-BG" sz="2000" baseline="-25000" dirty="0">
                <a:solidFill>
                  <a:srgbClr val="99FF33"/>
                </a:solidFill>
              </a:rPr>
              <a:t>2</a:t>
            </a:r>
          </a:p>
        </p:txBody>
      </p:sp>
      <p:pic>
        <p:nvPicPr>
          <p:cNvPr id="85004" name="Picture 12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 b="51581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5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5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 animBg="1"/>
      <p:bldP spid="8500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morethan2all"/>
          <p:cNvPicPr>
            <a:picLocks noChangeAspect="1" noChangeArrowheads="1"/>
          </p:cNvPicPr>
          <p:nvPr/>
        </p:nvPicPr>
        <p:blipFill>
          <a:blip r:embed="rId2" cstate="print"/>
          <a:srcRect l="27396" b="24825"/>
          <a:stretch>
            <a:fillRect/>
          </a:stretch>
        </p:blipFill>
        <p:spPr bwMode="auto">
          <a:xfrm>
            <a:off x="3611563" y="3446463"/>
            <a:ext cx="5532437" cy="3411537"/>
          </a:xfrm>
          <a:prstGeom prst="rect">
            <a:avLst/>
          </a:prstGeom>
          <a:noFill/>
        </p:spPr>
      </p:pic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4499992" y="0"/>
            <a:ext cx="4104233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CC0000"/>
                </a:solidFill>
              </a:rPr>
              <a:t>Inheritance of blood groups</a:t>
            </a:r>
            <a:endParaRPr lang="bg-BG" sz="2400" dirty="0">
              <a:solidFill>
                <a:srgbClr val="CC0000"/>
              </a:solidFill>
            </a:endParaRPr>
          </a:p>
        </p:txBody>
      </p:sp>
      <p:pic>
        <p:nvPicPr>
          <p:cNvPr id="86020" name="Picture 4" descr="morethan2all"/>
          <p:cNvPicPr>
            <a:picLocks noChangeAspect="1" noChangeArrowheads="1"/>
          </p:cNvPicPr>
          <p:nvPr/>
        </p:nvPicPr>
        <p:blipFill>
          <a:blip r:embed="rId2" cstate="print"/>
          <a:srcRect l="1250" r="72166" b="4620"/>
          <a:stretch>
            <a:fillRect/>
          </a:stretch>
        </p:blipFill>
        <p:spPr bwMode="auto">
          <a:xfrm>
            <a:off x="0" y="548680"/>
            <a:ext cx="2843213" cy="3097213"/>
          </a:xfrm>
          <a:prstGeom prst="rect">
            <a:avLst/>
          </a:prstGeom>
          <a:noFill/>
        </p:spPr>
      </p:pic>
      <p:graphicFrame>
        <p:nvGraphicFramePr>
          <p:cNvPr id="86021" name="Group 5"/>
          <p:cNvGraphicFramePr>
            <a:graphicFrameLocks noGrp="1"/>
          </p:cNvGraphicFramePr>
          <p:nvPr/>
        </p:nvGraphicFramePr>
        <p:xfrm>
          <a:off x="2843213" y="549275"/>
          <a:ext cx="6324600" cy="2808289"/>
        </p:xfrm>
        <a:graphic>
          <a:graphicData uri="http://schemas.openxmlformats.org/drawingml/2006/table">
            <a:tbl>
              <a:tblPr/>
              <a:tblGrid>
                <a:gridCol w="1054100"/>
                <a:gridCol w="1054100"/>
                <a:gridCol w="1054100"/>
                <a:gridCol w="1054100"/>
                <a:gridCol w="1054100"/>
                <a:gridCol w="1054100"/>
              </a:tblGrid>
              <a:tr h="366713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Father's group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Mother's group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41275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6830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O, 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O, 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A, 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O, 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O, 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O, A, B, AB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A, B, AB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O, 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O, A, B, AB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O, 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A, B, AB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A, 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A, B, AB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A, B, AB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A, B, AB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6053" name="Rectangle 37"/>
          <p:cNvSpPr>
            <a:spLocks noChangeArrowheads="1"/>
          </p:cNvSpPr>
          <p:nvPr/>
        </p:nvSpPr>
        <p:spPr bwMode="auto">
          <a:xfrm>
            <a:off x="2916238" y="549275"/>
            <a:ext cx="6253162" cy="2743200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bg-BG"/>
          </a:p>
        </p:txBody>
      </p:sp>
      <p:sp>
        <p:nvSpPr>
          <p:cNvPr id="86054" name="Text Box 38"/>
          <p:cNvSpPr txBox="1">
            <a:spLocks noChangeArrowheads="1"/>
          </p:cNvSpPr>
          <p:nvPr/>
        </p:nvSpPr>
        <p:spPr bwMode="auto">
          <a:xfrm>
            <a:off x="1259632" y="5517232"/>
            <a:ext cx="2160240" cy="4062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2400" dirty="0" smtClean="0">
                <a:solidFill>
                  <a:srgbClr val="0000CC"/>
                </a:solidFill>
              </a:rPr>
              <a:t>Blood typing</a:t>
            </a:r>
            <a:endParaRPr lang="bg-BG" sz="2400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0"/>
            <a:ext cx="2736304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ABO system</a:t>
            </a:r>
            <a:endParaRPr lang="bg-BG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3348039" y="-52388"/>
            <a:ext cx="1800026" cy="457201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tx2"/>
                </a:solidFill>
              </a:rPr>
              <a:t>Rh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system</a:t>
            </a:r>
            <a:endParaRPr lang="bg-BG" sz="2400" dirty="0">
              <a:solidFill>
                <a:schemeClr val="tx2"/>
              </a:solidFill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0" y="404664"/>
            <a:ext cx="9144000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bg-BG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It is determined by the presence of antigens</a:t>
            </a:r>
            <a:r>
              <a:rPr lang="bg-BG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g-BG" sz="2200" dirty="0">
                <a:solidFill>
                  <a:schemeClr val="accent2">
                    <a:lumMod val="75000"/>
                  </a:schemeClr>
                </a:solidFill>
              </a:rPr>
              <a:t>С,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bg-BG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and</a:t>
            </a:r>
            <a:r>
              <a:rPr lang="bg-BG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g-BG" sz="2200" dirty="0">
                <a:solidFill>
                  <a:schemeClr val="accent2">
                    <a:lumMod val="75000"/>
                  </a:schemeClr>
                </a:solidFill>
              </a:rPr>
              <a:t>Е.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251520" y="836613"/>
            <a:ext cx="8568952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bg-BG" sz="2200" dirty="0">
                <a:solidFill>
                  <a:srgbClr val="FFCCCC"/>
                </a:solidFill>
              </a:rPr>
              <a:t> </a:t>
            </a:r>
            <a:r>
              <a:rPr lang="en-US" sz="2200" dirty="0" smtClean="0">
                <a:solidFill>
                  <a:srgbClr val="FFCCCC"/>
                </a:solidFill>
              </a:rPr>
              <a:t>Antigen D has the highest </a:t>
            </a:r>
            <a:r>
              <a:rPr lang="en-US" sz="2200" dirty="0" err="1" smtClean="0">
                <a:solidFill>
                  <a:srgbClr val="FFCCCC"/>
                </a:solidFill>
              </a:rPr>
              <a:t>immunogenity</a:t>
            </a:r>
            <a:r>
              <a:rPr lang="en-US" sz="2200" dirty="0" smtClean="0">
                <a:solidFill>
                  <a:srgbClr val="FFCCCC"/>
                </a:solidFill>
              </a:rPr>
              <a:t>, when it is present the human is </a:t>
            </a:r>
            <a:r>
              <a:rPr lang="en-US" sz="2200" dirty="0" err="1" smtClean="0">
                <a:solidFill>
                  <a:srgbClr val="FFCCCC"/>
                </a:solidFill>
              </a:rPr>
              <a:t>Rh</a:t>
            </a:r>
            <a:r>
              <a:rPr lang="en-US" sz="2200" dirty="0" smtClean="0">
                <a:solidFill>
                  <a:srgbClr val="FFCCCC"/>
                </a:solidFill>
              </a:rPr>
              <a:t>(+) , when it is absent  - </a:t>
            </a:r>
            <a:r>
              <a:rPr lang="en-US" sz="2200" dirty="0" err="1" smtClean="0">
                <a:solidFill>
                  <a:srgbClr val="FFCCCC"/>
                </a:solidFill>
              </a:rPr>
              <a:t>Rh</a:t>
            </a:r>
            <a:r>
              <a:rPr lang="en-US" sz="2200" dirty="0" smtClean="0">
                <a:solidFill>
                  <a:srgbClr val="FFCCCC"/>
                </a:solidFill>
              </a:rPr>
              <a:t>(</a:t>
            </a:r>
            <a:r>
              <a:rPr lang="bg-BG" sz="2200" dirty="0" smtClean="0">
                <a:solidFill>
                  <a:srgbClr val="FFCCCC"/>
                </a:solidFill>
              </a:rPr>
              <a:t>-</a:t>
            </a:r>
            <a:r>
              <a:rPr lang="en-US" sz="2200" dirty="0" smtClean="0">
                <a:solidFill>
                  <a:srgbClr val="FFCCCC"/>
                </a:solidFill>
              </a:rPr>
              <a:t> ).</a:t>
            </a:r>
            <a:endParaRPr lang="bg-BG" sz="2200" dirty="0">
              <a:solidFill>
                <a:srgbClr val="FFCCCC"/>
              </a:solidFill>
            </a:endParaRP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0" y="1633538"/>
            <a:ext cx="9144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bg-BG" sz="2200" dirty="0">
                <a:solidFill>
                  <a:srgbClr val="FFCC99"/>
                </a:solidFill>
              </a:rPr>
              <a:t> 85% </a:t>
            </a:r>
            <a:r>
              <a:rPr lang="en-US" sz="2200" dirty="0" smtClean="0">
                <a:solidFill>
                  <a:srgbClr val="FFCC99"/>
                </a:solidFill>
              </a:rPr>
              <a:t>of white people are </a:t>
            </a:r>
            <a:r>
              <a:rPr lang="en-US" sz="2200" dirty="0" err="1" smtClean="0">
                <a:solidFill>
                  <a:srgbClr val="FFCC99"/>
                </a:solidFill>
              </a:rPr>
              <a:t>Rh</a:t>
            </a:r>
            <a:r>
              <a:rPr lang="en-US" sz="2200" dirty="0" smtClean="0">
                <a:solidFill>
                  <a:srgbClr val="FFCC99"/>
                </a:solidFill>
              </a:rPr>
              <a:t>(+) </a:t>
            </a:r>
            <a:endParaRPr lang="bg-BG" sz="2200" dirty="0">
              <a:solidFill>
                <a:srgbClr val="FFCC99"/>
              </a:solidFill>
            </a:endParaRP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0" y="1989138"/>
            <a:ext cx="9144000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Rh</a:t>
            </a:r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bg-BG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r>
              <a:rPr lang="bg-BG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people have not</a:t>
            </a:r>
            <a:r>
              <a:rPr lang="bg-BG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anti-D antibodies, but they can produce them when</a:t>
            </a:r>
            <a:r>
              <a:rPr lang="bg-BG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bg-BG" sz="2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0" y="2513013"/>
            <a:ext cx="9144000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200" dirty="0" err="1" smtClean="0">
                <a:solidFill>
                  <a:srgbClr val="99FFCC"/>
                </a:solidFill>
              </a:rPr>
              <a:t>Rh</a:t>
            </a:r>
            <a:r>
              <a:rPr lang="en-US" sz="2200" dirty="0" smtClean="0">
                <a:solidFill>
                  <a:srgbClr val="99FFCC"/>
                </a:solidFill>
              </a:rPr>
              <a:t>(</a:t>
            </a:r>
            <a:r>
              <a:rPr lang="bg-BG" sz="2200" dirty="0" smtClean="0">
                <a:solidFill>
                  <a:srgbClr val="99FFCC"/>
                </a:solidFill>
              </a:rPr>
              <a:t>- </a:t>
            </a:r>
            <a:r>
              <a:rPr lang="en-US" sz="2200" dirty="0" smtClean="0">
                <a:solidFill>
                  <a:srgbClr val="99FFCC"/>
                </a:solidFill>
              </a:rPr>
              <a:t>) humane receives </a:t>
            </a:r>
            <a:r>
              <a:rPr lang="en-US" sz="2200" dirty="0" err="1" smtClean="0">
                <a:solidFill>
                  <a:srgbClr val="99FFCC"/>
                </a:solidFill>
              </a:rPr>
              <a:t>Rh</a:t>
            </a:r>
            <a:r>
              <a:rPr lang="en-US" sz="2200" dirty="0" smtClean="0">
                <a:solidFill>
                  <a:srgbClr val="99FFCC"/>
                </a:solidFill>
              </a:rPr>
              <a:t>(+)</a:t>
            </a:r>
            <a:r>
              <a:rPr lang="bg-BG" sz="2200" dirty="0" smtClean="0">
                <a:solidFill>
                  <a:srgbClr val="99FFCC"/>
                </a:solidFill>
              </a:rPr>
              <a:t> </a:t>
            </a:r>
            <a:r>
              <a:rPr lang="en-US" sz="2200" dirty="0" smtClean="0">
                <a:solidFill>
                  <a:srgbClr val="99FFCC"/>
                </a:solidFill>
              </a:rPr>
              <a:t>blood </a:t>
            </a:r>
            <a:r>
              <a:rPr lang="bg-BG" sz="2200" dirty="0" smtClean="0">
                <a:solidFill>
                  <a:srgbClr val="99FFCC"/>
                </a:solidFill>
              </a:rPr>
              <a:t> </a:t>
            </a:r>
            <a:endParaRPr lang="bg-BG" sz="2200" dirty="0">
              <a:solidFill>
                <a:srgbClr val="99FFCC"/>
              </a:solidFill>
            </a:endParaRP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0" y="2852936"/>
            <a:ext cx="9144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200" dirty="0" err="1" smtClean="0">
                <a:solidFill>
                  <a:srgbClr val="CCFF99"/>
                </a:solidFill>
              </a:rPr>
              <a:t>Rh</a:t>
            </a:r>
            <a:r>
              <a:rPr lang="en-US" sz="2200" dirty="0" smtClean="0">
                <a:solidFill>
                  <a:srgbClr val="CCFF99"/>
                </a:solidFill>
              </a:rPr>
              <a:t>(</a:t>
            </a:r>
            <a:r>
              <a:rPr lang="bg-BG" sz="2200" dirty="0" smtClean="0">
                <a:solidFill>
                  <a:srgbClr val="CCFF99"/>
                </a:solidFill>
              </a:rPr>
              <a:t>- </a:t>
            </a:r>
            <a:r>
              <a:rPr lang="en-US" sz="2200" dirty="0" smtClean="0">
                <a:solidFill>
                  <a:srgbClr val="CCFF99"/>
                </a:solidFill>
              </a:rPr>
              <a:t>) mother has</a:t>
            </a:r>
            <a:r>
              <a:rPr lang="bg-BG" sz="2200" dirty="0" smtClean="0">
                <a:solidFill>
                  <a:srgbClr val="CCFF99"/>
                </a:solidFill>
              </a:rPr>
              <a:t> </a:t>
            </a:r>
            <a:r>
              <a:rPr lang="en-US" sz="2200" dirty="0" err="1" smtClean="0">
                <a:solidFill>
                  <a:srgbClr val="CCFF99"/>
                </a:solidFill>
              </a:rPr>
              <a:t>Rh</a:t>
            </a:r>
            <a:r>
              <a:rPr lang="en-US" sz="2200" dirty="0" smtClean="0">
                <a:solidFill>
                  <a:srgbClr val="CCFF99"/>
                </a:solidFill>
              </a:rPr>
              <a:t>(+) fetus</a:t>
            </a:r>
            <a:r>
              <a:rPr lang="bg-BG" sz="2200" dirty="0" smtClean="0">
                <a:solidFill>
                  <a:srgbClr val="CCFF99"/>
                </a:solidFill>
              </a:rPr>
              <a:t> </a:t>
            </a:r>
            <a:endParaRPr lang="bg-BG" sz="2200" dirty="0">
              <a:solidFill>
                <a:srgbClr val="CCFF99"/>
              </a:solidFill>
            </a:endParaRPr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0" y="3429000"/>
            <a:ext cx="4427984" cy="184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­"/>
            </a:pPr>
            <a:r>
              <a:rPr lang="bg-BG" sz="2200" dirty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During the first pregnancy no danger for the fetus</a:t>
            </a:r>
            <a:r>
              <a:rPr lang="bg-BG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smtClean="0">
                <a:solidFill>
                  <a:srgbClr val="FFFF00"/>
                </a:solidFill>
              </a:rPr>
              <a:t>but after delivery mother may produce anti-D antibodies and the second </a:t>
            </a:r>
            <a:r>
              <a:rPr lang="en-US" sz="2000" dirty="0" err="1" smtClean="0">
                <a:solidFill>
                  <a:srgbClr val="FFFF00"/>
                </a:solidFill>
              </a:rPr>
              <a:t>pegnancy</a:t>
            </a:r>
            <a:r>
              <a:rPr lang="en-US" sz="2000" dirty="0" smtClean="0">
                <a:solidFill>
                  <a:srgbClr val="FFFF00"/>
                </a:solidFill>
              </a:rPr>
              <a:t> with </a:t>
            </a:r>
            <a:r>
              <a:rPr lang="en-US" sz="2000" dirty="0" err="1" smtClean="0">
                <a:solidFill>
                  <a:srgbClr val="FFFF00"/>
                </a:solidFill>
              </a:rPr>
              <a:t>Rh</a:t>
            </a:r>
            <a:r>
              <a:rPr lang="en-US" sz="2000" dirty="0" smtClean="0">
                <a:solidFill>
                  <a:srgbClr val="FFFF00"/>
                </a:solidFill>
              </a:rPr>
              <a:t>(+) fetus causes </a:t>
            </a:r>
            <a:r>
              <a:rPr lang="en-US" sz="2000" dirty="0" err="1" smtClean="0">
                <a:solidFill>
                  <a:srgbClr val="FFFF00"/>
                </a:solidFill>
              </a:rPr>
              <a:t>developpment</a:t>
            </a:r>
            <a:r>
              <a:rPr lang="en-US" sz="2000" dirty="0" smtClean="0">
                <a:solidFill>
                  <a:srgbClr val="FFFF00"/>
                </a:solidFill>
              </a:rPr>
              <a:t> of</a:t>
            </a:r>
            <a:r>
              <a:rPr lang="bg-BG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erythroblastosis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fetalis</a:t>
            </a:r>
            <a:r>
              <a:rPr lang="en-US" sz="2000" dirty="0" smtClean="0">
                <a:solidFill>
                  <a:srgbClr val="FFFF00"/>
                </a:solidFill>
              </a:rPr>
              <a:t>.</a:t>
            </a:r>
            <a:endParaRPr lang="bg-BG" sz="2000" dirty="0">
              <a:solidFill>
                <a:srgbClr val="FFFF00"/>
              </a:solidFill>
            </a:endParaRP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107505" y="5239095"/>
            <a:ext cx="4320480" cy="161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♦"/>
            </a:pPr>
            <a:r>
              <a:rPr lang="bg-BG" sz="2200" dirty="0">
                <a:solidFill>
                  <a:srgbClr val="00FFFF"/>
                </a:solidFill>
              </a:rPr>
              <a:t> </a:t>
            </a:r>
            <a:r>
              <a:rPr lang="en-US" sz="2000" dirty="0" smtClean="0">
                <a:solidFill>
                  <a:srgbClr val="00FFFF"/>
                </a:solidFill>
              </a:rPr>
              <a:t>To prevent this reaction after the birth of </a:t>
            </a:r>
            <a:r>
              <a:rPr lang="en-US" sz="2000" dirty="0" err="1" smtClean="0">
                <a:solidFill>
                  <a:srgbClr val="00FFFF"/>
                </a:solidFill>
              </a:rPr>
              <a:t>Rh</a:t>
            </a:r>
            <a:r>
              <a:rPr lang="en-US" sz="2000" dirty="0" smtClean="0">
                <a:solidFill>
                  <a:srgbClr val="00FFFF"/>
                </a:solidFill>
              </a:rPr>
              <a:t>(+) fetus must inject anti-D </a:t>
            </a:r>
            <a:r>
              <a:rPr lang="en-US" sz="2000" dirty="0" err="1" smtClean="0">
                <a:solidFill>
                  <a:srgbClr val="00FFFF"/>
                </a:solidFill>
              </a:rPr>
              <a:t>immuno-globuline</a:t>
            </a:r>
            <a:r>
              <a:rPr lang="en-US" sz="2000" dirty="0" smtClean="0">
                <a:solidFill>
                  <a:srgbClr val="00FFFF"/>
                </a:solidFill>
              </a:rPr>
              <a:t> to this </a:t>
            </a:r>
            <a:r>
              <a:rPr lang="en-US" sz="2000" dirty="0" err="1" smtClean="0">
                <a:solidFill>
                  <a:srgbClr val="00FFFF"/>
                </a:solidFill>
              </a:rPr>
              <a:t>Rh</a:t>
            </a:r>
            <a:r>
              <a:rPr lang="en-US" sz="2000" dirty="0" smtClean="0">
                <a:solidFill>
                  <a:srgbClr val="00FFFF"/>
                </a:solidFill>
              </a:rPr>
              <a:t>(-) woman to activate  </a:t>
            </a:r>
            <a:r>
              <a:rPr lang="bg-BG" sz="2000" dirty="0" smtClean="0">
                <a:solidFill>
                  <a:srgbClr val="00FFFF"/>
                </a:solidFill>
              </a:rPr>
              <a:t>В </a:t>
            </a:r>
            <a:r>
              <a:rPr lang="en-US" sz="2000" dirty="0" smtClean="0">
                <a:solidFill>
                  <a:srgbClr val="00FFFF"/>
                </a:solidFill>
              </a:rPr>
              <a:t>Ly and formation of cells of </a:t>
            </a:r>
            <a:r>
              <a:rPr lang="en-US" sz="2000" dirty="0" err="1" smtClean="0">
                <a:solidFill>
                  <a:srgbClr val="00FFFF"/>
                </a:solidFill>
              </a:rPr>
              <a:t>ummunological</a:t>
            </a:r>
            <a:r>
              <a:rPr lang="en-US" sz="2000" dirty="0" smtClean="0">
                <a:solidFill>
                  <a:srgbClr val="00FFFF"/>
                </a:solidFill>
              </a:rPr>
              <a:t> memory</a:t>
            </a:r>
            <a:r>
              <a:rPr lang="en-US" sz="2200" dirty="0" smtClean="0">
                <a:solidFill>
                  <a:srgbClr val="00FFFF"/>
                </a:solidFill>
              </a:rPr>
              <a:t>.</a:t>
            </a:r>
            <a:r>
              <a:rPr lang="bg-BG" sz="2200" dirty="0" smtClean="0">
                <a:solidFill>
                  <a:srgbClr val="00FFFF"/>
                </a:solidFill>
              </a:rPr>
              <a:t> </a:t>
            </a:r>
            <a:endParaRPr lang="bg-BG" sz="2200" dirty="0">
              <a:solidFill>
                <a:srgbClr val="00FFFF"/>
              </a:solidFill>
            </a:endParaRPr>
          </a:p>
        </p:txBody>
      </p:sp>
      <p:sp>
        <p:nvSpPr>
          <p:cNvPr id="87051" name="Line 11"/>
          <p:cNvSpPr>
            <a:spLocks noChangeShapeType="1"/>
          </p:cNvSpPr>
          <p:nvPr/>
        </p:nvSpPr>
        <p:spPr bwMode="auto">
          <a:xfrm>
            <a:off x="4649788" y="4987925"/>
            <a:ext cx="53975" cy="3206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bg-BG"/>
          </a:p>
        </p:txBody>
      </p:sp>
      <p:pic>
        <p:nvPicPr>
          <p:cNvPr id="87052" name="Picture 12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</a:blip>
          <a:srcRect b="3000"/>
          <a:stretch>
            <a:fillRect/>
          </a:stretch>
        </p:blipFill>
        <p:spPr bwMode="auto">
          <a:xfrm>
            <a:off x="4572000" y="3501008"/>
            <a:ext cx="4119787" cy="310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7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7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7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87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F45593-06-03-f09"/>
          <p:cNvPicPr preferRelativeResize="0">
            <a:picLocks noChangeAspect="1" noChangeArrowheads="1"/>
          </p:cNvPicPr>
          <p:nvPr/>
        </p:nvPicPr>
        <p:blipFill>
          <a:blip r:embed="rId2" cstate="print"/>
          <a:srcRect b="8194"/>
          <a:stretch>
            <a:fillRect/>
          </a:stretch>
        </p:blipFill>
        <p:spPr bwMode="auto">
          <a:xfrm>
            <a:off x="4716463" y="1628775"/>
            <a:ext cx="442753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906589" y="0"/>
            <a:ext cx="453762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A50021"/>
                </a:solidFill>
              </a:rPr>
              <a:t>The rules for </a:t>
            </a:r>
            <a:r>
              <a:rPr lang="en-US" sz="2400" dirty="0" err="1" smtClean="0">
                <a:solidFill>
                  <a:srgbClr val="A50021"/>
                </a:solidFill>
              </a:rPr>
              <a:t>hemotransfusion</a:t>
            </a:r>
            <a:endParaRPr lang="bg-BG" sz="2400" dirty="0">
              <a:solidFill>
                <a:srgbClr val="A50021"/>
              </a:solidFill>
            </a:endParaRP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0" y="548680"/>
            <a:ext cx="9144000" cy="63402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b="1" i="1" dirty="0" smtClean="0">
                <a:solidFill>
                  <a:srgbClr val="FF0000"/>
                </a:solidFill>
              </a:rPr>
              <a:t>The erythrocytes of the donor must not be agglutinated by the serum of the recipient.</a:t>
            </a:r>
            <a:endParaRPr lang="bg-BG" sz="2200" b="1" i="1" dirty="0">
              <a:solidFill>
                <a:srgbClr val="FF0000"/>
              </a:solidFill>
            </a:endParaRP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0" y="1916832"/>
            <a:ext cx="4860032" cy="85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Autologouse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blood may transfuse in unlimited volume</a:t>
            </a:r>
            <a:r>
              <a:rPr lang="bg-BG" sz="20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but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heterologouse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compatible blood</a:t>
            </a:r>
            <a:r>
              <a:rPr lang="bg-BG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no more than </a:t>
            </a:r>
            <a:r>
              <a:rPr lang="bg-BG" sz="2000" dirty="0" smtClean="0">
                <a:solidFill>
                  <a:schemeClr val="accent3">
                    <a:lumMod val="75000"/>
                  </a:schemeClr>
                </a:solidFill>
              </a:rPr>
              <a:t>300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ml.</a:t>
            </a:r>
            <a:r>
              <a:rPr lang="bg-BG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bg-BG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0" y="1196752"/>
            <a:ext cx="9144000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dirty="0">
                <a:solidFill>
                  <a:srgbClr val="A50021"/>
                </a:solidFill>
              </a:rPr>
              <a:t> </a:t>
            </a:r>
            <a:r>
              <a:rPr lang="en-US" sz="2200" dirty="0" smtClean="0">
                <a:solidFill>
                  <a:srgbClr val="A50021"/>
                </a:solidFill>
              </a:rPr>
              <a:t>Group </a:t>
            </a:r>
            <a:r>
              <a:rPr lang="bg-BG" sz="2200" dirty="0" smtClean="0">
                <a:solidFill>
                  <a:srgbClr val="A50021"/>
                </a:solidFill>
              </a:rPr>
              <a:t>О </a:t>
            </a:r>
            <a:r>
              <a:rPr lang="en-US" sz="2200" dirty="0">
                <a:solidFill>
                  <a:srgbClr val="A50021"/>
                </a:solidFill>
              </a:rPr>
              <a:t>(</a:t>
            </a:r>
            <a:r>
              <a:rPr lang="en-US" sz="2200" dirty="0">
                <a:solidFill>
                  <a:srgbClr val="A50021"/>
                </a:solidFill>
                <a:sym typeface="Symbol" pitchFamily="18" charset="2"/>
              </a:rPr>
              <a:t>,) </a:t>
            </a:r>
            <a:r>
              <a:rPr lang="en-US" sz="2200" dirty="0" smtClean="0">
                <a:solidFill>
                  <a:srgbClr val="A50021"/>
                </a:solidFill>
              </a:rPr>
              <a:t>is universal donor</a:t>
            </a:r>
            <a:r>
              <a:rPr lang="bg-BG" sz="2200" dirty="0" smtClean="0">
                <a:solidFill>
                  <a:srgbClr val="A50021"/>
                </a:solidFill>
              </a:rPr>
              <a:t>, </a:t>
            </a:r>
            <a:r>
              <a:rPr lang="en-US" sz="2200" dirty="0" smtClean="0">
                <a:solidFill>
                  <a:srgbClr val="A50021"/>
                </a:solidFill>
              </a:rPr>
              <a:t>group </a:t>
            </a:r>
            <a:r>
              <a:rPr lang="bg-BG" sz="2200" dirty="0" smtClean="0">
                <a:solidFill>
                  <a:srgbClr val="A50021"/>
                </a:solidFill>
              </a:rPr>
              <a:t>АВ </a:t>
            </a:r>
            <a:r>
              <a:rPr lang="en-US" sz="2200" dirty="0">
                <a:solidFill>
                  <a:srgbClr val="A50021"/>
                </a:solidFill>
              </a:rPr>
              <a:t>(-) </a:t>
            </a:r>
            <a:r>
              <a:rPr lang="en-US" sz="2200" dirty="0" smtClean="0">
                <a:solidFill>
                  <a:srgbClr val="A50021"/>
                </a:solidFill>
              </a:rPr>
              <a:t>is universal recipient</a:t>
            </a:r>
            <a:endParaRPr lang="bg-BG" sz="2200" dirty="0">
              <a:solidFill>
                <a:srgbClr val="A50021"/>
              </a:solidFill>
            </a:endParaRP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0" y="2780928"/>
            <a:ext cx="4572000" cy="85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Before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hemotransfusion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must determine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Rh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group</a:t>
            </a:r>
            <a:r>
              <a:rPr lang="bg-BG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Rh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(</a:t>
            </a:r>
            <a:r>
              <a:rPr lang="bg-BG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-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)</a:t>
            </a:r>
            <a:r>
              <a:rPr lang="bg-BG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patients must receive </a:t>
            </a:r>
            <a:r>
              <a:rPr lang="bg-BG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Rh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(</a:t>
            </a:r>
            <a:r>
              <a:rPr lang="bg-BG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-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)</a:t>
            </a:r>
            <a:r>
              <a:rPr lang="bg-BG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blood. </a:t>
            </a:r>
            <a:endParaRPr lang="bg-BG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107504" y="3501009"/>
            <a:ext cx="9036496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00CC"/>
                </a:solidFill>
              </a:rPr>
              <a:t> </a:t>
            </a:r>
            <a:r>
              <a:rPr lang="en-US" sz="2000" dirty="0" smtClean="0"/>
              <a:t>&gt; If donor blood of one blood type is transfused into a recipient who has another blood type, a transfusion reaction is likely to occur in which the red blood cells </a:t>
            </a:r>
            <a:r>
              <a:rPr lang="en-US" sz="2000" i="1" dirty="0" smtClean="0"/>
              <a:t>of the donor blood are agglutinated. </a:t>
            </a:r>
            <a:r>
              <a:rPr lang="en-US" sz="2000" i="1" dirty="0" err="1" smtClean="0"/>
              <a:t>Hemolysis</a:t>
            </a:r>
            <a:r>
              <a:rPr lang="en-US" sz="2000" i="1" dirty="0" smtClean="0"/>
              <a:t> of RBC occurs and this leads to death.</a:t>
            </a:r>
            <a:endParaRPr lang="bg-BG" sz="2000" dirty="0">
              <a:solidFill>
                <a:srgbClr val="0000CC"/>
              </a:solidFill>
            </a:endParaRPr>
          </a:p>
        </p:txBody>
      </p:sp>
      <p:pic>
        <p:nvPicPr>
          <p:cNvPr id="88073" name="Picture 9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 l="3645" t="51057" r="4587" b="8449"/>
          <a:stretch>
            <a:fillRect/>
          </a:stretch>
        </p:blipFill>
        <p:spPr bwMode="auto">
          <a:xfrm>
            <a:off x="827088" y="4797425"/>
            <a:ext cx="7272337" cy="2060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88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Functions of the blood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0" y="692696"/>
            <a:ext cx="9144000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bg-BG" sz="2200" u="sng" dirty="0">
                <a:solidFill>
                  <a:srgbClr val="007635"/>
                </a:solidFill>
              </a:rPr>
              <a:t> </a:t>
            </a:r>
            <a:r>
              <a:rPr lang="en-US" sz="2200" u="sng" dirty="0">
                <a:solidFill>
                  <a:srgbClr val="007635"/>
                </a:solidFill>
              </a:rPr>
              <a:t> </a:t>
            </a:r>
            <a:r>
              <a:rPr lang="en-US" sz="2200" u="sng" dirty="0" smtClean="0">
                <a:solidFill>
                  <a:srgbClr val="007635"/>
                </a:solidFill>
              </a:rPr>
              <a:t>transport </a:t>
            </a:r>
            <a:r>
              <a:rPr lang="en-US" sz="2200" dirty="0" smtClean="0">
                <a:solidFill>
                  <a:srgbClr val="007635"/>
                </a:solidFill>
              </a:rPr>
              <a:t>of gases, nutrients, and waste products</a:t>
            </a:r>
            <a:endParaRPr lang="en-GB" sz="2200" dirty="0">
              <a:solidFill>
                <a:srgbClr val="007635"/>
              </a:solidFill>
            </a:endParaRP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0" y="1124744"/>
            <a:ext cx="9601200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bg-BG" sz="22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200" u="sng" dirty="0" smtClean="0">
                <a:solidFill>
                  <a:schemeClr val="accent1">
                    <a:lumMod val="75000"/>
                  </a:schemeClr>
                </a:solidFill>
              </a:rPr>
              <a:t>regulatory function</a:t>
            </a:r>
            <a:r>
              <a:rPr lang="bg-BG" sz="22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g-BG" sz="2200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transported hormones perform control on functions of all cells of the organism</a:t>
            </a: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0" y="3429000"/>
            <a:ext cx="8153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bg-BG" sz="2400" b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GB" sz="2400" b="0">
              <a:latin typeface="Times New Roman" pitchFamily="18" charset="0"/>
            </a:endParaRP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0" y="1844824"/>
            <a:ext cx="91440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bg-BG" sz="2200" dirty="0">
                <a:solidFill>
                  <a:schemeClr val="tx2">
                    <a:lumMod val="25000"/>
                  </a:schemeClr>
                </a:solidFill>
              </a:rPr>
              <a:t>  </a:t>
            </a:r>
            <a:r>
              <a:rPr lang="en-US" sz="2200" u="sng" dirty="0" smtClean="0">
                <a:solidFill>
                  <a:schemeClr val="tx2">
                    <a:lumMod val="25000"/>
                  </a:schemeClr>
                </a:solidFill>
              </a:rPr>
              <a:t>homeostatic function</a:t>
            </a:r>
            <a:r>
              <a:rPr lang="bg-BG" sz="2200" u="sng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bg-BG" sz="2200" dirty="0">
                <a:solidFill>
                  <a:schemeClr val="tx2">
                    <a:lumMod val="25000"/>
                  </a:schemeClr>
                </a:solidFill>
              </a:rPr>
              <a:t>– </a:t>
            </a:r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</a:rPr>
              <a:t>the blood participates in maintenance of constant body temperature</a:t>
            </a:r>
            <a:r>
              <a:rPr lang="bg-BG" sz="2200" dirty="0" smtClean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bg-BG" sz="2200" dirty="0">
                <a:solidFill>
                  <a:schemeClr val="tx2">
                    <a:lumMod val="25000"/>
                  </a:schemeClr>
                </a:solidFill>
              </a:rPr>
              <a:t>рН, </a:t>
            </a:r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</a:rPr>
              <a:t>volume and pressure of extracellular fluid</a:t>
            </a:r>
            <a:endParaRPr lang="en-GB" sz="22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99335" name="Picture 7"/>
          <p:cNvPicPr>
            <a:picLocks noChangeAspect="1" noChangeArrowheads="1"/>
          </p:cNvPicPr>
          <p:nvPr/>
        </p:nvPicPr>
        <p:blipFill>
          <a:blip r:embed="rId2" cstate="print"/>
          <a:srcRect l="1723" t="5278" r="2101" b="7918"/>
          <a:stretch>
            <a:fillRect/>
          </a:stretch>
        </p:blipFill>
        <p:spPr bwMode="auto">
          <a:xfrm>
            <a:off x="2483768" y="3573016"/>
            <a:ext cx="3717439" cy="3024510"/>
          </a:xfrm>
          <a:prstGeom prst="rect">
            <a:avLst/>
          </a:prstGeom>
          <a:noFill/>
        </p:spPr>
      </p:pic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0" y="2780928"/>
            <a:ext cx="9144000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bg-BG" sz="2200" dirty="0">
                <a:solidFill>
                  <a:srgbClr val="002060"/>
                </a:solidFill>
              </a:rPr>
              <a:t> </a:t>
            </a:r>
            <a:r>
              <a:rPr lang="en-US" sz="2200" u="sng" dirty="0" smtClean="0">
                <a:solidFill>
                  <a:srgbClr val="002060"/>
                </a:solidFill>
              </a:rPr>
              <a:t>defensive function </a:t>
            </a:r>
            <a:r>
              <a:rPr lang="bg-BG" sz="2200" dirty="0" smtClean="0">
                <a:solidFill>
                  <a:srgbClr val="002060"/>
                </a:solidFill>
              </a:rPr>
              <a:t>– </a:t>
            </a:r>
            <a:r>
              <a:rPr lang="en-US" sz="2200" dirty="0" smtClean="0">
                <a:solidFill>
                  <a:srgbClr val="002060"/>
                </a:solidFill>
              </a:rPr>
              <a:t>against infections and blood loss</a:t>
            </a:r>
            <a:endParaRPr lang="en-GB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autoUpdateAnimBg="0"/>
      <p:bldP spid="99332" grpId="0" autoUpdateAnimBg="0"/>
      <p:bldP spid="99334" grpId="0" autoUpdateAnimBg="0"/>
      <p:bldP spid="9933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45593-06-03-t01"/>
          <p:cNvPicPr preferRelativeResize="0">
            <a:picLocks noChangeAspect="1" noChangeArrowheads="1"/>
          </p:cNvPicPr>
          <p:nvPr/>
        </p:nvPicPr>
        <p:blipFill>
          <a:blip r:embed="rId2" cstate="print"/>
          <a:srcRect l="5356" t="2754" r="9804" b="9050"/>
          <a:stretch>
            <a:fillRect/>
          </a:stretch>
        </p:blipFill>
        <p:spPr bwMode="auto">
          <a:xfrm>
            <a:off x="611560" y="0"/>
            <a:ext cx="7200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6" name="AutoShape 4"/>
          <p:cNvSpPr>
            <a:spLocks/>
          </p:cNvSpPr>
          <p:nvPr/>
        </p:nvSpPr>
        <p:spPr bwMode="auto">
          <a:xfrm>
            <a:off x="5940152" y="1772816"/>
            <a:ext cx="239712" cy="647700"/>
          </a:xfrm>
          <a:prstGeom prst="rightBrace">
            <a:avLst>
              <a:gd name="adj1" fmla="val 22517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bg-BG" dirty="0">
              <a:solidFill>
                <a:srgbClr val="FF0000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228184" y="1916832"/>
            <a:ext cx="1524000" cy="360362"/>
            <a:chOff x="4105" y="1389"/>
            <a:chExt cx="862" cy="227"/>
          </a:xfrm>
        </p:grpSpPr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4105" y="1389"/>
              <a:ext cx="862" cy="212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bg-BG" sz="1600" dirty="0">
                  <a:latin typeface="Arial" pitchFamily="34" charset="0"/>
                </a:rPr>
                <a:t>6</a:t>
              </a:r>
              <a:r>
                <a:rPr lang="en-US" sz="1600" dirty="0">
                  <a:latin typeface="Arial" pitchFamily="34" charset="0"/>
                </a:rPr>
                <a:t>0</a:t>
              </a:r>
              <a:r>
                <a:rPr lang="bg-BG" sz="1600" dirty="0">
                  <a:latin typeface="Arial" pitchFamily="34" charset="0"/>
                </a:rPr>
                <a:t>- </a:t>
              </a:r>
              <a:r>
                <a:rPr lang="en-US" sz="1600" dirty="0">
                  <a:latin typeface="Arial" pitchFamily="34" charset="0"/>
                </a:rPr>
                <a:t>80</a:t>
              </a:r>
              <a:r>
                <a:rPr lang="bg-BG" sz="1600" dirty="0">
                  <a:latin typeface="Arial" pitchFamily="34" charset="0"/>
                </a:rPr>
                <a:t> </a:t>
              </a:r>
              <a:r>
                <a:rPr lang="en-US" sz="1600" dirty="0">
                  <a:latin typeface="Arial" pitchFamily="34" charset="0"/>
                </a:rPr>
                <a:t>g/l</a:t>
              </a:r>
              <a:endParaRPr lang="bg-BG" sz="1600" dirty="0">
                <a:latin typeface="Arial" pitchFamily="34" charset="0"/>
              </a:endParaRPr>
            </a:p>
          </p:txBody>
        </p:sp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4105" y="1389"/>
              <a:ext cx="680" cy="227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bg-BG"/>
            </a:p>
          </p:txBody>
        </p:sp>
      </p:grp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899592" y="5157192"/>
            <a:ext cx="5799137" cy="2873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bg-BG">
              <a:solidFill>
                <a:srgbClr val="FF0000"/>
              </a:solidFill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7020272" y="5085184"/>
            <a:ext cx="2325687" cy="3365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>
                <a:latin typeface="Arial" pitchFamily="34" charset="0"/>
              </a:rPr>
              <a:t>Posm</a:t>
            </a: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~</a:t>
            </a:r>
            <a:r>
              <a:rPr lang="en-US" sz="1600" dirty="0">
                <a:latin typeface="Arial" pitchFamily="34" charset="0"/>
              </a:rPr>
              <a:t> 290 </a:t>
            </a:r>
            <a:r>
              <a:rPr lang="en-US" sz="1600" dirty="0" err="1">
                <a:latin typeface="Arial" pitchFamily="34" charset="0"/>
              </a:rPr>
              <a:t>mOsm</a:t>
            </a:r>
            <a:r>
              <a:rPr lang="en-US" sz="1600" dirty="0">
                <a:latin typeface="Arial" pitchFamily="34" charset="0"/>
              </a:rPr>
              <a:t>/kg</a:t>
            </a:r>
            <a:endParaRPr lang="bg-BG" sz="1600" dirty="0">
              <a:latin typeface="Arial" pitchFamily="34" charset="0"/>
            </a:endParaRP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6732240" y="5301208"/>
            <a:ext cx="287337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bg-BG"/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7740352" y="5373216"/>
            <a:ext cx="1065212" cy="3365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Arial" pitchFamily="34" charset="0"/>
              </a:rPr>
              <a:t>(285-295)</a:t>
            </a:r>
            <a:endParaRPr lang="bg-BG" sz="1600" dirty="0">
              <a:latin typeface="Arial" pitchFamily="34" charset="0"/>
            </a:endParaRP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611188" y="476250"/>
            <a:ext cx="7200900" cy="6048375"/>
          </a:xfrm>
          <a:prstGeom prst="rect">
            <a:avLst/>
          </a:prstGeom>
          <a:noFill/>
          <a:ln w="254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bg-BG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7380312" y="2060848"/>
            <a:ext cx="287338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bg-BG"/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7740352" y="1916832"/>
            <a:ext cx="1619672" cy="33855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Arial" pitchFamily="34" charset="0"/>
              </a:rPr>
              <a:t>C</a:t>
            </a:r>
            <a:r>
              <a:rPr lang="bg-BG" sz="1600" dirty="0" smtClean="0">
                <a:latin typeface="Arial" pitchFamily="34" charset="0"/>
              </a:rPr>
              <a:t>О</a:t>
            </a:r>
            <a:r>
              <a:rPr lang="en-US" sz="1600" dirty="0" smtClean="0">
                <a:latin typeface="Arial" pitchFamily="34" charset="0"/>
              </a:rPr>
              <a:t>P</a:t>
            </a:r>
            <a:r>
              <a:rPr lang="bg-BG" sz="1600" dirty="0" smtClean="0">
                <a:latin typeface="Arial" pitchFamily="34" charset="0"/>
              </a:rPr>
              <a:t> </a:t>
            </a:r>
            <a:r>
              <a:rPr lang="en-US" sz="1600" dirty="0">
                <a:latin typeface="Arial" pitchFamily="34" charset="0"/>
              </a:rPr>
              <a:t>28 mmHg </a:t>
            </a: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7884368" y="2204864"/>
            <a:ext cx="936104" cy="33855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Arial" pitchFamily="34" charset="0"/>
              </a:rPr>
              <a:t>(2</a:t>
            </a:r>
            <a:r>
              <a:rPr lang="bg-BG" sz="1600" dirty="0">
                <a:latin typeface="Arial" pitchFamily="34" charset="0"/>
              </a:rPr>
              <a:t>5-</a:t>
            </a:r>
            <a:r>
              <a:rPr lang="en-US" sz="1600" dirty="0">
                <a:latin typeface="Arial" pitchFamily="34" charset="0"/>
              </a:rPr>
              <a:t>3</a:t>
            </a:r>
            <a:r>
              <a:rPr lang="bg-BG" sz="1600" dirty="0">
                <a:latin typeface="Arial" pitchFamily="34" charset="0"/>
              </a:rPr>
              <a:t>0</a:t>
            </a:r>
            <a:r>
              <a:rPr lang="en-US" sz="1600" dirty="0">
                <a:latin typeface="Arial" pitchFamily="34" charset="0"/>
              </a:rPr>
              <a:t>)</a:t>
            </a:r>
            <a:endParaRPr lang="bg-BG" sz="16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411760" y="0"/>
            <a:ext cx="4968552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FFFFFF"/>
                </a:solidFill>
              </a:rPr>
              <a:t>Plasma proteins</a:t>
            </a:r>
            <a:endParaRPr lang="bg-BG" sz="2800" dirty="0">
              <a:solidFill>
                <a:srgbClr val="FFFFFF"/>
              </a:solidFill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0" y="476672"/>
            <a:ext cx="914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Plasma proteins are divided into 3 groups:</a:t>
            </a:r>
            <a:endParaRPr lang="bg-BG" sz="2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0" y="836712"/>
            <a:ext cx="914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200" dirty="0" smtClean="0">
                <a:solidFill>
                  <a:srgbClr val="00FFFF"/>
                </a:solidFill>
              </a:rPr>
              <a:t>Albumins</a:t>
            </a:r>
            <a:r>
              <a:rPr lang="bg-BG" sz="2200" dirty="0" smtClean="0">
                <a:solidFill>
                  <a:srgbClr val="00FFFF"/>
                </a:solidFill>
              </a:rPr>
              <a:t>- </a:t>
            </a:r>
            <a:r>
              <a:rPr lang="bg-BG" sz="2200" dirty="0">
                <a:solidFill>
                  <a:srgbClr val="00FFFF"/>
                </a:solidFill>
              </a:rPr>
              <a:t>58-60% 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5004048" y="836712"/>
            <a:ext cx="3600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200" dirty="0">
                <a:solidFill>
                  <a:srgbClr val="FDDFFB"/>
                </a:solidFill>
              </a:rPr>
              <a:t> </a:t>
            </a:r>
            <a:r>
              <a:rPr lang="en-US" sz="2200" dirty="0" smtClean="0">
                <a:solidFill>
                  <a:srgbClr val="FDDFFB"/>
                </a:solidFill>
              </a:rPr>
              <a:t>globulins</a:t>
            </a:r>
            <a:r>
              <a:rPr lang="bg-BG" sz="2200" dirty="0" smtClean="0">
                <a:solidFill>
                  <a:srgbClr val="FDDFFB"/>
                </a:solidFill>
              </a:rPr>
              <a:t> </a:t>
            </a:r>
            <a:r>
              <a:rPr lang="bg-BG" sz="2200" dirty="0">
                <a:solidFill>
                  <a:srgbClr val="FDDFFB"/>
                </a:solidFill>
              </a:rPr>
              <a:t>- 35-38%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0" y="1268760"/>
            <a:ext cx="34559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tx2"/>
                </a:solidFill>
              </a:rPr>
              <a:t>fibrinogen</a:t>
            </a:r>
            <a:r>
              <a:rPr lang="bg-BG" sz="2200" dirty="0" smtClean="0">
                <a:solidFill>
                  <a:schemeClr val="tx2"/>
                </a:solidFill>
              </a:rPr>
              <a:t>- </a:t>
            </a:r>
            <a:r>
              <a:rPr lang="bg-BG" sz="2200" dirty="0">
                <a:solidFill>
                  <a:schemeClr val="tx2"/>
                </a:solidFill>
              </a:rPr>
              <a:t>2-4%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4139952" y="1484784"/>
            <a:ext cx="1820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FFCCFF"/>
                </a:solidFill>
                <a:sym typeface="Symbol" pitchFamily="18" charset="2"/>
              </a:rPr>
              <a:t></a:t>
            </a:r>
            <a:r>
              <a:rPr lang="en-US" dirty="0">
                <a:solidFill>
                  <a:srgbClr val="FFCCFF"/>
                </a:solidFill>
              </a:rPr>
              <a:t> (</a:t>
            </a:r>
            <a:r>
              <a:rPr lang="en-US" dirty="0">
                <a:solidFill>
                  <a:srgbClr val="FFCCFF"/>
                </a:solidFill>
                <a:sym typeface="Symbol" pitchFamily="18" charset="2"/>
              </a:rPr>
              <a:t></a:t>
            </a:r>
            <a:r>
              <a:rPr lang="en-US" baseline="-25000" dirty="0">
                <a:solidFill>
                  <a:srgbClr val="FFCCFF"/>
                </a:solidFill>
                <a:sym typeface="Symbol" pitchFamily="18" charset="2"/>
              </a:rPr>
              <a:t>1</a:t>
            </a:r>
            <a:r>
              <a:rPr lang="en-US" dirty="0">
                <a:solidFill>
                  <a:srgbClr val="FFCCFF"/>
                </a:solidFill>
                <a:sym typeface="Symbol" pitchFamily="18" charset="2"/>
              </a:rPr>
              <a:t>,</a:t>
            </a:r>
            <a:r>
              <a:rPr lang="en-US" baseline="-25000" dirty="0">
                <a:solidFill>
                  <a:srgbClr val="FFCCFF"/>
                </a:solidFill>
                <a:sym typeface="Symbol" pitchFamily="18" charset="2"/>
              </a:rPr>
              <a:t>2</a:t>
            </a:r>
            <a:r>
              <a:rPr lang="en-US" dirty="0">
                <a:solidFill>
                  <a:srgbClr val="FFCCFF"/>
                </a:solidFill>
              </a:rPr>
              <a:t>)</a:t>
            </a:r>
            <a:endParaRPr lang="bg-BG" dirty="0">
              <a:solidFill>
                <a:srgbClr val="FFCCFF"/>
              </a:solidFill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5580112" y="1484784"/>
            <a:ext cx="165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FFCCFF"/>
                </a:solidFill>
              </a:rPr>
              <a:t>ß</a:t>
            </a:r>
            <a:r>
              <a:rPr lang="bg-BG" dirty="0">
                <a:solidFill>
                  <a:srgbClr val="FFCCFF"/>
                </a:solidFill>
              </a:rPr>
              <a:t> </a:t>
            </a:r>
            <a:r>
              <a:rPr lang="en-US" dirty="0">
                <a:solidFill>
                  <a:srgbClr val="FFCCFF"/>
                </a:solidFill>
              </a:rPr>
              <a:t>(ß</a:t>
            </a:r>
            <a:r>
              <a:rPr lang="en-US" baseline="-25000" dirty="0">
                <a:solidFill>
                  <a:srgbClr val="FFCCFF"/>
                </a:solidFill>
              </a:rPr>
              <a:t>1</a:t>
            </a:r>
            <a:r>
              <a:rPr lang="en-US" dirty="0">
                <a:solidFill>
                  <a:srgbClr val="FFCCFF"/>
                </a:solidFill>
              </a:rPr>
              <a:t>,ß</a:t>
            </a:r>
            <a:r>
              <a:rPr lang="en-US" baseline="-25000" dirty="0">
                <a:solidFill>
                  <a:srgbClr val="FFCCFF"/>
                </a:solidFill>
              </a:rPr>
              <a:t>2</a:t>
            </a:r>
            <a:r>
              <a:rPr lang="en-US" dirty="0">
                <a:solidFill>
                  <a:srgbClr val="FFCCFF"/>
                </a:solidFill>
              </a:rPr>
              <a:t>)</a:t>
            </a:r>
            <a:endParaRPr lang="bg-BG" dirty="0">
              <a:solidFill>
                <a:srgbClr val="FFCCFF"/>
              </a:solidFill>
            </a:endParaRP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7236296" y="1484784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CFF"/>
                </a:solidFill>
                <a:sym typeface="Symbol" pitchFamily="18" charset="2"/>
              </a:rPr>
              <a:t></a:t>
            </a:r>
            <a:endParaRPr lang="bg-BG" dirty="0">
              <a:solidFill>
                <a:srgbClr val="FFCCFF"/>
              </a:solidFill>
              <a:sym typeface="Symbol" pitchFamily="18" charset="2"/>
            </a:endParaRPr>
          </a:p>
        </p:txBody>
      </p:sp>
      <p:pic>
        <p:nvPicPr>
          <p:cNvPr id="15382" name="Picture 22" descr="Electrophore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708920"/>
            <a:ext cx="2987824" cy="37444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5383" name="AutoShape 23"/>
          <p:cNvSpPr>
            <a:spLocks/>
          </p:cNvSpPr>
          <p:nvPr/>
        </p:nvSpPr>
        <p:spPr bwMode="auto">
          <a:xfrm rot="16200000">
            <a:off x="5975822" y="152971"/>
            <a:ext cx="360362" cy="2447925"/>
          </a:xfrm>
          <a:prstGeom prst="rightBrace">
            <a:avLst>
              <a:gd name="adj1" fmla="val 56608"/>
              <a:gd name="adj2" fmla="val 50000"/>
            </a:avLst>
          </a:prstGeom>
          <a:noFill/>
          <a:ln w="25400">
            <a:solidFill>
              <a:srgbClr val="FF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bg-BG" dirty="0">
              <a:solidFill>
                <a:srgbClr val="7030A0"/>
              </a:solidFill>
            </a:endParaRP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0" y="2060848"/>
            <a:ext cx="91440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</a:rPr>
              <a:t>the different groups differ each other to molecular weight and the number of electrical charge. This allows their separation on fractions under </a:t>
            </a:r>
            <a:r>
              <a:rPr lang="bg-BG" sz="2200" dirty="0" smtClean="0">
                <a:solidFill>
                  <a:schemeClr val="tx2">
                    <a:lumMod val="25000"/>
                  </a:schemeClr>
                </a:solidFill>
              </a:rPr>
              <a:t>рН 8.6</a:t>
            </a:r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</a:rPr>
              <a:t>, using electrophoresis.</a:t>
            </a:r>
            <a:endParaRPr lang="bg-BG" sz="22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0" y="3140968"/>
            <a:ext cx="5219700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 dirty="0">
                <a:solidFill>
                  <a:srgbClr val="66FFFF"/>
                </a:solidFill>
              </a:rPr>
              <a:t> </a:t>
            </a:r>
            <a:r>
              <a:rPr lang="en-US" sz="2200" dirty="0" smtClean="0">
                <a:solidFill>
                  <a:srgbClr val="66FFFF"/>
                </a:solidFill>
              </a:rPr>
              <a:t>albumins have the lowest molecular weight and are strongly charged</a:t>
            </a:r>
            <a:endParaRPr lang="bg-BG" sz="2200" dirty="0">
              <a:solidFill>
                <a:srgbClr val="66FFFF"/>
              </a:solidFill>
            </a:endParaRP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0" y="3933056"/>
            <a:ext cx="4859338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200" dirty="0" smtClean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bg-BG" sz="2200" dirty="0" smtClean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globulins have the highest molecular weight and are weakly charged.  The most of them are antibodies.</a:t>
            </a:r>
            <a:endParaRPr lang="bg-BG" sz="2200" dirty="0">
              <a:solidFill>
                <a:srgbClr val="FFCCFF"/>
              </a:solidFill>
            </a:endParaRPr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0" y="5293041"/>
            <a:ext cx="5148263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ko-KR" sz="2200" dirty="0">
                <a:solidFill>
                  <a:srgbClr val="CCFF33"/>
                </a:solidFill>
                <a:ea typeface="Gulim" pitchFamily="34" charset="-127"/>
              </a:rPr>
              <a:t> </a:t>
            </a:r>
            <a:r>
              <a:rPr lang="en-US" altLang="ko-KR" sz="2200" dirty="0" smtClean="0">
                <a:solidFill>
                  <a:srgbClr val="CCFF33"/>
                </a:solidFill>
              </a:rPr>
              <a:t>all albumins</a:t>
            </a:r>
            <a:r>
              <a:rPr lang="bg-BG" altLang="ko-KR" sz="2200" dirty="0" smtClean="0">
                <a:solidFill>
                  <a:srgbClr val="CCFF33"/>
                </a:solidFill>
              </a:rPr>
              <a:t>, </a:t>
            </a:r>
            <a:r>
              <a:rPr lang="en-US" altLang="ko-KR" sz="2200" dirty="0" smtClean="0">
                <a:solidFill>
                  <a:srgbClr val="CCFF33"/>
                </a:solidFill>
              </a:rPr>
              <a:t>fibrinogen</a:t>
            </a:r>
            <a:r>
              <a:rPr lang="bg-BG" altLang="ko-KR" sz="2200" dirty="0" smtClean="0">
                <a:solidFill>
                  <a:srgbClr val="CCFF33"/>
                </a:solidFill>
              </a:rPr>
              <a:t> </a:t>
            </a:r>
            <a:r>
              <a:rPr lang="en-US" altLang="ko-KR" sz="2200" dirty="0" smtClean="0">
                <a:solidFill>
                  <a:srgbClr val="CCFF33"/>
                </a:solidFill>
              </a:rPr>
              <a:t>and</a:t>
            </a:r>
            <a:r>
              <a:rPr lang="bg-BG" altLang="ko-KR" sz="2200" dirty="0" smtClean="0">
                <a:solidFill>
                  <a:srgbClr val="CCFF33"/>
                </a:solidFill>
              </a:rPr>
              <a:t> </a:t>
            </a:r>
            <a:r>
              <a:rPr lang="bg-BG" altLang="ko-KR" sz="2200" dirty="0">
                <a:solidFill>
                  <a:srgbClr val="CCFF33"/>
                </a:solidFill>
              </a:rPr>
              <a:t>50-80% </a:t>
            </a:r>
            <a:r>
              <a:rPr lang="en-US" altLang="ko-KR" sz="2200" dirty="0" smtClean="0">
                <a:solidFill>
                  <a:srgbClr val="CCFF33"/>
                </a:solidFill>
              </a:rPr>
              <a:t>of globulins are formed into the liver</a:t>
            </a:r>
            <a:r>
              <a:rPr lang="bg-BG" altLang="ko-KR" sz="2200" dirty="0" smtClean="0">
                <a:solidFill>
                  <a:srgbClr val="CCFF33"/>
                </a:solidFill>
              </a:rPr>
              <a:t>. </a:t>
            </a:r>
            <a:r>
              <a:rPr lang="en-US" altLang="ko-KR" sz="2200" dirty="0" smtClean="0">
                <a:solidFill>
                  <a:srgbClr val="CCFF33"/>
                </a:solidFill>
              </a:rPr>
              <a:t>The other globulins are formed in the lymphatic system.</a:t>
            </a:r>
            <a:endParaRPr lang="bg-BG" altLang="ko-KR" sz="2200" dirty="0">
              <a:solidFill>
                <a:srgbClr val="CC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4" grpId="0"/>
      <p:bldP spid="15375" grpId="0"/>
      <p:bldP spid="15376" grpId="0"/>
      <p:bldP spid="15383" grpId="0" animBg="1"/>
      <p:bldP spid="15385" grpId="0"/>
      <p:bldP spid="153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979613" y="-52388"/>
            <a:ext cx="4608611" cy="45720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66"/>
                </a:solidFill>
              </a:rPr>
              <a:t>Functions of plasma proteins</a:t>
            </a:r>
            <a:endParaRPr lang="bg-BG" sz="2400" dirty="0">
              <a:solidFill>
                <a:srgbClr val="000066"/>
              </a:solidFill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0" y="764704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dirty="0">
                <a:solidFill>
                  <a:schemeClr val="accent3"/>
                </a:solidFill>
              </a:rPr>
              <a:t> </a:t>
            </a:r>
            <a:r>
              <a:rPr lang="en-US" sz="2200" b="1" dirty="0" smtClean="0">
                <a:solidFill>
                  <a:schemeClr val="accent3"/>
                </a:solidFill>
              </a:rPr>
              <a:t>Albumins</a:t>
            </a:r>
            <a:r>
              <a:rPr lang="bg-BG" sz="2200" dirty="0" smtClean="0">
                <a:solidFill>
                  <a:schemeClr val="accent3"/>
                </a:solidFill>
              </a:rPr>
              <a:t> </a:t>
            </a:r>
            <a:r>
              <a:rPr lang="en-US" sz="2200" dirty="0" smtClean="0">
                <a:solidFill>
                  <a:schemeClr val="accent3"/>
                </a:solidFill>
              </a:rPr>
              <a:t>= </a:t>
            </a:r>
            <a:r>
              <a:rPr lang="en-US" altLang="ko-KR" sz="2200" dirty="0" smtClean="0">
                <a:solidFill>
                  <a:schemeClr val="accent3"/>
                </a:solidFill>
                <a:ea typeface="Gulim" pitchFamily="34" charset="-127"/>
              </a:rPr>
              <a:t>32-52 </a:t>
            </a:r>
            <a:r>
              <a:rPr lang="en-US" altLang="ko-KR" sz="2200" dirty="0">
                <a:solidFill>
                  <a:schemeClr val="accent3"/>
                </a:solidFill>
                <a:ea typeface="Gulim" pitchFamily="34" charset="-127"/>
              </a:rPr>
              <a:t>g/l</a:t>
            </a:r>
            <a:r>
              <a:rPr lang="bg-BG" altLang="ko-KR" sz="2200" dirty="0">
                <a:solidFill>
                  <a:schemeClr val="accent3"/>
                </a:solidFill>
              </a:rPr>
              <a:t>:</a:t>
            </a:r>
            <a:r>
              <a:rPr lang="en-US" altLang="ko-KR" sz="2200" dirty="0">
                <a:solidFill>
                  <a:schemeClr val="accent3"/>
                </a:solidFill>
                <a:ea typeface="Gulim" pitchFamily="34" charset="-127"/>
              </a:rPr>
              <a:t> </a:t>
            </a:r>
            <a:endParaRPr lang="bg-BG" sz="2200" dirty="0">
              <a:solidFill>
                <a:schemeClr val="accent3"/>
              </a:solidFill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0" y="1268760"/>
            <a:ext cx="5003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accent3"/>
                </a:solidFill>
              </a:rPr>
              <a:t>They determine at high degree (</a:t>
            </a:r>
            <a:r>
              <a:rPr lang="bg-BG" sz="2200" dirty="0">
                <a:solidFill>
                  <a:schemeClr val="accent3"/>
                </a:solidFill>
              </a:rPr>
              <a:t>80%</a:t>
            </a:r>
            <a:r>
              <a:rPr lang="en-US" sz="2200" dirty="0">
                <a:solidFill>
                  <a:schemeClr val="accent3"/>
                </a:solidFill>
              </a:rPr>
              <a:t>)</a:t>
            </a:r>
            <a:r>
              <a:rPr lang="bg-BG" sz="2200" dirty="0">
                <a:solidFill>
                  <a:schemeClr val="accent3"/>
                </a:solidFill>
              </a:rPr>
              <a:t> </a:t>
            </a:r>
            <a:r>
              <a:rPr lang="en-US" sz="2200" dirty="0" smtClean="0">
                <a:solidFill>
                  <a:schemeClr val="accent3"/>
                </a:solidFill>
              </a:rPr>
              <a:t>colloid-osmotic (</a:t>
            </a:r>
            <a:r>
              <a:rPr lang="en-US" sz="2200" dirty="0" err="1" smtClean="0">
                <a:solidFill>
                  <a:schemeClr val="accent3"/>
                </a:solidFill>
              </a:rPr>
              <a:t>oncotic</a:t>
            </a:r>
            <a:r>
              <a:rPr lang="en-US" sz="2200" dirty="0" smtClean="0">
                <a:solidFill>
                  <a:schemeClr val="accent3"/>
                </a:solidFill>
              </a:rPr>
              <a:t>)</a:t>
            </a:r>
            <a:r>
              <a:rPr lang="bg-BG" sz="2200" dirty="0" smtClean="0">
                <a:solidFill>
                  <a:schemeClr val="accent3"/>
                </a:solidFill>
              </a:rPr>
              <a:t> </a:t>
            </a:r>
            <a:r>
              <a:rPr lang="en-US" sz="2200" dirty="0" smtClean="0">
                <a:solidFill>
                  <a:schemeClr val="accent3"/>
                </a:solidFill>
              </a:rPr>
              <a:t>pressure of the plasma</a:t>
            </a:r>
            <a:r>
              <a:rPr lang="bg-BG" sz="2200" dirty="0" smtClean="0">
                <a:solidFill>
                  <a:schemeClr val="accent3"/>
                </a:solidFill>
              </a:rPr>
              <a:t>, </a:t>
            </a:r>
            <a:r>
              <a:rPr lang="en-US" sz="2200" dirty="0" smtClean="0">
                <a:solidFill>
                  <a:schemeClr val="accent3"/>
                </a:solidFill>
              </a:rPr>
              <a:t>on which transport of water across capillary walls depends.</a:t>
            </a:r>
            <a:endParaRPr lang="bg-BG" sz="2200" dirty="0">
              <a:solidFill>
                <a:schemeClr val="accent3"/>
              </a:solidFill>
            </a:endParaRP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-36513" y="2852738"/>
            <a:ext cx="9144001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200" dirty="0">
                <a:solidFill>
                  <a:schemeClr val="accent3"/>
                </a:solidFill>
              </a:rPr>
              <a:t> </a:t>
            </a:r>
            <a:r>
              <a:rPr lang="en-US" sz="2200" dirty="0" smtClean="0">
                <a:solidFill>
                  <a:schemeClr val="accent3"/>
                </a:solidFill>
              </a:rPr>
              <a:t>transport of hormones </a:t>
            </a:r>
            <a:r>
              <a:rPr lang="bg-BG" sz="2200" dirty="0" smtClean="0">
                <a:solidFill>
                  <a:schemeClr val="accent3"/>
                </a:solidFill>
              </a:rPr>
              <a:t>, </a:t>
            </a:r>
            <a:r>
              <a:rPr lang="en-US" sz="2200" dirty="0" err="1" smtClean="0">
                <a:solidFill>
                  <a:schemeClr val="accent3"/>
                </a:solidFill>
              </a:rPr>
              <a:t>bilirubin</a:t>
            </a:r>
            <a:r>
              <a:rPr lang="bg-BG" sz="2200" dirty="0" smtClean="0">
                <a:solidFill>
                  <a:schemeClr val="accent3"/>
                </a:solidFill>
              </a:rPr>
              <a:t>,</a:t>
            </a:r>
            <a:r>
              <a:rPr lang="en-US" sz="2200" dirty="0" smtClean="0">
                <a:solidFill>
                  <a:schemeClr val="accent3"/>
                </a:solidFill>
              </a:rPr>
              <a:t>FFA</a:t>
            </a:r>
            <a:r>
              <a:rPr lang="bg-BG" sz="2200" dirty="0" smtClean="0">
                <a:solidFill>
                  <a:schemeClr val="accent3"/>
                </a:solidFill>
              </a:rPr>
              <a:t>, </a:t>
            </a:r>
            <a:r>
              <a:rPr lang="en-US" sz="2200" dirty="0" smtClean="0">
                <a:solidFill>
                  <a:schemeClr val="accent3"/>
                </a:solidFill>
              </a:rPr>
              <a:t>drugs</a:t>
            </a:r>
            <a:endParaRPr lang="bg-BG" sz="2200" dirty="0">
              <a:solidFill>
                <a:schemeClr val="accent3"/>
              </a:solidFill>
            </a:endParaRP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-36513" y="4313238"/>
            <a:ext cx="9180513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dirty="0">
                <a:solidFill>
                  <a:srgbClr val="92D050"/>
                </a:solidFill>
              </a:rPr>
              <a:t> </a:t>
            </a:r>
            <a:r>
              <a:rPr lang="en-US" sz="2200" b="1" dirty="0" smtClean="0">
                <a:solidFill>
                  <a:srgbClr val="92D050"/>
                </a:solidFill>
              </a:rPr>
              <a:t>Globulins</a:t>
            </a:r>
            <a:r>
              <a:rPr lang="bg-BG" sz="2200" dirty="0" smtClean="0">
                <a:solidFill>
                  <a:srgbClr val="92D050"/>
                </a:solidFill>
              </a:rPr>
              <a:t> </a:t>
            </a:r>
            <a:r>
              <a:rPr lang="bg-BG" sz="2200" dirty="0">
                <a:solidFill>
                  <a:srgbClr val="92D050"/>
                </a:solidFill>
              </a:rPr>
              <a:t>- 23-35 </a:t>
            </a:r>
            <a:r>
              <a:rPr lang="en-US" sz="2200" dirty="0">
                <a:solidFill>
                  <a:srgbClr val="92D050"/>
                </a:solidFill>
              </a:rPr>
              <a:t>g/l </a:t>
            </a:r>
            <a:r>
              <a:rPr lang="en-US" sz="2200" dirty="0" smtClean="0">
                <a:solidFill>
                  <a:srgbClr val="92D050"/>
                </a:solidFill>
              </a:rPr>
              <a:t>heterogenic group with different functions:</a:t>
            </a:r>
            <a:endParaRPr lang="bg-BG" sz="2200" dirty="0">
              <a:solidFill>
                <a:srgbClr val="92D050"/>
              </a:solidFill>
            </a:endParaRP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0" y="3160713"/>
            <a:ext cx="9144000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200" dirty="0">
                <a:solidFill>
                  <a:schemeClr val="accent3"/>
                </a:solidFill>
              </a:rPr>
              <a:t> </a:t>
            </a:r>
            <a:r>
              <a:rPr lang="en-US" sz="2200" dirty="0" smtClean="0">
                <a:solidFill>
                  <a:schemeClr val="accent3"/>
                </a:solidFill>
              </a:rPr>
              <a:t>storage of AA that may use during starvation</a:t>
            </a:r>
            <a:endParaRPr lang="bg-BG" sz="2200" dirty="0">
              <a:solidFill>
                <a:schemeClr val="accent3"/>
              </a:solidFill>
            </a:endParaRPr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0" y="4653136"/>
            <a:ext cx="8748464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200" dirty="0">
                <a:solidFill>
                  <a:srgbClr val="92D050"/>
                </a:solidFill>
                <a:sym typeface="Symbol" pitchFamily="18" charset="2"/>
              </a:rPr>
              <a:t> ,</a:t>
            </a:r>
            <a:r>
              <a:rPr lang="en-US" sz="2200" dirty="0">
                <a:solidFill>
                  <a:srgbClr val="92D050"/>
                </a:solidFill>
              </a:rPr>
              <a:t> ß</a:t>
            </a:r>
            <a:r>
              <a:rPr lang="bg-BG" sz="2200" dirty="0">
                <a:solidFill>
                  <a:srgbClr val="92D050"/>
                </a:solidFill>
              </a:rPr>
              <a:t> </a:t>
            </a:r>
            <a:r>
              <a:rPr lang="en-US" sz="2200" dirty="0" smtClean="0">
                <a:solidFill>
                  <a:srgbClr val="92D050"/>
                </a:solidFill>
              </a:rPr>
              <a:t>– for transport of Fe</a:t>
            </a:r>
            <a:r>
              <a:rPr lang="bg-BG" sz="2200" dirty="0" smtClean="0">
                <a:solidFill>
                  <a:srgbClr val="92D050"/>
                </a:solidFill>
              </a:rPr>
              <a:t>, </a:t>
            </a:r>
            <a:r>
              <a:rPr lang="en-US" sz="2200" dirty="0" smtClean="0">
                <a:solidFill>
                  <a:srgbClr val="92D050"/>
                </a:solidFill>
              </a:rPr>
              <a:t>Cu</a:t>
            </a:r>
            <a:r>
              <a:rPr lang="bg-BG" sz="2200" dirty="0" smtClean="0">
                <a:solidFill>
                  <a:srgbClr val="92D050"/>
                </a:solidFill>
              </a:rPr>
              <a:t>, </a:t>
            </a:r>
            <a:r>
              <a:rPr lang="en-US" sz="2200" dirty="0" smtClean="0">
                <a:solidFill>
                  <a:srgbClr val="92D050"/>
                </a:solidFill>
              </a:rPr>
              <a:t>hormones, vitamins (</a:t>
            </a:r>
            <a:r>
              <a:rPr lang="bg-BG" sz="2200" dirty="0" smtClean="0">
                <a:solidFill>
                  <a:srgbClr val="92D050"/>
                </a:solidFill>
              </a:rPr>
              <a:t>А, </a:t>
            </a:r>
            <a:r>
              <a:rPr lang="en-US" sz="2200" dirty="0" smtClean="0">
                <a:solidFill>
                  <a:srgbClr val="92D050"/>
                </a:solidFill>
              </a:rPr>
              <a:t>D</a:t>
            </a:r>
            <a:r>
              <a:rPr lang="bg-BG" sz="2200" dirty="0" smtClean="0">
                <a:solidFill>
                  <a:srgbClr val="92D050"/>
                </a:solidFill>
              </a:rPr>
              <a:t>, Е, К</a:t>
            </a:r>
            <a:r>
              <a:rPr lang="en-US" sz="2200" dirty="0" smtClean="0">
                <a:solidFill>
                  <a:srgbClr val="92D050"/>
                </a:solidFill>
              </a:rPr>
              <a:t>), lipids</a:t>
            </a:r>
            <a:endParaRPr lang="bg-BG" sz="2200" dirty="0">
              <a:solidFill>
                <a:srgbClr val="92D050"/>
              </a:solidFill>
            </a:endParaRP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0" y="3429000"/>
            <a:ext cx="9144000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200" dirty="0">
                <a:solidFill>
                  <a:schemeClr val="accent3"/>
                </a:solidFill>
              </a:rPr>
              <a:t> </a:t>
            </a:r>
            <a:r>
              <a:rPr lang="en-US" sz="2200" dirty="0" smtClean="0">
                <a:solidFill>
                  <a:schemeClr val="accent3"/>
                </a:solidFill>
              </a:rPr>
              <a:t>they are buffer system of the blood</a:t>
            </a:r>
            <a:endParaRPr lang="bg-BG" sz="2200" dirty="0">
              <a:solidFill>
                <a:schemeClr val="accent3"/>
              </a:solidFill>
            </a:endParaRPr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0" y="5301208"/>
            <a:ext cx="6300788" cy="8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200" dirty="0">
                <a:solidFill>
                  <a:srgbClr val="92D050"/>
                </a:solidFill>
                <a:cs typeface="Times New Roman" pitchFamily="18" charset="0"/>
              </a:rPr>
              <a:t> </a:t>
            </a:r>
            <a:r>
              <a:rPr lang="el-GR" sz="2200" dirty="0">
                <a:solidFill>
                  <a:srgbClr val="92D050"/>
                </a:solidFill>
                <a:cs typeface="Times New Roman" pitchFamily="18" charset="0"/>
              </a:rPr>
              <a:t>γ</a:t>
            </a:r>
            <a:r>
              <a:rPr lang="bg-BG" sz="2200" dirty="0">
                <a:solidFill>
                  <a:srgbClr val="92D050"/>
                </a:solidFill>
                <a:cs typeface="Times New Roman" pitchFamily="18" charset="0"/>
              </a:rPr>
              <a:t> </a:t>
            </a:r>
            <a:r>
              <a:rPr lang="bg-BG" sz="2200" dirty="0" smtClean="0">
                <a:solidFill>
                  <a:srgbClr val="92D050"/>
                </a:solidFill>
                <a:cs typeface="Times New Roman" pitchFamily="18" charset="0"/>
              </a:rPr>
              <a:t>– </a:t>
            </a:r>
            <a:r>
              <a:rPr lang="en-US" sz="2200" dirty="0" smtClean="0">
                <a:solidFill>
                  <a:srgbClr val="92D050"/>
                </a:solidFill>
              </a:rPr>
              <a:t>antibodies against foreign antigens,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200" dirty="0" smtClean="0">
                <a:solidFill>
                  <a:srgbClr val="92D050"/>
                </a:solidFill>
              </a:rPr>
              <a:t>they perform </a:t>
            </a:r>
            <a:r>
              <a:rPr lang="en-US" sz="2200" dirty="0" err="1" smtClean="0">
                <a:solidFill>
                  <a:srgbClr val="92D050"/>
                </a:solidFill>
              </a:rPr>
              <a:t>humoral</a:t>
            </a:r>
            <a:r>
              <a:rPr lang="en-US" sz="2200" dirty="0" smtClean="0">
                <a:solidFill>
                  <a:srgbClr val="92D050"/>
                </a:solidFill>
              </a:rPr>
              <a:t> immunity</a:t>
            </a:r>
            <a:endParaRPr lang="bg-BG" sz="2200" dirty="0">
              <a:solidFill>
                <a:srgbClr val="92D050"/>
              </a:solidFill>
            </a:endParaRPr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4716016" y="476672"/>
            <a:ext cx="4104456" cy="2304256"/>
            <a:chOff x="2931" y="237"/>
            <a:chExt cx="2852" cy="1379"/>
          </a:xfrm>
        </p:grpSpPr>
        <p:pic>
          <p:nvPicPr>
            <p:cNvPr id="16419" name="Picture 35"/>
            <p:cNvPicPr>
              <a:picLocks noChangeAspect="1" noChangeArrowheads="1"/>
            </p:cNvPicPr>
            <p:nvPr/>
          </p:nvPicPr>
          <p:blipFill>
            <a:blip r:embed="rId2" cstate="print"/>
            <a:srcRect b="5595"/>
            <a:stretch>
              <a:fillRect/>
            </a:stretch>
          </p:blipFill>
          <p:spPr bwMode="auto">
            <a:xfrm>
              <a:off x="2931" y="237"/>
              <a:ext cx="2852" cy="1379"/>
            </a:xfrm>
            <a:prstGeom prst="rect">
              <a:avLst/>
            </a:prstGeom>
            <a:noFill/>
          </p:spPr>
        </p:pic>
        <p:sp>
          <p:nvSpPr>
            <p:cNvPr id="16422" name="Rectangle 38"/>
            <p:cNvSpPr>
              <a:spLocks noChangeArrowheads="1"/>
            </p:cNvSpPr>
            <p:nvPr/>
          </p:nvSpPr>
          <p:spPr bwMode="auto">
            <a:xfrm>
              <a:off x="3548" y="461"/>
              <a:ext cx="845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1300">
                  <a:solidFill>
                    <a:srgbClr val="CC0000"/>
                  </a:solidFill>
                  <a:latin typeface="Arial" pitchFamily="34" charset="0"/>
                </a:rPr>
                <a:t>Colloid Osmotic</a:t>
              </a:r>
              <a:br>
                <a:rPr lang="en-US" sz="1300">
                  <a:solidFill>
                    <a:srgbClr val="CC0000"/>
                  </a:solidFill>
                  <a:latin typeface="Arial" pitchFamily="34" charset="0"/>
                </a:rPr>
              </a:br>
              <a:r>
                <a:rPr lang="en-US" sz="1300">
                  <a:solidFill>
                    <a:srgbClr val="CC0000"/>
                  </a:solidFill>
                  <a:latin typeface="Arial" pitchFamily="34" charset="0"/>
                </a:rPr>
                <a:t>pressure</a:t>
              </a:r>
              <a:endParaRPr lang="en-US" sz="1300" i="1">
                <a:solidFill>
                  <a:srgbClr val="CC0000"/>
                </a:solidFill>
                <a:latin typeface="Arial" pitchFamily="34" charset="0"/>
              </a:endParaRPr>
            </a:p>
          </p:txBody>
        </p:sp>
        <p:sp>
          <p:nvSpPr>
            <p:cNvPr id="16424" name="Rectangle 40"/>
            <p:cNvSpPr>
              <a:spLocks noChangeArrowheads="1"/>
            </p:cNvSpPr>
            <p:nvPr/>
          </p:nvSpPr>
          <p:spPr bwMode="auto">
            <a:xfrm>
              <a:off x="3305" y="1298"/>
              <a:ext cx="989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400">
                  <a:solidFill>
                    <a:srgbClr val="CC0000"/>
                  </a:solidFill>
                  <a:latin typeface="Arial" pitchFamily="34" charset="0"/>
                </a:rPr>
                <a:t>NET PRESSURE</a:t>
              </a:r>
              <a:br>
                <a:rPr lang="en-US" sz="1400">
                  <a:solidFill>
                    <a:srgbClr val="CC0000"/>
                  </a:solidFill>
                  <a:latin typeface="Arial" pitchFamily="34" charset="0"/>
                </a:rPr>
              </a:br>
              <a:r>
                <a:rPr lang="en-US" sz="1400">
                  <a:solidFill>
                    <a:srgbClr val="CC0000"/>
                  </a:solidFill>
                  <a:latin typeface="Arial" pitchFamily="34" charset="0"/>
                </a:rPr>
                <a:t>OUT</a:t>
              </a:r>
              <a:endParaRPr lang="en-US" sz="1400" i="1">
                <a:solidFill>
                  <a:srgbClr val="CC0000"/>
                </a:solidFill>
                <a:latin typeface="Arial" pitchFamily="34" charset="0"/>
              </a:endParaRPr>
            </a:p>
          </p:txBody>
        </p:sp>
        <p:sp>
          <p:nvSpPr>
            <p:cNvPr id="16425" name="Rectangle 41"/>
            <p:cNvSpPr>
              <a:spLocks noChangeArrowheads="1"/>
            </p:cNvSpPr>
            <p:nvPr/>
          </p:nvSpPr>
          <p:spPr bwMode="auto">
            <a:xfrm>
              <a:off x="3271" y="823"/>
              <a:ext cx="522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1300">
                  <a:solidFill>
                    <a:srgbClr val="CC0000"/>
                  </a:solidFill>
                  <a:latin typeface="Arial" pitchFamily="34" charset="0"/>
                </a:rPr>
                <a:t>Blood</a:t>
              </a:r>
              <a:br>
                <a:rPr lang="en-US" sz="1300">
                  <a:solidFill>
                    <a:srgbClr val="CC0000"/>
                  </a:solidFill>
                  <a:latin typeface="Arial" pitchFamily="34" charset="0"/>
                </a:rPr>
              </a:br>
              <a:r>
                <a:rPr lang="en-US" sz="1300">
                  <a:solidFill>
                    <a:srgbClr val="CC0000"/>
                  </a:solidFill>
                  <a:latin typeface="Arial" pitchFamily="34" charset="0"/>
                </a:rPr>
                <a:t>pressure</a:t>
              </a:r>
              <a:endParaRPr lang="en-US" sz="1300" i="1">
                <a:solidFill>
                  <a:srgbClr val="CC0000"/>
                </a:solidFill>
                <a:latin typeface="Arial" pitchFamily="34" charset="0"/>
              </a:endParaRPr>
            </a:p>
          </p:txBody>
        </p:sp>
        <p:sp>
          <p:nvSpPr>
            <p:cNvPr id="16426" name="Rectangle 42"/>
            <p:cNvSpPr>
              <a:spLocks noChangeArrowheads="1"/>
            </p:cNvSpPr>
            <p:nvPr/>
          </p:nvSpPr>
          <p:spPr bwMode="auto">
            <a:xfrm>
              <a:off x="4684" y="778"/>
              <a:ext cx="522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1300">
                  <a:solidFill>
                    <a:srgbClr val="CC0000"/>
                  </a:solidFill>
                  <a:latin typeface="Arial" pitchFamily="34" charset="0"/>
                </a:rPr>
                <a:t>Blood</a:t>
              </a:r>
              <a:br>
                <a:rPr lang="en-US" sz="1300">
                  <a:solidFill>
                    <a:srgbClr val="CC0000"/>
                  </a:solidFill>
                  <a:latin typeface="Arial" pitchFamily="34" charset="0"/>
                </a:rPr>
              </a:br>
              <a:r>
                <a:rPr lang="en-US" sz="1300">
                  <a:solidFill>
                    <a:srgbClr val="CC0000"/>
                  </a:solidFill>
                  <a:latin typeface="Arial" pitchFamily="34" charset="0"/>
                </a:rPr>
                <a:t>pressure</a:t>
              </a:r>
              <a:endParaRPr lang="en-US" sz="1300" i="1">
                <a:solidFill>
                  <a:srgbClr val="CC0000"/>
                </a:solidFill>
                <a:latin typeface="Arial" pitchFamily="34" charset="0"/>
              </a:endParaRPr>
            </a:p>
          </p:txBody>
        </p:sp>
        <p:sp>
          <p:nvSpPr>
            <p:cNvPr id="16427" name="Rectangle 43"/>
            <p:cNvSpPr>
              <a:spLocks noChangeArrowheads="1"/>
            </p:cNvSpPr>
            <p:nvPr/>
          </p:nvSpPr>
          <p:spPr bwMode="auto">
            <a:xfrm>
              <a:off x="4870" y="440"/>
              <a:ext cx="845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1300">
                  <a:solidFill>
                    <a:srgbClr val="CC0000"/>
                  </a:solidFill>
                  <a:latin typeface="Arial" pitchFamily="34" charset="0"/>
                </a:rPr>
                <a:t>Colloid Osmotic</a:t>
              </a:r>
              <a:br>
                <a:rPr lang="en-US" sz="1300">
                  <a:solidFill>
                    <a:srgbClr val="CC0000"/>
                  </a:solidFill>
                  <a:latin typeface="Arial" pitchFamily="34" charset="0"/>
                </a:rPr>
              </a:br>
              <a:r>
                <a:rPr lang="en-US" sz="1300">
                  <a:solidFill>
                    <a:srgbClr val="CC0000"/>
                  </a:solidFill>
                  <a:latin typeface="Arial" pitchFamily="34" charset="0"/>
                </a:rPr>
                <a:t>pressure</a:t>
              </a:r>
              <a:endParaRPr lang="en-US" sz="1300" i="1">
                <a:solidFill>
                  <a:srgbClr val="CC0000"/>
                </a:solidFill>
                <a:latin typeface="Arial" pitchFamily="34" charset="0"/>
              </a:endParaRPr>
            </a:p>
          </p:txBody>
        </p:sp>
        <p:sp>
          <p:nvSpPr>
            <p:cNvPr id="16429" name="Rectangle 45"/>
            <p:cNvSpPr>
              <a:spLocks noChangeArrowheads="1"/>
            </p:cNvSpPr>
            <p:nvPr/>
          </p:nvSpPr>
          <p:spPr bwMode="auto">
            <a:xfrm>
              <a:off x="4620" y="1317"/>
              <a:ext cx="989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400">
                  <a:solidFill>
                    <a:srgbClr val="CC0000"/>
                  </a:solidFill>
                  <a:latin typeface="Arial" pitchFamily="34" charset="0"/>
                </a:rPr>
                <a:t>NET PRESSURE</a:t>
              </a:r>
              <a:br>
                <a:rPr lang="en-US" sz="1400">
                  <a:solidFill>
                    <a:srgbClr val="CC0000"/>
                  </a:solidFill>
                  <a:latin typeface="Arial" pitchFamily="34" charset="0"/>
                </a:rPr>
              </a:br>
              <a:r>
                <a:rPr lang="en-US" sz="1400">
                  <a:solidFill>
                    <a:srgbClr val="CC0000"/>
                  </a:solidFill>
                  <a:latin typeface="Arial" pitchFamily="34" charset="0"/>
                </a:rPr>
                <a:t>IN</a:t>
              </a:r>
              <a:endParaRPr lang="en-US" sz="1400" i="1">
                <a:solidFill>
                  <a:srgbClr val="CC0000"/>
                </a:solidFill>
                <a:latin typeface="Arial" pitchFamily="34" charset="0"/>
              </a:endParaRPr>
            </a:p>
          </p:txBody>
        </p:sp>
      </p:grpSp>
      <p:pic>
        <p:nvPicPr>
          <p:cNvPr id="16432" name="Picture 48" descr="rb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476377"/>
            <a:ext cx="2107215" cy="138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0" y="6165304"/>
            <a:ext cx="914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dirty="0"/>
              <a:t> </a:t>
            </a:r>
            <a:r>
              <a:rPr lang="en-US" sz="2200" b="1" dirty="0" smtClean="0"/>
              <a:t>Fibrinogen</a:t>
            </a:r>
            <a:r>
              <a:rPr lang="bg-BG" sz="2200" dirty="0" smtClean="0"/>
              <a:t> – </a:t>
            </a:r>
            <a:r>
              <a:rPr lang="en-US" sz="2200" dirty="0" smtClean="0"/>
              <a:t>participates in </a:t>
            </a:r>
            <a:r>
              <a:rPr lang="en-US" sz="2200" dirty="0" err="1" smtClean="0"/>
              <a:t>hemocoagulation</a:t>
            </a:r>
            <a:endParaRPr lang="bg-BG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771800" y="188640"/>
            <a:ext cx="1800101" cy="45720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CC"/>
                </a:solidFill>
              </a:rPr>
              <a:t>Blood cells</a:t>
            </a:r>
            <a:endParaRPr lang="bg-BG" sz="2400" dirty="0">
              <a:solidFill>
                <a:srgbClr val="0000CC"/>
              </a:solidFill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1916832"/>
            <a:ext cx="9144000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erythrocytes</a:t>
            </a:r>
            <a:endParaRPr lang="bg-BG" sz="2200" dirty="0">
              <a:solidFill>
                <a:srgbClr val="FF0000"/>
              </a:solidFill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0" y="2780928"/>
            <a:ext cx="9144000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leukocytes</a:t>
            </a:r>
            <a:endParaRPr lang="bg-BG" sz="2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-180528" y="3573016"/>
            <a:ext cx="9144001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thrombocytes</a:t>
            </a:r>
            <a:r>
              <a:rPr lang="en-US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(platelets)</a:t>
            </a:r>
            <a:endParaRPr lang="bg-BG" sz="2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 l="36615" t="12827" b="6802"/>
          <a:stretch>
            <a:fillRect/>
          </a:stretch>
        </p:blipFill>
        <p:spPr bwMode="auto">
          <a:xfrm>
            <a:off x="3563888" y="1412776"/>
            <a:ext cx="4859337" cy="429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1547813" y="-52388"/>
            <a:ext cx="7127875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Tests for blood cells determination</a:t>
            </a:r>
            <a:endParaRPr lang="bg-BG" sz="2400" dirty="0">
              <a:solidFill>
                <a:schemeClr val="bg1"/>
              </a:solidFill>
            </a:endParaRP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0" y="333374"/>
            <a:ext cx="9144000" cy="8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dirty="0">
                <a:solidFill>
                  <a:srgbClr val="9900CC"/>
                </a:solidFill>
              </a:rPr>
              <a:t> </a:t>
            </a:r>
            <a:r>
              <a:rPr lang="en-US" sz="2200" dirty="0" smtClean="0">
                <a:solidFill>
                  <a:srgbClr val="9900CC"/>
                </a:solidFill>
              </a:rPr>
              <a:t>determination of number of blood cells </a:t>
            </a:r>
            <a:r>
              <a:rPr lang="bg-BG" sz="2200" dirty="0" smtClean="0">
                <a:solidFill>
                  <a:srgbClr val="9900CC"/>
                </a:solidFill>
              </a:rPr>
              <a:t>– </a:t>
            </a:r>
            <a:r>
              <a:rPr lang="en-US" sz="2200" dirty="0" smtClean="0">
                <a:solidFill>
                  <a:srgbClr val="9900CC"/>
                </a:solidFill>
              </a:rPr>
              <a:t>electronic or chamber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200" dirty="0" smtClean="0">
                <a:solidFill>
                  <a:srgbClr val="9900CC"/>
                </a:solidFill>
              </a:rPr>
              <a:t> blood cells counting</a:t>
            </a:r>
            <a:endParaRPr lang="bg-BG" sz="2200" dirty="0">
              <a:solidFill>
                <a:srgbClr val="9900CC"/>
              </a:solidFill>
            </a:endParaRP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0" y="1052736"/>
            <a:ext cx="9144000" cy="8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smtClean="0">
                <a:solidFill>
                  <a:srgbClr val="C00000"/>
                </a:solidFill>
              </a:rPr>
              <a:t>determination of the type of blood cells – preparation and watch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200" dirty="0" smtClean="0">
                <a:solidFill>
                  <a:srgbClr val="C00000"/>
                </a:solidFill>
              </a:rPr>
              <a:t>of blood smear</a:t>
            </a:r>
            <a:endParaRPr lang="bg-BG" sz="2200" dirty="0">
              <a:solidFill>
                <a:srgbClr val="C00000"/>
              </a:solidFill>
            </a:endParaRP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3492500" y="4327525"/>
            <a:ext cx="2376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>
                <a:solidFill>
                  <a:srgbClr val="660066"/>
                </a:solidFill>
              </a:rPr>
              <a:t>Еозинофил </a:t>
            </a:r>
          </a:p>
        </p:txBody>
      </p:sp>
      <p:pic>
        <p:nvPicPr>
          <p:cNvPr id="107529" name="Picture 9" descr="WB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4012" y="1820454"/>
            <a:ext cx="6806340" cy="456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276600" y="3716338"/>
            <a:ext cx="2271713" cy="492125"/>
            <a:chOff x="2064" y="2156"/>
            <a:chExt cx="1431" cy="310"/>
          </a:xfrm>
        </p:grpSpPr>
        <p:sp>
          <p:nvSpPr>
            <p:cNvPr id="107548" name="AutoShape 28"/>
            <p:cNvSpPr>
              <a:spLocks noChangeArrowheads="1"/>
            </p:cNvSpPr>
            <p:nvPr/>
          </p:nvSpPr>
          <p:spPr bwMode="auto">
            <a:xfrm>
              <a:off x="3120" y="2160"/>
              <a:ext cx="375" cy="306"/>
            </a:xfrm>
            <a:prstGeom prst="rightArrow">
              <a:avLst>
                <a:gd name="adj1" fmla="val 50000"/>
                <a:gd name="adj2" fmla="val 30637"/>
              </a:avLst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07549" name="Text Box 29"/>
            <p:cNvSpPr txBox="1">
              <a:spLocks noChangeArrowheads="1"/>
            </p:cNvSpPr>
            <p:nvPr/>
          </p:nvSpPr>
          <p:spPr bwMode="auto">
            <a:xfrm>
              <a:off x="2064" y="2156"/>
              <a:ext cx="990" cy="288"/>
            </a:xfrm>
            <a:prstGeom prst="rect">
              <a:avLst/>
            </a:prstGeom>
            <a:solidFill>
              <a:srgbClr val="00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en-US" sz="2400" b="0">
                  <a:solidFill>
                    <a:srgbClr val="FFFF00"/>
                  </a:solidFill>
                  <a:latin typeface="Tahoma" pitchFamily="34" charset="0"/>
                </a:rPr>
                <a:t>Neutrophil</a:t>
              </a: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500563" y="2505075"/>
            <a:ext cx="2271712" cy="492125"/>
            <a:chOff x="3024" y="1196"/>
            <a:chExt cx="1431" cy="310"/>
          </a:xfrm>
        </p:grpSpPr>
        <p:sp>
          <p:nvSpPr>
            <p:cNvPr id="107551" name="AutoShape 31"/>
            <p:cNvSpPr>
              <a:spLocks noChangeArrowheads="1"/>
            </p:cNvSpPr>
            <p:nvPr/>
          </p:nvSpPr>
          <p:spPr bwMode="auto">
            <a:xfrm>
              <a:off x="4080" y="1200"/>
              <a:ext cx="375" cy="306"/>
            </a:xfrm>
            <a:prstGeom prst="rightArrow">
              <a:avLst>
                <a:gd name="adj1" fmla="val 50000"/>
                <a:gd name="adj2" fmla="val 30637"/>
              </a:avLst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07552" name="Text Box 32"/>
            <p:cNvSpPr txBox="1">
              <a:spLocks noChangeArrowheads="1"/>
            </p:cNvSpPr>
            <p:nvPr/>
          </p:nvSpPr>
          <p:spPr bwMode="auto">
            <a:xfrm>
              <a:off x="3024" y="1196"/>
              <a:ext cx="970" cy="288"/>
            </a:xfrm>
            <a:prstGeom prst="rect">
              <a:avLst/>
            </a:prstGeom>
            <a:solidFill>
              <a:srgbClr val="00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en-US" sz="2400" b="0">
                  <a:solidFill>
                    <a:srgbClr val="FFFF00"/>
                  </a:solidFill>
                  <a:latin typeface="Tahoma" pitchFamily="34" charset="0"/>
                </a:rPr>
                <a:t>Eosinophil</a:t>
              </a:r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5076825" y="4941888"/>
            <a:ext cx="1966913" cy="492125"/>
            <a:chOff x="3408" y="2828"/>
            <a:chExt cx="1239" cy="310"/>
          </a:xfrm>
        </p:grpSpPr>
        <p:sp>
          <p:nvSpPr>
            <p:cNvPr id="107554" name="AutoShape 34"/>
            <p:cNvSpPr>
              <a:spLocks noChangeArrowheads="1"/>
            </p:cNvSpPr>
            <p:nvPr/>
          </p:nvSpPr>
          <p:spPr bwMode="auto">
            <a:xfrm>
              <a:off x="4272" y="2832"/>
              <a:ext cx="375" cy="306"/>
            </a:xfrm>
            <a:prstGeom prst="rightArrow">
              <a:avLst>
                <a:gd name="adj1" fmla="val 50000"/>
                <a:gd name="adj2" fmla="val 30637"/>
              </a:avLst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07555" name="Text Box 35"/>
            <p:cNvSpPr txBox="1">
              <a:spLocks noChangeArrowheads="1"/>
            </p:cNvSpPr>
            <p:nvPr/>
          </p:nvSpPr>
          <p:spPr bwMode="auto">
            <a:xfrm>
              <a:off x="3408" y="2828"/>
              <a:ext cx="821" cy="288"/>
            </a:xfrm>
            <a:prstGeom prst="rect">
              <a:avLst/>
            </a:prstGeom>
            <a:solidFill>
              <a:srgbClr val="00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en-US" sz="2400" b="0">
                  <a:solidFill>
                    <a:srgbClr val="FFFF00"/>
                  </a:solidFill>
                  <a:latin typeface="Tahoma" pitchFamily="34" charset="0"/>
                </a:rPr>
                <a:t>Basophil</a:t>
              </a:r>
            </a:p>
          </p:txBody>
        </p:sp>
      </p:grpSp>
      <p:sp>
        <p:nvSpPr>
          <p:cNvPr id="107557" name="AutoShape 37"/>
          <p:cNvSpPr>
            <a:spLocks noChangeArrowheads="1"/>
          </p:cNvSpPr>
          <p:nvPr/>
        </p:nvSpPr>
        <p:spPr bwMode="auto">
          <a:xfrm>
            <a:off x="2627313" y="3357563"/>
            <a:ext cx="504825" cy="792162"/>
          </a:xfrm>
          <a:prstGeom prst="downArrow">
            <a:avLst>
              <a:gd name="adj1" fmla="val 50000"/>
              <a:gd name="adj2" fmla="val 39230"/>
            </a:avLst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bg-BG"/>
          </a:p>
        </p:txBody>
      </p:sp>
      <p:sp>
        <p:nvSpPr>
          <p:cNvPr id="107558" name="Text Box 38"/>
          <p:cNvSpPr txBox="1">
            <a:spLocks noChangeArrowheads="1"/>
          </p:cNvSpPr>
          <p:nvPr/>
        </p:nvSpPr>
        <p:spPr bwMode="auto">
          <a:xfrm>
            <a:off x="1979613" y="2827338"/>
            <a:ext cx="1803400" cy="45720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0">
                <a:solidFill>
                  <a:srgbClr val="FFFF00"/>
                </a:solidFill>
                <a:latin typeface="Tahoma" pitchFamily="34" charset="0"/>
              </a:rPr>
              <a:t>Lymphocyte</a:t>
            </a:r>
            <a:endParaRPr kumimoji="1" lang="en-US" sz="2400" b="0">
              <a:solidFill>
                <a:srgbClr val="FFCC00"/>
              </a:solidFill>
              <a:latin typeface="Arial" pitchFamily="34" charset="0"/>
            </a:endParaRPr>
          </a:p>
        </p:txBody>
      </p:sp>
      <p:sp>
        <p:nvSpPr>
          <p:cNvPr id="107560" name="AutoShape 40"/>
          <p:cNvSpPr>
            <a:spLocks noChangeArrowheads="1"/>
          </p:cNvSpPr>
          <p:nvPr/>
        </p:nvSpPr>
        <p:spPr bwMode="auto">
          <a:xfrm>
            <a:off x="1295400" y="4508500"/>
            <a:ext cx="539750" cy="744538"/>
          </a:xfrm>
          <a:prstGeom prst="downArrow">
            <a:avLst>
              <a:gd name="adj1" fmla="val 50000"/>
              <a:gd name="adj2" fmla="val 34485"/>
            </a:avLst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bg-BG"/>
          </a:p>
        </p:txBody>
      </p:sp>
      <p:sp>
        <p:nvSpPr>
          <p:cNvPr id="107561" name="Text Box 41"/>
          <p:cNvSpPr txBox="1">
            <a:spLocks noChangeArrowheads="1"/>
          </p:cNvSpPr>
          <p:nvPr/>
        </p:nvSpPr>
        <p:spPr bwMode="auto">
          <a:xfrm>
            <a:off x="827088" y="3979863"/>
            <a:ext cx="1600200" cy="45720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b="0">
                <a:solidFill>
                  <a:srgbClr val="FFFF00"/>
                </a:solidFill>
                <a:latin typeface="Tahoma" pitchFamily="34" charset="0"/>
              </a:rPr>
              <a:t>Monocyte</a:t>
            </a:r>
            <a:endParaRPr kumimoji="1" lang="en-US" b="0">
              <a:solidFill>
                <a:srgbClr val="FFCC00"/>
              </a:solidFill>
              <a:latin typeface="Arial" pitchFamily="34" charset="0"/>
            </a:endParaRPr>
          </a:p>
        </p:txBody>
      </p:sp>
      <p:sp>
        <p:nvSpPr>
          <p:cNvPr id="107562" name="AutoShape 42"/>
          <p:cNvSpPr>
            <a:spLocks noChangeArrowheads="1"/>
          </p:cNvSpPr>
          <p:nvPr/>
        </p:nvSpPr>
        <p:spPr bwMode="auto">
          <a:xfrm rot="3146783">
            <a:off x="3348038" y="1916112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bg-BG"/>
          </a:p>
        </p:txBody>
      </p:sp>
      <p:sp>
        <p:nvSpPr>
          <p:cNvPr id="107563" name="Text Box 43"/>
          <p:cNvSpPr txBox="1">
            <a:spLocks noChangeArrowheads="1"/>
          </p:cNvSpPr>
          <p:nvPr/>
        </p:nvSpPr>
        <p:spPr bwMode="auto">
          <a:xfrm>
            <a:off x="3924300" y="1773238"/>
            <a:ext cx="1951038" cy="45720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kumimoji="1" lang="en-US" sz="2400" b="0">
                <a:solidFill>
                  <a:srgbClr val="FFFF00"/>
                </a:solidFill>
                <a:latin typeface="Tahoma" pitchFamily="34" charset="0"/>
              </a:rPr>
              <a:t>Thrombocyte</a:t>
            </a:r>
          </a:p>
        </p:txBody>
      </p:sp>
      <p:sp>
        <p:nvSpPr>
          <p:cNvPr id="107565" name="AutoShape 45"/>
          <p:cNvSpPr>
            <a:spLocks noChangeArrowheads="1"/>
          </p:cNvSpPr>
          <p:nvPr/>
        </p:nvSpPr>
        <p:spPr bwMode="auto">
          <a:xfrm>
            <a:off x="5200650" y="6038850"/>
            <a:ext cx="595313" cy="485775"/>
          </a:xfrm>
          <a:prstGeom prst="rightArrow">
            <a:avLst>
              <a:gd name="adj1" fmla="val 50000"/>
              <a:gd name="adj2" fmla="val 30637"/>
            </a:avLst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bg-BG"/>
          </a:p>
        </p:txBody>
      </p:sp>
      <p:sp>
        <p:nvSpPr>
          <p:cNvPr id="107566" name="Text Box 46"/>
          <p:cNvSpPr txBox="1">
            <a:spLocks noChangeArrowheads="1"/>
          </p:cNvSpPr>
          <p:nvPr/>
        </p:nvSpPr>
        <p:spPr bwMode="auto">
          <a:xfrm>
            <a:off x="3419475" y="6032500"/>
            <a:ext cx="1719263" cy="45720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2400" b="0">
                <a:solidFill>
                  <a:srgbClr val="FFFF00"/>
                </a:solidFill>
                <a:latin typeface="Tahoma" pitchFamily="34" charset="0"/>
              </a:rPr>
              <a:t>Erythrocyte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1517</TotalTime>
  <Words>2543</Words>
  <Application>Microsoft Office PowerPoint</Application>
  <PresentationFormat>On-screen Show (4:3)</PresentationFormat>
  <Paragraphs>297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Oriel</vt:lpstr>
      <vt:lpstr>Bitmap Image</vt:lpstr>
      <vt:lpstr>Image</vt:lpstr>
      <vt:lpstr>CorelDRAW.Graphic.10</vt:lpstr>
      <vt:lpstr>Blood components. Functional role  of plasma proteins.  Red blood cells, hemoglobin. Hemopoiesis.  Blood groups</vt:lpstr>
      <vt:lpstr>* The blood volume is especially important in the control of cardiovascular dynamics.  * The average blood volume of adults is about 7 % of body weight, or about 5 liters.  *About 55 % of the blood is plasma and 45 % is red blood cells, but these percentages can vary considerably in different people, depending on gender, weight, and other factors.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Characteristics of RBC morphology and metabolism: 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The compounds of hemoglobin  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components. functional role of plasma proteins. Blood components. Red blood cells, hemoglobin. Hemopoesis</dc:title>
  <dc:creator>user</dc:creator>
  <cp:lastModifiedBy>user</cp:lastModifiedBy>
  <cp:revision>133</cp:revision>
  <dcterms:created xsi:type="dcterms:W3CDTF">2013-11-07T07:42:52Z</dcterms:created>
  <dcterms:modified xsi:type="dcterms:W3CDTF">2018-01-23T14:01:24Z</dcterms:modified>
</cp:coreProperties>
</file>