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84" r:id="rId4"/>
    <p:sldId id="288" r:id="rId5"/>
    <p:sldId id="286" r:id="rId6"/>
    <p:sldId id="287" r:id="rId7"/>
    <p:sldId id="273" r:id="rId8"/>
    <p:sldId id="261" r:id="rId9"/>
    <p:sldId id="274" r:id="rId10"/>
    <p:sldId id="262" r:id="rId11"/>
    <p:sldId id="275" r:id="rId12"/>
    <p:sldId id="277" r:id="rId13"/>
    <p:sldId id="278" r:id="rId14"/>
    <p:sldId id="279" r:id="rId15"/>
    <p:sldId id="263" r:id="rId16"/>
    <p:sldId id="264" r:id="rId17"/>
    <p:sldId id="276" r:id="rId18"/>
    <p:sldId id="267" r:id="rId19"/>
    <p:sldId id="268" r:id="rId20"/>
    <p:sldId id="289" r:id="rId21"/>
    <p:sldId id="269" r:id="rId22"/>
    <p:sldId id="270" r:id="rId23"/>
    <p:sldId id="257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D42773-DD3C-4DE2-89FD-A3008062A5E3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6D8878-6A25-444C-968B-EC39037DD91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yclic_amp" TargetMode="External"/><Relationship Id="rId3" Type="http://schemas.openxmlformats.org/officeDocument/2006/relationships/hyperlink" Target="http://en.wikipedia.org/wiki/Alpha-1_adrenergic_receptor" TargetMode="External"/><Relationship Id="rId7" Type="http://schemas.openxmlformats.org/officeDocument/2006/relationships/hyperlink" Target="http://en.wikipedia.org/wiki/Gi_alpha_subuni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alcium" TargetMode="External"/><Relationship Id="rId5" Type="http://schemas.openxmlformats.org/officeDocument/2006/relationships/hyperlink" Target="http://en.wikipedia.org/wiki/Gq_alpha_subunit" TargetMode="External"/><Relationship Id="rId4" Type="http://schemas.openxmlformats.org/officeDocument/2006/relationships/hyperlink" Target="http://en.wikipedia.org/wiki/Alpha-2_adrenergic_receptor" TargetMode="External"/><Relationship Id="rId9" Type="http://schemas.openxmlformats.org/officeDocument/2006/relationships/hyperlink" Target="http://en.wikipedia.org/wiki/Gs_alpha_subun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-protein" TargetMode="External"/><Relationship Id="rId2" Type="http://schemas.openxmlformats.org/officeDocument/2006/relationships/hyperlink" Target="http://en.wikipedia.org/wiki/Alfred_G._Gilma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//upload.wikimedia.org/wikipedia/commons/archive/e/e8/20091210131237!Rodbell,_Martin_(1925-1998).jpg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36912"/>
            <a:ext cx="7910696" cy="147218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Механизми на междуклетъчна сигнализация.</a:t>
            </a:r>
            <a:br>
              <a:rPr lang="bg-BG" dirty="0" smtClean="0"/>
            </a:br>
            <a:r>
              <a:rPr lang="bg-BG" dirty="0" smtClean="0"/>
              <a:t>Физиология на синапса. </a:t>
            </a:r>
            <a:br>
              <a:rPr lang="bg-BG" dirty="0" smtClean="0"/>
            </a:br>
            <a:r>
              <a:rPr lang="bg-BG" dirty="0" smtClean="0"/>
              <a:t>Видове синапси. Невромедиатори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6400800" cy="1752600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25000"/>
                  </a:schemeClr>
                </a:solidFill>
              </a:rPr>
              <a:t>доц. д-р Боряна Русева, д.м.</a:t>
            </a:r>
          </a:p>
          <a:p>
            <a:r>
              <a:rPr lang="bg-BG" dirty="0" smtClean="0">
                <a:solidFill>
                  <a:schemeClr val="tx2">
                    <a:lumMod val="25000"/>
                  </a:schemeClr>
                </a:solidFill>
              </a:rPr>
              <a:t>сектор “Физиология”</a:t>
            </a:r>
          </a:p>
          <a:p>
            <a:r>
              <a:rPr lang="bg-BG" dirty="0" smtClean="0">
                <a:solidFill>
                  <a:schemeClr val="tx2">
                    <a:lumMod val="25000"/>
                  </a:schemeClr>
                </a:solidFill>
              </a:rPr>
              <a:t>МУ-Плевен</a:t>
            </a:r>
          </a:p>
          <a:p>
            <a:endParaRPr lang="bg-BG" dirty="0"/>
          </a:p>
        </p:txBody>
      </p:sp>
      <p:pic>
        <p:nvPicPr>
          <p:cNvPr id="5" name="Picture 3" descr="synap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32240" y="4099594"/>
            <a:ext cx="2265024" cy="26192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07504" y="116632"/>
          <a:ext cx="862013" cy="882650"/>
        </p:xfrm>
        <a:graphic>
          <a:graphicData uri="http://schemas.openxmlformats.org/presentationml/2006/ole">
            <p:oleObj spid="_x0000_s1026" r:id="rId4" imgW="4785480" imgH="4894560" progId="CorelDRAW.Graphic.1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116632"/>
            <a:ext cx="66180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 </a:t>
            </a:r>
            <a:r>
              <a:rPr lang="bg-BG" altLang="en-US" sz="2400" b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r>
              <a:rPr lang="bg-BG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bg-BG" altLang="en-US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bg-BG" altLang="en-US" sz="2000" b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	ФАКУЛТЕТ ПО МЕДИЦИНА</a:t>
            </a:r>
            <a:r>
              <a:rPr lang="en-US" altLang="en-US" sz="2000" b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bg-BG" alt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br>
              <a:rPr lang="bg-BG" alt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268760"/>
            <a:ext cx="18838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altLang="bg-BG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Лекция </a:t>
            </a:r>
            <a:r>
              <a:rPr lang="bg-BG" altLang="bg-BG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№3</a:t>
            </a:r>
            <a:endParaRPr lang="bg-BG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bg-BG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95736" y="836712"/>
            <a:ext cx="568863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9073008" cy="114300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Предаване на информация през химичен синапс</a:t>
            </a:r>
            <a:endParaRPr lang="en-US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endParaRPr lang="en-US"/>
          </a:p>
        </p:txBody>
      </p:sp>
      <p:pic>
        <p:nvPicPr>
          <p:cNvPr id="68613" name="Picture 5" descr="synaps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736"/>
            <a:ext cx="8351837" cy="54004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18072" cy="1143000"/>
          </a:xfrm>
        </p:spPr>
        <p:txBody>
          <a:bodyPr>
            <a:noAutofit/>
          </a:bodyPr>
          <a:lstStyle/>
          <a:p>
            <a:r>
              <a:rPr lang="bg-BG" sz="3600" dirty="0" smtClean="0"/>
              <a:t>Предаване на информация през химичен синапс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4619600"/>
          </a:xfrm>
        </p:spPr>
        <p:txBody>
          <a:bodyPr>
            <a:normAutofit lnSpcReduction="10000"/>
          </a:bodyPr>
          <a:lstStyle/>
          <a:p>
            <a:r>
              <a:rPr lang="bg-BG" b="1" i="1" u="sng" dirty="0" smtClean="0"/>
              <a:t>Характеристика</a:t>
            </a:r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Предаване чрез невротрансмитер (един неврон синтезира само 1 вид медиатор)</a:t>
            </a:r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Синаптичната цепка е с размер 20-40</a:t>
            </a:r>
            <a:r>
              <a:rPr lang="en-US" dirty="0" smtClean="0"/>
              <a:t> nm</a:t>
            </a:r>
            <a:endParaRPr lang="bg-BG" dirty="0" smtClean="0"/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Еднопосочно предаване от пре- към постсинаптична мембрана</a:t>
            </a:r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Закъснение (синаптична задръжка)</a:t>
            </a:r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Възможност за сумиране на ПСП</a:t>
            </a:r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Настъпване на умора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dirty="0">
                <a:effectLst/>
              </a:rPr>
              <a:t/>
            </a:r>
            <a:br>
              <a:rPr lang="bg-BG" sz="4000" dirty="0">
                <a:effectLst/>
              </a:rPr>
            </a:br>
            <a:r>
              <a:rPr lang="bg-BG" sz="40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Нискомолекулни, бързо действащи невротрансмитери </a:t>
            </a:r>
            <a:endParaRPr lang="bg-BG" sz="32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00200"/>
            <a:ext cx="7571184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sz="2000" b="1" dirty="0">
                <a:effectLst/>
              </a:rPr>
              <a:t>Class I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Acetylcholine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sz="2000" b="1" dirty="0">
                <a:effectLst/>
              </a:rPr>
              <a:t>Class II: The Amines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Norepinephrine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Epinephrine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Dopamine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Serotonin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Histamine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sz="2000" b="1" dirty="0">
                <a:effectLst/>
              </a:rPr>
              <a:t>Class III: Amino Acids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Gamma-aminobutyric acid (GABA)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Glycine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Glutamate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Aspartate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Class IV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Nitric oxide (NO)</a:t>
            </a:r>
          </a:p>
          <a:p>
            <a:pPr>
              <a:lnSpc>
                <a:spcPct val="80000"/>
              </a:lnSpc>
            </a:pP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869238" cy="647700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Невропептиди, бавно действащи трансмитери или растежни фактори</a:t>
            </a:r>
            <a:r>
              <a:rPr lang="bg-BG" sz="2800" b="1" dirty="0">
                <a:solidFill>
                  <a:srgbClr val="FFCCFF"/>
                </a:solidFill>
                <a:effectLst/>
              </a:rPr>
              <a:t/>
            </a:r>
            <a:br>
              <a:rPr lang="bg-BG" sz="2800" b="1" dirty="0">
                <a:solidFill>
                  <a:srgbClr val="FFCCFF"/>
                </a:solidFill>
                <a:effectLst/>
              </a:rPr>
            </a:br>
            <a:endParaRPr lang="bg-BG" sz="2800" b="1" dirty="0">
              <a:solidFill>
                <a:srgbClr val="FFCCFF"/>
              </a:solidFill>
              <a:effectLst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00200"/>
            <a:ext cx="7643192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sz="2400" b="1" dirty="0">
                <a:effectLst/>
              </a:rPr>
              <a:t>Hypothalamic-releasing hormones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Thyrotropin-releasing hormone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Luteinizing hormone–releasing hormone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Somatostatin (growth hormone inhibitory factor)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sz="2400" b="1" dirty="0">
                <a:effectLst/>
              </a:rPr>
              <a:t>Pituitary peptides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Adrenocorticotropic hormone (ACTH)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b-Endorphin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a-Melanocyte-stimulating hormone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Prolactin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Luteinizing hormone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Thyrotropin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Growth hormone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Vasopressin</a:t>
            </a:r>
          </a:p>
          <a:p>
            <a:pPr>
              <a:lnSpc>
                <a:spcPct val="80000"/>
              </a:lnSpc>
            </a:pPr>
            <a:r>
              <a:rPr lang="bg-BG" sz="2400" dirty="0">
                <a:effectLst/>
              </a:rPr>
              <a:t>Oxytocin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404664"/>
            <a:ext cx="7956550" cy="6165999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Пептиди, действащи върху червата и мозъка</a:t>
            </a:r>
            <a:endParaRPr lang="bg-BG" sz="2000" b="1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Leucine enkephalin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Methionine enkephalin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Substance P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Gastrin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Cholecystokinin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Vasoactive intestinal polypeptide (VIP)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Nerve growth factor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Brain-derived neurotropic factor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Neurotensin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Insulin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Glucagon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Пептиди, действащи върху други тъкани</a:t>
            </a:r>
            <a:endParaRPr lang="bg-BG" sz="2000" b="1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Angiotensin II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Bradykinin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Carnosine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Sleep peptides</a:t>
            </a:r>
          </a:p>
          <a:p>
            <a:pPr>
              <a:lnSpc>
                <a:spcPct val="80000"/>
              </a:lnSpc>
            </a:pPr>
            <a:r>
              <a:rPr lang="bg-BG" sz="2000" dirty="0">
                <a:effectLst/>
              </a:rPr>
              <a:t>Calcitonin</a:t>
            </a:r>
          </a:p>
          <a:p>
            <a:pPr>
              <a:lnSpc>
                <a:spcPct val="80000"/>
              </a:lnSpc>
            </a:pPr>
            <a:endParaRPr lang="bg-BG" sz="2000" dirty="0"/>
          </a:p>
          <a:p>
            <a:pPr>
              <a:lnSpc>
                <a:spcPct val="80000"/>
              </a:lnSpc>
            </a:pP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8172400" cy="1143000"/>
          </a:xfrm>
        </p:spPr>
        <p:txBody>
          <a:bodyPr>
            <a:normAutofit fontScale="90000"/>
          </a:bodyPr>
          <a:lstStyle/>
          <a:p>
            <a:r>
              <a:rPr lang="bg-BG" sz="3200" b="1" dirty="0" smtClean="0"/>
              <a:t>Типичен пример за предаване на информация чрез химичен синапс е нервномускулния синапс</a:t>
            </a:r>
            <a:endParaRPr lang="en-US" sz="3200" b="1" dirty="0"/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28775"/>
            <a:ext cx="7772400" cy="4465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647081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bg-BG" sz="2000" dirty="0" smtClean="0"/>
              <a:t>	Медиаторът, отделен в синаптичната цепка се свързва със специфичен рецептор на постсинаптичната мембрана и това води до промени в проницаемостта й  за различни йони и се получава деполяризация (ВПСП) или хиперполяризация (ЗПСП), в зависимост от вида на отворените йонни каналчета. </a:t>
            </a:r>
            <a:br>
              <a:rPr lang="bg-BG" sz="2000" dirty="0" smtClean="0"/>
            </a:br>
            <a:r>
              <a:rPr lang="bg-BG" sz="2000" dirty="0" smtClean="0"/>
              <a:t>Мембранните рецептори са 2 типа:</a:t>
            </a:r>
            <a:br>
              <a:rPr lang="bg-BG" sz="2000" dirty="0" smtClean="0"/>
            </a:br>
            <a:r>
              <a:rPr lang="bg-BG" sz="2000" dirty="0" smtClean="0"/>
              <a:t>1. рецептори, контролиращи йонните каналчета директно (</a:t>
            </a:r>
            <a:r>
              <a:rPr lang="en-US" sz="2000" dirty="0" smtClean="0"/>
              <a:t>N-</a:t>
            </a:r>
            <a:r>
              <a:rPr lang="bg-BG" sz="2000" dirty="0" smtClean="0"/>
              <a:t>холино</a:t>
            </a:r>
            <a:r>
              <a:rPr lang="en-US" sz="2000" dirty="0" smtClean="0"/>
              <a:t> </a:t>
            </a:r>
            <a:r>
              <a:rPr lang="bg-BG" sz="2000" dirty="0" smtClean="0"/>
              <a:t>рецептори</a:t>
            </a:r>
            <a:r>
              <a:rPr lang="en-US" sz="2000" dirty="0" smtClean="0"/>
              <a:t>; GABA –</a:t>
            </a:r>
            <a:r>
              <a:rPr lang="bg-BG" sz="2000" dirty="0" smtClean="0"/>
              <a:t> рецептори; глицинови рецептори; глутаматни рецептори) </a:t>
            </a:r>
            <a:br>
              <a:rPr lang="bg-BG" sz="2000" dirty="0" smtClean="0"/>
            </a:br>
            <a:r>
              <a:rPr lang="bg-BG" sz="2000" dirty="0" smtClean="0"/>
              <a:t>2. рецептори, контролиращи йонните каналчета с помощта на </a:t>
            </a:r>
            <a:r>
              <a:rPr lang="en-US" sz="2000" dirty="0" smtClean="0"/>
              <a:t>G</a:t>
            </a:r>
            <a:r>
              <a:rPr lang="bg-BG" sz="2000" dirty="0" smtClean="0"/>
              <a:t>-протеин и вторични посредници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98307" name="Picture 3" descr="Ligand-gated_vs_G-protein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566988"/>
            <a:ext cx="8229600" cy="4291012"/>
          </a:xfr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 </a:t>
            </a:r>
            <a:r>
              <a:rPr lang="bg-BG" dirty="0" smtClean="0"/>
              <a:t>– холинергични рецептори</a:t>
            </a:r>
            <a:endParaRPr lang="bg-BG" dirty="0"/>
          </a:p>
        </p:txBody>
      </p:sp>
      <p:pic>
        <p:nvPicPr>
          <p:cNvPr id="4" name="Picture 7" descr="fp6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955" y="1882775"/>
            <a:ext cx="656609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7523" name="Picture 3" descr="Characteristic of important subtypes of muscarinic recepto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765175"/>
            <a:ext cx="7489825" cy="5183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bg-BG" sz="2800" dirty="0" smtClean="0"/>
              <a:t>Адренергични рецептори</a:t>
            </a:r>
            <a:endParaRPr lang="en-US" sz="28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9" name="Picture 5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1"/>
            <a:ext cx="8712967" cy="5760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600" dirty="0" smtClean="0"/>
              <a:t>Механизми на междуклетъчна сигнализация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7962088" cy="4896544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Обмяната на информация между клетките се извършва с помощта на специални молекули, изпълняващи сигнална функция.</a:t>
            </a:r>
          </a:p>
          <a:p>
            <a:r>
              <a:rPr lang="bg-BG" dirty="0" smtClean="0"/>
              <a:t>Съществуват 3 основни типа междуклетъчна сигнализация:</a:t>
            </a:r>
          </a:p>
          <a:p>
            <a:pPr marL="596646" indent="-514350">
              <a:buAutoNum type="arabicPeriod"/>
            </a:pPr>
            <a:r>
              <a:rPr lang="bg-BG" dirty="0" smtClean="0"/>
              <a:t>Автокринна</a:t>
            </a:r>
          </a:p>
          <a:p>
            <a:pPr marL="596646" indent="-514350">
              <a:buAutoNum type="arabicPeriod"/>
            </a:pPr>
            <a:r>
              <a:rPr lang="bg-BG" dirty="0" smtClean="0"/>
              <a:t>Паракринна</a:t>
            </a:r>
          </a:p>
          <a:p>
            <a:pPr marL="596646" indent="-514350">
              <a:buAutoNum type="arabicPeriod"/>
            </a:pPr>
            <a:r>
              <a:rPr lang="bg-BG" dirty="0" smtClean="0"/>
              <a:t> Дистантна </a:t>
            </a:r>
          </a:p>
          <a:p>
            <a:pPr marL="596646" indent="-514350">
              <a:buNone/>
            </a:pPr>
            <a:r>
              <a:rPr lang="bg-BG" dirty="0" smtClean="0"/>
              <a:t>	</a:t>
            </a:r>
            <a:endParaRPr lang="bg-B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smtClean="0"/>
          </a:p>
        </p:txBody>
      </p:sp>
      <p:pic>
        <p:nvPicPr>
          <p:cNvPr id="31747" name="Picture 2" descr="F:\lectures_ELE_14\dia6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908721"/>
            <a:ext cx="7560840" cy="547303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9" name="Picture 5" descr="Adrenoceptor-Signal_transduk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4" y="548680"/>
            <a:ext cx="4393183" cy="56886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716463" y="620713"/>
            <a:ext cx="41243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 sz="2000" b="1" i="1" u="sng" dirty="0" smtClean="0"/>
              <a:t>Механизъм на действие на адренергичните рецептори</a:t>
            </a:r>
            <a:r>
              <a:rPr lang="en-US" sz="2000" b="1" i="1" u="sng" dirty="0" smtClean="0"/>
              <a:t>:</a:t>
            </a:r>
            <a:endParaRPr lang="en-US" sz="2000" dirty="0"/>
          </a:p>
          <a:p>
            <a:r>
              <a:rPr lang="bg-BG" sz="2000" dirty="0" smtClean="0"/>
              <a:t>Адреналинът и норадреналинът са лиганди, които се свързват с </a:t>
            </a:r>
            <a:r>
              <a:rPr lang="bg-BG" sz="2000" dirty="0" smtClean="0">
                <a:hlinkClick r:id="rId3" tooltip="Alpha-1 adrenergic receptor"/>
              </a:rPr>
              <a:t>α</a:t>
            </a:r>
            <a:r>
              <a:rPr lang="bg-BG" sz="2000" baseline="-25000" dirty="0" smtClean="0">
                <a:hlinkClick r:id="rId3" tooltip="Alpha-1 adrenergic receptor"/>
              </a:rPr>
              <a:t>1</a:t>
            </a:r>
            <a:r>
              <a:rPr lang="bg-BG" sz="2000" dirty="0"/>
              <a:t>, </a:t>
            </a:r>
            <a:r>
              <a:rPr lang="bg-BG" sz="2000" dirty="0">
                <a:hlinkClick r:id="rId4" tooltip="Alpha-2 adrenergic receptor"/>
              </a:rPr>
              <a:t>α</a:t>
            </a:r>
            <a:r>
              <a:rPr lang="bg-BG" sz="2000" baseline="-25000" dirty="0">
                <a:hlinkClick r:id="rId4" tooltip="Alpha-2 adrenergic receptor"/>
              </a:rPr>
              <a:t>2</a:t>
            </a:r>
            <a:r>
              <a:rPr lang="bg-BG" sz="2000" dirty="0"/>
              <a:t> </a:t>
            </a:r>
            <a:r>
              <a:rPr lang="bg-BG" sz="2000" dirty="0" smtClean="0"/>
              <a:t>или β-адренергични рецептори. Свързването с</a:t>
            </a:r>
            <a:r>
              <a:rPr lang="bg-BG" sz="2000" dirty="0"/>
              <a:t> </a:t>
            </a:r>
            <a:r>
              <a:rPr lang="bg-BG" sz="2000" dirty="0" smtClean="0">
                <a:hlinkClick r:id="rId3" tooltip="Alpha-1 adrenergic receptor"/>
              </a:rPr>
              <a:t>α</a:t>
            </a:r>
            <a:r>
              <a:rPr lang="bg-BG" sz="2000" baseline="-25000" dirty="0" smtClean="0">
                <a:hlinkClick r:id="rId3" tooltip="Alpha-1 adrenergic receptor"/>
              </a:rPr>
              <a:t>1</a:t>
            </a:r>
            <a:r>
              <a:rPr lang="bg-BG" sz="2000" dirty="0" smtClean="0"/>
              <a:t> активира </a:t>
            </a:r>
            <a:r>
              <a:rPr lang="bg-BG" sz="2000" dirty="0" smtClean="0">
                <a:hlinkClick r:id="rId5" tooltip="Gq alpha subunit"/>
              </a:rPr>
              <a:t>Gq</a:t>
            </a:r>
            <a:r>
              <a:rPr lang="bg-BG" sz="2000" dirty="0" smtClean="0"/>
              <a:t>, което води до повишаване на вътреклетъчната концентрация на </a:t>
            </a:r>
            <a:r>
              <a:rPr lang="bg-BG" sz="2000" dirty="0" smtClean="0">
                <a:hlinkClick r:id="rId6" tooltip="Calcium"/>
              </a:rPr>
              <a:t>Ca</a:t>
            </a:r>
            <a:r>
              <a:rPr lang="bg-BG" sz="2000" baseline="30000" dirty="0" smtClean="0">
                <a:hlinkClick r:id="rId6" tooltip="Calcium"/>
              </a:rPr>
              <a:t>2</a:t>
            </a:r>
            <a:r>
              <a:rPr lang="bg-BG" sz="2000" baseline="30000" dirty="0">
                <a:hlinkClick r:id="rId6" tooltip="Calcium"/>
              </a:rPr>
              <a:t>+</a:t>
            </a:r>
            <a:r>
              <a:rPr lang="bg-BG" sz="2000" dirty="0"/>
              <a:t> </a:t>
            </a:r>
            <a:r>
              <a:rPr lang="bg-BG" sz="2000" dirty="0" smtClean="0"/>
              <a:t> </a:t>
            </a:r>
            <a:r>
              <a:rPr lang="bg-BG" sz="2000" dirty="0" smtClean="0">
                <a:sym typeface="Wingdings" pitchFamily="2" charset="2"/>
              </a:rPr>
              <a:t> съкращение на </a:t>
            </a:r>
            <a:r>
              <a:rPr lang="bg-BG" sz="2000" dirty="0" smtClean="0"/>
              <a:t>гладко-мускулните клетки. </a:t>
            </a:r>
            <a:endParaRPr lang="en-US" sz="2000" dirty="0"/>
          </a:p>
          <a:p>
            <a:r>
              <a:rPr lang="bg-BG" sz="2000" dirty="0" smtClean="0"/>
              <a:t>Свързването с </a:t>
            </a:r>
            <a:r>
              <a:rPr lang="bg-BG" sz="2000" dirty="0" smtClean="0">
                <a:hlinkClick r:id="rId4" tooltip="Alpha-2 adrenergic receptor"/>
              </a:rPr>
              <a:t>α</a:t>
            </a:r>
            <a:r>
              <a:rPr lang="bg-BG" sz="2000" baseline="-25000" dirty="0" smtClean="0">
                <a:hlinkClick r:id="rId4" tooltip="Alpha-2 adrenergic receptor"/>
              </a:rPr>
              <a:t>2</a:t>
            </a:r>
            <a:r>
              <a:rPr lang="bg-BG" sz="2000" dirty="0" smtClean="0"/>
              <a:t>   чрез </a:t>
            </a:r>
            <a:r>
              <a:rPr lang="bg-BG" sz="2000" dirty="0" smtClean="0">
                <a:hlinkClick r:id="rId7" tooltip="Gi alpha subunit"/>
              </a:rPr>
              <a:t>Gi</a:t>
            </a:r>
            <a:r>
              <a:rPr lang="bg-BG" sz="2000" dirty="0"/>
              <a:t>, </a:t>
            </a:r>
            <a:r>
              <a:rPr lang="bg-BG" sz="2000" dirty="0" smtClean="0"/>
              <a:t>който понижава </a:t>
            </a:r>
            <a:r>
              <a:rPr lang="bg-BG" sz="2000" dirty="0" smtClean="0">
                <a:hlinkClick r:id="rId8" tooltip="Cyclic amp"/>
              </a:rPr>
              <a:t>cAMP</a:t>
            </a:r>
            <a:r>
              <a:rPr lang="bg-BG" sz="2000" dirty="0" smtClean="0"/>
              <a:t> </a:t>
            </a:r>
            <a:r>
              <a:rPr lang="bg-BG" sz="2000" dirty="0" smtClean="0">
                <a:sym typeface="Wingdings" pitchFamily="2" charset="2"/>
              </a:rPr>
              <a:t> отпускане на </a:t>
            </a:r>
            <a:r>
              <a:rPr lang="bg-BG" sz="2000" dirty="0" smtClean="0"/>
              <a:t>гладко-мускулните клетки. </a:t>
            </a:r>
          </a:p>
          <a:p>
            <a:r>
              <a:rPr lang="bg-BG" sz="2000" dirty="0" smtClean="0"/>
              <a:t>β  рецепторите са свързани с ефекта на </a:t>
            </a:r>
            <a:r>
              <a:rPr lang="bg-BG" sz="2000" dirty="0" smtClean="0">
                <a:hlinkClick r:id="rId9" tooltip="Gs alpha subunit"/>
              </a:rPr>
              <a:t>Gs</a:t>
            </a:r>
            <a:r>
              <a:rPr lang="bg-BG" sz="2000" dirty="0"/>
              <a:t>, </a:t>
            </a:r>
            <a:r>
              <a:rPr lang="bg-BG" sz="2000" dirty="0" smtClean="0"/>
              <a:t>повишава се </a:t>
            </a:r>
            <a:r>
              <a:rPr lang="bg-BG" sz="2000" dirty="0" smtClean="0">
                <a:hlinkClick r:id="rId8" tooltip="Cyclic amp"/>
              </a:rPr>
              <a:t>cAMP</a:t>
            </a:r>
            <a:r>
              <a:rPr lang="bg-BG" sz="2000" dirty="0" smtClean="0"/>
              <a:t> </a:t>
            </a:r>
            <a:r>
              <a:rPr lang="bg-BG" sz="2000" dirty="0" smtClean="0">
                <a:sym typeface="Wingdings" pitchFamily="2" charset="2"/>
              </a:rPr>
              <a:t> </a:t>
            </a:r>
            <a:r>
              <a:rPr lang="bg-BG" sz="2000" dirty="0" smtClean="0"/>
              <a:t>контракция на миокард (β1) и  отпускане на гладко-мускулните клетки (β2), защото те могат да се свързват и с </a:t>
            </a:r>
            <a:r>
              <a:rPr lang="bg-BG" sz="2000" dirty="0" smtClean="0">
                <a:hlinkClick r:id="rId7" tooltip="Gi alpha subunit"/>
              </a:rPr>
              <a:t>Gi</a:t>
            </a:r>
            <a:r>
              <a:rPr lang="bg-BG" sz="2000" dirty="0" smtClean="0"/>
              <a:t>.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1" name="Picture 5" descr="figure_14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6048375" cy="5543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0182" name="Picture 6" descr="figure_14_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620713"/>
            <a:ext cx="1941513" cy="5545137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281113" y="449263"/>
            <a:ext cx="7862887" cy="381000"/>
          </a:xfrm>
        </p:spPr>
        <p:txBody>
          <a:bodyPr anchorCtr="1">
            <a:normAutofit fontScale="90000"/>
          </a:bodyPr>
          <a:lstStyle/>
          <a:p>
            <a:r>
              <a:rPr lang="en-US" sz="3600" i="1" dirty="0">
                <a:solidFill>
                  <a:srgbClr val="FF0066"/>
                </a:solidFill>
              </a:rPr>
              <a:t/>
            </a:r>
            <a:br>
              <a:rPr lang="en-US" sz="3600" i="1" dirty="0">
                <a:solidFill>
                  <a:srgbClr val="FF0066"/>
                </a:solidFill>
              </a:rPr>
            </a:br>
            <a:endParaRPr lang="bg-BG" sz="3600" i="1" dirty="0">
              <a:solidFill>
                <a:srgbClr val="FF0066"/>
              </a:solidFill>
            </a:endParaRPr>
          </a:p>
        </p:txBody>
      </p:sp>
      <p:pic>
        <p:nvPicPr>
          <p:cNvPr id="4100" name="Picture 4" descr="luvar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337050"/>
            <a:ext cx="2773363" cy="2520950"/>
          </a:xfrm>
          <a:ln>
            <a:solidFill>
              <a:srgbClr val="99FF33"/>
            </a:solidFill>
          </a:ln>
        </p:spPr>
      </p:pic>
      <p:pic>
        <p:nvPicPr>
          <p:cNvPr id="4101" name="Picture 5" descr="sP101004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72201" y="4343400"/>
            <a:ext cx="2771800" cy="2514600"/>
          </a:xfrm>
          <a:ln>
            <a:solidFill>
              <a:srgbClr val="FF0000"/>
            </a:solidFill>
          </a:ln>
        </p:spPr>
      </p:pic>
      <p:pic>
        <p:nvPicPr>
          <p:cNvPr id="4102" name="Picture 6" descr="Plev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295400"/>
            <a:ext cx="2819400" cy="2595563"/>
          </a:xfrm>
          <a:noFill/>
          <a:ln>
            <a:solidFill>
              <a:schemeClr val="tx1"/>
            </a:solidFill>
          </a:ln>
        </p:spPr>
      </p:pic>
      <p:pic>
        <p:nvPicPr>
          <p:cNvPr id="410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72200" y="1268413"/>
            <a:ext cx="2771800" cy="2590800"/>
          </a:xfrm>
          <a:noFill/>
          <a:ln>
            <a:solidFill>
              <a:srgbClr val="6600FF"/>
            </a:solidFill>
          </a:ln>
        </p:spPr>
      </p:pic>
      <p:pic>
        <p:nvPicPr>
          <p:cNvPr id="4099" name="Picture 3" descr="showim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419600"/>
            <a:ext cx="2809875" cy="24384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4103" name="Picture 7" descr="Разходка с лодка в парк Кайлъка, гр. Плевен&lt;br /&gt;&lt;br/&g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268760"/>
            <a:ext cx="2658616" cy="25908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124075" y="271463"/>
            <a:ext cx="4752975" cy="65087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bg-BG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Благодаря за вниманието!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Механизми на междуклетъчна сигнализация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532440" cy="5157192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/>
              <a:t>За да осъществят своя ефект, сигналните молекули (лиганди) се свързват със специфични за тях рецептори, които според локализацията си биват :</a:t>
            </a:r>
          </a:p>
          <a:p>
            <a:pPr marL="596646" indent="-514350">
              <a:buAutoNum type="arabicPeriod"/>
            </a:pPr>
            <a:r>
              <a:rPr lang="bg-BG" dirty="0" smtClean="0"/>
              <a:t>Мембранни</a:t>
            </a:r>
          </a:p>
          <a:p>
            <a:pPr marL="596646" indent="-514350">
              <a:buAutoNum type="arabicPeriod"/>
            </a:pPr>
            <a:r>
              <a:rPr lang="bg-BG" dirty="0" smtClean="0"/>
              <a:t>Цитоплазмени</a:t>
            </a:r>
          </a:p>
          <a:p>
            <a:pPr marL="596646" indent="-514350">
              <a:buAutoNum type="arabicPeriod"/>
            </a:pPr>
            <a:r>
              <a:rPr lang="bg-BG" dirty="0" smtClean="0"/>
              <a:t>Ядрени</a:t>
            </a:r>
          </a:p>
          <a:p>
            <a:pPr marL="596646" indent="-514350"/>
            <a:r>
              <a:rPr lang="bg-BG" dirty="0" smtClean="0"/>
              <a:t>Броят на рецепторите в клетъчната мембрана може да варира:</a:t>
            </a:r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Регулация “надолу” настъпва при високи концентрации на съответния лиганд </a:t>
            </a:r>
            <a:r>
              <a:rPr lang="bg-BG" dirty="0" smtClean="0">
                <a:sym typeface="Wingdings" pitchFamily="2" charset="2"/>
              </a:rPr>
              <a:t> интернализация на рецепторите</a:t>
            </a:r>
            <a:endParaRPr lang="bg-BG" dirty="0" smtClean="0"/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Регулация “нагоре” при понижена концентрация на лиганда</a:t>
            </a:r>
          </a:p>
          <a:p>
            <a:pPr marL="596646" indent="-514350">
              <a:buNone/>
            </a:pPr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1143000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/>
              <a:t>Механизми на междуклетъчна сигнализация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962088" cy="5733256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Сигналните молекули, които са липидоразтворими лесно преминават през клетъчната мембрана на прицелната клетка и се свързват с  цитозолен или ядрен рецептор, повлиявайки белтъчната синтеза в клетката.</a:t>
            </a:r>
          </a:p>
          <a:p>
            <a:r>
              <a:rPr lang="bg-BG" dirty="0" smtClean="0"/>
              <a:t>Сигналните молекули, които не могат да преминат през клетъчната мембрана се свързват със специфичен рецептор върху нея.</a:t>
            </a:r>
          </a:p>
          <a:p>
            <a:r>
              <a:rPr lang="bg-BG" dirty="0" smtClean="0"/>
              <a:t>Лиганд-рецепторният комплекс активира специфичен </a:t>
            </a:r>
            <a:r>
              <a:rPr lang="en-US" dirty="0" smtClean="0"/>
              <a:t>G</a:t>
            </a:r>
            <a:r>
              <a:rPr lang="bg-BG" dirty="0" smtClean="0"/>
              <a:t>-протеин , локализиран по съседство.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8640"/>
            <a:ext cx="8352928" cy="5942285"/>
          </a:xfrm>
        </p:spPr>
        <p:txBody>
          <a:bodyPr/>
          <a:lstStyle/>
          <a:p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Нобелови лауреати за физиология и медицина за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1994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 са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2" tooltip="Alfred G. Gilman"/>
              </a:rPr>
              <a:t>Alfred G. Gilman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Martin </a:t>
            </a:r>
            <a:r>
              <a:rPr lang="en-US" sz="2400" u="sng" dirty="0" err="1">
                <a:solidFill>
                  <a:schemeClr val="accent1">
                    <a:lumMod val="75000"/>
                  </a:schemeClr>
                </a:solidFill>
              </a:rPr>
              <a:t>Rodbell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USA)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 за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откритието на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hlinkClick r:id="rId3" tooltip="G-protein"/>
              </a:rPr>
              <a:t>G-</a:t>
            </a:r>
            <a:r>
              <a:rPr lang="bg-BG" sz="2400" u="sng" dirty="0" smtClean="0">
                <a:solidFill>
                  <a:schemeClr val="accent1">
                    <a:lumMod val="75000"/>
                  </a:schemeClr>
                </a:solidFill>
              </a:rPr>
              <a:t>протеините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и тяхната роля в </a:t>
            </a:r>
            <a:r>
              <a:rPr lang="bg-BG" sz="2400" u="sng" dirty="0" smtClean="0">
                <a:solidFill>
                  <a:schemeClr val="accent1">
                    <a:lumMod val="75000"/>
                  </a:schemeClr>
                </a:solidFill>
              </a:rPr>
              <a:t>междуклетъчната сигнализация</a:t>
            </a:r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5476" name="Picture 4" descr="RTEmagicC_3110afe6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773238"/>
            <a:ext cx="7056438" cy="4895850"/>
          </a:xfrm>
          <a:prstGeom prst="rect">
            <a:avLst/>
          </a:prstGeom>
          <a:noFill/>
        </p:spPr>
      </p:pic>
      <p:pic>
        <p:nvPicPr>
          <p:cNvPr id="105477" name="Picture 5" descr="Thumbnail for version as of 13:23, 24 November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260350"/>
            <a:ext cx="1066800" cy="114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/>
              <a:t>Механизми на междуклетъчна сигнализация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890080" cy="5373216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/>
              <a:t>Всички </a:t>
            </a:r>
            <a:r>
              <a:rPr lang="en-US" dirty="0" smtClean="0"/>
              <a:t>G</a:t>
            </a:r>
            <a:r>
              <a:rPr lang="bg-BG" dirty="0" smtClean="0"/>
              <a:t>-протеини притежават ясно изразен афинитет към </a:t>
            </a:r>
            <a:r>
              <a:rPr lang="en-US" dirty="0" smtClean="0"/>
              <a:t>GTP</a:t>
            </a:r>
            <a:r>
              <a:rPr lang="bg-BG" dirty="0" smtClean="0"/>
              <a:t>.</a:t>
            </a:r>
          </a:p>
          <a:p>
            <a:r>
              <a:rPr lang="bg-BG" dirty="0" smtClean="0"/>
              <a:t>Активираният </a:t>
            </a:r>
            <a:r>
              <a:rPr lang="en-US" dirty="0" smtClean="0"/>
              <a:t>G</a:t>
            </a:r>
            <a:r>
              <a:rPr lang="bg-BG" dirty="0" smtClean="0"/>
              <a:t>-протеин  се свързва със специфичен ефекторен регулаторен ензим, отговорен за формирането на т.нар. вторичен посредник.</a:t>
            </a:r>
          </a:p>
          <a:p>
            <a:r>
              <a:rPr lang="bg-BG" dirty="0" smtClean="0"/>
              <a:t>Ефекторният ензим също като </a:t>
            </a:r>
            <a:r>
              <a:rPr lang="en-US" dirty="0" smtClean="0"/>
              <a:t>G</a:t>
            </a:r>
            <a:r>
              <a:rPr lang="bg-BG" dirty="0" smtClean="0"/>
              <a:t>-протеина се намира в клетъчната мембрана, докато вторичният посредник е водно-разтворимо съединение, поради което свободно дифундира в цитозола.</a:t>
            </a:r>
          </a:p>
          <a:p>
            <a:r>
              <a:rPr lang="bg-BG" dirty="0" smtClean="0"/>
              <a:t>Вторични посредници са: цАМФ, ИТФ и диацилглицерол, арахидонова киселина, Са++ калмодулин, цГМФ.</a:t>
            </a:r>
          </a:p>
          <a:p>
            <a:r>
              <a:rPr lang="bg-BG" dirty="0" smtClean="0"/>
              <a:t> Вторичните посредници активират протеинкинази или тирозинкинази.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r>
              <a:rPr lang="bg-BG" dirty="0" smtClean="0"/>
              <a:t>Синапс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5256584"/>
          </a:xfrm>
        </p:spPr>
        <p:txBody>
          <a:bodyPr>
            <a:normAutofit fontScale="85000" lnSpcReduction="20000"/>
          </a:bodyPr>
          <a:lstStyle/>
          <a:p>
            <a:r>
              <a:rPr lang="bg-BG" b="1" i="1" u="sng" dirty="0" smtClean="0"/>
              <a:t>Синапсът</a:t>
            </a:r>
            <a:r>
              <a:rPr lang="bg-BG" i="1" dirty="0" smtClean="0"/>
              <a:t> е структура, която осъществява връзката между нервните клетки или между нервна и мускулна, или нервна и жлезиста клетка.</a:t>
            </a:r>
          </a:p>
          <a:p>
            <a:r>
              <a:rPr lang="bg-BG" dirty="0" smtClean="0"/>
              <a:t>Посредством синапсите става предаване на информация между тези клетки.</a:t>
            </a:r>
          </a:p>
          <a:p>
            <a:r>
              <a:rPr lang="bg-BG" u="sng" dirty="0" smtClean="0"/>
              <a:t>Съществуват два вида синапси</a:t>
            </a:r>
            <a:r>
              <a:rPr lang="bg-BG" dirty="0" smtClean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Електрични</a:t>
            </a:r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Химични </a:t>
            </a:r>
          </a:p>
          <a:p>
            <a:pPr marL="596646" indent="-514350"/>
            <a:r>
              <a:rPr lang="bg-BG" u="sng" dirty="0" smtClean="0"/>
              <a:t>Всеки синапс има</a:t>
            </a:r>
            <a:r>
              <a:rPr lang="bg-BG" dirty="0" smtClean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 Пресинаптична мембрана</a:t>
            </a:r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Синаптична цепка</a:t>
            </a:r>
          </a:p>
          <a:p>
            <a:pPr marL="596646" indent="-514350">
              <a:buFont typeface="+mj-lt"/>
              <a:buAutoNum type="arabicPeriod"/>
            </a:pPr>
            <a:r>
              <a:rPr lang="bg-BG" dirty="0" smtClean="0"/>
              <a:t>Постсинаптична мембрана</a:t>
            </a:r>
            <a:endParaRPr lang="bg-BG" dirty="0"/>
          </a:p>
        </p:txBody>
      </p:sp>
      <p:pic>
        <p:nvPicPr>
          <p:cNvPr id="4" name="Picture 6" descr="anim_nerv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501008"/>
            <a:ext cx="7143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Видове синапси:</a:t>
            </a:r>
            <a:br>
              <a:rPr lang="bg-BG" dirty="0" smtClean="0"/>
            </a:br>
            <a:r>
              <a:rPr lang="bg-BG" dirty="0" smtClean="0"/>
              <a:t>А) електрични      Б) химични</a:t>
            </a:r>
            <a:endParaRPr lang="bg-BG" dirty="0"/>
          </a:p>
        </p:txBody>
      </p:sp>
      <p:pic>
        <p:nvPicPr>
          <p:cNvPr id="4" name="Picture 4" descr="Chemical_vs_Electric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216386" cy="4800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8244408" cy="1143000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Предаване на информация през електричен синапс</a:t>
            </a:r>
            <a:endParaRPr lang="bg-BG" sz="2800" dirty="0"/>
          </a:p>
        </p:txBody>
      </p:sp>
      <p:pic>
        <p:nvPicPr>
          <p:cNvPr id="4" name="Picture 4" descr="gap_j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5570984" cy="397093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u="sng" dirty="0" smtClean="0"/>
              <a:t>Характеристика: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Синаптичната цепка между мембраните на 2-те клетки е много малка (3,5</a:t>
            </a:r>
            <a:r>
              <a:rPr lang="en-US" dirty="0" smtClean="0"/>
              <a:t>nm</a:t>
            </a:r>
            <a:r>
              <a:rPr lang="bg-BG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Предаването на информация се осъществява чрез специален канал (конексон)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Каналът променя своята проводимост под влияние на </a:t>
            </a:r>
            <a:r>
              <a:rPr lang="en-US" dirty="0" smtClean="0"/>
              <a:t>pH, Ca++ </a:t>
            </a:r>
            <a:r>
              <a:rPr lang="bg-BG" dirty="0" smtClean="0"/>
              <a:t>и др. фактори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Предаването е с голяма скорост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Предаването е двупосочно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254</TotalTime>
  <Words>694</Words>
  <Application>Microsoft Office PowerPoint</Application>
  <PresentationFormat>On-screen Show 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Solstice</vt:lpstr>
      <vt:lpstr>CorelDRAW.Graphic.10</vt:lpstr>
      <vt:lpstr>Механизми на междуклетъчна сигнализация. Физиология на синапса.  Видове синапси. Невромедиатори</vt:lpstr>
      <vt:lpstr>Механизми на междуклетъчна сигнализация</vt:lpstr>
      <vt:lpstr>Механизми на междуклетъчна сигнализация</vt:lpstr>
      <vt:lpstr>Механизми на междуклетъчна сигнализация</vt:lpstr>
      <vt:lpstr>Slide 5</vt:lpstr>
      <vt:lpstr>Механизми на междуклетъчна сигнализация</vt:lpstr>
      <vt:lpstr>Синапс</vt:lpstr>
      <vt:lpstr>Видове синапси: А) електрични      Б) химични</vt:lpstr>
      <vt:lpstr>Предаване на информация през електричен синапс</vt:lpstr>
      <vt:lpstr>Предаване на информация през химичен синапс</vt:lpstr>
      <vt:lpstr>Предаване на информация през химичен синапс</vt:lpstr>
      <vt:lpstr>  Нискомолекулни, бързо действащи невротрансмитери </vt:lpstr>
      <vt:lpstr>Невропептиди, бавно действащи трансмитери или растежни фактори </vt:lpstr>
      <vt:lpstr>Slide 14</vt:lpstr>
      <vt:lpstr>Типичен пример за предаване на информация чрез химичен синапс е нервномускулния синапс</vt:lpstr>
      <vt:lpstr> Медиаторът, отделен в синаптичната цепка се свързва със специфичен рецептор на постсинаптичната мембрана и това води до промени в проницаемостта й  за различни йони и се получава деполяризация (ВПСП) или хиперполяризация (ЗПСП), в зависимост от вида на отворените йонни каналчета.  Мембранните рецептори са 2 типа: 1. рецептори, контролиращи йонните каналчета директно (N-холино рецептори; GABA – рецептори; глицинови рецептори; глутаматни рецептори)  2. рецептори, контролиращи йонните каналчета с помощта на G-протеин и вторични посредници </vt:lpstr>
      <vt:lpstr>N – холинергични рецептори</vt:lpstr>
      <vt:lpstr>Slide 18</vt:lpstr>
      <vt:lpstr>Адренергични рецептори</vt:lpstr>
      <vt:lpstr>Slide 20</vt:lpstr>
      <vt:lpstr>Slide 21</vt:lpstr>
      <vt:lpstr>Slide 22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Механизми на междуклетъчна сигнализация. Физиология на синапса.  Видове синапси. Невромедиатори</dc:title>
  <dc:creator>user</dc:creator>
  <cp:lastModifiedBy>user</cp:lastModifiedBy>
  <cp:revision>30</cp:revision>
  <dcterms:created xsi:type="dcterms:W3CDTF">2014-02-25T15:41:37Z</dcterms:created>
  <dcterms:modified xsi:type="dcterms:W3CDTF">2018-01-23T11:16:49Z</dcterms:modified>
</cp:coreProperties>
</file>