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398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D679-C1B6-41CD-9C94-A7F23495450E}" type="datetimeFigureOut">
              <a:rPr lang="bg-BG" smtClean="0"/>
              <a:t>27.5.2020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48B1-2EE4-41BE-97C1-2122D87788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8474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D679-C1B6-41CD-9C94-A7F23495450E}" type="datetimeFigureOut">
              <a:rPr lang="bg-BG" smtClean="0"/>
              <a:t>27.5.2020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48B1-2EE4-41BE-97C1-2122D87788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37662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D679-C1B6-41CD-9C94-A7F23495450E}" type="datetimeFigureOut">
              <a:rPr lang="bg-BG" smtClean="0"/>
              <a:t>27.5.2020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48B1-2EE4-41BE-97C1-2122D87788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73578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D679-C1B6-41CD-9C94-A7F23495450E}" type="datetimeFigureOut">
              <a:rPr lang="bg-BG" smtClean="0"/>
              <a:t>27.5.2020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48B1-2EE4-41BE-97C1-2122D87788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52187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D679-C1B6-41CD-9C94-A7F23495450E}" type="datetimeFigureOut">
              <a:rPr lang="bg-BG" smtClean="0"/>
              <a:t>27.5.2020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48B1-2EE4-41BE-97C1-2122D87788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87123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D679-C1B6-41CD-9C94-A7F23495450E}" type="datetimeFigureOut">
              <a:rPr lang="bg-BG" smtClean="0"/>
              <a:t>27.5.2020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48B1-2EE4-41BE-97C1-2122D87788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69017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D679-C1B6-41CD-9C94-A7F23495450E}" type="datetimeFigureOut">
              <a:rPr lang="bg-BG" smtClean="0"/>
              <a:t>27.5.2020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48B1-2EE4-41BE-97C1-2122D87788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91771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D679-C1B6-41CD-9C94-A7F23495450E}" type="datetimeFigureOut">
              <a:rPr lang="bg-BG" smtClean="0"/>
              <a:t>27.5.2020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48B1-2EE4-41BE-97C1-2122D87788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64399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D679-C1B6-41CD-9C94-A7F23495450E}" type="datetimeFigureOut">
              <a:rPr lang="bg-BG" smtClean="0"/>
              <a:t>27.5.2020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48B1-2EE4-41BE-97C1-2122D87788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01755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D679-C1B6-41CD-9C94-A7F23495450E}" type="datetimeFigureOut">
              <a:rPr lang="bg-BG" smtClean="0"/>
              <a:t>27.5.2020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48B1-2EE4-41BE-97C1-2122D87788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0566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D679-C1B6-41CD-9C94-A7F23495450E}" type="datetimeFigureOut">
              <a:rPr lang="bg-BG" smtClean="0"/>
              <a:t>27.5.2020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48B1-2EE4-41BE-97C1-2122D87788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22875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DD679-C1B6-41CD-9C94-A7F23495450E}" type="datetimeFigureOut">
              <a:rPr lang="bg-BG" smtClean="0"/>
              <a:t>27.5.2020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448B1-2EE4-41BE-97C1-2122D877888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21345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136"/>
            <a:ext cx="9097456" cy="1196752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bg-BG" b="1" dirty="0" smtClean="0">
                <a:solidFill>
                  <a:srgbClr val="C00000"/>
                </a:solidFill>
              </a:rPr>
              <a:t>ЙОДНА ПРОФИЛАКТИКА</a:t>
            </a:r>
            <a:endParaRPr lang="bg-BG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5544616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	</a:t>
            </a:r>
            <a:endParaRPr lang="en-US" dirty="0" smtClean="0"/>
          </a:p>
          <a:p>
            <a:pPr marL="457200" indent="-457200"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</a:rPr>
              <a:t> Най-ефективният метод за защита на щитовидната жлеза от радиоактивни изотопи на йода в ранните фази след ядрени аварии;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</a:rPr>
              <a:t>Блокира или редуцира натрупването на радиоактивен йод в щитовидната жлеза чрез разреждане на атомите му в голямото количество нерадиоактивен йод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      </a:t>
            </a:r>
            <a:r>
              <a:rPr lang="ru-RU" dirty="0" smtClean="0">
                <a:solidFill>
                  <a:schemeClr val="tx1"/>
                </a:solidFill>
              </a:rPr>
              <a:t>•Йодният излишък може да блокира частично механизмите на йодния транспорт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     </a:t>
            </a:r>
            <a:r>
              <a:rPr lang="ru-RU" dirty="0" smtClean="0">
                <a:solidFill>
                  <a:schemeClr val="tx1"/>
                </a:solidFill>
              </a:rPr>
              <a:t>•Предизвиква ефекта на Волф-Чайков – силно понижение на нивото на циркулиращите тиреоидни хормони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     </a:t>
            </a:r>
            <a:r>
              <a:rPr lang="ru-RU" dirty="0" smtClean="0">
                <a:solidFill>
                  <a:schemeClr val="tx1"/>
                </a:solidFill>
              </a:rPr>
              <a:t>•Йодната профилактика няма защитен ефект при външно облъчване на щитовидната жлеза или инкорпорация на други радиоизотопи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57448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632"/>
            <a:ext cx="9144000" cy="65556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СЗО предлага следната дозировка на стабилен йод (еднократен прием) според възрастта:</a:t>
            </a:r>
          </a:p>
          <a:p>
            <a:pPr algn="just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Новородени до 1 месец – 12.5 мг йод;</a:t>
            </a:r>
          </a:p>
          <a:p>
            <a:pPr algn="just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Деца от 1 месец до 3 години – 25 мг йод;</a:t>
            </a:r>
          </a:p>
          <a:p>
            <a:pPr algn="just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Деца от 3 години до 15 години – 50 мг йод;</a:t>
            </a:r>
          </a:p>
          <a:p>
            <a:pPr algn="just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Възрастни (вкл. бременни и кърмачки) – 100 мг йод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	Тази дозировка осигурява почти пълен блокаж на щитовидната жлеза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30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минути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след перорално приемане. Ефектът продължава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24 часа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	Приемането на по-високи дози не подобрява ефекта;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	Пълен блокаж може да се получи и с по-ниски дози, но времето на настъпването се удължава значително;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141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3709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ru-RU" dirty="0" smtClean="0"/>
              <a:t>	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Решението за провеждане на йодна профилактика се взема въз основа на данните от оценката на радиационната обстановка след ядрена авария.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•	Основен критерий е прогнозираната доза от радиоактивен йод да превишава определените норми за различните възрастови групи;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•	Йодната профилактика се прилага, колкото е възможно по-рано след аварията и по възможност преди нея;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•	Ранното приложение е особено важно за прилежащите райони, където радиоактивният йод се инхалира;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•	Късното приложение на йодната профилактика има по-малък ефект;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•	Например закъснение с 5 часа осигурява защита около 50%;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•	В случай на продължителна експозиция на радиоактивен йод, полза от даването на стабилен йод има даже няколко дена от началото на експозицията.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156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8640"/>
            <a:ext cx="9036496" cy="663258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marL="285750" indent="-285750" algn="ctr">
              <a:buFont typeface="Wingdings" pitchFamily="2" charset="2"/>
              <a:buChar char="q"/>
            </a:pPr>
            <a:r>
              <a:rPr lang="ru-RU" dirty="0" smtClean="0"/>
              <a:t>	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Продължителността на йодната профилактика зависи от:</a:t>
            </a:r>
          </a:p>
          <a:p>
            <a:pPr algn="just"/>
            <a:r>
              <a:rPr lang="ru-RU" sz="2500" dirty="0" smtClean="0">
                <a:latin typeface="Arial" pitchFamily="34" charset="0"/>
                <a:cs typeface="Arial" pitchFamily="34" charset="0"/>
              </a:rPr>
              <a:t>1.	Продължителност на инцидента и на експозицията.</a:t>
            </a:r>
          </a:p>
          <a:p>
            <a:pPr algn="just"/>
            <a:r>
              <a:rPr lang="ru-RU" sz="2500" dirty="0" smtClean="0">
                <a:latin typeface="Arial" pitchFamily="34" charset="0"/>
                <a:cs typeface="Arial" pitchFamily="34" charset="0"/>
              </a:rPr>
              <a:t>2.	Метеорологични условия.</a:t>
            </a:r>
          </a:p>
          <a:p>
            <a:pPr algn="just"/>
            <a:r>
              <a:rPr lang="ru-RU" sz="2500" dirty="0" smtClean="0">
                <a:latin typeface="Arial" pitchFamily="34" charset="0"/>
                <a:cs typeface="Arial" pitchFamily="34" charset="0"/>
              </a:rPr>
              <a:t>3.	Ефикасност на другите защитни мерки.</a:t>
            </a:r>
          </a:p>
          <a:p>
            <a:pPr algn="just"/>
            <a:r>
              <a:rPr lang="ru-RU" sz="2500" dirty="0" smtClean="0">
                <a:latin typeface="Arial" pitchFamily="34" charset="0"/>
                <a:cs typeface="Arial" pitchFamily="34" charset="0"/>
              </a:rPr>
              <a:t>4.	Прилежащ или отдалечен район.</a:t>
            </a:r>
          </a:p>
          <a:p>
            <a:pPr algn="just"/>
            <a:r>
              <a:rPr lang="ru-RU" sz="2500" dirty="0" smtClean="0">
                <a:latin typeface="Arial" pitchFamily="34" charset="0"/>
                <a:cs typeface="Arial" pitchFamily="34" charset="0"/>
              </a:rPr>
              <a:t>5.	Възрастова група.</a:t>
            </a:r>
          </a:p>
          <a:p>
            <a:pPr algn="just"/>
            <a:r>
              <a:rPr lang="ru-RU" sz="2500" dirty="0" smtClean="0">
                <a:latin typeface="Arial" pitchFamily="34" charset="0"/>
                <a:cs typeface="Arial" pitchFamily="34" charset="0"/>
              </a:rPr>
              <a:t>6.	Експозиция чрез инхалиране или по хранителните вериги.</a:t>
            </a:r>
          </a:p>
          <a:p>
            <a:pPr algn="just"/>
            <a:r>
              <a:rPr lang="ru-RU" sz="2500" dirty="0" smtClean="0">
                <a:latin typeface="Arial" pitchFamily="34" charset="0"/>
                <a:cs typeface="Arial" pitchFamily="34" charset="0"/>
              </a:rPr>
              <a:t>•	</a:t>
            </a:r>
            <a:r>
              <a:rPr lang="ru-RU" sz="2500" b="1" dirty="0" smtClean="0">
                <a:latin typeface="Arial" pitchFamily="34" charset="0"/>
                <a:cs typeface="Arial" pitchFamily="34" charset="0"/>
              </a:rPr>
              <a:t>В прилежащите райони се прилагат повтарящи се равни дози стабилен йод – през 24 часа;</a:t>
            </a:r>
          </a:p>
          <a:p>
            <a:pPr algn="just"/>
            <a:r>
              <a:rPr lang="ru-RU" sz="2500" b="1" dirty="0" smtClean="0">
                <a:latin typeface="Arial" pitchFamily="34" charset="0"/>
                <a:cs typeface="Arial" pitchFamily="34" charset="0"/>
              </a:rPr>
              <a:t>-	Бременни и кърмачки получават максимум две дози;</a:t>
            </a:r>
          </a:p>
          <a:p>
            <a:pPr algn="just"/>
            <a:r>
              <a:rPr lang="ru-RU" sz="2500" b="1" dirty="0" smtClean="0">
                <a:latin typeface="Arial" pitchFamily="34" charset="0"/>
                <a:cs typeface="Arial" pitchFamily="34" charset="0"/>
              </a:rPr>
              <a:t>-	Новородени получават една доза.</a:t>
            </a:r>
          </a:p>
          <a:p>
            <a:pPr algn="just"/>
            <a:r>
              <a:rPr lang="ru-RU" sz="2500" dirty="0" smtClean="0">
                <a:latin typeface="Arial" pitchFamily="34" charset="0"/>
                <a:cs typeface="Arial" pitchFamily="34" charset="0"/>
              </a:rPr>
              <a:t>•	В отдалечените райони количеството на радиоактивния йод се редуцира чрез контрол и ограничено използване на замърсени хранителни продукти.</a:t>
            </a:r>
            <a:endParaRPr lang="ru-RU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700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8847"/>
            <a:ext cx="9144000" cy="646330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300" dirty="0" smtClean="0">
                <a:latin typeface="Arial" pitchFamily="34" charset="0"/>
                <a:cs typeface="Arial" pitchFamily="34" charset="0"/>
              </a:rPr>
              <a:t>СЗО препоръчва йодна профилактика в отдалечените райони за някои възраствои групи – еднократно приложение при деца.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2300" dirty="0" smtClean="0">
                <a:latin typeface="Arial" pitchFamily="34" charset="0"/>
                <a:cs typeface="Arial" pitchFamily="34" charset="0"/>
              </a:rPr>
              <a:t>	Химични форми на стабилен йод:</a:t>
            </a:r>
          </a:p>
          <a:p>
            <a:pPr algn="just"/>
            <a:r>
              <a:rPr lang="ru-RU" sz="2300" dirty="0" smtClean="0">
                <a:latin typeface="Arial" pitchFamily="34" charset="0"/>
                <a:cs typeface="Arial" pitchFamily="34" charset="0"/>
              </a:rPr>
              <a:t>•	</a:t>
            </a:r>
            <a:r>
              <a:rPr lang="ru-RU" sz="2300" b="1" dirty="0" smtClean="0">
                <a:latin typeface="Arial" pitchFamily="34" charset="0"/>
                <a:cs typeface="Arial" pitchFamily="34" charset="0"/>
              </a:rPr>
              <a:t>Прилага се като калиев йодид, калиев йодад, в краен случай като йодна тинктура (5% спиртен разтвор);</a:t>
            </a:r>
          </a:p>
          <a:p>
            <a:pPr algn="just"/>
            <a:r>
              <a:rPr lang="ru-RU" sz="2300" dirty="0" smtClean="0">
                <a:latin typeface="Arial" pitchFamily="34" charset="0"/>
                <a:cs typeface="Arial" pitchFamily="34" charset="0"/>
              </a:rPr>
              <a:t>•	Калиевият йодид има някои предимства – по-дълъг срок на съхранение;</a:t>
            </a:r>
          </a:p>
          <a:p>
            <a:pPr algn="just"/>
            <a:r>
              <a:rPr lang="ru-RU" sz="2300" dirty="0" smtClean="0">
                <a:latin typeface="Arial" pitchFamily="34" charset="0"/>
                <a:cs typeface="Arial" pitchFamily="34" charset="0"/>
              </a:rPr>
              <a:t>•	</a:t>
            </a:r>
            <a:r>
              <a:rPr lang="ru-RU" sz="2300" b="1" dirty="0" smtClean="0">
                <a:latin typeface="Arial" pitchFamily="34" charset="0"/>
                <a:cs typeface="Arial" pitchFamily="34" charset="0"/>
              </a:rPr>
              <a:t>100 мг йод са еквивалентни на 130 мг калиев йодид и 170 мг калиев йодад.</a:t>
            </a:r>
          </a:p>
          <a:p>
            <a:pPr algn="just"/>
            <a:r>
              <a:rPr lang="ru-RU" sz="2300" b="1" dirty="0" smtClean="0">
                <a:latin typeface="Arial" pitchFamily="34" charset="0"/>
                <a:cs typeface="Arial" pitchFamily="34" charset="0"/>
              </a:rPr>
              <a:t>•	Таблетки калиев йодид – от 65 мг, 130 мг и 250 мг.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2300" dirty="0" smtClean="0">
                <a:latin typeface="Arial" pitchFamily="34" charset="0"/>
                <a:cs typeface="Arial" pitchFamily="34" charset="0"/>
              </a:rPr>
              <a:t>	Странични ефекти:</a:t>
            </a:r>
          </a:p>
          <a:p>
            <a:pPr algn="just"/>
            <a:r>
              <a:rPr lang="ru-RU" sz="2300" dirty="0" smtClean="0">
                <a:latin typeface="Arial" pitchFamily="34" charset="0"/>
                <a:cs typeface="Arial" pitchFamily="34" charset="0"/>
              </a:rPr>
              <a:t>•	Твърде нисък риск</a:t>
            </a:r>
          </a:p>
          <a:p>
            <a:pPr algn="just"/>
            <a:r>
              <a:rPr lang="ru-RU" sz="2300" dirty="0" smtClean="0">
                <a:latin typeface="Arial" pitchFamily="34" charset="0"/>
                <a:cs typeface="Arial" pitchFamily="34" charset="0"/>
              </a:rPr>
              <a:t>•	Два вида странични ефекти:</a:t>
            </a:r>
          </a:p>
          <a:p>
            <a:pPr algn="just"/>
            <a:r>
              <a:rPr lang="ru-RU" sz="2300" dirty="0" smtClean="0">
                <a:latin typeface="Arial" pitchFamily="34" charset="0"/>
                <a:cs typeface="Arial" pitchFamily="34" charset="0"/>
              </a:rPr>
              <a:t>а) Ефекти на щитовидната жлеза – тиреоидит, хипертиреоидна или еутиреоидна струма, тиреотоксикоза,  хипотиреоидизъм;</a:t>
            </a:r>
          </a:p>
          <a:p>
            <a:pPr algn="just"/>
            <a:r>
              <a:rPr lang="ru-RU" sz="2300" dirty="0" smtClean="0">
                <a:latin typeface="Arial" pitchFamily="34" charset="0"/>
                <a:cs typeface="Arial" pitchFamily="34" charset="0"/>
              </a:rPr>
              <a:t>б) Ефекти от други органи – кожни прояви, свръхчувствителност, конюктивити, стомашно-чревни оплаквания – повръщане, диария.</a:t>
            </a:r>
            <a:endParaRPr lang="ru-RU" sz="23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302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78</Words>
  <Application>Microsoft Office PowerPoint</Application>
  <PresentationFormat>Презентация на цял екран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5</vt:i4>
      </vt:variant>
    </vt:vector>
  </HeadingPairs>
  <TitlesOfParts>
    <vt:vector size="6" baseType="lpstr">
      <vt:lpstr>Office Theme</vt:lpstr>
      <vt:lpstr>ЙОДНА ПРОФИЛАКТИКА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ЙОДНА ПРОФИЛАКТИКА</dc:title>
  <dc:creator>PC</dc:creator>
  <cp:lastModifiedBy>User2</cp:lastModifiedBy>
  <cp:revision>6</cp:revision>
  <dcterms:created xsi:type="dcterms:W3CDTF">2020-03-18T09:35:37Z</dcterms:created>
  <dcterms:modified xsi:type="dcterms:W3CDTF">2020-05-27T10:22:13Z</dcterms:modified>
</cp:coreProperties>
</file>