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42"/>
  </p:notesMasterIdLst>
  <p:handoutMasterIdLst>
    <p:handoutMasterId r:id="rId43"/>
  </p:handoutMasterIdLst>
  <p:sldIdLst>
    <p:sldId id="419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2" r:id="rId26"/>
    <p:sldId id="351" r:id="rId27"/>
    <p:sldId id="353" r:id="rId28"/>
    <p:sldId id="319" r:id="rId29"/>
    <p:sldId id="320" r:id="rId30"/>
    <p:sldId id="321" r:id="rId31"/>
    <p:sldId id="322" r:id="rId32"/>
    <p:sldId id="327" r:id="rId33"/>
    <p:sldId id="323" r:id="rId34"/>
    <p:sldId id="354" r:id="rId35"/>
    <p:sldId id="355" r:id="rId36"/>
    <p:sldId id="356" r:id="rId37"/>
    <p:sldId id="357" r:id="rId38"/>
    <p:sldId id="359" r:id="rId39"/>
    <p:sldId id="358" r:id="rId40"/>
    <p:sldId id="324" r:id="rId41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„ЗДРАВНИ ГРИЖИ 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6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899592" y="3429000"/>
            <a:ext cx="758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Електромагнитни полета и вълни - същност, енергия, спектър. Терапия с електромагнитни полета с висока честота (индуктотермия), ултрависока честота (УКВ терапия) и свръхвисока честота (микровълнова терапия).</a:t>
            </a:r>
            <a:endParaRPr lang="bg-BG" altLang="bg-BG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1442720" y="2541300"/>
            <a:ext cx="646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МЕДИЦИНСКА АПАРАТУРА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C62A5E-1B43-45A9-B83A-AF9AFB57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C6F43A-B8EC-4361-BCAB-6E890607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0ADC358-40F0-4C1D-BE3B-9FAE2A75AA6D}"/>
              </a:ext>
            </a:extLst>
          </p:cNvPr>
          <p:cNvGrpSpPr/>
          <p:nvPr/>
        </p:nvGrpSpPr>
        <p:grpSpPr>
          <a:xfrm>
            <a:off x="100341" y="197034"/>
            <a:ext cx="8852474" cy="2907930"/>
            <a:chOff x="100341" y="296652"/>
            <a:chExt cx="8852474" cy="290793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407134D-52BA-435F-81C9-E59D62CD3EB3}"/>
                </a:ext>
              </a:extLst>
            </p:cNvPr>
            <p:cNvSpPr/>
            <p:nvPr/>
          </p:nvSpPr>
          <p:spPr>
            <a:xfrm>
              <a:off x="4716016" y="1304764"/>
              <a:ext cx="4114800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Силата, която действа между магнитно поле и проводник, по който тече ток, се дава от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закона на Ампер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Този закон се използва и за определяне силата на взаимодействие на два тока.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2F72D8C-3F0B-4EEC-B103-8DFCD3FF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19" y="371470"/>
              <a:ext cx="1965636" cy="25315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F84A7D2-BDC2-488E-AB80-0F4BF24A3D33}"/>
                </a:ext>
              </a:extLst>
            </p:cNvPr>
            <p:cNvSpPr/>
            <p:nvPr/>
          </p:nvSpPr>
          <p:spPr>
            <a:xfrm>
              <a:off x="439479" y="2927583"/>
              <a:ext cx="1693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1200" b="1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Андре-Мари Ампер</a:t>
              </a:r>
              <a:endParaRPr lang="en-US" sz="1200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1E5696E-0ADF-4883-81CB-6395AB03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3480" y="394140"/>
              <a:ext cx="1819275" cy="25146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DBB1D2B-BEA2-4FE3-92F8-B05BB38ADBC0}"/>
                </a:ext>
              </a:extLst>
            </p:cNvPr>
            <p:cNvSpPr/>
            <p:nvPr/>
          </p:nvSpPr>
          <p:spPr>
            <a:xfrm>
              <a:off x="100341" y="296652"/>
              <a:ext cx="8852474" cy="290793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2E10EA5-F004-4BE0-888F-E4D64DB8DB4D}"/>
              </a:ext>
            </a:extLst>
          </p:cNvPr>
          <p:cNvGrpSpPr/>
          <p:nvPr/>
        </p:nvGrpSpPr>
        <p:grpSpPr>
          <a:xfrm>
            <a:off x="100341" y="3174755"/>
            <a:ext cx="8852474" cy="2990549"/>
            <a:chOff x="100341" y="3284984"/>
            <a:chExt cx="8852474" cy="299054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449BD84-59F9-458A-BD13-E6D9CD08924C}"/>
                </a:ext>
              </a:extLst>
            </p:cNvPr>
            <p:cNvSpPr/>
            <p:nvPr/>
          </p:nvSpPr>
          <p:spPr>
            <a:xfrm>
              <a:off x="3167844" y="3399522"/>
              <a:ext cx="5662972" cy="2800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Магнитното поле нагледно се изобразява с т.нар.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магнитни силови линии.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Те представляват въображаеми криви, допирателните към които във всяка тяхна точка показват направлението на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Гъстотата на магнитните силови линии е пропорционална на големината на магнитната индукция. Тези линии са винаги затворени. Те нямат начало и край за разлика от силовите линии на електростатичното поле. Такива полета се наричат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вихрови.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Когато индукцията на полето във всички негови точки е еднаква по големина и посока, то се нарича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хомогенно.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6150" name="Picture 6" descr=" ">
              <a:extLst>
                <a:ext uri="{FF2B5EF4-FFF2-40B4-BE49-F238E27FC236}">
                  <a16:creationId xmlns="" xmlns:a16="http://schemas.microsoft.com/office/drawing/2014/main" id="{05516A9E-68DC-4601-A397-23AB155BF3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55" t="3821" r="9788" b="853"/>
            <a:stretch/>
          </p:blipFill>
          <p:spPr bwMode="auto">
            <a:xfrm>
              <a:off x="599293" y="3381279"/>
              <a:ext cx="2424535" cy="28488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BBE57B1-993B-4963-94E2-D13DF880C59C}"/>
                </a:ext>
              </a:extLst>
            </p:cNvPr>
            <p:cNvSpPr/>
            <p:nvPr/>
          </p:nvSpPr>
          <p:spPr>
            <a:xfrm>
              <a:off x="100341" y="3284984"/>
              <a:ext cx="8852474" cy="299054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234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D3C1CB-8D18-4C30-9E73-90CF5278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912AC9-4D52-4F54-8ED4-6AB749C2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AC01B2-0BD6-4DCC-8A01-0DD36EE14B8E}"/>
              </a:ext>
            </a:extLst>
          </p:cNvPr>
          <p:cNvSpPr/>
          <p:nvPr/>
        </p:nvSpPr>
        <p:spPr>
          <a:xfrm>
            <a:off x="1684103" y="957432"/>
            <a:ext cx="4678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419100" algn="just">
              <a:spcBef>
                <a:spcPts val="0"/>
              </a:spcBef>
              <a:spcAft>
                <a:spcPts val="475"/>
              </a:spcAft>
            </a:pPr>
            <a:r>
              <a:rPr lang="bg-BG" sz="2400" b="1" cap="small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Електромагнитна индукция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18D8DC8-EA26-45A2-9AF6-BB40BF3CDFA0}"/>
              </a:ext>
            </a:extLst>
          </p:cNvPr>
          <p:cNvGrpSpPr/>
          <p:nvPr/>
        </p:nvGrpSpPr>
        <p:grpSpPr>
          <a:xfrm>
            <a:off x="203199" y="1906373"/>
            <a:ext cx="8541037" cy="3994195"/>
            <a:chOff x="457199" y="1906372"/>
            <a:chExt cx="8541037" cy="399419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5DE2377-1A4C-47F3-B898-EE1D7084D7CE}"/>
                </a:ext>
              </a:extLst>
            </p:cNvPr>
            <p:cNvSpPr/>
            <p:nvPr/>
          </p:nvSpPr>
          <p:spPr>
            <a:xfrm>
              <a:off x="3059832" y="2046034"/>
              <a:ext cx="5760640" cy="36933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191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През 1831 г. Майкъл Фарадей (</a:t>
              </a:r>
              <a:r>
                <a:rPr lang="en-US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Michael Faraday,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1791-1867),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английски физик и химик с приноси в областта на електромагнетизма и електрохимията) открива, че когато въздейства с магнитно поле върху затворен проводник, по проводника протича електричен ток, който "превръща магнетизма в електричество". Това явление е наречено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електромагнитна индукция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Откриването на електромагнитната индукция и законите, на които тя се подчинява, им революционно значение. Това довежда до промишленото производство на електричество, без което не можем да си представим съвременната цивилизация.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6DF4C7F-FBFF-4E66-8318-5CCEB85F767C}"/>
                </a:ext>
              </a:extLst>
            </p:cNvPr>
            <p:cNvGrpSpPr/>
            <p:nvPr/>
          </p:nvGrpSpPr>
          <p:grpSpPr>
            <a:xfrm>
              <a:off x="662893" y="2058328"/>
              <a:ext cx="2133600" cy="3484636"/>
              <a:chOff x="426870" y="2046034"/>
              <a:chExt cx="2133600" cy="348463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77641790-239A-44C3-AA08-D7569A856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6870" y="2046034"/>
                <a:ext cx="2133600" cy="31054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DE2135A-28C5-4333-AA01-7D02FFA3319F}"/>
                  </a:ext>
                </a:extLst>
              </p:cNvPr>
              <p:cNvSpPr/>
              <p:nvPr/>
            </p:nvSpPr>
            <p:spPr>
              <a:xfrm>
                <a:off x="457200" y="5192116"/>
                <a:ext cx="19817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sz="1600" b="1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Майкъл Фарадей </a:t>
                </a:r>
                <a:endParaRPr lang="en-US" sz="1600" b="1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1755526-0AEB-4937-902B-5FB77424DFDA}"/>
                </a:ext>
              </a:extLst>
            </p:cNvPr>
            <p:cNvSpPr/>
            <p:nvPr/>
          </p:nvSpPr>
          <p:spPr>
            <a:xfrm>
              <a:off x="457199" y="1906372"/>
              <a:ext cx="8541037" cy="399419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616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D3C1CB-8D18-4C30-9E73-90CF5278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912AC9-4D52-4F54-8ED4-6AB749C2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E681966-C4C7-40A7-874E-2B8629BAFA9D}"/>
              </a:ext>
            </a:extLst>
          </p:cNvPr>
          <p:cNvGrpSpPr/>
          <p:nvPr/>
        </p:nvGrpSpPr>
        <p:grpSpPr>
          <a:xfrm>
            <a:off x="36005" y="1988840"/>
            <a:ext cx="8998783" cy="3312368"/>
            <a:chOff x="36005" y="1988840"/>
            <a:chExt cx="8998783" cy="331236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5DE2377-1A4C-47F3-B898-EE1D7084D7CE}"/>
                </a:ext>
              </a:extLst>
            </p:cNvPr>
            <p:cNvSpPr/>
            <p:nvPr/>
          </p:nvSpPr>
          <p:spPr>
            <a:xfrm>
              <a:off x="4860032" y="2636912"/>
              <a:ext cx="4032448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19100" algn="just">
                <a:spcBef>
                  <a:spcPts val="0"/>
                </a:spcBef>
                <a:spcAft>
                  <a:spcPts val="26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Електромагнитната индукция е процес на възникване на електродвижещо напрежение в затворен проводник при изменение на магнитния поток, преминаващ през площта, обхваната от този проводник.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C8807E7-CE35-4382-A470-BDDB0539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12" y="2132856"/>
              <a:ext cx="4544767" cy="30243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9B9D471-7536-40E4-A876-8FFA29077E5A}"/>
                </a:ext>
              </a:extLst>
            </p:cNvPr>
            <p:cNvSpPr/>
            <p:nvPr/>
          </p:nvSpPr>
          <p:spPr>
            <a:xfrm>
              <a:off x="36005" y="1988840"/>
              <a:ext cx="8998783" cy="331236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4555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D3C1CB-8D18-4C30-9E73-90CF5278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912AC9-4D52-4F54-8ED4-6AB749C2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EDA9C13-F3A4-4221-8DCA-9F3AC700BA62}"/>
              </a:ext>
            </a:extLst>
          </p:cNvPr>
          <p:cNvGrpSpPr/>
          <p:nvPr/>
        </p:nvGrpSpPr>
        <p:grpSpPr>
          <a:xfrm>
            <a:off x="215516" y="1844824"/>
            <a:ext cx="8712968" cy="4176464"/>
            <a:chOff x="215516" y="1844824"/>
            <a:chExt cx="8712968" cy="417646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5DE2377-1A4C-47F3-B898-EE1D7084D7CE}"/>
                    </a:ext>
                  </a:extLst>
                </p:cNvPr>
                <p:cNvSpPr/>
                <p:nvPr/>
              </p:nvSpPr>
              <p:spPr>
                <a:xfrm>
                  <a:off x="4557216" y="1988840"/>
                  <a:ext cx="4248472" cy="39396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41910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807335" algn="l"/>
                    </a:tabLs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Съгласно </a:t>
                  </a:r>
                  <a:r>
                    <a:rPr lang="bg-BG" sz="1600" b="1" dirty="0">
                      <a:solidFill>
                        <a:srgbClr val="FF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закона на Фарадей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големината на индуцираното електродвижещо напрежение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16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;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се определя </a:t>
                  </a:r>
                  <a:r>
                    <a:rPr lang="bg-BG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Т'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скоростта на изменение на магнитния поток:</a:t>
                  </a: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tabLst>
                      <a:tab pos="2807335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bg-BG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bg-BG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bg-BG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∆</m:t>
                          </m:r>
                          <m:r>
                            <a:rPr lang="bg-BG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𝜱</m:t>
                          </m:r>
                        </m:num>
                        <m:den>
                          <m:r>
                            <a:rPr lang="bg-BG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∆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sz="16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endParaRPr lang="bg-BG" sz="16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807335" algn="l"/>
                    </a:tabLs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(Знакът </a:t>
                  </a:r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− 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“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показва, че когато </a:t>
                  </a:r>
                  <a14:m>
                    <m:oMath xmlns:m="http://schemas.openxmlformats.org/officeDocument/2006/math">
                      <m:r>
                        <a:rPr lang="bg-BG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𝜱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намалява,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се увеличава и обратно.)</a:t>
                  </a:r>
                  <a:endParaRPr lang="en-US" sz="1600" dirty="0">
                    <a:latin typeface="Segoe UI" panose="020B0502040204020203" pitchFamily="34" charset="0"/>
                    <a:ea typeface="Segoe UI" panose="020B0502040204020203" pitchFamily="34" charset="0"/>
                  </a:endParaRPr>
                </a:p>
                <a:p>
                  <a:pPr marL="0" marR="0" indent="419100" algn="just">
                    <a:spcBef>
                      <a:spcPts val="0"/>
                    </a:spcBef>
                    <a:spcAft>
                      <a:spcPts val="300"/>
                    </a:spcAf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Магнитният поток </a:t>
                  </a:r>
                  <a14:m>
                    <m:oMath xmlns:m="http://schemas.openxmlformats.org/officeDocument/2006/math">
                      <m:r>
                        <a:rPr lang="bg-BG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𝜱</m:t>
                      </m:r>
                    </m:oMath>
                  </a14:m>
                  <a:r>
                    <a:rPr lang="bg-BG" sz="16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е показател за броя магнитни силови линии, пронизващи площта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𝑆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,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обхваната от затворен проводник и се дефинира с равенството: </a:t>
                  </a:r>
                  <a14:m>
                    <m:oMath xmlns:m="http://schemas.openxmlformats.org/officeDocument/2006/math">
                      <m:r>
                        <a:rPr lang="bg-BG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𝜱</m:t>
                      </m:r>
                      <m:r>
                        <a:rPr lang="bg-BG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𝑩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𝑆</m:t>
                      </m:r>
                      <m:func>
                        <m:func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bg-BG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bg-BG" sz="1800" i="1" dirty="0"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 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е ъгълът между нормалата към повърхността </a:t>
                  </a:r>
                  <a14:m>
                    <m:oMath xmlns:m="http://schemas.openxmlformats.org/officeDocument/2006/math">
                      <m:r>
                        <a:rPr lang="en-US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𝑺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и вектора на магнитната индукция </a:t>
                  </a:r>
                  <a14:m>
                    <m:oMath xmlns:m="http://schemas.openxmlformats.org/officeDocument/2006/math">
                      <m:r>
                        <a:rPr lang="en-US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𝑩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)</a:t>
                  </a:r>
                  <a:endParaRPr lang="en-US" sz="1600" dirty="0">
                    <a:latin typeface="Segoe UI" panose="020B0502040204020203" pitchFamily="34" charset="0"/>
                    <a:ea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F5DE2377-1A4C-47F3-B898-EE1D7084D7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216" y="1988840"/>
                  <a:ext cx="4248472" cy="3939668"/>
                </a:xfrm>
                <a:prstGeom prst="rect">
                  <a:avLst/>
                </a:prstGeom>
                <a:blipFill>
                  <a:blip r:embed="rId2" cstate="print"/>
                  <a:stretch>
                    <a:fillRect l="-715" t="-462" r="-572" b="-1233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222" name="Picture 6">
              <a:extLst>
                <a:ext uri="{FF2B5EF4-FFF2-40B4-BE49-F238E27FC236}">
                  <a16:creationId xmlns="" xmlns:a16="http://schemas.microsoft.com/office/drawing/2014/main" id="{8C359CB0-F1BA-486E-A090-38EE4CC00E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6748" b="47329"/>
            <a:stretch/>
          </p:blipFill>
          <p:spPr bwMode="auto">
            <a:xfrm>
              <a:off x="215516" y="2636912"/>
              <a:ext cx="4311284" cy="20522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3C2CB5-CFFB-4C05-B246-DE426C622F26}"/>
                </a:ext>
              </a:extLst>
            </p:cNvPr>
            <p:cNvSpPr/>
            <p:nvPr/>
          </p:nvSpPr>
          <p:spPr>
            <a:xfrm>
              <a:off x="215516" y="1844824"/>
              <a:ext cx="8712968" cy="417646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0636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0F7AE2-A80B-4EEA-92EA-7F558B8F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0831966-95F6-4EE2-9CC4-FD868F9A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7E7CBDF-8D15-45FF-9A2D-4C6AE648AC06}"/>
              </a:ext>
            </a:extLst>
          </p:cNvPr>
          <p:cNvGrpSpPr/>
          <p:nvPr/>
        </p:nvGrpSpPr>
        <p:grpSpPr>
          <a:xfrm>
            <a:off x="265971" y="503270"/>
            <a:ext cx="7582393" cy="2853722"/>
            <a:chOff x="265971" y="503270"/>
            <a:chExt cx="7582393" cy="285372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9AEBEDA-B3C0-40D1-918E-DCB4368F771D}"/>
                    </a:ext>
                  </a:extLst>
                </p:cNvPr>
                <p:cNvSpPr/>
                <p:nvPr/>
              </p:nvSpPr>
              <p:spPr>
                <a:xfrm>
                  <a:off x="2735796" y="560579"/>
                  <a:ext cx="5005536" cy="2693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41910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Когато магнитният поток се променя, се индуцира напрежение. Това може да стане по различни начини:</a:t>
                  </a:r>
                  <a:endParaRPr lang="en-US" sz="16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285750" marR="0" lvl="0" indent="-285750" algn="just">
                    <a:spcBef>
                      <a:spcPts val="600"/>
                    </a:spcBef>
                    <a:spcAft>
                      <a:spcPts val="600"/>
                    </a:spcAft>
                    <a:buClr>
                      <a:srgbClr val="000000"/>
                    </a:buClr>
                    <a:buSzPts val="900"/>
                    <a:buFont typeface="Wingdings" panose="05000000000000000000" pitchFamily="2" charset="2"/>
                    <a:buChar char="Ø"/>
                    <a:tabLst>
                      <a:tab pos="652780" algn="l"/>
                    </a:tabLs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изменение на големината или посоката на магнитната индукция (</a:t>
                  </a:r>
                  <a14:m>
                    <m:oMath xmlns:m="http://schemas.openxmlformats.org/officeDocument/2006/math">
                      <m:r>
                        <a:rPr lang="bg-BG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∆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𝑩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); </a:t>
                  </a:r>
                </a:p>
                <a:p>
                  <a:pPr marL="285750" marR="0" lvl="0" indent="-285750" algn="just">
                    <a:spcBef>
                      <a:spcPts val="600"/>
                    </a:spcBef>
                    <a:spcAft>
                      <a:spcPts val="600"/>
                    </a:spcAft>
                    <a:buClr>
                      <a:srgbClr val="000000"/>
                    </a:buClr>
                    <a:buSzPts val="900"/>
                    <a:buFont typeface="Wingdings" panose="05000000000000000000" pitchFamily="2" charset="2"/>
                    <a:buChar char="Ø"/>
                    <a:tabLst>
                      <a:tab pos="652780" algn="l"/>
                    </a:tabLs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преместване на проводника в постоянно нехомогенно магнитно поле (</a:t>
                  </a:r>
                  <a14:m>
                    <m:oMath xmlns:m="http://schemas.openxmlformats.org/officeDocument/2006/math">
                      <m:r>
                        <a:rPr lang="bg-BG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∆</m:t>
                      </m:r>
                      <m:r>
                        <a:rPr lang="en-US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𝑩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); </a:t>
                  </a:r>
                </a:p>
                <a:p>
                  <a:pPr marL="285750" marR="0" lvl="0" indent="-285750" algn="just">
                    <a:spcBef>
                      <a:spcPts val="600"/>
                    </a:spcBef>
                    <a:spcAft>
                      <a:spcPts val="600"/>
                    </a:spcAft>
                    <a:buClr>
                      <a:srgbClr val="000000"/>
                    </a:buClr>
                    <a:buSzPts val="900"/>
                    <a:buFont typeface="Wingdings" panose="05000000000000000000" pitchFamily="2" charset="2"/>
                    <a:buChar char="Ø"/>
                    <a:tabLst>
                      <a:tab pos="652780" algn="l"/>
                    </a:tabLs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деформация на проводника в магнитно поле (</a:t>
                  </a:r>
                  <a14:m>
                    <m:oMath xmlns:m="http://schemas.openxmlformats.org/officeDocument/2006/math">
                      <m:r>
                        <a:rPr lang="bg-BG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∆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𝑺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  <a:endParaRPr lang="en-US" sz="16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C9AEBEDA-B3C0-40D1-918E-DCB4368F7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796" y="560579"/>
                  <a:ext cx="5005536" cy="2693045"/>
                </a:xfrm>
                <a:prstGeom prst="rect">
                  <a:avLst/>
                </a:prstGeom>
                <a:blipFill>
                  <a:blip r:embed="rId2" cstate="print"/>
                  <a:stretch>
                    <a:fillRect l="-608" t="-676" r="-486" b="-1577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CA58A12-B610-4E86-98EC-2E3B15D44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9090" r="1616"/>
            <a:stretch/>
          </p:blipFill>
          <p:spPr>
            <a:xfrm>
              <a:off x="265971" y="909871"/>
              <a:ext cx="2273394" cy="19944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E4A9A9F-E077-48CA-9130-FE02340382F1}"/>
                </a:ext>
              </a:extLst>
            </p:cNvPr>
            <p:cNvSpPr/>
            <p:nvPr/>
          </p:nvSpPr>
          <p:spPr>
            <a:xfrm>
              <a:off x="322548" y="503270"/>
              <a:ext cx="7525816" cy="285372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CA3B75C-E472-4269-81D3-E26CF0DBD9B9}"/>
              </a:ext>
            </a:extLst>
          </p:cNvPr>
          <p:cNvGrpSpPr/>
          <p:nvPr/>
        </p:nvGrpSpPr>
        <p:grpSpPr>
          <a:xfrm>
            <a:off x="322548" y="3472830"/>
            <a:ext cx="6998114" cy="2644024"/>
            <a:chOff x="1174286" y="3501008"/>
            <a:chExt cx="6998114" cy="2644024"/>
          </a:xfrm>
        </p:grpSpPr>
        <p:pic>
          <p:nvPicPr>
            <p:cNvPr id="11266" name="Picture 2" descr="Lenz's law – Isaac's science blog">
              <a:extLst>
                <a:ext uri="{FF2B5EF4-FFF2-40B4-BE49-F238E27FC236}">
                  <a16:creationId xmlns="" xmlns:a16="http://schemas.microsoft.com/office/drawing/2014/main" id="{F779E845-C18C-4850-80C4-01CF82E9F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773" y="3604376"/>
              <a:ext cx="2619375" cy="2476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D2FB40D-4BAD-4B6D-9214-5124394D4F02}"/>
                </a:ext>
              </a:extLst>
            </p:cNvPr>
            <p:cNvSpPr/>
            <p:nvPr/>
          </p:nvSpPr>
          <p:spPr>
            <a:xfrm>
              <a:off x="4283968" y="3843071"/>
              <a:ext cx="3671311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191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Индуцираното напрежение е причина за протичането на индуциран ток. Съгласно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закона на Ленц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този ток има такава посока, че създаваното от него магнитно поле противодейства на промяната на създаващото го магнитно поле.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4FAA6DA-E0BC-4EA7-94BA-52A9DC0BB2E1}"/>
                </a:ext>
              </a:extLst>
            </p:cNvPr>
            <p:cNvSpPr/>
            <p:nvPr/>
          </p:nvSpPr>
          <p:spPr>
            <a:xfrm>
              <a:off x="1174286" y="3501008"/>
              <a:ext cx="6998114" cy="264402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025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19B92FA-1FEB-4527-8751-7C0EFA52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283F63-1D72-447E-B42B-3E2B16A6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5ABB93-454C-478C-9301-89229D127706}"/>
                  </a:ext>
                </a:extLst>
              </p:cNvPr>
              <p:cNvSpPr/>
              <p:nvPr/>
            </p:nvSpPr>
            <p:spPr>
              <a:xfrm>
                <a:off x="457200" y="2832918"/>
                <a:ext cx="8172908" cy="32609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508000" algn="just">
                  <a:spcBef>
                    <a:spcPts val="0"/>
                  </a:spcBef>
                  <a:spcAft>
                    <a:spcPts val="0"/>
                  </a:spcAft>
                  <a:tabLst>
                    <a:tab pos="2197735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Магнитният поток в този случай е пропорционален на протичащия през проводника ток I (тъй като този ток създава магнитното поле): </a:t>
                </a:r>
              </a:p>
              <a:p>
                <a:pPr indent="508000" algn="just">
                  <a:spcBef>
                    <a:spcPts val="600"/>
                  </a:spcBef>
                  <a:spcAft>
                    <a:spcPts val="600"/>
                  </a:spcAft>
                  <a:tabLst>
                    <a:tab pos="21977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𝜱</m:t>
                      </m:r>
                      <m:r>
                        <a:rPr lang="bg-BG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𝐿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𝑰</m:t>
                      </m:r>
                    </m:oMath>
                  </m:oMathPara>
                </a14:m>
                <a:endParaRPr lang="bg-BG" sz="20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508000" algn="just">
                  <a:spcBef>
                    <a:spcPts val="0"/>
                  </a:spcBef>
                  <a:spcAft>
                    <a:spcPts val="0"/>
                  </a:spcAft>
                  <a:tabLst>
                    <a:tab pos="2197735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Коефициентът на пропорционалност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𝐿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зависи от формата и размерите на проводника и от относителната магнитна проницаемост на средата. Той се нарича коефициент на самоиндукция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𝐿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или </a:t>
                </a:r>
                <a:r>
                  <a:rPr lang="bg-BG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индуктивност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. Съгласно закона на Фарадей самоиндуцираното напрежение е:</a:t>
                </a:r>
              </a:p>
              <a:p>
                <a:pPr indent="508000" algn="just">
                  <a:spcBef>
                    <a:spcPts val="600"/>
                  </a:spcBef>
                  <a:spcAft>
                    <a:spcPts val="600"/>
                  </a:spcAft>
                  <a:tabLst>
                    <a:tab pos="2197735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𝑼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𝒊</m:t>
                        </m:r>
                      </m:sub>
                    </m:sSub>
                    <m:r>
                      <a:rPr lang="bg-BG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−</m:t>
                    </m:r>
                    <m:f>
                      <m:fPr>
                        <m:ctrlP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num>
                      <m:den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den>
                    </m:f>
                    <m:r>
                      <a:rPr lang="bg-BG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bg-BG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−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𝐿</m:t>
                    </m:r>
                    <m:f>
                      <m:fPr>
                        <m:ctrlP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𝑰</m:t>
                        </m:r>
                      </m:num>
                      <m:den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508000" algn="just">
                  <a:spcBef>
                    <a:spcPts val="0"/>
                  </a:spcBef>
                  <a:spcAft>
                    <a:spcPts val="0"/>
                  </a:spcAft>
                  <a:tabLst>
                    <a:tab pos="2197735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То има обратна полярност спрямо напрежението,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което създава тока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𝑰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, и следователно се противопоставя на промяната на тока.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5ABB93-454C-478C-9301-89229D127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32918"/>
                <a:ext cx="8172908" cy="3260957"/>
              </a:xfrm>
              <a:prstGeom prst="rect">
                <a:avLst/>
              </a:prstGeom>
              <a:blipFill>
                <a:blip r:embed="rId2" cstate="print"/>
                <a:stretch>
                  <a:fillRect l="-521" t="-745" r="-521" b="-279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FF8E99B-0702-48E3-912A-5CD4F55C8927}"/>
              </a:ext>
            </a:extLst>
          </p:cNvPr>
          <p:cNvGrpSpPr/>
          <p:nvPr/>
        </p:nvGrpSpPr>
        <p:grpSpPr>
          <a:xfrm>
            <a:off x="239991" y="692696"/>
            <a:ext cx="7644377" cy="1842694"/>
            <a:chOff x="239991" y="961874"/>
            <a:chExt cx="7644377" cy="184269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B1F0F52-3EFC-4109-B681-91E43FE39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9711" t="21186" b="32472"/>
            <a:stretch/>
          </p:blipFill>
          <p:spPr>
            <a:xfrm>
              <a:off x="239991" y="961875"/>
              <a:ext cx="2712876" cy="18426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05836AC-082E-49F0-9A4C-49FDED058A38}"/>
                </a:ext>
              </a:extLst>
            </p:cNvPr>
            <p:cNvSpPr/>
            <p:nvPr/>
          </p:nvSpPr>
          <p:spPr>
            <a:xfrm>
              <a:off x="2952867" y="1164384"/>
              <a:ext cx="4824536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0" indent="465138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Частен случай на електромагнитната индукция е процеса на </a:t>
              </a:r>
              <a:r>
                <a:rPr lang="bg-BG" sz="1600" b="1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самоиндукция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при който възниква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електродвижещо напрежение в затворен проводник при изменение големината на тока протичащ в самия него.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FD29EAB-0F94-48B9-9EF1-0729497EE4FC}"/>
                </a:ext>
              </a:extLst>
            </p:cNvPr>
            <p:cNvSpPr/>
            <p:nvPr/>
          </p:nvSpPr>
          <p:spPr>
            <a:xfrm>
              <a:off x="457200" y="961874"/>
              <a:ext cx="7427168" cy="1793781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161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63AEB3-816D-429F-8865-0463F5B2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389FBF-18FF-4577-BE5C-04E05F1B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5913AC-94FF-4518-8E1D-99D956DC4F15}"/>
                  </a:ext>
                </a:extLst>
              </p:cNvPr>
              <p:cNvSpPr/>
              <p:nvPr/>
            </p:nvSpPr>
            <p:spPr>
              <a:xfrm>
                <a:off x="168796" y="4644968"/>
                <a:ext cx="8316924" cy="1323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4191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Магнитният поток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𝑨𝑩</m:t>
                        </m:r>
                      </m:sub>
                    </m:sSub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преминаващ през втория проводник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𝑩</m:t>
                    </m:r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е част от потока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създаван от първия (с коефициент на пропорционалност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𝑳</m:t>
                    </m:r>
                    <m:r>
                      <a:rPr lang="en-US" sz="1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𝑨𝑩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𝑨𝑩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∝</m:t>
                    </m:r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∝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или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𝜱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𝑨𝑩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𝑳</m:t>
                    </m:r>
                    <m:r>
                      <a:rPr lang="en-US" sz="1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𝑨𝑩</m:t>
                    </m:r>
                    <m:sSub>
                      <m:sSubPr>
                        <m:ctrlPr>
                          <a:rPr lang="bg-BG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. 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Индуцираното във втория проводник напрежение, съгласно закона на Фарадей, 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𝑼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𝒊</m:t>
                        </m:r>
                      </m:sub>
                    </m:sSub>
                    <m:r>
                      <a:rPr lang="bg-BG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−</m:t>
                    </m:r>
                    <m:f>
                      <m:f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sSub>
                          <m:sSubPr>
                            <m:ctrlPr>
                              <a:rPr lang="bg-BG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bg-BG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n-US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𝑨𝑩</m:t>
                            </m:r>
                          </m:sub>
                        </m:sSub>
                      </m:num>
                      <m:den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den>
                    </m:f>
                    <m:r>
                      <a:rPr lang="bg-BG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bg-BG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𝑳</m:t>
                    </m:r>
                    <m:r>
                      <a:rPr lang="en-US" sz="1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𝑨𝑩</m:t>
                    </m:r>
                    <m:f>
                      <m:f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sSub>
                          <m:sSubPr>
                            <m:ctrlPr>
                              <a:rPr lang="bg-BG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∆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05913AC-94FF-4518-8E1D-99D956DC4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6" y="4644968"/>
                <a:ext cx="8316924" cy="1323567"/>
              </a:xfrm>
              <a:prstGeom prst="rect">
                <a:avLst/>
              </a:prstGeom>
              <a:blipFill>
                <a:blip r:embed="rId2" cstate="print"/>
                <a:stretch>
                  <a:fillRect l="-586" t="-1826" r="-512" b="-137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F2D80E-5255-41E1-AB54-238637D3DE83}"/>
              </a:ext>
            </a:extLst>
          </p:cNvPr>
          <p:cNvGrpSpPr/>
          <p:nvPr/>
        </p:nvGrpSpPr>
        <p:grpSpPr>
          <a:xfrm>
            <a:off x="175692" y="352522"/>
            <a:ext cx="7718354" cy="4152514"/>
            <a:chOff x="179512" y="212590"/>
            <a:chExt cx="7718354" cy="415251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C6B1E83-5D4E-4675-92C9-F4418CB29E34}"/>
                    </a:ext>
                  </a:extLst>
                </p:cNvPr>
                <p:cNvSpPr/>
                <p:nvPr/>
              </p:nvSpPr>
              <p:spPr>
                <a:xfrm>
                  <a:off x="287524" y="2187406"/>
                  <a:ext cx="7463172" cy="20621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41910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Друга важна проява на електромагнитната индукция е т. нар. </a:t>
                  </a:r>
                  <a:r>
                    <a:rPr lang="bg-BG" sz="1600" b="1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взаимна индукция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- възбуждането на електродвижещо напрежение в един затворен проводник при изменение големината на тока в друг. Връзката I между двата затворени проводника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𝑨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и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𝑩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се осъществява посредством магнитното поле, създавано от тока</a:t>
                  </a:r>
                  <a14:m>
                    <m:oMath xmlns:m="http://schemas.openxmlformats.org/officeDocument/2006/math">
                      <m:r>
                        <a:rPr lang="en-US" sz="1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𝑰</m:t>
                      </m:r>
                      <m:r>
                        <a:rPr lang="en-US" sz="16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𝑨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протичащ през първия проводник. Тя се характеризира с коефициент на взаимна индукция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𝑳</m:t>
                      </m:r>
                      <m:r>
                        <a:rPr lang="en-US" sz="16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𝑨𝑩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,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който зависи от формата и размерите на двата проводника, от тяхното относително разположение, както и от относителната магнитната проницаемост на средата. </a:t>
                  </a: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8C6B1E83-5D4E-4675-92C9-F4418CB29E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24" y="2187406"/>
                  <a:ext cx="7463172" cy="20621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408" t="-882" r="-326" b="-2353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F470DAF-141A-48E3-ADF7-272B2E59E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3748" y="333435"/>
              <a:ext cx="4076700" cy="18478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E1FE995-B089-4B1C-A726-6938F299297A}"/>
                </a:ext>
              </a:extLst>
            </p:cNvPr>
            <p:cNvSpPr/>
            <p:nvPr/>
          </p:nvSpPr>
          <p:spPr>
            <a:xfrm>
              <a:off x="179512" y="212590"/>
              <a:ext cx="7718354" cy="415251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753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3BCB4C-59BB-4CF1-B865-CB81B922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13C014-BD84-4D2E-94DF-B29E992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CB41A1-98E4-422C-8417-D7FEBC11EE84}"/>
              </a:ext>
            </a:extLst>
          </p:cNvPr>
          <p:cNvGrpSpPr/>
          <p:nvPr/>
        </p:nvGrpSpPr>
        <p:grpSpPr>
          <a:xfrm>
            <a:off x="-17659" y="470257"/>
            <a:ext cx="7436845" cy="1706812"/>
            <a:chOff x="457200" y="487128"/>
            <a:chExt cx="7436845" cy="170681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AD5512D-8562-4229-B81A-52C15F634AA1}"/>
                </a:ext>
              </a:extLst>
            </p:cNvPr>
            <p:cNvSpPr/>
            <p:nvPr/>
          </p:nvSpPr>
          <p:spPr>
            <a:xfrm>
              <a:off x="3707904" y="576040"/>
              <a:ext cx="4104456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Явлението взаимна индукция намира широко приложение в уреди, наречени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трансформатори,</a:t>
              </a:r>
              <a:r>
                <a:rPr lang="en-US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помощта на които променливите електрически напрежения могат да се повишават или намаляват.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97B2AEA-5BA0-45B1-B5BD-6FDDE14BD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84215"/>
              <a:ext cx="3152775" cy="16097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7F0A697-B732-48FE-A053-5B6B38DB4ADF}"/>
                </a:ext>
              </a:extLst>
            </p:cNvPr>
            <p:cNvSpPr/>
            <p:nvPr/>
          </p:nvSpPr>
          <p:spPr>
            <a:xfrm>
              <a:off x="608824" y="487128"/>
              <a:ext cx="7285221" cy="1706811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E742A4B-6641-45D2-BF1D-7148DD3DBFEF}"/>
              </a:ext>
            </a:extLst>
          </p:cNvPr>
          <p:cNvGrpSpPr/>
          <p:nvPr/>
        </p:nvGrpSpPr>
        <p:grpSpPr>
          <a:xfrm>
            <a:off x="143508" y="2285839"/>
            <a:ext cx="8856984" cy="3807457"/>
            <a:chOff x="143508" y="2285839"/>
            <a:chExt cx="8856984" cy="3807457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A945925-F69B-4A92-91BA-A406BD1844A5}"/>
                </a:ext>
              </a:extLst>
            </p:cNvPr>
            <p:cNvSpPr/>
            <p:nvPr/>
          </p:nvSpPr>
          <p:spPr>
            <a:xfrm>
              <a:off x="3550924" y="2390986"/>
              <a:ext cx="5354513" cy="35779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Магнитното поле има затворени силови линии. Такова поле се нарича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вихрово поле.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Електричното поле, което се индуцира от променливо магнитно поле, също е вихрово. Ако проводник се намира в променливо магнитно поле, в неговия обем се индуцират вихрови, електрични токове (</a:t>
              </a:r>
              <a:r>
                <a:rPr lang="bg-BG" sz="1600" i="1" dirty="0">
                  <a:latin typeface="Segoe UI" panose="020B0502040204020203" pitchFamily="34" charset="0"/>
                  <a:ea typeface="Segoe UI" panose="020B0502040204020203" pitchFamily="34" charset="0"/>
                </a:rPr>
                <a:t>токове на Фуко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), които текат в равнини, перпендикулярни на магнитните силови линии.</a:t>
              </a:r>
            </a:p>
            <a:p>
              <a:pPr marL="0" marR="0" indent="3937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Вихровите електрични токове се индуцират във всякакви проводящи среди, намиращи се в променливо магнитно поле, включително и в човешкото тяло. Това се използва при микровълновата медицинска терапия за дълбочинно нагряване на участъци от тялото с лечебна цел</a:t>
              </a:r>
              <a:r>
                <a:rPr lang="ru-RU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F89FD7B-9DB7-4316-B25B-9FDFA46D4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08" y="3136800"/>
              <a:ext cx="3296791" cy="1889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364BB5D-F68E-49AE-B2BA-D3E61BAF367A}"/>
                </a:ext>
              </a:extLst>
            </p:cNvPr>
            <p:cNvSpPr/>
            <p:nvPr/>
          </p:nvSpPr>
          <p:spPr>
            <a:xfrm>
              <a:off x="143508" y="2285839"/>
              <a:ext cx="8856984" cy="380745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107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C1F1B4-768F-465B-8745-49B2C852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3748016-6063-4ABC-A860-0C3651F3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F0467B-A193-48CF-AC74-780F48F7E0E3}"/>
              </a:ext>
            </a:extLst>
          </p:cNvPr>
          <p:cNvSpPr/>
          <p:nvPr/>
        </p:nvSpPr>
        <p:spPr>
          <a:xfrm>
            <a:off x="1215930" y="477152"/>
            <a:ext cx="5484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75"/>
              </a:spcAft>
            </a:pPr>
            <a:r>
              <a:rPr lang="bg-BG" sz="2400" b="1" cap="small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Електромагнитни полета и вълни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C766BBA-1E70-4CBC-8594-551873451FFE}"/>
              </a:ext>
            </a:extLst>
          </p:cNvPr>
          <p:cNvGrpSpPr/>
          <p:nvPr/>
        </p:nvGrpSpPr>
        <p:grpSpPr>
          <a:xfrm>
            <a:off x="359532" y="1160749"/>
            <a:ext cx="7236804" cy="4824535"/>
            <a:chOff x="359532" y="1160749"/>
            <a:chExt cx="7236804" cy="482453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7F9154D-6D8B-4806-BE05-26B7CD3DDBB5}"/>
                </a:ext>
              </a:extLst>
            </p:cNvPr>
            <p:cNvSpPr/>
            <p:nvPr/>
          </p:nvSpPr>
          <p:spPr>
            <a:xfrm>
              <a:off x="464248" y="3575306"/>
              <a:ext cx="6988072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445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Към средата на XIX век в областта на електрическите и магнитни явления са били натрупани много експериментални факти, показващи че между тях съществуват тесни взаимни връзки. Особено важно в това отношение е било откриването на явлението електромагнитна индукция. На тази база в периода 1861-1873 г. Джеймс Максуел (</a:t>
              </a:r>
              <a:r>
                <a:rPr lang="en-US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James Clerk Maxwell,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1831-1879, шотландски физик и математик, работил в областта на електричеството, магнетизма и оптиката) създава обобщена теория за електрическите и магнитни явления - т.нар.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теория за единното електромагнитно поле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CCDC0B9-6D5D-4FD3-A2F0-7939AF116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177" y="1335475"/>
              <a:ext cx="5656215" cy="21114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88ADE2A-EA8C-4973-BDC7-08C4F3FE2167}"/>
                </a:ext>
              </a:extLst>
            </p:cNvPr>
            <p:cNvSpPr/>
            <p:nvPr/>
          </p:nvSpPr>
          <p:spPr>
            <a:xfrm>
              <a:off x="359532" y="1160749"/>
              <a:ext cx="7236804" cy="482453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700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161645-192C-4F24-AE6D-031F3C16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009A5A3-F22E-40DE-A199-EAA36406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8C1F3D2-BC0A-40DD-B739-161FEAB70056}"/>
              </a:ext>
            </a:extLst>
          </p:cNvPr>
          <p:cNvGrpSpPr/>
          <p:nvPr/>
        </p:nvGrpSpPr>
        <p:grpSpPr>
          <a:xfrm>
            <a:off x="611561" y="393576"/>
            <a:ext cx="6876764" cy="5771728"/>
            <a:chOff x="611561" y="393576"/>
            <a:chExt cx="6876764" cy="577172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9E0141A-31BC-449D-AC0C-E445A2BDD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1700" y="476672"/>
              <a:ext cx="4373042" cy="24598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0520987-742F-4F5A-A045-A37544EE8BA3}"/>
                </a:ext>
              </a:extLst>
            </p:cNvPr>
            <p:cNvSpPr/>
            <p:nvPr/>
          </p:nvSpPr>
          <p:spPr>
            <a:xfrm>
              <a:off x="719572" y="3068960"/>
              <a:ext cx="6660740" cy="30469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физичния термин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"поле"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се обозначава една по-особена форма на съществуване на материята - т.н.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полева форма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Съгласно концепцията за съществуване на полето взаимодействията между материалните частици се осъществяват посредством пространството около тях. В природата съществуват различни типове взаимодействия (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сили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)- електрични, магнитни, ядрени, гравитационни и др. Всеки от тези типове взаимодействия се осъществява посредством съответен тип поле. Между известните понастоящем взаимодействия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електричните и магнитните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заемат водещо място по широта и разнообразие на проявите им. Това се дължи на обстоятелството, че всички тела в природата са изградени от електрически заредени частици, които са в движение.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6440949-5C21-47B3-99A5-0D981E5C0D64}"/>
                </a:ext>
              </a:extLst>
            </p:cNvPr>
            <p:cNvSpPr/>
            <p:nvPr/>
          </p:nvSpPr>
          <p:spPr>
            <a:xfrm>
              <a:off x="611561" y="393576"/>
              <a:ext cx="6876764" cy="577172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080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CD6ABA-C214-4B12-A988-E22751AF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686228-3966-41C4-800A-C242F06A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5010CD-F6BC-42C1-8A96-3A1BBA22AEBF}"/>
              </a:ext>
            </a:extLst>
          </p:cNvPr>
          <p:cNvSpPr/>
          <p:nvPr/>
        </p:nvSpPr>
        <p:spPr>
          <a:xfrm>
            <a:off x="430615" y="2498896"/>
            <a:ext cx="849679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32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Когато електричният товар е в движение, в пространството около него се появяват и друг тип сили -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магнитни сили.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Те формират друг тип силово поле - </a:t>
            </a:r>
            <a:r>
              <a:rPr lang="bg-BG" sz="18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магнитно поле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2ED02A-2F7B-4CFE-844E-234AB42FA992}"/>
              </a:ext>
            </a:extLst>
          </p:cNvPr>
          <p:cNvSpPr/>
          <p:nvPr/>
        </p:nvSpPr>
        <p:spPr>
          <a:xfrm>
            <a:off x="3108384" y="532937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g-BG" sz="2400" b="1" cap="small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Магнетизъм</a:t>
            </a:r>
            <a:endParaRPr lang="en-US" sz="2400" b="1" dirty="0">
              <a:latin typeface="+mj-lt"/>
              <a:ea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3B9395-89E5-4D81-A88B-2FB69AAFC2E8}"/>
              </a:ext>
            </a:extLst>
          </p:cNvPr>
          <p:cNvSpPr/>
          <p:nvPr/>
        </p:nvSpPr>
        <p:spPr>
          <a:xfrm>
            <a:off x="431239" y="1188257"/>
            <a:ext cx="735516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В пространството около всеки неподвижен електричен товар действат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електрични сили.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Те формират </a:t>
            </a:r>
            <a:r>
              <a:rPr lang="bg-BG" sz="18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електрично поле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което е една от формите на съществуване на материята.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723F5A0-EF65-4096-91E0-1C2255BF1634}"/>
              </a:ext>
            </a:extLst>
          </p:cNvPr>
          <p:cNvGrpSpPr/>
          <p:nvPr/>
        </p:nvGrpSpPr>
        <p:grpSpPr>
          <a:xfrm>
            <a:off x="413847" y="3728371"/>
            <a:ext cx="8496799" cy="2213883"/>
            <a:chOff x="430615" y="3825044"/>
            <a:chExt cx="8496799" cy="22138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F7A59CD-632C-4967-AA77-0E47704D4266}"/>
                </a:ext>
              </a:extLst>
            </p:cNvPr>
            <p:cNvSpPr/>
            <p:nvPr/>
          </p:nvSpPr>
          <p:spPr>
            <a:xfrm>
              <a:off x="2303748" y="3915417"/>
              <a:ext cx="6443646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Източници на магнитното поле са всички движения на електрични товари - в метални проводници, течности, газове, във вакуум, преместване или въртене на заредени тела или частици в пространството и др. Протичането на електричен ток винаги създава магнитно поле. Магнитното действие на електричния ток е открито през 1820 г. от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Ханс Кристиан </a:t>
              </a:r>
              <a:r>
                <a:rPr lang="bg-BG" sz="1800" i="1" dirty="0" err="1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Оерстед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AFC17D9-5084-425D-8B56-CC3CD5438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556" y="3923635"/>
              <a:ext cx="1638827" cy="202825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6EBE7D5-0C6F-4839-8EFD-DDBAAF51855E}"/>
                </a:ext>
              </a:extLst>
            </p:cNvPr>
            <p:cNvSpPr/>
            <p:nvPr/>
          </p:nvSpPr>
          <p:spPr>
            <a:xfrm>
              <a:off x="430615" y="3825044"/>
              <a:ext cx="8496799" cy="221388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350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4770155-6756-41BE-B778-448B47E8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5A5379C-E902-41AC-9A4A-C35205DE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A7EB16F-C49B-4113-803A-6C968C5052F0}"/>
              </a:ext>
            </a:extLst>
          </p:cNvPr>
          <p:cNvGrpSpPr/>
          <p:nvPr/>
        </p:nvGrpSpPr>
        <p:grpSpPr>
          <a:xfrm>
            <a:off x="215516" y="764704"/>
            <a:ext cx="7632848" cy="5328592"/>
            <a:chOff x="215516" y="764704"/>
            <a:chExt cx="7632848" cy="53285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307BF88-13EE-4330-BE43-D1EC3E0A0938}"/>
                </a:ext>
              </a:extLst>
            </p:cNvPr>
            <p:cNvGrpSpPr/>
            <p:nvPr/>
          </p:nvGrpSpPr>
          <p:grpSpPr>
            <a:xfrm>
              <a:off x="323528" y="860795"/>
              <a:ext cx="7416824" cy="5136409"/>
              <a:chOff x="447684" y="1022490"/>
              <a:chExt cx="7416824" cy="5136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381922C9-D68A-4FA7-87DD-7A9F41949E5B}"/>
                  </a:ext>
                </a:extLst>
              </p:cNvPr>
              <p:cNvSpPr/>
              <p:nvPr/>
            </p:nvSpPr>
            <p:spPr>
              <a:xfrm>
                <a:off x="447684" y="2865690"/>
                <a:ext cx="7416824" cy="329320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810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Първоизточник на електромагнитното поле са електрическите товари. Когато те са в покой, създават </a:t>
                </a:r>
                <a:r>
                  <a:rPr lang="bg-BG" sz="1600" i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постоянно електрическо поле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 Когато се движат с постоянна скорост, освен електрическото се появява и постоянно магнитно поле; и двете полета остават свързани с товарите. Когато електрическите товари се движат с променяща се скорост, електрическото и магнитно полета стават променливи. Променящото се електрично поле създава променящо се магнитно поле. В резултат на електромагнитната индукция енергията на това магнитно поле ще се трансформира в енергия на променящо се електрично поле. Това ще доведе до верига от последователни взаимни превръщания- електрично в магнитно поле, магнитно в електрично и т.н. От това следва, че електричните и магнитните полета са неделими едно от друго, неразривно свързани като компоненти на едно единно поле- </a:t>
                </a:r>
                <a:r>
                  <a:rPr lang="bg-BG" sz="1600" b="1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електромагнитно поле</a:t>
                </a:r>
                <a:r>
                  <a:rPr lang="bg-BG" sz="16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372F363A-D3E9-49F6-A8C7-D5388F4EF9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14" t="38007" r="59600" b="30515"/>
              <a:stretch/>
            </p:blipFill>
            <p:spPr>
              <a:xfrm>
                <a:off x="447684" y="1022490"/>
                <a:ext cx="2952329" cy="172819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F0567DCB-BEB3-4E9F-BD8C-C562AD230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3856" t="38007" r="6315" b="30515"/>
              <a:stretch/>
            </p:blipFill>
            <p:spPr>
              <a:xfrm>
                <a:off x="3203848" y="1047998"/>
                <a:ext cx="4556363" cy="1728191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FAF9835-B7CC-4662-A962-2189EE061BE1}"/>
                </a:ext>
              </a:extLst>
            </p:cNvPr>
            <p:cNvSpPr/>
            <p:nvPr/>
          </p:nvSpPr>
          <p:spPr>
            <a:xfrm>
              <a:off x="215516" y="764704"/>
              <a:ext cx="7632848" cy="532859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5927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3FB3DF-2CBB-4B59-BE32-92AC1558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077AC6D-9CD6-4F6A-A782-C877E84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1C6C31-62E6-4FA1-8A8C-526E8A43180B}"/>
              </a:ext>
            </a:extLst>
          </p:cNvPr>
          <p:cNvGrpSpPr/>
          <p:nvPr/>
        </p:nvGrpSpPr>
        <p:grpSpPr>
          <a:xfrm>
            <a:off x="143508" y="836193"/>
            <a:ext cx="7668852" cy="5185614"/>
            <a:chOff x="215516" y="655654"/>
            <a:chExt cx="7668852" cy="518561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FC87CA8-241E-4E5C-A032-2454B2B09631}"/>
                    </a:ext>
                  </a:extLst>
                </p:cNvPr>
                <p:cNvSpPr/>
                <p:nvPr/>
              </p:nvSpPr>
              <p:spPr>
                <a:xfrm>
                  <a:off x="359532" y="3429000"/>
                  <a:ext cx="7416824" cy="2308324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g-BG" sz="1600" dirty="0">
                      <a:solidFill>
                        <a:srgbClr val="000000"/>
                      </a:solidFill>
                      <a:latin typeface="Arial Unicode MS" panose="020B0604020202020204" pitchFamily="34" charset="-128"/>
                    </a:rPr>
                    <a:t>Когато електрическите товари се движат закъснително (т.е. с намаляваща скорост), част от енергията на електромагнитното поле ще започне да се отделя и разпространява в пространството във вид на </a:t>
                  </a:r>
                  <a:r>
                    <a:rPr lang="bg-BG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ел</a:t>
                  </a:r>
                  <a:r>
                    <a:rPr lang="bg-BG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ектромагнитна вълна.</a:t>
                  </a:r>
                  <a:r>
                    <a:rPr lang="bg-BG" sz="1600" dirty="0">
                      <a:solidFill>
                        <a:srgbClr val="000000"/>
                      </a:solidFill>
                      <a:latin typeface="Arial Unicode MS" panose="020B0604020202020204" pitchFamily="34" charset="-128"/>
                    </a:rPr>
                    <a:t> Нейни компоненти са взаимно свързаните, променящи се електрично и магнитно полета. Те се изменят в равнини, перпендикулярни една на друга и на посоката на разпространение на вълната. Електромагнитните вълни са </a:t>
                  </a:r>
                  <a:r>
                    <a:rPr lang="bg-BG" sz="1600" i="1" dirty="0">
                      <a:solidFill>
                        <a:srgbClr val="0070C0"/>
                      </a:solidFill>
                      <a:latin typeface="Arial Unicode MS" panose="020B0604020202020204" pitchFamily="34" charset="-128"/>
                    </a:rPr>
                    <a:t>напречни вълни</a:t>
                  </a:r>
                  <a:r>
                    <a:rPr lang="bg-BG" sz="1600" dirty="0">
                      <a:solidFill>
                        <a:srgbClr val="000000"/>
                      </a:solidFill>
                      <a:latin typeface="Arial Unicode MS" panose="020B0604020202020204" pitchFamily="34" charset="-128"/>
                    </a:rPr>
                    <a:t>. При тях електричното поле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bg-BG" sz="1600" dirty="0">
                      <a:solidFill>
                        <a:srgbClr val="000000"/>
                      </a:solidFill>
                      <a:latin typeface="Arial Unicode MS" panose="020B0604020202020204" pitchFamily="34" charset="-128"/>
                    </a:rPr>
                    <a:t> и магнитното поле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bg-BG" sz="1600" dirty="0">
                      <a:solidFill>
                        <a:srgbClr val="000000"/>
                      </a:solidFill>
                      <a:latin typeface="Arial Unicode MS" panose="020B0604020202020204" pitchFamily="34" charset="-128"/>
                    </a:rPr>
                    <a:t> се изменят по синусов закон в две взаимно перпендикулярни равнини, напречно на посоката на разпространение.</a:t>
                  </a:r>
                  <a:endParaRPr lang="en-US" sz="1600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FC87CA8-241E-4E5C-A032-2454B2B09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32" y="3429000"/>
                  <a:ext cx="7416824" cy="2308324"/>
                </a:xfrm>
                <a:prstGeom prst="rect">
                  <a:avLst/>
                </a:prstGeom>
                <a:blipFill>
                  <a:blip r:embed="rId2" cstate="print"/>
                  <a:stretch>
                    <a:fillRect l="-328" t="-525" r="-328" b="-21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E282A1E-11E0-4382-B5F2-2A1C028BE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7684" t="2395" r="20882"/>
            <a:stretch/>
          </p:blipFill>
          <p:spPr>
            <a:xfrm>
              <a:off x="979941" y="655654"/>
              <a:ext cx="6176005" cy="25178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6F98E11-D334-41B5-BFD0-DDB9D9041124}"/>
                </a:ext>
              </a:extLst>
            </p:cNvPr>
            <p:cNvSpPr/>
            <p:nvPr/>
          </p:nvSpPr>
          <p:spPr>
            <a:xfrm>
              <a:off x="215516" y="655654"/>
              <a:ext cx="7668852" cy="518561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76404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38BE9A-B9FC-4D11-AB57-22B70D9C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E65917B-33D8-497A-806B-0326880D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C14322-B0F2-4647-A30A-278AF4894714}"/>
              </a:ext>
            </a:extLst>
          </p:cNvPr>
          <p:cNvSpPr/>
          <p:nvPr/>
        </p:nvSpPr>
        <p:spPr>
          <a:xfrm>
            <a:off x="882042" y="928220"/>
            <a:ext cx="702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i="1" dirty="0">
                <a:latin typeface="Segoe UI" panose="020B0502040204020203" pitchFamily="34" charset="0"/>
                <a:ea typeface="Segoe UI" panose="020B0502040204020203" pitchFamily="34" charset="0"/>
              </a:rPr>
              <a:t>Спектърът на електромагнитните вълни 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5EAAD88-B1B9-4ACF-8D83-58B6CABFC462}"/>
              </a:ext>
            </a:extLst>
          </p:cNvPr>
          <p:cNvGrpSpPr/>
          <p:nvPr/>
        </p:nvGrpSpPr>
        <p:grpSpPr>
          <a:xfrm>
            <a:off x="143507" y="1700807"/>
            <a:ext cx="8640961" cy="4492175"/>
            <a:chOff x="143507" y="1700807"/>
            <a:chExt cx="8640961" cy="449217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3980FEA-68DA-4F29-9641-EFC2DF85708B}"/>
                </a:ext>
              </a:extLst>
            </p:cNvPr>
            <p:cNvSpPr/>
            <p:nvPr/>
          </p:nvSpPr>
          <p:spPr>
            <a:xfrm>
              <a:off x="214135" y="4748076"/>
              <a:ext cx="8482626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b="1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Спектърът на електромагнитните вълни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е разделен на четири основни диапазона: </a:t>
              </a:r>
              <a:r>
                <a:rPr lang="bg-BG" sz="1600" b="1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радиовълни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(дълги, средни, къси, ултракъси) с дължина на вълната от 10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1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mm,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оптични лъчения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(инфрачервени от 1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750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nm,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видими от 750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350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nm,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ултравиолетови от 350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10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nm),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рентгенови лъчи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(от 10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10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pm)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гама лъчи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(от 10 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pm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10 </a:t>
              </a:r>
              <a:r>
                <a:rPr lang="en-US" sz="1600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fm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). 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290" name="Picture 2" descr="електромагнитен спектър">
              <a:extLst>
                <a:ext uri="{FF2B5EF4-FFF2-40B4-BE49-F238E27FC236}">
                  <a16:creationId xmlns="" xmlns:a16="http://schemas.microsoft.com/office/drawing/2014/main" id="{376063C9-E7B8-45C4-B4D3-94A386A8C4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563" t="30969" r="15547" b="15219"/>
            <a:stretch/>
          </p:blipFill>
          <p:spPr bwMode="auto">
            <a:xfrm>
              <a:off x="1907704" y="1700808"/>
              <a:ext cx="4970664" cy="28703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C46E0C7-6D55-4A48-9E1D-B771E14D349B}"/>
                </a:ext>
              </a:extLst>
            </p:cNvPr>
            <p:cNvSpPr/>
            <p:nvPr/>
          </p:nvSpPr>
          <p:spPr>
            <a:xfrm>
              <a:off x="143507" y="1700807"/>
              <a:ext cx="8640961" cy="449217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122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0F19D-1C4D-4BC8-A0EB-3B4B808D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98704ED-16E4-4BE7-A236-F7EDBA5D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1D9F8E-DC6B-4CDE-B074-A14A6F7A7775}"/>
              </a:ext>
            </a:extLst>
          </p:cNvPr>
          <p:cNvSpPr/>
          <p:nvPr/>
        </p:nvSpPr>
        <p:spPr>
          <a:xfrm>
            <a:off x="156338" y="1023029"/>
            <a:ext cx="7956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55563" algn="just">
              <a:spcBef>
                <a:spcPts val="0"/>
              </a:spcBef>
              <a:spcAft>
                <a:spcPts val="455"/>
              </a:spcAft>
            </a:pPr>
            <a:r>
              <a:rPr lang="bg-BG" sz="2200" b="1" dirty="0">
                <a:latin typeface="Segoe UI" panose="020B0502040204020203" pitchFamily="34" charset="0"/>
                <a:ea typeface="Segoe UI" panose="020B0502040204020203" pitchFamily="34" charset="0"/>
              </a:rPr>
              <a:t>ФИЗИЧНИ ЕФЕКТИ НА ЕЛЕКТРОМАГНИТНИТЕ ВЪЛНИ</a:t>
            </a:r>
            <a:endParaRPr lang="en-US" sz="22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4EF2C5B-9AAD-48CC-ADFA-9EB5E4A1BA7B}"/>
              </a:ext>
            </a:extLst>
          </p:cNvPr>
          <p:cNvGrpSpPr/>
          <p:nvPr/>
        </p:nvGrpSpPr>
        <p:grpSpPr>
          <a:xfrm>
            <a:off x="156338" y="1916832"/>
            <a:ext cx="8777707" cy="4032449"/>
            <a:chOff x="114774" y="2096851"/>
            <a:chExt cx="8777707" cy="403244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18B6EEE-221D-48B4-B0D7-F56AECC5AC0C}"/>
                    </a:ext>
                  </a:extLst>
                </p:cNvPr>
                <p:cNvSpPr/>
                <p:nvPr/>
              </p:nvSpPr>
              <p:spPr>
                <a:xfrm>
                  <a:off x="3610726" y="2204864"/>
                  <a:ext cx="5173742" cy="3834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381000" algn="just">
                    <a:spcBef>
                      <a:spcPts val="0"/>
                    </a:spcBef>
                    <a:spcAft>
                      <a:spcPts val="300"/>
                    </a:spcAft>
                  </a:pP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Електромагнитните вълни въздействат върху веществата чрез своята енергия. За да може един електромагнитен фотон да отдаде своята енергия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h𝑣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на атом (т.е. да се погълне от атома), трябва големината на тази енергия да съвпада с разликата между две позволени квантови енергетични нива на атома. Ако това не е изпълнено, веществото ще бъде прозрачно за електромагнитната радиация. Тя ще преминава през него без да му отдава енергия. Фотоните с енергия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h</m:t>
                      </m:r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bg-BG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bg-BG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 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ще се поглъщат от веществото, защото тяхната енергия е в диапазона на неговите позволени енергетични нива, но за фотони с енергии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h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bg-BG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и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h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bg-BG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600" baseline="-250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това вещество ще е прозрачно, защото техните енергии са извън диапазона, в който могат да бъдат погълнати.</a:t>
                  </a:r>
                  <a:endParaRPr lang="en-US" sz="1600" dirty="0">
                    <a:latin typeface="Segoe UI" panose="020B0502040204020203" pitchFamily="34" charset="0"/>
                    <a:ea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B18B6EEE-221D-48B4-B0D7-F56AECC5A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726" y="2204864"/>
                  <a:ext cx="5173742" cy="3834511"/>
                </a:xfrm>
                <a:prstGeom prst="rect">
                  <a:avLst/>
                </a:prstGeom>
                <a:blipFill>
                  <a:blip r:embed="rId2" cstate="print"/>
                  <a:stretch>
                    <a:fillRect l="-470" t="-475" r="-470" b="-1585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2757300-63B1-433D-AEC1-B6D3A77D4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9565" t="13247" r="1163" b="12152"/>
            <a:stretch/>
          </p:blipFill>
          <p:spPr>
            <a:xfrm>
              <a:off x="114774" y="2466134"/>
              <a:ext cx="3417493" cy="27700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0B0BC39-00E9-4D7C-859E-27DB20ED9919}"/>
                </a:ext>
              </a:extLst>
            </p:cNvPr>
            <p:cNvSpPr/>
            <p:nvPr/>
          </p:nvSpPr>
          <p:spPr>
            <a:xfrm>
              <a:off x="114775" y="2096851"/>
              <a:ext cx="8777706" cy="403244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758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7F3A88-97B6-4DB8-8DAD-951671F5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CF92477-0E3B-428F-8B4C-E5CD30BE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A769E5-31D0-4147-AD07-CF15B02DD50F}"/>
              </a:ext>
            </a:extLst>
          </p:cNvPr>
          <p:cNvGrpSpPr/>
          <p:nvPr/>
        </p:nvGrpSpPr>
        <p:grpSpPr>
          <a:xfrm>
            <a:off x="80532" y="1700808"/>
            <a:ext cx="8982936" cy="4572508"/>
            <a:chOff x="71500" y="1700808"/>
            <a:chExt cx="8982936" cy="457250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1ADA0F0-81FD-48E6-930C-154E65A06A8A}"/>
                </a:ext>
              </a:extLst>
            </p:cNvPr>
            <p:cNvSpPr/>
            <p:nvPr/>
          </p:nvSpPr>
          <p:spPr>
            <a:xfrm>
              <a:off x="5053625" y="1845682"/>
              <a:ext cx="3929311" cy="42780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От гледна точка на това, какви промени предизвикват в атомите и молекулите, електромагнитните вълни могат да бъдат разделени на две групи: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неразрушаващи 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и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разрушаващи.</a:t>
              </a:r>
              <a:endParaRPr lang="en-US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  <a:p>
              <a:pPr marL="0" marR="0" indent="3810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Неразрушаващи са вълните с дължини до 200 </a:t>
              </a: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nm. 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Това са свръхнискочестотните електромагнитни вълни, радиовълните, микровълните, инфрачервената, видимата и близката ултравиолетова светлина. Техните фотони нямат достатъчно енергия за да могат при взаимодействия с атоми и молекули да предизвикат необратими и трайни промени в тях.</a:t>
              </a:r>
              <a:endParaRPr lang="en-US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2C82387-CD91-470B-B766-E89F7A2C8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8171" r="27423" b="2505"/>
            <a:stretch/>
          </p:blipFill>
          <p:spPr>
            <a:xfrm>
              <a:off x="162762" y="2016832"/>
              <a:ext cx="4770977" cy="39145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B09E0F9-2258-40C7-861E-704EDE88DE13}"/>
                </a:ext>
              </a:extLst>
            </p:cNvPr>
            <p:cNvSpPr/>
            <p:nvPr/>
          </p:nvSpPr>
          <p:spPr>
            <a:xfrm>
              <a:off x="71500" y="1700808"/>
              <a:ext cx="8982936" cy="457250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6049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7F3A88-97B6-4DB8-8DAD-951671F5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CF92477-0E3B-428F-8B4C-E5CD30BE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1F1C525-809D-4616-B7E3-AE71D99733A0}"/>
              </a:ext>
            </a:extLst>
          </p:cNvPr>
          <p:cNvGrpSpPr/>
          <p:nvPr/>
        </p:nvGrpSpPr>
        <p:grpSpPr>
          <a:xfrm>
            <a:off x="287524" y="1844824"/>
            <a:ext cx="8028762" cy="4150872"/>
            <a:chOff x="662880" y="1232756"/>
            <a:chExt cx="8028762" cy="415087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1ADA0F0-81FD-48E6-930C-154E65A06A8A}"/>
                </a:ext>
              </a:extLst>
            </p:cNvPr>
            <p:cNvSpPr/>
            <p:nvPr/>
          </p:nvSpPr>
          <p:spPr>
            <a:xfrm>
              <a:off x="4493970" y="1420946"/>
              <a:ext cx="3960440" cy="37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Вълните от под-диапазона 750-200 </a:t>
              </a: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nm 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(видима светлина и близка ултравиолетова) имат преходни свойства. Техните фотони притежават относително по-висока енергия, но и в най-добрия случай тя е достатъчна само за електронно възбуждане. Те не могат да избиват електрони от атоми, нито да разцепват ковалентни връзки в молекулите.</a:t>
              </a:r>
              <a:endParaRPr lang="en-US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  <a:p>
              <a:pPr marL="0" marR="0" indent="3810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Вълните с дължини над 200 </a:t>
              </a: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nm 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са разрушаващи. Техните фотони са с високи енергии и при 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по-високо енергетичния вакуумен </a:t>
              </a:r>
              <a:r>
                <a:rPr lang="bg-BG" sz="1600" dirty="0" err="1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ултравиолет</a:t>
              </a:r>
              <a:r>
                <a:rPr lang="bg-BG" sz="1600" dirty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, рентгеновите и гама лъчи.</a:t>
              </a:r>
              <a:endParaRPr lang="en-US" sz="16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FEF4C4-4FD3-4089-AA45-E2784EB0A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2374" t="8171" r="1575" b="2505"/>
            <a:stretch/>
          </p:blipFill>
          <p:spPr>
            <a:xfrm>
              <a:off x="863718" y="1329004"/>
              <a:ext cx="3194012" cy="40546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ED48C46-A121-43C1-861B-82531B5E7EEA}"/>
                </a:ext>
              </a:extLst>
            </p:cNvPr>
            <p:cNvSpPr/>
            <p:nvPr/>
          </p:nvSpPr>
          <p:spPr>
            <a:xfrm>
              <a:off x="662880" y="1232756"/>
              <a:ext cx="8028762" cy="415087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6601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8F98F1-D4CA-437F-9CAD-06C0F6C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8508DD1-C269-4197-A71E-6B4C60B6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72280D-28F0-4788-9289-7CCD94EE702E}"/>
              </a:ext>
            </a:extLst>
          </p:cNvPr>
          <p:cNvSpPr/>
          <p:nvPr/>
        </p:nvSpPr>
        <p:spPr>
          <a:xfrm>
            <a:off x="143762" y="1988840"/>
            <a:ext cx="8856476" cy="40703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Електричната компонента на електромагнитното поле въздейства върху електричните товари (електрони, йони, полярни молекули). Това индуцира протичането на променливи електрически токове. Променливите токове със свръхниска честота (най-дълговълновите електромагнитни вълни) предизвикват промени в локалните йонни концентрации около мембраните на нервните клетки. Нормално те са поляризирани, но придвижването на йони в една или друга посока, може да ги деполяризира, клетката да се възбуди и да генерира акционен потенциал. Това възбуждане на двигателните нерви предизвиква контракции на мускулите. Степента на възбуждащо действие разбира се зависи и от плътността на протичащите токове.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С увеличаване на честотата възбуждащият ефект постепенно намалява и преминава в топлинен. При по- високи честоти, поради инертността на йоните и поради по-бързата смяна поляритета на полето, амплитудата на движение на йоните постепенно намалява. С увеличаване на честотата йоните практически само вибрират на едно място без да се преместват в пространството, при което голяма част от енергията на полето се трансформира в топлина. Затова основният ефект на токовете, индуцирани от полета с такива честоти, който има биологично значение, е отделянето на топлина.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FAC396-BF19-455C-BD4C-D8E804E67D0B}"/>
              </a:ext>
            </a:extLst>
          </p:cNvPr>
          <p:cNvSpPr/>
          <p:nvPr/>
        </p:nvSpPr>
        <p:spPr>
          <a:xfrm>
            <a:off x="143762" y="968628"/>
            <a:ext cx="717514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Физичните ефекти, които предизвикват електромагнитните вълни от първия "недеструктивен" диапазон, са основно два: </a:t>
            </a:r>
            <a:r>
              <a:rPr lang="bg-BG" sz="16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индуциране на променливи електрически токове</a:t>
            </a:r>
            <a:r>
              <a:rPr lang="bg-BG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отделяне на топлина</a:t>
            </a:r>
            <a:r>
              <a:rPr lang="bg-BG" sz="16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0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CA6E6C-329C-4035-A8D2-03B1BD55A791}"/>
              </a:ext>
            </a:extLst>
          </p:cNvPr>
          <p:cNvSpPr/>
          <p:nvPr/>
        </p:nvSpPr>
        <p:spPr>
          <a:xfrm>
            <a:off x="287524" y="3299985"/>
            <a:ext cx="8399276" cy="28007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Движенията на йони и полярни молекули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, предизвикани от електромагнитните вълни, обуславят биологични ефекти, които не винаги могат да бъдат еднозначно описани, защото зависят и от спецификата на тъканите, в които протичат. А човешкият организъм е сложна хетерогенна система, в която има различни структури - проводящи, диелектрични, диамагнитни, парамагнитни, с различна плътност, агрегатно състояние, атомен и молекулен състав. Най-общо може да се каже, че за нагряването на биологичните тъкани най-голям относителен принос има преориентирането на диполните водни молекули. Ето защо максимално отдаване на топлинна енергия от електромагнитните вълни се извършва в тъкани, богати на вода (мускули, лимфа, кръв). В костната и мастна тъкан водното съдържание е по-ниско и поради това те се нагряват относително по-слабо.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D9435C-4533-49B7-B422-6E0D22707D1B}"/>
              </a:ext>
            </a:extLst>
          </p:cNvPr>
          <p:cNvSpPr/>
          <p:nvPr/>
        </p:nvSpPr>
        <p:spPr>
          <a:xfrm>
            <a:off x="287524" y="757248"/>
            <a:ext cx="7480296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Топлинното действие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се дължи не само на предизвиканите трептения на йони, но и на преориентиране на диполни молекули. Освен това тези полета в някои случаи могат и да поляризират неполярни молекули на веществото (т.е. да ги направят електрически диполи). Съществуващите и индуцирани диполни молекули се въртят около оста си - полето периодично ги преориентира в синхрон със собствената си честота. Такива са ефектите на микровълните и милиметровите вълни. При инфрачервените вълни поглъщането се увеличава и още по-голяма част от енергията на електрическото поле се трансформира в топлина.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7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CF3430-767D-4ABB-8C2D-54008E4C3C8F}"/>
              </a:ext>
            </a:extLst>
          </p:cNvPr>
          <p:cNvSpPr/>
          <p:nvPr/>
        </p:nvSpPr>
        <p:spPr>
          <a:xfrm>
            <a:off x="297903" y="209839"/>
            <a:ext cx="7258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80"/>
              </a:spcAft>
            </a:pPr>
            <a:r>
              <a:rPr lang="bg-BG" sz="2400" b="1" cap="small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Топлинна терапия</a:t>
            </a: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 с </a:t>
            </a:r>
            <a:r>
              <a:rPr lang="bg-BG" sz="2400" b="1" cap="small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електромагнитна енергия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AB054D9-6557-451E-951C-E32F7369DA56}"/>
              </a:ext>
            </a:extLst>
          </p:cNvPr>
          <p:cNvGrpSpPr/>
          <p:nvPr/>
        </p:nvGrpSpPr>
        <p:grpSpPr>
          <a:xfrm>
            <a:off x="215516" y="800708"/>
            <a:ext cx="7670473" cy="5414694"/>
            <a:chOff x="285903" y="833706"/>
            <a:chExt cx="7670473" cy="541469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57E9F5A-98A6-4C3A-981C-76578818B1F2}"/>
                </a:ext>
              </a:extLst>
            </p:cNvPr>
            <p:cNvSpPr/>
            <p:nvPr/>
          </p:nvSpPr>
          <p:spPr>
            <a:xfrm>
              <a:off x="361153" y="3606215"/>
              <a:ext cx="7488832" cy="255454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234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За топлинна терапия се използват електромагнитни вълни от недеструктивния диапазон, които индуцират протичане на променливи електрически токове и отделяне на топлина в тъканите на човешкото тяло. Ендогенното топлоотдаване е за предпочитане пред топлолечението с външни източници на топлина (горещи вани, парафин, инфрачервено облъчване и др.) поради въздействието на по-голяма дълбочина и възможностите за по-добро локализиране и дозиране на топлоотдаването. В терапевтичната практика се прилагат въздействия както само с електрическата или магнитна компонента на електромагнитните полета, така и с цялата им електромагнитна енергия.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21E880AA-E0C7-4D22-B0BD-84E33B9B6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6107" t="16878" r="8722" b="19236"/>
            <a:stretch/>
          </p:blipFill>
          <p:spPr>
            <a:xfrm>
              <a:off x="2590800" y="833706"/>
              <a:ext cx="3132348" cy="26848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CC48DFF-28A4-4C1C-A01C-CD6631A81791}"/>
                </a:ext>
              </a:extLst>
            </p:cNvPr>
            <p:cNvSpPr/>
            <p:nvPr/>
          </p:nvSpPr>
          <p:spPr>
            <a:xfrm>
              <a:off x="285903" y="833706"/>
              <a:ext cx="7670473" cy="541469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684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AD7F44-1E92-4561-99A4-5C757281B12B}"/>
              </a:ext>
            </a:extLst>
          </p:cNvPr>
          <p:cNvSpPr/>
          <p:nvPr/>
        </p:nvSpPr>
        <p:spPr>
          <a:xfrm>
            <a:off x="228600" y="1894336"/>
            <a:ext cx="8458200" cy="42780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236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Дарсонвализацията е терапевтичен метод, състоящ се в облъчване на пациента с електромагнитни трептения с ултразвукова честота (200-300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</a:rPr>
              <a:t>kHz)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посредством капацитивни електроди. Тези електромагнитни трептения индуцират в тъканите токове, носещи названието на техния откривател - </a:t>
            </a:r>
            <a:r>
              <a:rPr lang="bg-BG" sz="1600" i="1" dirty="0" err="1">
                <a:latin typeface="Segoe UI" panose="020B0502040204020203" pitchFamily="34" charset="0"/>
                <a:ea typeface="Segoe UI" panose="020B0502040204020203" pitchFamily="34" charset="0"/>
              </a:rPr>
              <a:t>д'Арсонва</a:t>
            </a:r>
            <a:r>
              <a:rPr lang="bg-BG" sz="1600" dirty="0" err="1">
                <a:latin typeface="Segoe UI" panose="020B0502040204020203" pitchFamily="34" charset="0"/>
                <a:ea typeface="Segoe UI" panose="020B0502040204020203" pitchFamily="34" charset="0"/>
              </a:rPr>
              <a:t>л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. Те представляват пакети от затихващи синусоидални трептения с малка продължителност (около </a:t>
            </a: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20 </a:t>
            </a: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sym typeface="Symbol" panose="05050102010706020507" pitchFamily="18" charset="2"/>
              </a:rPr>
              <a:t></a:t>
            </a:r>
            <a:r>
              <a:rPr lang="en-US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), повтарящи се през по-продължителна пауза (например </a:t>
            </a: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 </a:t>
            </a:r>
            <a:r>
              <a:rPr lang="en-US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ms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). Токовете, които тези електромагнитни вълни предизвикват в биологичните тъкани, също имат честота </a:t>
            </a:r>
            <a:r>
              <a:rPr lang="bg-BG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200-300 </a:t>
            </a:r>
            <a:r>
              <a:rPr lang="en-US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kHz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и не могат да предизвикат достатъчни промени в йонната концентрация около клетъчните гранични мембрани. Ето защо такива токове възбуждат нервно-мускулния апарат, но не в такава степен, че да предизвикат мускулни контракции. Те обаче проникват в дълбочина и предизвикват отделяне на ендогенна топлина с произтичащите от нея физиологични ефекти - </a:t>
            </a:r>
            <a:r>
              <a:rPr lang="bg-BG" sz="1600" dirty="0" err="1">
                <a:latin typeface="Segoe UI" panose="020B0502040204020203" pitchFamily="34" charset="0"/>
                <a:ea typeface="Segoe UI" panose="020B0502040204020203" pitchFamily="34" charset="0"/>
              </a:rPr>
              <a:t>хиперемия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, подобряване на кръвоснабдяването и на обменните процеси в тъканите. Приложени в подходяща доза токовете на </a:t>
            </a:r>
            <a:r>
              <a:rPr lang="bg-BG" sz="1600" dirty="0" err="1">
                <a:latin typeface="Segoe UI" panose="020B0502040204020203" pitchFamily="34" charset="0"/>
                <a:ea typeface="Segoe UI" panose="020B0502040204020203" pitchFamily="34" charset="0"/>
              </a:rPr>
              <a:t>д'Арсонвал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 потискат дразнимостта на кожните рецептори и действат обезболяващо. Местната </a:t>
            </a:r>
            <a:r>
              <a:rPr lang="bg-BG" sz="1600" dirty="0" err="1">
                <a:latin typeface="Segoe UI" panose="020B0502040204020203" pitchFamily="34" charset="0"/>
                <a:ea typeface="Segoe UI" panose="020B0502040204020203" pitchFamily="34" charset="0"/>
              </a:rPr>
              <a:t>дарсонвализация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 се прилага при лечение на болкови синдроми, особено ~ съдово-вегетативен произход - мигрена, стенокардии от функционален тип, невралгии и др.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BBE04B-2B27-42BD-B122-E457CD451D22}"/>
              </a:ext>
            </a:extLst>
          </p:cNvPr>
          <p:cNvSpPr/>
          <p:nvPr/>
        </p:nvSpPr>
        <p:spPr>
          <a:xfrm>
            <a:off x="2303748" y="1162738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35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Дарсонвализация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CD6ABA-C214-4B12-A988-E22751AF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686228-3966-41C4-800A-C242F06A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5010CD-F6BC-42C1-8A96-3A1BBA22AEBF}"/>
              </a:ext>
            </a:extLst>
          </p:cNvPr>
          <p:cNvSpPr/>
          <p:nvPr/>
        </p:nvSpPr>
        <p:spPr>
          <a:xfrm>
            <a:off x="457200" y="1124744"/>
            <a:ext cx="7248369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Магнитното поле се характеризира количествено с векторните величини </a:t>
            </a:r>
            <a:r>
              <a:rPr lang="bg-BG" sz="18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интензитет (Н)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800" b="1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индукция (В)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Разликата между индукция и интензитет е, че индукцията характеризира силата на магнитното поле е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дадено вещество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зависи от магнитните свойства на това вещество, а интензитетът - не. При един и същ интензитет на магнитно поле, създавано от някакъв електричен ток в точка от пространството, индукцията ще има различна стойност, в зависимост от магнитните свойства на веществото, намиращо се там.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E9EEB3-C638-4D52-9AD8-F4449B1A7872}"/>
              </a:ext>
            </a:extLst>
          </p:cNvPr>
          <p:cNvSpPr/>
          <p:nvPr/>
        </p:nvSpPr>
        <p:spPr>
          <a:xfrm>
            <a:off x="457200" y="3978930"/>
            <a:ext cx="852239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22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Поради това, че електроните в атомите са в непрекъснато движение, всички вещества притежават собствени магнитни свойства. Те са сумарен резултат от елементарните магнитни полета, създавани от движението на електроните в техните атоми. Във всяко вещество тези магнитни свойства са изявени в различна степен и се определят количествено с величината </a:t>
            </a:r>
            <a:r>
              <a:rPr lang="bg-BG" sz="18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магнитна проницаемост на веществото (</a:t>
            </a:r>
            <a:r>
              <a:rPr lang="bg-BG" sz="18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</a:t>
            </a:r>
            <a:r>
              <a:rPr lang="en-US" sz="18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bg-BG" sz="18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sz="1800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EDD376-7AEA-4534-B082-003189AE5180}"/>
              </a:ext>
            </a:extLst>
          </p:cNvPr>
          <p:cNvSpPr/>
          <p:nvPr/>
        </p:nvSpPr>
        <p:spPr>
          <a:xfrm>
            <a:off x="1367644" y="496583"/>
            <a:ext cx="4698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55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Ултракъсовълнова терапия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9CA86D8-6D64-4ED1-B720-6B77A2550BB6}"/>
              </a:ext>
            </a:extLst>
          </p:cNvPr>
          <p:cNvGrpSpPr/>
          <p:nvPr/>
        </p:nvGrpSpPr>
        <p:grpSpPr>
          <a:xfrm>
            <a:off x="179512" y="1088740"/>
            <a:ext cx="7670473" cy="5077616"/>
            <a:chOff x="179512" y="1231704"/>
            <a:chExt cx="7670473" cy="5077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94" t="2334" r="66532" b="92220"/>
            <a:stretch/>
          </p:blipFill>
          <p:spPr>
            <a:xfrm>
              <a:off x="2220000" y="3948996"/>
              <a:ext cx="5400000" cy="45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E666382-F8FB-4D35-A4D4-39BDEB44CFFA}"/>
                </a:ext>
              </a:extLst>
            </p:cNvPr>
            <p:cNvSpPr/>
            <p:nvPr/>
          </p:nvSpPr>
          <p:spPr>
            <a:xfrm>
              <a:off x="283269" y="3427028"/>
              <a:ext cx="7457083" cy="2800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Два различни метода се използват за трансфер на електромагнитна енергия в тялото при електрическата диатермия -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капацитивен и индуктивен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. При първия, онази част от тялото, която трябва да бъде третирана, се поставя между два метални плоски електрода, към които е приложено променливо напрежение с висока честота. Тъканите на тялото, разположени между тези два електрода, се държат като електролитен разтвор, йоните, намиращи се в пространството между електродите осцилират в синхрон с честотата на променливото напрежение. Това води до ендогенно отделяне на топлина. Различните компоненти на тялото реагират различно на вълните и поради това този ефект осигурява известна селективност при загряването.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317CDAB-D40F-4E9B-BE4E-7FBA4C1EA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957" t="21861" r="49361" b="34564"/>
            <a:stretch/>
          </p:blipFill>
          <p:spPr>
            <a:xfrm>
              <a:off x="2079980" y="1231704"/>
              <a:ext cx="3586889" cy="19343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EDBBDA8-C6AE-4A3A-90EC-001636FF846D}"/>
                </a:ext>
              </a:extLst>
            </p:cNvPr>
            <p:cNvSpPr/>
            <p:nvPr/>
          </p:nvSpPr>
          <p:spPr>
            <a:xfrm>
              <a:off x="179512" y="1304764"/>
              <a:ext cx="7670473" cy="500455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6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F16FDE4-7CBB-49C9-9FAF-978FB2A6BD2C}"/>
              </a:ext>
            </a:extLst>
          </p:cNvPr>
          <p:cNvGrpSpPr/>
          <p:nvPr/>
        </p:nvGrpSpPr>
        <p:grpSpPr>
          <a:xfrm>
            <a:off x="457200" y="2168860"/>
            <a:ext cx="8147248" cy="3168352"/>
            <a:chOff x="457200" y="2168860"/>
            <a:chExt cx="8147248" cy="31683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57156" t="5203" r="9177" b="29912"/>
            <a:stretch/>
          </p:blipFill>
          <p:spPr>
            <a:xfrm>
              <a:off x="539552" y="2289756"/>
              <a:ext cx="3384376" cy="288032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CFCF53B-4B68-43C8-AF1D-D7B5A1A5EACD}"/>
                </a:ext>
              </a:extLst>
            </p:cNvPr>
            <p:cNvSpPr/>
            <p:nvPr/>
          </p:nvSpPr>
          <p:spPr>
            <a:xfrm>
              <a:off x="3923928" y="2330312"/>
              <a:ext cx="4510844" cy="28623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101600" marR="0" indent="2921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При т.н. ултракъсовълнова (УКВ) терапия се използват електромагнитни полета с ултрависока честота най-често 27,12 </a:t>
              </a:r>
              <a:r>
                <a:rPr lang="en-US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MHz. 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Ултрависокочестотното поле се създава между два плоски електрода и се прилага кпацитивно върху пациента. В този случай въздействието се осъществява главно посредством електрическата компонента на електромагнитното поле.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2888F2E-CB3C-41CD-A00D-C4AE505F50C9}"/>
                </a:ext>
              </a:extLst>
            </p:cNvPr>
            <p:cNvSpPr/>
            <p:nvPr/>
          </p:nvSpPr>
          <p:spPr>
            <a:xfrm>
              <a:off x="457200" y="2168860"/>
              <a:ext cx="8147248" cy="316835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7075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32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798E19-00FE-411B-9775-7F18D83FF84C}"/>
                  </a:ext>
                </a:extLst>
              </p:cNvPr>
              <p:cNvSpPr/>
              <p:nvPr/>
            </p:nvSpPr>
            <p:spPr>
              <a:xfrm>
                <a:off x="182972" y="789220"/>
                <a:ext cx="7719032" cy="2862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937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При разполагане на материален обект в променливо електрическо поле, в него се отделя топлина </a:t>
                </a:r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𝑸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),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което количество е пропорционално на квадрата на интензитета </a:t>
                </a:r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𝑬</m:t>
                    </m:r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на полето, на честотата на полето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 на диелектричната му проницаемост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(</a:t>
                </a:r>
                <a:r>
                  <a:rPr lang="en-US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sym typeface="Symbol" panose="05050102010706020507" pitchFamily="18" charset="2"/>
                  </a:rPr>
                  <a:t>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): </a:t>
                </a:r>
              </a:p>
              <a:p>
                <a:pPr marL="0" marR="0" indent="39370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𝑸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</m:t>
                    </m:r>
                    <m:r>
                      <a:rPr lang="bg-BG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bg-BG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𝑬</m:t>
                    </m:r>
                    <m:r>
                      <a:rPr lang="en-US" sz="1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𝑣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.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Ето защо, при въздействие посредством електрическата компонента на електромагнитното поле диелектричните (непроводящи) тъкани на организма (кожа, мастна тъкан, кости, мозък) се нагряват по-интензивно от проводящите. Лечебният ефект, както и при диатермията, се дължи предимно на ендогенното отделяне на топлина.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6798E19-00FE-411B-9775-7F18D83FF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2" y="789220"/>
                <a:ext cx="7719032" cy="2862322"/>
              </a:xfrm>
              <a:prstGeom prst="rect">
                <a:avLst/>
              </a:prstGeom>
              <a:blipFill>
                <a:blip r:embed="rId2" cstate="print"/>
                <a:stretch>
                  <a:fillRect l="-552" t="-636" r="-631" b="-233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7149734-34BE-4046-AD95-2F528FE12CFB}"/>
              </a:ext>
            </a:extLst>
          </p:cNvPr>
          <p:cNvSpPr/>
          <p:nvPr/>
        </p:nvSpPr>
        <p:spPr>
          <a:xfrm>
            <a:off x="182972" y="3840053"/>
            <a:ext cx="8781516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236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Терапевтичното приложение на УКВ терапията се базира на нейното мощно противовъзпалително,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трофично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болкоуспокояващо и антиспастично действие. Установено е също, че тя действа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съдоразширяващо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усилва обмяната на веществата, понижава възбудимостта и стимулира имунната система (фагоцитозата). Прилага се при заболявания на нервната система - невралгии, неврити, дископатии; заболявания на ставите - артрити,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артрози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тендовагинити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; при ушно-носно-гърлени болести - отити, ларингити и др.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0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240FEA-ECB0-4B14-90ED-049236C1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FFE20F-95D7-40C6-9367-125B5665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A5794D-46EC-434D-99DE-509311B5A1AD}"/>
              </a:ext>
            </a:extLst>
          </p:cNvPr>
          <p:cNvSpPr/>
          <p:nvPr/>
        </p:nvSpPr>
        <p:spPr>
          <a:xfrm>
            <a:off x="2634858" y="440668"/>
            <a:ext cx="279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>
              <a:spcBef>
                <a:spcPts val="0"/>
              </a:spcBef>
              <a:spcAft>
                <a:spcPts val="410"/>
              </a:spcAft>
            </a:pPr>
            <a:r>
              <a:rPr lang="bg-BG" sz="2400" b="1" i="1" dirty="0">
                <a:latin typeface="Segoe UI" panose="020B0502040204020203" pitchFamily="34" charset="0"/>
                <a:ea typeface="Segoe UI" panose="020B0502040204020203" pitchFamily="34" charset="0"/>
              </a:rPr>
              <a:t>Индуктотермия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C79881B-72C9-4F32-AE68-F0BF52F71733}"/>
              </a:ext>
            </a:extLst>
          </p:cNvPr>
          <p:cNvGrpSpPr/>
          <p:nvPr/>
        </p:nvGrpSpPr>
        <p:grpSpPr>
          <a:xfrm>
            <a:off x="251520" y="1161800"/>
            <a:ext cx="7598465" cy="4967500"/>
            <a:chOff x="251520" y="1161800"/>
            <a:chExt cx="7598465" cy="496750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2E15A4A-AC40-4137-85C1-300AB542BACA}"/>
                </a:ext>
              </a:extLst>
            </p:cNvPr>
            <p:cNvGrpSpPr/>
            <p:nvPr/>
          </p:nvGrpSpPr>
          <p:grpSpPr>
            <a:xfrm>
              <a:off x="251520" y="1161800"/>
              <a:ext cx="7598465" cy="4967500"/>
              <a:chOff x="251520" y="1161800"/>
              <a:chExt cx="7598465" cy="49675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79BEBDA-D286-4BD8-85A0-B2CDFB7A9463}"/>
                  </a:ext>
                </a:extLst>
              </p:cNvPr>
              <p:cNvSpPr/>
              <p:nvPr/>
            </p:nvSpPr>
            <p:spPr>
              <a:xfrm>
                <a:off x="366316" y="3989963"/>
                <a:ext cx="7344816" cy="203132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810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Вторият подход за прехвърляне на електромагнитна енергия в тялото е основан на процеса на електромагнитна индукция. При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индукционната диатермия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областта от тялото, която ще се загрява, се поставя или вътре в бобина, или близо до нея. Променливият ток през бобината създава променливо магнитно поле в тъканите. Това индуцира променливи токове в тъканите, които ги загряват.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6CD8F87D-1F29-48A4-B307-4C7BF21FA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7621" t="24136" r="-246" b="781"/>
              <a:stretch/>
            </p:blipFill>
            <p:spPr>
              <a:xfrm>
                <a:off x="3859463" y="1340768"/>
                <a:ext cx="3844885" cy="241741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95F4A9C-508C-44FF-BA96-A09EB7D1D78D}"/>
                  </a:ext>
                </a:extLst>
              </p:cNvPr>
              <p:cNvSpPr/>
              <p:nvPr/>
            </p:nvSpPr>
            <p:spPr>
              <a:xfrm>
                <a:off x="251520" y="1161800"/>
                <a:ext cx="7598465" cy="496750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1508" name="Picture 4" descr="Electro presentation">
              <a:extLst>
                <a:ext uri="{FF2B5EF4-FFF2-40B4-BE49-F238E27FC236}">
                  <a16:creationId xmlns="" xmlns:a16="http://schemas.microsoft.com/office/drawing/2014/main" id="{A63E440C-C81D-4BCC-9F32-7B7EDF63F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42" t="4232" r="19192" b="5079"/>
            <a:stretch/>
          </p:blipFill>
          <p:spPr bwMode="auto">
            <a:xfrm>
              <a:off x="865270" y="1304764"/>
              <a:ext cx="2848556" cy="2640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168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EB1F53-FEAC-4BE6-8F5E-73F7DBA9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E0CD888-012A-4305-9195-5661A9A8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34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2EAC94-FBC0-4514-A7D7-1FFAB7278C75}"/>
                  </a:ext>
                </a:extLst>
              </p:cNvPr>
              <p:cNvSpPr/>
              <p:nvPr/>
            </p:nvSpPr>
            <p:spPr>
              <a:xfrm>
                <a:off x="179512" y="4126272"/>
                <a:ext cx="8100900" cy="15850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81000" algn="just">
                  <a:spcBef>
                    <a:spcPts val="0"/>
                  </a:spcBef>
                  <a:spcAft>
                    <a:spcPts val="34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При въздействие с променливо магнитно поле в тъканите протичат вихрови токове, които генерират топлина. Отделяното количество топлина </a:t>
                </a:r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𝑸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е пропорционално на квадрата на индукцията </a:t>
                </a:r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𝑩</m:t>
                    </m:r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на полето, на квадрата на честотата му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и на проводимостта на тъканите (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</a:t>
                </a:r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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): </a:t>
                </a:r>
                <a:endParaRPr lang="en-US" sz="1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Segoe UI" panose="020B0502040204020203" pitchFamily="34" charset="0"/>
                </a:endParaRPr>
              </a:p>
              <a:p>
                <a:pPr marL="0" marR="0" indent="381000" algn="just">
                  <a:spcBef>
                    <a:spcPts val="0"/>
                  </a:spcBef>
                  <a:spcAft>
                    <a:spcPts val="3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𝑸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 </m:t>
                      </m:r>
                      <m:r>
                        <a:rPr lang="bg-BG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bg-BG" sz="20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m:t>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𝑩</m:t>
                      </m:r>
                      <m:r>
                        <a:rPr lang="en-US" sz="20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2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𝑣</m:t>
                      </m:r>
                      <m:r>
                        <a:rPr lang="en-US" sz="20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92EAC94-FBC0-4514-A7D7-1FFAB7278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26272"/>
                <a:ext cx="8100900" cy="1585049"/>
              </a:xfrm>
              <a:prstGeom prst="rect">
                <a:avLst/>
              </a:prstGeom>
              <a:blipFill>
                <a:blip r:embed="rId2" cstate="print"/>
                <a:stretch>
                  <a:fillRect l="-526" t="-1527" r="-60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E32CAFD-7B2B-49D6-80B8-CBD0116F7CB5}"/>
              </a:ext>
            </a:extLst>
          </p:cNvPr>
          <p:cNvGrpSpPr/>
          <p:nvPr/>
        </p:nvGrpSpPr>
        <p:grpSpPr>
          <a:xfrm>
            <a:off x="179512" y="1376772"/>
            <a:ext cx="7344816" cy="2592288"/>
            <a:chOff x="179512" y="1376772"/>
            <a:chExt cx="7344816" cy="259228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B0FE8AF-633C-4720-A477-FE15C8279FBC}"/>
                </a:ext>
              </a:extLst>
            </p:cNvPr>
            <p:cNvSpPr/>
            <p:nvPr/>
          </p:nvSpPr>
          <p:spPr>
            <a:xfrm>
              <a:off x="2405404" y="1507740"/>
              <a:ext cx="4951648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1810"/>
                </a:spcBef>
                <a:spcAft>
                  <a:spcPts val="26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Индуктотермията е терапевтичен метод, който се състои в безконтактното прилагане на високочестотно магнитно поле с висока честота между 10 и 30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MHz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(най-често 13,56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MHz).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Полето се създава вътре в навит във вид на </a:t>
              </a:r>
              <a:r>
                <a:rPr lang="bg-BG" sz="1600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соленоид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проводник, където е разположен обекта на въздействие. При този метод електромагнитното поле въздейства предимно с неговата магнитна компонента.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BD49E5E-96C8-4BB1-B78E-6F0D0AF4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57553"/>
            <a:stretch/>
          </p:blipFill>
          <p:spPr>
            <a:xfrm>
              <a:off x="179512" y="1520788"/>
              <a:ext cx="2225892" cy="231085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3084691-ACB2-4DC4-AA91-129021D6C1D4}"/>
                </a:ext>
              </a:extLst>
            </p:cNvPr>
            <p:cNvSpPr/>
            <p:nvPr/>
          </p:nvSpPr>
          <p:spPr>
            <a:xfrm>
              <a:off x="179512" y="1376772"/>
              <a:ext cx="7344816" cy="259228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023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9AAA96B-D93F-4E14-B725-25698972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93B3FA7-2927-4396-BDEB-62EAB857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A8F51E-67DE-4B63-954B-DFAFD0A5022F}"/>
              </a:ext>
            </a:extLst>
          </p:cNvPr>
          <p:cNvSpPr/>
          <p:nvPr/>
        </p:nvSpPr>
        <p:spPr>
          <a:xfrm>
            <a:off x="197756" y="1304764"/>
            <a:ext cx="76431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Ето защо, чрез индуктотермия по-силно ще се нагряват тъканите, които имат по-висока проводимост (например мускулите, кръвта и лимфата, черния дроб, бъбреците, възпалителни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ексудати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и др.) в сравнение с тъкани с по-малка проводимост (кожата, мастната тъкан).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CD4678-5CC8-499E-9152-F6A135019A1C}"/>
              </a:ext>
            </a:extLst>
          </p:cNvPr>
          <p:cNvSpPr/>
          <p:nvPr/>
        </p:nvSpPr>
        <p:spPr>
          <a:xfrm>
            <a:off x="190724" y="3179510"/>
            <a:ext cx="8640960" cy="234679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Променливото магнитно поле може да се прилага и посредством двойка индуктори (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соленоиди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), разположени от двете страни на участък от тялото. Променливият ток, създаващ полето, може да има различни параметри. При някои апарати неговата честота се изменя автоматично в диапазона от 1 до 100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Hz,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което предотвратява адаптацията на организма към това въздействие.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810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Този вид магнитотерапия се прилага при различни вътрешни болести - хипертония, стенокардия, ревматични заболявания, бронхиална астма, бронхити и др., както и при някои постоперативни състояния.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3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C3F32F-6FBA-4914-A420-A97068F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15C98E5-0BE2-49EA-AFFF-4DF19B52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BC1644-05E4-4081-95EA-CAAC82C8CB8D}"/>
              </a:ext>
            </a:extLst>
          </p:cNvPr>
          <p:cNvSpPr/>
          <p:nvPr/>
        </p:nvSpPr>
        <p:spPr>
          <a:xfrm>
            <a:off x="2187019" y="895995"/>
            <a:ext cx="379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Микровълнова терапия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D4671E-7967-408C-AB80-28A909304C5E}"/>
              </a:ext>
            </a:extLst>
          </p:cNvPr>
          <p:cNvSpPr/>
          <p:nvPr/>
        </p:nvSpPr>
        <p:spPr>
          <a:xfrm>
            <a:off x="335650" y="4484677"/>
            <a:ext cx="789171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Разделят се на две подгрупи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bg-BG" sz="18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дециметрови</a:t>
            </a:r>
            <a:r>
              <a:rPr lang="bg-BG" sz="18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сантиметрови</a:t>
            </a:r>
            <a:r>
              <a:rPr lang="bg-BG" sz="18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вълни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368300" algn="just">
              <a:spcBef>
                <a:spcPts val="0"/>
              </a:spcBef>
              <a:spcAft>
                <a:spcPts val="32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Микровълновите електромагнитни полета действат едновременно с двете си компоненти- с електрическата и магнитна. В зависимост от дължината на вълната се използват два метода: </a:t>
            </a:r>
            <a:r>
              <a:rPr lang="bg-BG" sz="1800" i="1" dirty="0">
                <a:latin typeface="Segoe UI" panose="020B0502040204020203" pitchFamily="34" charset="0"/>
                <a:ea typeface="Segoe UI" panose="020B0502040204020203" pitchFamily="34" charset="0"/>
              </a:rPr>
              <a:t>дециметрова и сантиметрова терапия.</a:t>
            </a:r>
            <a:endParaRPr lang="en-US" sz="1800" i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73C9235-E0F9-4A47-93E5-96BC5F6F05E4}"/>
              </a:ext>
            </a:extLst>
          </p:cNvPr>
          <p:cNvGrpSpPr/>
          <p:nvPr/>
        </p:nvGrpSpPr>
        <p:grpSpPr>
          <a:xfrm>
            <a:off x="335650" y="1852984"/>
            <a:ext cx="7891714" cy="2345298"/>
            <a:chOff x="231144" y="1551754"/>
            <a:chExt cx="7891714" cy="234529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6C6ED12-BB91-46E8-8BB5-4C8EB096DE8C}"/>
                </a:ext>
              </a:extLst>
            </p:cNvPr>
            <p:cNvSpPr/>
            <p:nvPr/>
          </p:nvSpPr>
          <p:spPr>
            <a:xfrm>
              <a:off x="3707904" y="1735443"/>
              <a:ext cx="4265738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0"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Физиотерапевтичните методи, използващи електромагнитни полета от свръхвисокочестотния диапазон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са едни от най-предпочитаните електротерапевтични процедури. Тези вълни се наричат още микровълни, тъй иго обхващат диапазон с много малка дължина - от 100 до 1 сантиметра (300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MHz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- 30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GHz). </a:t>
              </a:r>
            </a:p>
          </p:txBody>
        </p:sp>
        <p:pic>
          <p:nvPicPr>
            <p:cNvPr id="6" name="Picture 2" descr="UHF inductothermy - Sanatorium &quot;Yaselda&quot;">
              <a:extLst>
                <a:ext uri="{FF2B5EF4-FFF2-40B4-BE49-F238E27FC236}">
                  <a16:creationId xmlns="" xmlns:a16="http://schemas.microsoft.com/office/drawing/2014/main" id="{66D8BA95-49F3-492F-8A0A-8BA3410F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50" y="1628799"/>
              <a:ext cx="3259912" cy="21687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564431D-D7BC-44C8-A7FB-0CFCC577353E}"/>
                </a:ext>
              </a:extLst>
            </p:cNvPr>
            <p:cNvSpPr/>
            <p:nvPr/>
          </p:nvSpPr>
          <p:spPr>
            <a:xfrm>
              <a:off x="231144" y="1551754"/>
              <a:ext cx="7891714" cy="234529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578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C3F32F-6FBA-4914-A420-A97068F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15C98E5-0BE2-49EA-AFFF-4DF19B52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C6ED12-BB91-46E8-8BB5-4C8EB096DE8C}"/>
              </a:ext>
            </a:extLst>
          </p:cNvPr>
          <p:cNvSpPr/>
          <p:nvPr/>
        </p:nvSpPr>
        <p:spPr>
          <a:xfrm>
            <a:off x="408366" y="1844824"/>
            <a:ext cx="8327268" cy="42857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683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Дълбочината на проникване на електромагнитните вълни от СВЧ диапазона в биологичните тъкани се определя главно от честотата на електромагнитните вълни, но също така и от строежа и състава на тъканите (главно от съдържанието на вода в тях). Така например. дециметровите вълни проникват на дълбочина около 10 сантиметра от повърхността на тялото, а сантиметровите - на приблизително два пъти по-малка. Богатите на </a:t>
            </a:r>
            <a:r>
              <a:rPr lang="bg-BG" sz="1800" spc="1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тъкани и органи (лимфа, кръв, мускули, чер дроб, бъбреци) поглъщат по-силно тези вълни и съответно се загряват в по-висока степен. Тъканите с по-голяма плътност и по-ниско съдържание на вода (подкожна тъкан, сухожилия и кости) поглъщат тези вълни по-слабо и топлоотдаването в тях съответно е по-малко.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683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Микровълновата терапия е подходяща при възпалителни и дегенеративни процеси. Микровълновата диатермия се прилага при счупвания, увреждания на сухожилия, навяхвания, артрити, заболявания на нервната и на отделителната система, вътрешни и генитални заболявания.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477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3C3D0EA-EB53-4912-B978-EAF79F96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7A733-5474-4917-8FDA-1575BB77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6E481C-94BE-480B-9400-AA90F138964E}"/>
              </a:ext>
            </a:extLst>
          </p:cNvPr>
          <p:cNvSpPr/>
          <p:nvPr/>
        </p:nvSpPr>
        <p:spPr>
          <a:xfrm>
            <a:off x="457200" y="2446424"/>
            <a:ext cx="8363272" cy="2900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28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От дециметровите вълни практически се използват такива с дължина на вълната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65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cm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(честота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460 </a:t>
            </a:r>
            <a:r>
              <a:rPr lang="en-US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MHz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)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6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9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cm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(честота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433,92 </a:t>
            </a:r>
            <a:r>
              <a:rPr lang="en-US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MHz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).</a:t>
            </a:r>
          </a:p>
          <a:p>
            <a:pPr marL="0" marR="0" indent="3683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Физиологичното действие на дециметровите вълни е сходно с това на останалите високочестотни токове. Различията се отнасят до степента на поглъщане на вълновата енергията и нейното разпределение в различните тъкани. Тези вълни проникват на по-голяма дълбочина в сравнение с по-късовълновите, сантиметрови вълни и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 поглъщат по-слабо и равномерно. Ето защо дециметровата терапия е предпочитана, когато е необходимо по-хомогенно и дълбоко въздействие. Добри резултати се получават при лечение на невралгии, дископатии, мастити, бронхити и др.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942815-E1FD-4628-A51E-CC98D4552976}"/>
              </a:ext>
            </a:extLst>
          </p:cNvPr>
          <p:cNvSpPr/>
          <p:nvPr/>
        </p:nvSpPr>
        <p:spPr>
          <a:xfrm>
            <a:off x="2807804" y="1544724"/>
            <a:ext cx="324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Дециметрова терапия.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467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330305-E88C-491C-8EF8-A6F4E86B1594}"/>
              </a:ext>
            </a:extLst>
          </p:cNvPr>
          <p:cNvSpPr/>
          <p:nvPr/>
        </p:nvSpPr>
        <p:spPr>
          <a:xfrm>
            <a:off x="197514" y="1772816"/>
            <a:ext cx="8748972" cy="42857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При сантиметровата терапия (наричана още радартерапия) се използват сантиметрови вълни с дължина на вълната от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 до 15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cm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 Най-често използваните апарати за микровълнова терапия генерират сантиметрови вълни с дължина на вълната -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12,6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cm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(честота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2,375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GHz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).</a:t>
            </a:r>
          </a:p>
          <a:p>
            <a:pPr marR="0" indent="4572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Сантиметровите вълни имат твърде висока честота и това обуславя някои особености в тяхното действие. Законите за тяхното разпространение, отражение и поглъщане се доближават до тези на светлината. Те се разпространяват праволинейно, насочено и отразяват силно. При дистанционно облъчване степента на отражение може да достигне до 75 %. Ето защо, по мощността, генерирана от излъчвателя, е невъзможно да се определи енергията, поглъщана от пациента за единица време. Сантиметровите вълни могат да се насочват и локализират върху даден участък, което е тяхно предимство при някои методи на приложение. Така например,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когато с тях се облъчват рефлексогенни зони, това предизвиква рефлекторни реакции, които могат да повлияят на целия организъм.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268283-DCC4-4ABE-AA1B-75E1CAE323B2}"/>
              </a:ext>
            </a:extLst>
          </p:cNvPr>
          <p:cNvSpPr/>
          <p:nvPr/>
        </p:nvSpPr>
        <p:spPr>
          <a:xfrm>
            <a:off x="2805971" y="944724"/>
            <a:ext cx="353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Сантиметрова терапия.</a:t>
            </a:r>
            <a:r>
              <a:rPr lang="bg-BG" sz="2000" b="1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969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820D51-9658-4FEB-BC24-739C69B4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0464AA-44B3-4EDF-AFEF-0DCB4C3D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617893-9D03-4DBD-B27E-6601794EB77F}"/>
                  </a:ext>
                </a:extLst>
              </p:cNvPr>
              <p:cNvSpPr/>
              <p:nvPr/>
            </p:nvSpPr>
            <p:spPr>
              <a:xfrm>
                <a:off x="216381" y="296652"/>
                <a:ext cx="7416583" cy="15759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81000" algn="just">
                  <a:spcBef>
                    <a:spcPts val="0"/>
                  </a:spcBef>
                  <a:spcAft>
                    <a:spcPts val="395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Индукцията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𝑩</m:t>
                    </m:r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 интензитетът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𝑯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са свързани по следния начин: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0" marR="0" indent="381000" algn="just">
                  <a:spcBef>
                    <a:spcPts val="0"/>
                  </a:spcBef>
                  <a:spcAft>
                    <a:spcPts val="39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𝑩</m:t>
                      </m:r>
                      <m:r>
                        <a:rPr lang="bg-BG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bg-BG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𝝁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𝑯</m:t>
                      </m:r>
                      <m:r>
                        <a:rPr lang="bg-BG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indent="381000" algn="just">
                  <a:spcBef>
                    <a:spcPts val="0"/>
                  </a:spcBef>
                  <a:spcAft>
                    <a:spcPts val="395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Магнитната проницаемост на вакуума 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За вакуум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: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381000" algn="just">
                  <a:spcBef>
                    <a:spcPts val="0"/>
                  </a:spcBef>
                  <a:spcAft>
                    <a:spcPts val="39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𝟎</m:t>
                          </m:r>
                        </m:sub>
                      </m:sSub>
                      <m:r>
                        <a:rPr lang="bg-BG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bg-BG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bg-BG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𝝁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𝑯</m:t>
                      </m:r>
                      <m:r>
                        <a:rPr lang="bg-BG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B617893-9D03-4DBD-B27E-6601794EB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1" y="296652"/>
                <a:ext cx="7416583" cy="1575944"/>
              </a:xfrm>
              <a:prstGeom prst="rect">
                <a:avLst/>
              </a:prstGeom>
              <a:blipFill>
                <a:blip r:embed="rId2" cstate="print"/>
                <a:stretch>
                  <a:fillRect t="-38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1EC7D0-E02E-4D35-8BBA-2205FD4E2939}"/>
              </a:ext>
            </a:extLst>
          </p:cNvPr>
          <p:cNvSpPr/>
          <p:nvPr/>
        </p:nvSpPr>
        <p:spPr>
          <a:xfrm>
            <a:off x="190001" y="4345598"/>
            <a:ext cx="8712103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216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Единицата Тесла е доста голяма. Най-силните магнитни полета, получавани в лабораторни условия, имат индукция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10 Т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 На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cm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разстояние от проводник, по който тече ток със сила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100 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индукцията е от порядъка на 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mT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 Електричните токове в човешката нервна система създават слаби магнитни полета с индукция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</a:t>
            </a:r>
            <a:r>
              <a:rPr lang="en-US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01 </a:t>
            </a:r>
            <a:r>
              <a:rPr lang="en-US" sz="1800" i="1" dirty="0" err="1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nT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 Индукцията на магнитното поле на повърхността на Земята е от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+30 до -30 </a:t>
            </a:r>
            <a:r>
              <a:rPr lang="en-US" sz="1800" i="1" dirty="0" err="1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nT</a:t>
            </a:r>
            <a:r>
              <a:rPr lang="en-US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6181A49-99AC-443B-A8BF-93F08C8A531F}"/>
              </a:ext>
            </a:extLst>
          </p:cNvPr>
          <p:cNvGrpSpPr/>
          <p:nvPr/>
        </p:nvGrpSpPr>
        <p:grpSpPr>
          <a:xfrm>
            <a:off x="218938" y="2022904"/>
            <a:ext cx="8683166" cy="2213883"/>
            <a:chOff x="218938" y="2022904"/>
            <a:chExt cx="8683166" cy="221388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ACF392A-7129-4B48-B039-44E168AC27F2}"/>
                </a:ext>
              </a:extLst>
            </p:cNvPr>
            <p:cNvSpPr/>
            <p:nvPr/>
          </p:nvSpPr>
          <p:spPr>
            <a:xfrm>
              <a:off x="2087724" y="2508932"/>
              <a:ext cx="6696744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216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Единицата за измерване на магнитната индукция в системата </a:t>
              </a:r>
              <a:r>
                <a:rPr lang="en-US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SI 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е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Тесла [Т]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</a:t>
              </a:r>
              <a:r>
                <a:rPr lang="en-US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. 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Наречена е на името на сръбския физик </a:t>
              </a:r>
              <a:r>
                <a:rPr lang="bg-BG" sz="1800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Никола Тесла (1856-1943)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, известен с постиженията си в областта на променливия ток и електроснабдяването. 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026" name="Picture 2" descr="Nikola Tesla - Wikipedia">
              <a:extLst>
                <a:ext uri="{FF2B5EF4-FFF2-40B4-BE49-F238E27FC236}">
                  <a16:creationId xmlns="" xmlns:a16="http://schemas.microsoft.com/office/drawing/2014/main" id="{C5291AC3-C695-4781-BB31-5FA898A05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74" y="2123630"/>
              <a:ext cx="1476164" cy="19962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863D229-F146-4013-A476-0F4DAB8C2ED3}"/>
                </a:ext>
              </a:extLst>
            </p:cNvPr>
            <p:cNvSpPr/>
            <p:nvPr/>
          </p:nvSpPr>
          <p:spPr>
            <a:xfrm>
              <a:off x="218938" y="2022904"/>
              <a:ext cx="8683166" cy="221388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914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E74AD1-369D-4E43-BEBC-7028E740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C519AA4-EE44-4E22-853A-0BD32217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A872AC-5EE9-414A-BC95-5FC917ACFE17}"/>
                  </a:ext>
                </a:extLst>
              </p:cNvPr>
              <p:cNvSpPr/>
              <p:nvPr/>
            </p:nvSpPr>
            <p:spPr>
              <a:xfrm>
                <a:off x="251520" y="1016732"/>
                <a:ext cx="7560840" cy="2173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381000" algn="just">
                  <a:spcBef>
                    <a:spcPts val="550"/>
                  </a:spcBef>
                  <a:spcAft>
                    <a:spcPts val="3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За едно и също поле магнитната индукция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𝑩</m:t>
                    </m:r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в някакво вещество и индукцията във вакуум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са свързани със зависимостта:</a:t>
                </a:r>
              </a:p>
              <a:p>
                <a:pPr indent="381000" algn="just">
                  <a:spcBef>
                    <a:spcPts val="55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𝑩</m:t>
                      </m:r>
                      <m:r>
                        <a:rPr lang="bg-BG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bg-BG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bg-BG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𝝁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bg-BG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bg-BG" sz="22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381000" algn="just">
                  <a:spcBef>
                    <a:spcPts val="550"/>
                  </a:spcBef>
                  <a:spcAft>
                    <a:spcPts val="3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Безразмерната величина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𝒓</m:t>
                        </m:r>
                      </m:sub>
                    </m:sSub>
                    <m:r>
                      <a:rPr lang="bg-BG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bg-BG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num>
                      <m:den>
                        <m:sSub>
                          <m:sSubPr>
                            <m:ctrlPr>
                              <a:rPr lang="bg-BG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bg-BG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bg-BG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bg-BG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bg-BG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𝑩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bg-BG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характеризира магнитните свойства на даденото вещество спрямо тези на вакуума и се нарича </a:t>
                </a:r>
                <a:r>
                  <a:rPr lang="bg-BG" sz="1800" b="1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относителна магнитна проницаемост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на това вещество.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3A872AC-5EE9-414A-BC95-5FC917AC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6732"/>
                <a:ext cx="7560840" cy="2173865"/>
              </a:xfrm>
              <a:prstGeom prst="rect">
                <a:avLst/>
              </a:prstGeom>
              <a:blipFill>
                <a:blip r:embed="rId2" cstate="print"/>
                <a:stretch>
                  <a:fillRect l="-563" t="-1117" r="-563" b="-363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84D82A-8C4C-466A-8B00-7A883596A728}"/>
                  </a:ext>
                </a:extLst>
              </p:cNvPr>
              <p:cNvSpPr/>
              <p:nvPr/>
            </p:nvSpPr>
            <p:spPr>
              <a:xfrm>
                <a:off x="251520" y="3429000"/>
                <a:ext cx="8640960" cy="24160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3810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Относителната магнитна проницаемост показва колко пъти индукцията на полето в дадено вещество е по-голяма от индукцията му във вакуум. В зависимост от стойността на относителната магнитна проницаемост щ веществата се делят на:</a:t>
                </a:r>
              </a:p>
              <a:p>
                <a:pPr marL="285750" marR="0" indent="-285750" algn="ctr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bg-BG" sz="1800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диамагнитни	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𝒓</m:t>
                        </m:r>
                      </m:sub>
                    </m:sSub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, в тях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𝑩</m:t>
                    </m:r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),</a:t>
                </a:r>
                <a:endParaRPr lang="bg-BG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285750" marR="0" indent="-285750" algn="ctr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парамагнитни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𝒓</m:t>
                        </m:r>
                      </m:sub>
                    </m:sSub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≥</m:t>
                    </m:r>
                    <m:r>
                      <a:rPr lang="bg-BG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, в тях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𝑩</m:t>
                    </m:r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),</a:t>
                </a:r>
                <a:endParaRPr lang="bg-BG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285750" marR="0" indent="-285750" algn="ctr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bg-BG" sz="1800" dirty="0">
                    <a:solidFill>
                      <a:srgbClr val="7030A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феромагнитни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𝒓</m:t>
                        </m:r>
                      </m:sub>
                    </m:sSub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≫</m:t>
                    </m:r>
                    <m:r>
                      <a:rPr lang="bg-BG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, в тях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𝑩</m:t>
                    </m:r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≫</m:t>
                    </m:r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bg-BG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484D82A-8C4C-466A-8B00-7A883596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00"/>
                <a:ext cx="8640960" cy="2416046"/>
              </a:xfrm>
              <a:prstGeom prst="rect">
                <a:avLst/>
              </a:prstGeom>
              <a:blipFill>
                <a:blip r:embed="rId3" cstate="print"/>
                <a:stretch>
                  <a:fillRect l="-493" t="-1005" r="-493" b="-276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13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9011DF-2734-4375-96A0-069C92CF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844A723-99B7-41EE-893C-ED85325B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F03D673-BF0C-4D34-BE23-98958757B924}"/>
              </a:ext>
            </a:extLst>
          </p:cNvPr>
          <p:cNvGrpSpPr/>
          <p:nvPr/>
        </p:nvGrpSpPr>
        <p:grpSpPr>
          <a:xfrm>
            <a:off x="143508" y="596122"/>
            <a:ext cx="7740860" cy="2772308"/>
            <a:chOff x="215516" y="332656"/>
            <a:chExt cx="7740860" cy="277230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3A2BCFE-0121-4513-B2ED-875556A09BCE}"/>
                </a:ext>
              </a:extLst>
            </p:cNvPr>
            <p:cNvSpPr/>
            <p:nvPr/>
          </p:nvSpPr>
          <p:spPr>
            <a:xfrm>
              <a:off x="2385940" y="442082"/>
              <a:ext cx="5437519" cy="255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Магнитните свойства на веществата имат електричен произход и са резултат </a:t>
              </a:r>
              <a:r>
                <a:rPr lang="bg-BG" sz="1600" i="1" dirty="0">
                  <a:solidFill>
                    <a:srgbClr val="7030A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движението на електроните в техните атоми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Два типа движение на електроните имат значение </a:t>
              </a:r>
              <a:r>
                <a:rPr lang="bg-BG" sz="1600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bg-BG" sz="1600" u="sng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кръгово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около ядрата на атомите и </a:t>
              </a:r>
              <a:r>
                <a:rPr lang="bg-BG" sz="1600" u="sng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въртеливо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около собствената им ос. Първият тип движение придава собствени магнитни свойства на атомите и когато им въздейства външно магнитно поле, те му противодействат. В такива вещества външните магнитни полета отслабват. Това са диамагнитни вещества.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287B1B0-2347-46DB-A2EB-2D5361A2A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9979" r="16507"/>
            <a:stretch/>
          </p:blipFill>
          <p:spPr>
            <a:xfrm>
              <a:off x="215516" y="656692"/>
              <a:ext cx="2034072" cy="213064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8F470B4-5AED-40CB-B0E5-FA14CDFEEA76}"/>
                </a:ext>
              </a:extLst>
            </p:cNvPr>
            <p:cNvSpPr/>
            <p:nvPr/>
          </p:nvSpPr>
          <p:spPr>
            <a:xfrm>
              <a:off x="215516" y="332656"/>
              <a:ext cx="7740860" cy="277230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4C753C1-B12C-4E64-910F-3395426B356F}"/>
              </a:ext>
            </a:extLst>
          </p:cNvPr>
          <p:cNvGrpSpPr/>
          <p:nvPr/>
        </p:nvGrpSpPr>
        <p:grpSpPr>
          <a:xfrm>
            <a:off x="143508" y="3584431"/>
            <a:ext cx="8683166" cy="2359046"/>
            <a:chOff x="158924" y="3446218"/>
            <a:chExt cx="8683166" cy="235904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3E13B1C-53D7-4AA2-B229-3C32FBD2DCBA}"/>
                </a:ext>
              </a:extLst>
            </p:cNvPr>
            <p:cNvSpPr/>
            <p:nvPr/>
          </p:nvSpPr>
          <p:spPr>
            <a:xfrm>
              <a:off x="2709156" y="3597998"/>
              <a:ext cx="5977644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406400" algn="just"/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електроните извършваха само такова "орбитално" движение около техните ядра, всички субстанции биха били диамагнитни. Вторият тип движение на електроните е ротация около ос (спин). Всеки въртящ се електрон е малък постоянен магнит. Електрони с противоположна посока на въртене формират двойка и по такъв начин неутрализират техните "</a:t>
              </a:r>
              <a:r>
                <a:rPr lang="bg-BG" sz="1600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спинови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" магнитни полета. По тези причини магнитният характер на атомите като цяло е слабо изразен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C1FBBC8-8B52-428A-8B89-72A491E526FB}"/>
                </a:ext>
              </a:extLst>
            </p:cNvPr>
            <p:cNvSpPr/>
            <p:nvPr/>
          </p:nvSpPr>
          <p:spPr>
            <a:xfrm>
              <a:off x="158924" y="3446218"/>
              <a:ext cx="8683166" cy="235904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B5F7060-D788-45C9-978D-8F69B457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38" y="3691891"/>
              <a:ext cx="2397051" cy="177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216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9E5AED-9AFB-4F05-8A28-D46A7775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99BDF44-E3F9-42C5-8C92-B16AF934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5BE047-2121-42F8-8671-F7B314C3E866}"/>
              </a:ext>
            </a:extLst>
          </p:cNvPr>
          <p:cNvSpPr/>
          <p:nvPr/>
        </p:nvSpPr>
        <p:spPr>
          <a:xfrm>
            <a:off x="507002" y="527733"/>
            <a:ext cx="6876764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Магнитните свойства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обаче, се обуславят и от двата типа движение на електроните. Поради дисбаланс между орбиталното и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спиновото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(</a:t>
            </a:r>
            <a:r>
              <a:rPr lang="bg-BG" sz="1800" i="1" dirty="0">
                <a:latin typeface="Segoe UI" panose="020B0502040204020203" pitchFamily="34" charset="0"/>
                <a:ea typeface="Segoe UI" panose="020B0502040204020203" pitchFamily="34" charset="0"/>
              </a:rPr>
              <a:t>въртеливото движение около собствената им ос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) движения атомите на някои субстанции могат да придобият перманентни магнитни характеристики. Такива вещества са парамагнитни - техните атоми са като малки слаби магнити.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B933E10-EC33-4687-BDAB-E1FF1C3EF43D}"/>
              </a:ext>
            </a:extLst>
          </p:cNvPr>
          <p:cNvGrpSpPr/>
          <p:nvPr/>
        </p:nvGrpSpPr>
        <p:grpSpPr>
          <a:xfrm>
            <a:off x="507002" y="2689656"/>
            <a:ext cx="8004962" cy="3428145"/>
            <a:chOff x="599486" y="2708920"/>
            <a:chExt cx="8004962" cy="3428145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5123ACC-550A-4890-96A7-6A1707FBB54F}"/>
                </a:ext>
              </a:extLst>
            </p:cNvPr>
            <p:cNvSpPr/>
            <p:nvPr/>
          </p:nvSpPr>
          <p:spPr>
            <a:xfrm>
              <a:off x="3059832" y="2781060"/>
              <a:ext cx="5452132" cy="32932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В атомите на феромагнитните вещества (например, желязото, кобалта и никела) има несдвоени електрони, чийто спинове са ориентирани в една посока, от което да следва, че всяко парче желязо ще има магнитни свойства. Това, обаче, не е така, защото атомите на тези метали са групирани в микроскопични магнитни региони, наречени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домени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Спиновете във всеки домен са ориентирани еднопосочно, докато домените са ориентирани хаотично и поради това общият магнетизъм е нула. Когато, обаче, феромагнитното вещество се постави в силно външно магнитно поле, домените се ориентират еднопосочно и веществото става постоянен магнит.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21658AE-FFA4-40F8-8CE9-BA14C8F8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2786976"/>
              <a:ext cx="2135640" cy="314644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9AE9FB9-9CEC-416E-AA8A-5465CC10189E}"/>
                </a:ext>
              </a:extLst>
            </p:cNvPr>
            <p:cNvSpPr/>
            <p:nvPr/>
          </p:nvSpPr>
          <p:spPr>
            <a:xfrm>
              <a:off x="599486" y="2708920"/>
              <a:ext cx="8004962" cy="342814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263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2F373F-252E-43BE-BD89-97BECA8F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6FE1E38-610D-496E-BD21-B85BDE3A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5AA18AB-19E7-4927-970A-3B357C30520B}"/>
              </a:ext>
            </a:extLst>
          </p:cNvPr>
          <p:cNvGrpSpPr/>
          <p:nvPr/>
        </p:nvGrpSpPr>
        <p:grpSpPr>
          <a:xfrm>
            <a:off x="163964" y="930405"/>
            <a:ext cx="7489812" cy="1851817"/>
            <a:chOff x="430560" y="930906"/>
            <a:chExt cx="7489812" cy="185181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0FB7742-437D-4DC4-9E0A-BF29A523CE4F}"/>
                </a:ext>
              </a:extLst>
            </p:cNvPr>
            <p:cNvSpPr/>
            <p:nvPr/>
          </p:nvSpPr>
          <p:spPr>
            <a:xfrm>
              <a:off x="2879812" y="1412776"/>
              <a:ext cx="490456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455"/>
                </a:spcAft>
              </a:pP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Постоянно магнитно поле 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се създава от постоянни магнити или от постоянен електричен ток, протичащ през проводник.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A61CEEB-0E9B-4041-AF60-8CB495660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81506" t="21926" r="1169" b="46498"/>
            <a:stretch/>
          </p:blipFill>
          <p:spPr>
            <a:xfrm>
              <a:off x="430560" y="966158"/>
              <a:ext cx="2160240" cy="181656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C3307B8-6B04-44A1-AA52-D84E420AA84F}"/>
                </a:ext>
              </a:extLst>
            </p:cNvPr>
            <p:cNvSpPr/>
            <p:nvPr/>
          </p:nvSpPr>
          <p:spPr>
            <a:xfrm>
              <a:off x="465405" y="930906"/>
              <a:ext cx="7454967" cy="181656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181D026-8A2D-4DDE-AC65-0006516F654A}"/>
              </a:ext>
            </a:extLst>
          </p:cNvPr>
          <p:cNvGrpSpPr/>
          <p:nvPr/>
        </p:nvGrpSpPr>
        <p:grpSpPr>
          <a:xfrm>
            <a:off x="178888" y="3239941"/>
            <a:ext cx="8654280" cy="2277291"/>
            <a:chOff x="130188" y="3275193"/>
            <a:chExt cx="8654280" cy="227729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140DD50-9629-4075-AA4F-8E168082F2C3}"/>
                </a:ext>
              </a:extLst>
            </p:cNvPr>
            <p:cNvSpPr/>
            <p:nvPr/>
          </p:nvSpPr>
          <p:spPr>
            <a:xfrm>
              <a:off x="3469464" y="3410900"/>
              <a:ext cx="5173127" cy="17543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Магнитното поле, създавано от постоянни токове, е изследвано от френските учени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Жан Био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(1774-1862) и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Феликс </a:t>
              </a: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Савар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(1791-1841). Резултатите от техните опити са обобщени от сънародника им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Пиер Лаплас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в закон, наричан </a:t>
              </a:r>
              <a:r>
                <a:rPr lang="bg-BG" sz="18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закон на Био-</a:t>
              </a:r>
              <a:r>
                <a:rPr lang="bg-BG" sz="1800" b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Савар</a:t>
              </a:r>
              <a:r>
                <a:rPr lang="bg-BG" sz="18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-Лаплас. 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4FDAD8E-6906-459C-8C77-613114B3B444}"/>
                </a:ext>
              </a:extLst>
            </p:cNvPr>
            <p:cNvGrpSpPr/>
            <p:nvPr/>
          </p:nvGrpSpPr>
          <p:grpSpPr>
            <a:xfrm>
              <a:off x="215516" y="3275193"/>
              <a:ext cx="3101490" cy="2170031"/>
              <a:chOff x="215516" y="3377693"/>
              <a:chExt cx="3101490" cy="2170031"/>
            </a:xfrm>
          </p:grpSpPr>
          <p:pic>
            <p:nvPicPr>
              <p:cNvPr id="3074" name="Picture 2" descr="Félix Savart | French physicist | Britannica">
                <a:extLst>
                  <a:ext uri="{FF2B5EF4-FFF2-40B4-BE49-F238E27FC236}">
                    <a16:creationId xmlns="" xmlns:a16="http://schemas.microsoft.com/office/drawing/2014/main" id="{31A2832F-60DF-4B7A-BE28-46AB13963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594" y="3499778"/>
                <a:ext cx="1452412" cy="169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Jean-Baptiste Biot - Wikiquote">
                <a:extLst>
                  <a:ext uri="{FF2B5EF4-FFF2-40B4-BE49-F238E27FC236}">
                    <a16:creationId xmlns="" xmlns:a16="http://schemas.microsoft.com/office/drawing/2014/main" id="{29B8BE01-70CA-4C40-9B05-78A608613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16" y="3377693"/>
                <a:ext cx="1452411" cy="181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2E903995-430F-4F74-9604-80A4239F3EE3}"/>
                  </a:ext>
                </a:extLst>
              </p:cNvPr>
              <p:cNvSpPr/>
              <p:nvPr/>
            </p:nvSpPr>
            <p:spPr>
              <a:xfrm>
                <a:off x="465406" y="5267726"/>
                <a:ext cx="8739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sz="1200" b="1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Жан Био</a:t>
                </a:r>
                <a:r>
                  <a:rPr lang="bg-BG" sz="1200" b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48DE9DC0-414F-4597-8783-107838459212}"/>
                  </a:ext>
                </a:extLst>
              </p:cNvPr>
              <p:cNvSpPr/>
              <p:nvPr/>
            </p:nvSpPr>
            <p:spPr>
              <a:xfrm>
                <a:off x="1879161" y="5270725"/>
                <a:ext cx="12711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sz="1200" b="1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Феликс </a:t>
                </a:r>
                <a:r>
                  <a:rPr lang="bg-BG" sz="1200" b="1" i="1" dirty="0" err="1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Савар</a:t>
                </a:r>
                <a:r>
                  <a:rPr lang="bg-BG" sz="1200" b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D9BBA91-F7BE-41C2-857E-B8B72A9B36AE}"/>
                </a:ext>
              </a:extLst>
            </p:cNvPr>
            <p:cNvSpPr/>
            <p:nvPr/>
          </p:nvSpPr>
          <p:spPr>
            <a:xfrm>
              <a:off x="130188" y="3275193"/>
              <a:ext cx="8654280" cy="2277291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053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2F373F-252E-43BE-BD89-97BECA8F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6FE1E38-610D-496E-BD21-B85BDE3A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40DD50-9629-4075-AA4F-8E168082F2C3}"/>
              </a:ext>
            </a:extLst>
          </p:cNvPr>
          <p:cNvSpPr/>
          <p:nvPr/>
        </p:nvSpPr>
        <p:spPr>
          <a:xfrm>
            <a:off x="340049" y="3979220"/>
            <a:ext cx="8575162" cy="186204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Индукцията на магнитното поле в дадена точка от пространството зависи от: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85750" marR="0" lvl="0" indent="-28575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528320" algn="l"/>
              </a:tabLst>
            </a:pP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силата на създаващия го електричен ток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285750" marR="0" lvl="0" indent="-28575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528320" algn="l"/>
              </a:tabLst>
            </a:pP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разстоянието до източника на магнитното поле (електрическия ток),</a:t>
            </a:r>
          </a:p>
          <a:p>
            <a:pPr marL="285750" marR="0" lvl="0" indent="-28575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528320" algn="l"/>
              </a:tabLst>
            </a:pPr>
            <a:r>
              <a:rPr lang="bg-BG" sz="18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магнитните свойства на веществото, в което се създава полето.</a:t>
            </a:r>
            <a:endParaRPr lang="en-US" sz="180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023943C-B271-472C-8557-6CBE871EFFF7}"/>
              </a:ext>
            </a:extLst>
          </p:cNvPr>
          <p:cNvGrpSpPr/>
          <p:nvPr/>
        </p:nvGrpSpPr>
        <p:grpSpPr>
          <a:xfrm>
            <a:off x="287524" y="827656"/>
            <a:ext cx="8607682" cy="2907930"/>
            <a:chOff x="457200" y="521070"/>
            <a:chExt cx="8607682" cy="290793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1F7AF0E-B88B-4E0D-A4EC-870DB9F3A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764704"/>
              <a:ext cx="4759764" cy="245616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8915F30-0369-4C47-AA22-2F985FAD5D8E}"/>
                </a:ext>
              </a:extLst>
            </p:cNvPr>
            <p:cNvSpPr/>
            <p:nvPr/>
          </p:nvSpPr>
          <p:spPr>
            <a:xfrm>
              <a:off x="5226480" y="1331064"/>
              <a:ext cx="3653367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Законът на Био-</a:t>
              </a:r>
              <a:r>
                <a:rPr lang="bg-BG" sz="1600" b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Савар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-Лаплас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определя големината на магнитната индукция, създавана от участък от проводник, по който тече постоянен електричен ток.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4DCA368-1C97-4DB5-995F-03BBB5C9E45F}"/>
                </a:ext>
              </a:extLst>
            </p:cNvPr>
            <p:cNvSpPr/>
            <p:nvPr/>
          </p:nvSpPr>
          <p:spPr>
            <a:xfrm>
              <a:off x="489720" y="521070"/>
              <a:ext cx="8575162" cy="290793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270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9198</TotalTime>
  <Words>3731</Words>
  <Application>Microsoft Office PowerPoint</Application>
  <PresentationFormat>On-screen Show (4:3)</PresentationFormat>
  <Paragraphs>171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473</cp:revision>
  <dcterms:created xsi:type="dcterms:W3CDTF">2003-03-08T12:58:53Z</dcterms:created>
  <dcterms:modified xsi:type="dcterms:W3CDTF">2020-04-24T19:48:38Z</dcterms:modified>
</cp:coreProperties>
</file>