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sldIdLst>
    <p:sldId id="475" r:id="rId2"/>
    <p:sldId id="453" r:id="rId3"/>
    <p:sldId id="399" r:id="rId4"/>
    <p:sldId id="317" r:id="rId5"/>
    <p:sldId id="322" r:id="rId6"/>
    <p:sldId id="323" r:id="rId7"/>
    <p:sldId id="403" r:id="rId8"/>
    <p:sldId id="400" r:id="rId9"/>
    <p:sldId id="324" r:id="rId10"/>
    <p:sldId id="326" r:id="rId11"/>
    <p:sldId id="327" r:id="rId12"/>
    <p:sldId id="468" r:id="rId13"/>
    <p:sldId id="328" r:id="rId14"/>
    <p:sldId id="436" r:id="rId15"/>
    <p:sldId id="332" r:id="rId16"/>
    <p:sldId id="333" r:id="rId17"/>
    <p:sldId id="338" r:id="rId18"/>
    <p:sldId id="360" r:id="rId19"/>
    <p:sldId id="361" r:id="rId20"/>
    <p:sldId id="454" r:id="rId21"/>
    <p:sldId id="365" r:id="rId22"/>
    <p:sldId id="366" r:id="rId23"/>
    <p:sldId id="367" r:id="rId24"/>
    <p:sldId id="368" r:id="rId25"/>
    <p:sldId id="369" r:id="rId26"/>
    <p:sldId id="476" r:id="rId27"/>
    <p:sldId id="372" r:id="rId28"/>
    <p:sldId id="373" r:id="rId29"/>
    <p:sldId id="450" r:id="rId30"/>
    <p:sldId id="440" r:id="rId31"/>
    <p:sldId id="445" r:id="rId32"/>
    <p:sldId id="447" r:id="rId33"/>
    <p:sldId id="449" r:id="rId34"/>
    <p:sldId id="469" r:id="rId35"/>
    <p:sldId id="456" r:id="rId36"/>
    <p:sldId id="374" r:id="rId37"/>
    <p:sldId id="375" r:id="rId38"/>
    <p:sldId id="477" r:id="rId39"/>
    <p:sldId id="478" r:id="rId40"/>
    <p:sldId id="359" r:id="rId41"/>
    <p:sldId id="346" r:id="rId42"/>
    <p:sldId id="344" r:id="rId43"/>
    <p:sldId id="345" r:id="rId44"/>
    <p:sldId id="347" r:id="rId45"/>
    <p:sldId id="348" r:id="rId46"/>
    <p:sldId id="349" r:id="rId47"/>
    <p:sldId id="350" r:id="rId48"/>
    <p:sldId id="351" r:id="rId49"/>
    <p:sldId id="352" r:id="rId50"/>
    <p:sldId id="353" r:id="rId51"/>
    <p:sldId id="411" r:id="rId52"/>
    <p:sldId id="412" r:id="rId53"/>
    <p:sldId id="479" r:id="rId54"/>
    <p:sldId id="455" r:id="rId55"/>
    <p:sldId id="418" r:id="rId56"/>
    <p:sldId id="419" r:id="rId57"/>
    <p:sldId id="420"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96" r:id="rId75"/>
    <p:sldId id="497" r:id="rId76"/>
    <p:sldId id="498" r:id="rId77"/>
    <p:sldId id="499" r:id="rId78"/>
    <p:sldId id="500" r:id="rId79"/>
    <p:sldId id="501" r:id="rId80"/>
    <p:sldId id="502" r:id="rId81"/>
    <p:sldId id="503" r:id="rId82"/>
    <p:sldId id="504" r:id="rId83"/>
    <p:sldId id="505" r:id="rId84"/>
    <p:sldId id="506" r:id="rId85"/>
    <p:sldId id="507" r:id="rId86"/>
    <p:sldId id="508" r:id="rId87"/>
    <p:sldId id="509" r:id="rId88"/>
    <p:sldId id="510" r:id="rId89"/>
    <p:sldId id="511" r:id="rId90"/>
    <p:sldId id="512" r:id="rId91"/>
    <p:sldId id="513" r:id="rId92"/>
    <p:sldId id="514" r:id="rId93"/>
    <p:sldId id="515" r:id="rId94"/>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3CB48-700D-4836-9ABA-0A6DA30B263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bg-BG"/>
        </a:p>
      </dgm:t>
    </dgm:pt>
    <dgm:pt modelId="{720CD648-8E86-4873-879C-27DD2738FB09}">
      <dgm:prSet phldrT="[Текст]"/>
      <dgm:spPr/>
      <dgm:t>
        <a:bodyPr/>
        <a:lstStyle/>
        <a:p>
          <a:r>
            <a:rPr lang="en-US" dirty="0" smtClean="0"/>
            <a:t>Assessment</a:t>
          </a:r>
          <a:endParaRPr lang="bg-BG" dirty="0"/>
        </a:p>
      </dgm:t>
    </dgm:pt>
    <dgm:pt modelId="{CC193FEA-5190-4E38-8FEE-3249CFC9198E}" type="parTrans" cxnId="{219D6A99-4AF3-4433-BCC8-CC8041F00B5D}">
      <dgm:prSet/>
      <dgm:spPr/>
      <dgm:t>
        <a:bodyPr/>
        <a:lstStyle/>
        <a:p>
          <a:endParaRPr lang="bg-BG"/>
        </a:p>
      </dgm:t>
    </dgm:pt>
    <dgm:pt modelId="{72F2EE0C-4DE8-422C-ADFB-3BEF0D2D5C4E}" type="sibTrans" cxnId="{219D6A99-4AF3-4433-BCC8-CC8041F00B5D}">
      <dgm:prSet/>
      <dgm:spPr/>
      <dgm:t>
        <a:bodyPr/>
        <a:lstStyle/>
        <a:p>
          <a:endParaRPr lang="bg-BG"/>
        </a:p>
      </dgm:t>
    </dgm:pt>
    <dgm:pt modelId="{F11D6EA5-FCC0-435A-A054-29A1903A696E}">
      <dgm:prSet phldrT="[Текст]"/>
      <dgm:spPr/>
      <dgm:t>
        <a:bodyPr/>
        <a:lstStyle/>
        <a:p>
          <a:pPr algn="l"/>
          <a:r>
            <a:rPr lang="en-US" dirty="0" smtClean="0"/>
            <a:t>Policy development</a:t>
          </a:r>
          <a:endParaRPr lang="bg-BG" dirty="0"/>
        </a:p>
      </dgm:t>
    </dgm:pt>
    <dgm:pt modelId="{EBB1098D-AF56-4FEA-A8C0-F115B7162F55}" type="parTrans" cxnId="{87352713-1601-4BB3-B2C0-E5ED0DA85E19}">
      <dgm:prSet/>
      <dgm:spPr/>
      <dgm:t>
        <a:bodyPr/>
        <a:lstStyle/>
        <a:p>
          <a:endParaRPr lang="bg-BG"/>
        </a:p>
      </dgm:t>
    </dgm:pt>
    <dgm:pt modelId="{591C59F4-9582-423D-8E9F-379F8A578F31}" type="sibTrans" cxnId="{87352713-1601-4BB3-B2C0-E5ED0DA85E19}">
      <dgm:prSet/>
      <dgm:spPr/>
      <dgm:t>
        <a:bodyPr/>
        <a:lstStyle/>
        <a:p>
          <a:endParaRPr lang="bg-BG"/>
        </a:p>
      </dgm:t>
    </dgm:pt>
    <dgm:pt modelId="{2A04A711-5CDC-479C-AEE0-E5596973B8C7}">
      <dgm:prSet phldrT="[Текст]" custT="1"/>
      <dgm:spPr/>
      <dgm:t>
        <a:bodyPr/>
        <a:lstStyle/>
        <a:p>
          <a:r>
            <a:rPr lang="en-US" sz="2400" dirty="0" smtClean="0"/>
            <a:t>Assurance</a:t>
          </a:r>
          <a:endParaRPr lang="bg-BG" sz="2400" dirty="0"/>
        </a:p>
      </dgm:t>
    </dgm:pt>
    <dgm:pt modelId="{8102E6D4-D5B5-4C87-85B0-FB91D6AF60E7}" type="parTrans" cxnId="{EF5AA19E-84F9-41FA-BF06-BE0BB719ED25}">
      <dgm:prSet/>
      <dgm:spPr/>
      <dgm:t>
        <a:bodyPr/>
        <a:lstStyle/>
        <a:p>
          <a:endParaRPr lang="bg-BG"/>
        </a:p>
      </dgm:t>
    </dgm:pt>
    <dgm:pt modelId="{2E50003B-08F7-4C5F-9C7E-5279B61BC40C}" type="sibTrans" cxnId="{EF5AA19E-84F9-41FA-BF06-BE0BB719ED25}">
      <dgm:prSet/>
      <dgm:spPr/>
      <dgm:t>
        <a:bodyPr/>
        <a:lstStyle/>
        <a:p>
          <a:endParaRPr lang="bg-BG"/>
        </a:p>
      </dgm:t>
    </dgm:pt>
    <dgm:pt modelId="{6CA7157A-DB61-42CE-9991-F107CFE5CF73}" type="pres">
      <dgm:prSet presAssocID="{3D83CB48-700D-4836-9ABA-0A6DA30B2639}" presName="Name0" presStyleCnt="0">
        <dgm:presLayoutVars>
          <dgm:chMax val="7"/>
          <dgm:chPref val="7"/>
          <dgm:dir/>
          <dgm:animLvl val="lvl"/>
        </dgm:presLayoutVars>
      </dgm:prSet>
      <dgm:spPr/>
      <dgm:t>
        <a:bodyPr/>
        <a:lstStyle/>
        <a:p>
          <a:endParaRPr lang="bg-BG"/>
        </a:p>
      </dgm:t>
    </dgm:pt>
    <dgm:pt modelId="{2FE4B2FD-180F-4CAA-BCB3-74B9145B8580}" type="pres">
      <dgm:prSet presAssocID="{720CD648-8E86-4873-879C-27DD2738FB09}" presName="Accent1" presStyleCnt="0"/>
      <dgm:spPr/>
    </dgm:pt>
    <dgm:pt modelId="{D169FCA2-E983-4229-ADF9-915FD759EF97}" type="pres">
      <dgm:prSet presAssocID="{720CD648-8E86-4873-879C-27DD2738FB09}" presName="Accent" presStyleLbl="node1" presStyleIdx="0" presStyleCnt="3"/>
      <dgm:spPr/>
    </dgm:pt>
    <dgm:pt modelId="{43634DD5-77C7-4865-98A3-09E27465B5EF}" type="pres">
      <dgm:prSet presAssocID="{720CD648-8E86-4873-879C-27DD2738FB09}" presName="Parent1" presStyleLbl="revTx" presStyleIdx="0" presStyleCnt="3">
        <dgm:presLayoutVars>
          <dgm:chMax val="1"/>
          <dgm:chPref val="1"/>
          <dgm:bulletEnabled val="1"/>
        </dgm:presLayoutVars>
      </dgm:prSet>
      <dgm:spPr/>
      <dgm:t>
        <a:bodyPr/>
        <a:lstStyle/>
        <a:p>
          <a:endParaRPr lang="bg-BG"/>
        </a:p>
      </dgm:t>
    </dgm:pt>
    <dgm:pt modelId="{304C9E9B-B01C-46BA-B636-FDFCAEE88C70}" type="pres">
      <dgm:prSet presAssocID="{F11D6EA5-FCC0-435A-A054-29A1903A696E}" presName="Accent2" presStyleCnt="0"/>
      <dgm:spPr/>
    </dgm:pt>
    <dgm:pt modelId="{98530D34-D278-4318-9EA0-C240045204E0}" type="pres">
      <dgm:prSet presAssocID="{F11D6EA5-FCC0-435A-A054-29A1903A696E}" presName="Accent" presStyleLbl="node1" presStyleIdx="1" presStyleCnt="3"/>
      <dgm:spPr/>
    </dgm:pt>
    <dgm:pt modelId="{F5E8881C-6D77-49FE-B248-38A34697A143}" type="pres">
      <dgm:prSet presAssocID="{F11D6EA5-FCC0-435A-A054-29A1903A696E}" presName="Parent2" presStyleLbl="revTx" presStyleIdx="1" presStyleCnt="3" custScaleX="268081" custLinFactNeighborX="87019">
        <dgm:presLayoutVars>
          <dgm:chMax val="1"/>
          <dgm:chPref val="1"/>
          <dgm:bulletEnabled val="1"/>
        </dgm:presLayoutVars>
      </dgm:prSet>
      <dgm:spPr/>
      <dgm:t>
        <a:bodyPr/>
        <a:lstStyle/>
        <a:p>
          <a:endParaRPr lang="bg-BG"/>
        </a:p>
      </dgm:t>
    </dgm:pt>
    <dgm:pt modelId="{D60E1D38-F4EF-4067-8506-BBE45517D87A}" type="pres">
      <dgm:prSet presAssocID="{2A04A711-5CDC-479C-AEE0-E5596973B8C7}" presName="Accent3" presStyleCnt="0"/>
      <dgm:spPr/>
    </dgm:pt>
    <dgm:pt modelId="{82F73E25-E3C2-42E0-B0C3-D26FA3096A9F}" type="pres">
      <dgm:prSet presAssocID="{2A04A711-5CDC-479C-AEE0-E5596973B8C7}" presName="Accent" presStyleLbl="node1" presStyleIdx="2" presStyleCnt="3"/>
      <dgm:spPr/>
    </dgm:pt>
    <dgm:pt modelId="{FD838A89-FD5B-4FB5-97C8-B37E70C4B596}" type="pres">
      <dgm:prSet presAssocID="{2A04A711-5CDC-479C-AEE0-E5596973B8C7}" presName="Parent3" presStyleLbl="revTx" presStyleIdx="2" presStyleCnt="3" custScaleX="260281" custLinFactNeighborX="-5867" custLinFactNeighborY="-16654">
        <dgm:presLayoutVars>
          <dgm:chMax val="1"/>
          <dgm:chPref val="1"/>
          <dgm:bulletEnabled val="1"/>
        </dgm:presLayoutVars>
      </dgm:prSet>
      <dgm:spPr/>
      <dgm:t>
        <a:bodyPr/>
        <a:lstStyle/>
        <a:p>
          <a:endParaRPr lang="bg-BG"/>
        </a:p>
      </dgm:t>
    </dgm:pt>
  </dgm:ptLst>
  <dgm:cxnLst>
    <dgm:cxn modelId="{219D6A99-4AF3-4433-BCC8-CC8041F00B5D}" srcId="{3D83CB48-700D-4836-9ABA-0A6DA30B2639}" destId="{720CD648-8E86-4873-879C-27DD2738FB09}" srcOrd="0" destOrd="0" parTransId="{CC193FEA-5190-4E38-8FEE-3249CFC9198E}" sibTransId="{72F2EE0C-4DE8-422C-ADFB-3BEF0D2D5C4E}"/>
    <dgm:cxn modelId="{EF5AA19E-84F9-41FA-BF06-BE0BB719ED25}" srcId="{3D83CB48-700D-4836-9ABA-0A6DA30B2639}" destId="{2A04A711-5CDC-479C-AEE0-E5596973B8C7}" srcOrd="2" destOrd="0" parTransId="{8102E6D4-D5B5-4C87-85B0-FB91D6AF60E7}" sibTransId="{2E50003B-08F7-4C5F-9C7E-5279B61BC40C}"/>
    <dgm:cxn modelId="{7347CE9D-5CCC-4A0A-AE02-E07350F7D12D}" type="presOf" srcId="{3D83CB48-700D-4836-9ABA-0A6DA30B2639}" destId="{6CA7157A-DB61-42CE-9991-F107CFE5CF73}" srcOrd="0" destOrd="0" presId="urn:microsoft.com/office/officeart/2009/layout/CircleArrowProcess"/>
    <dgm:cxn modelId="{60442AC8-9FE9-4988-9D66-5A184E1A4012}" type="presOf" srcId="{2A04A711-5CDC-479C-AEE0-E5596973B8C7}" destId="{FD838A89-FD5B-4FB5-97C8-B37E70C4B596}" srcOrd="0" destOrd="0" presId="urn:microsoft.com/office/officeart/2009/layout/CircleArrowProcess"/>
    <dgm:cxn modelId="{0BBB85C3-4B07-4F05-9F0C-D3F368AD7D35}" type="presOf" srcId="{F11D6EA5-FCC0-435A-A054-29A1903A696E}" destId="{F5E8881C-6D77-49FE-B248-38A34697A143}" srcOrd="0" destOrd="0" presId="urn:microsoft.com/office/officeart/2009/layout/CircleArrowProcess"/>
    <dgm:cxn modelId="{87352713-1601-4BB3-B2C0-E5ED0DA85E19}" srcId="{3D83CB48-700D-4836-9ABA-0A6DA30B2639}" destId="{F11D6EA5-FCC0-435A-A054-29A1903A696E}" srcOrd="1" destOrd="0" parTransId="{EBB1098D-AF56-4FEA-A8C0-F115B7162F55}" sibTransId="{591C59F4-9582-423D-8E9F-379F8A578F31}"/>
    <dgm:cxn modelId="{ABD7C40B-77F8-418B-8EEC-9E0C1868A034}" type="presOf" srcId="{720CD648-8E86-4873-879C-27DD2738FB09}" destId="{43634DD5-77C7-4865-98A3-09E27465B5EF}" srcOrd="0" destOrd="0" presId="urn:microsoft.com/office/officeart/2009/layout/CircleArrowProcess"/>
    <dgm:cxn modelId="{E230CBC2-09EA-4EB0-8CF9-C13FFC83BCCA}" type="presParOf" srcId="{6CA7157A-DB61-42CE-9991-F107CFE5CF73}" destId="{2FE4B2FD-180F-4CAA-BCB3-74B9145B8580}" srcOrd="0" destOrd="0" presId="urn:microsoft.com/office/officeart/2009/layout/CircleArrowProcess"/>
    <dgm:cxn modelId="{9AF57A2F-0497-4671-8A0B-6A9197018269}" type="presParOf" srcId="{2FE4B2FD-180F-4CAA-BCB3-74B9145B8580}" destId="{D169FCA2-E983-4229-ADF9-915FD759EF97}" srcOrd="0" destOrd="0" presId="urn:microsoft.com/office/officeart/2009/layout/CircleArrowProcess"/>
    <dgm:cxn modelId="{E54AB94A-B9BC-4248-9E39-25963252304B}" type="presParOf" srcId="{6CA7157A-DB61-42CE-9991-F107CFE5CF73}" destId="{43634DD5-77C7-4865-98A3-09E27465B5EF}" srcOrd="1" destOrd="0" presId="urn:microsoft.com/office/officeart/2009/layout/CircleArrowProcess"/>
    <dgm:cxn modelId="{D6A58D14-BD41-4997-8B73-680C1C90A074}" type="presParOf" srcId="{6CA7157A-DB61-42CE-9991-F107CFE5CF73}" destId="{304C9E9B-B01C-46BA-B636-FDFCAEE88C70}" srcOrd="2" destOrd="0" presId="urn:microsoft.com/office/officeart/2009/layout/CircleArrowProcess"/>
    <dgm:cxn modelId="{6EDF3ED7-4C61-4141-BB43-BC6173B706F3}" type="presParOf" srcId="{304C9E9B-B01C-46BA-B636-FDFCAEE88C70}" destId="{98530D34-D278-4318-9EA0-C240045204E0}" srcOrd="0" destOrd="0" presId="urn:microsoft.com/office/officeart/2009/layout/CircleArrowProcess"/>
    <dgm:cxn modelId="{04448C7D-3C6F-4997-AB4D-0E55D3593E98}" type="presParOf" srcId="{6CA7157A-DB61-42CE-9991-F107CFE5CF73}" destId="{F5E8881C-6D77-49FE-B248-38A34697A143}" srcOrd="3" destOrd="0" presId="urn:microsoft.com/office/officeart/2009/layout/CircleArrowProcess"/>
    <dgm:cxn modelId="{E60D5249-2D5E-44A2-B8CF-551617295742}" type="presParOf" srcId="{6CA7157A-DB61-42CE-9991-F107CFE5CF73}" destId="{D60E1D38-F4EF-4067-8506-BBE45517D87A}" srcOrd="4" destOrd="0" presId="urn:microsoft.com/office/officeart/2009/layout/CircleArrowProcess"/>
    <dgm:cxn modelId="{658E895E-F49F-40AD-B24C-8C11A336A362}" type="presParOf" srcId="{D60E1D38-F4EF-4067-8506-BBE45517D87A}" destId="{82F73E25-E3C2-42E0-B0C3-D26FA3096A9F}" srcOrd="0" destOrd="0" presId="urn:microsoft.com/office/officeart/2009/layout/CircleArrowProcess"/>
    <dgm:cxn modelId="{AC0CEBA0-7A89-44FD-9069-E34667328D19}" type="presParOf" srcId="{6CA7157A-DB61-42CE-9991-F107CFE5CF73}" destId="{FD838A89-FD5B-4FB5-97C8-B37E70C4B596}"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3CB48-700D-4836-9ABA-0A6DA30B263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bg-BG"/>
        </a:p>
      </dgm:t>
    </dgm:pt>
    <dgm:pt modelId="{F11D6EA5-FCC0-435A-A054-29A1903A696E}">
      <dgm:prSet phldrT="[Текст]"/>
      <dgm:spPr/>
      <dgm:t>
        <a:bodyPr/>
        <a:lstStyle/>
        <a:p>
          <a:pPr algn="l"/>
          <a:r>
            <a:rPr lang="en-US" dirty="0" smtClean="0"/>
            <a:t>Assessment</a:t>
          </a:r>
          <a:endParaRPr lang="bg-BG" dirty="0"/>
        </a:p>
      </dgm:t>
    </dgm:pt>
    <dgm:pt modelId="{EBB1098D-AF56-4FEA-A8C0-F115B7162F55}" type="parTrans" cxnId="{87352713-1601-4BB3-B2C0-E5ED0DA85E19}">
      <dgm:prSet/>
      <dgm:spPr/>
      <dgm:t>
        <a:bodyPr/>
        <a:lstStyle/>
        <a:p>
          <a:endParaRPr lang="bg-BG"/>
        </a:p>
      </dgm:t>
    </dgm:pt>
    <dgm:pt modelId="{591C59F4-9582-423D-8E9F-379F8A578F31}" type="sibTrans" cxnId="{87352713-1601-4BB3-B2C0-E5ED0DA85E19}">
      <dgm:prSet/>
      <dgm:spPr/>
      <dgm:t>
        <a:bodyPr/>
        <a:lstStyle/>
        <a:p>
          <a:endParaRPr lang="bg-BG"/>
        </a:p>
      </dgm:t>
    </dgm:pt>
    <dgm:pt modelId="{6CA7157A-DB61-42CE-9991-F107CFE5CF73}" type="pres">
      <dgm:prSet presAssocID="{3D83CB48-700D-4836-9ABA-0A6DA30B2639}" presName="Name0" presStyleCnt="0">
        <dgm:presLayoutVars>
          <dgm:chMax val="7"/>
          <dgm:chPref val="7"/>
          <dgm:dir/>
          <dgm:animLvl val="lvl"/>
        </dgm:presLayoutVars>
      </dgm:prSet>
      <dgm:spPr/>
      <dgm:t>
        <a:bodyPr/>
        <a:lstStyle/>
        <a:p>
          <a:endParaRPr lang="bg-BG"/>
        </a:p>
      </dgm:t>
    </dgm:pt>
    <dgm:pt modelId="{91A987C3-B7F8-4631-87E6-8D65D72CBCC1}" type="pres">
      <dgm:prSet presAssocID="{F11D6EA5-FCC0-435A-A054-29A1903A696E}" presName="Accent1" presStyleCnt="0"/>
      <dgm:spPr/>
    </dgm:pt>
    <dgm:pt modelId="{98530D34-D278-4318-9EA0-C240045204E0}" type="pres">
      <dgm:prSet presAssocID="{F11D6EA5-FCC0-435A-A054-29A1903A696E}" presName="Accent" presStyleLbl="node1" presStyleIdx="0" presStyleCnt="1"/>
      <dgm:spPr/>
    </dgm:pt>
    <dgm:pt modelId="{45919BA2-7C95-4E79-8B6D-DB1C4BA64DAA}" type="pres">
      <dgm:prSet presAssocID="{F11D6EA5-FCC0-435A-A054-29A1903A696E}" presName="Parent1" presStyleLbl="revTx" presStyleIdx="0" presStyleCnt="1">
        <dgm:presLayoutVars>
          <dgm:chMax val="1"/>
          <dgm:chPref val="1"/>
          <dgm:bulletEnabled val="1"/>
        </dgm:presLayoutVars>
      </dgm:prSet>
      <dgm:spPr/>
      <dgm:t>
        <a:bodyPr/>
        <a:lstStyle/>
        <a:p>
          <a:endParaRPr lang="bg-BG"/>
        </a:p>
      </dgm:t>
    </dgm:pt>
  </dgm:ptLst>
  <dgm:cxnLst>
    <dgm:cxn modelId="{F706EB53-6388-4F38-905B-366325829246}" type="presOf" srcId="{F11D6EA5-FCC0-435A-A054-29A1903A696E}" destId="{45919BA2-7C95-4E79-8B6D-DB1C4BA64DAA}" srcOrd="0" destOrd="0" presId="urn:microsoft.com/office/officeart/2009/layout/CircleArrowProcess"/>
    <dgm:cxn modelId="{F6620EB6-D722-461D-B91D-547B4FB3FCE9}" type="presOf" srcId="{3D83CB48-700D-4836-9ABA-0A6DA30B2639}" destId="{6CA7157A-DB61-42CE-9991-F107CFE5CF73}" srcOrd="0" destOrd="0" presId="urn:microsoft.com/office/officeart/2009/layout/CircleArrowProcess"/>
    <dgm:cxn modelId="{87352713-1601-4BB3-B2C0-E5ED0DA85E19}" srcId="{3D83CB48-700D-4836-9ABA-0A6DA30B2639}" destId="{F11D6EA5-FCC0-435A-A054-29A1903A696E}" srcOrd="0" destOrd="0" parTransId="{EBB1098D-AF56-4FEA-A8C0-F115B7162F55}" sibTransId="{591C59F4-9582-423D-8E9F-379F8A578F31}"/>
    <dgm:cxn modelId="{9B177143-24EC-49ED-B7D6-E6B97E769C3A}" type="presParOf" srcId="{6CA7157A-DB61-42CE-9991-F107CFE5CF73}" destId="{91A987C3-B7F8-4631-87E6-8D65D72CBCC1}" srcOrd="0" destOrd="0" presId="urn:microsoft.com/office/officeart/2009/layout/CircleArrowProcess"/>
    <dgm:cxn modelId="{7BD999E6-6AC5-40A6-A799-321D9181C651}" type="presParOf" srcId="{91A987C3-B7F8-4631-87E6-8D65D72CBCC1}" destId="{98530D34-D278-4318-9EA0-C240045204E0}" srcOrd="0" destOrd="0" presId="urn:microsoft.com/office/officeart/2009/layout/CircleArrowProcess"/>
    <dgm:cxn modelId="{B64D79FF-BE46-4604-A799-37BCDBA1ACB7}" type="presParOf" srcId="{6CA7157A-DB61-42CE-9991-F107CFE5CF73}" destId="{45919BA2-7C95-4E79-8B6D-DB1C4BA64DAA}"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3CB48-700D-4836-9ABA-0A6DA30B263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bg-BG"/>
        </a:p>
      </dgm:t>
    </dgm:pt>
    <dgm:pt modelId="{F11D6EA5-FCC0-435A-A054-29A1903A696E}">
      <dgm:prSet phldrT="[Текст]"/>
      <dgm:spPr/>
      <dgm:t>
        <a:bodyPr/>
        <a:lstStyle/>
        <a:p>
          <a:pPr algn="l"/>
          <a:r>
            <a:rPr lang="en-US" dirty="0" smtClean="0"/>
            <a:t>Policy development</a:t>
          </a:r>
          <a:endParaRPr lang="bg-BG" dirty="0"/>
        </a:p>
      </dgm:t>
    </dgm:pt>
    <dgm:pt modelId="{EBB1098D-AF56-4FEA-A8C0-F115B7162F55}" type="parTrans" cxnId="{87352713-1601-4BB3-B2C0-E5ED0DA85E19}">
      <dgm:prSet/>
      <dgm:spPr/>
      <dgm:t>
        <a:bodyPr/>
        <a:lstStyle/>
        <a:p>
          <a:endParaRPr lang="bg-BG"/>
        </a:p>
      </dgm:t>
    </dgm:pt>
    <dgm:pt modelId="{591C59F4-9582-423D-8E9F-379F8A578F31}" type="sibTrans" cxnId="{87352713-1601-4BB3-B2C0-E5ED0DA85E19}">
      <dgm:prSet/>
      <dgm:spPr/>
      <dgm:t>
        <a:bodyPr/>
        <a:lstStyle/>
        <a:p>
          <a:endParaRPr lang="bg-BG"/>
        </a:p>
      </dgm:t>
    </dgm:pt>
    <dgm:pt modelId="{6CA7157A-DB61-42CE-9991-F107CFE5CF73}" type="pres">
      <dgm:prSet presAssocID="{3D83CB48-700D-4836-9ABA-0A6DA30B2639}" presName="Name0" presStyleCnt="0">
        <dgm:presLayoutVars>
          <dgm:chMax val="7"/>
          <dgm:chPref val="7"/>
          <dgm:dir/>
          <dgm:animLvl val="lvl"/>
        </dgm:presLayoutVars>
      </dgm:prSet>
      <dgm:spPr/>
      <dgm:t>
        <a:bodyPr/>
        <a:lstStyle/>
        <a:p>
          <a:endParaRPr lang="bg-BG"/>
        </a:p>
      </dgm:t>
    </dgm:pt>
    <dgm:pt modelId="{91A987C3-B7F8-4631-87E6-8D65D72CBCC1}" type="pres">
      <dgm:prSet presAssocID="{F11D6EA5-FCC0-435A-A054-29A1903A696E}" presName="Accent1" presStyleCnt="0"/>
      <dgm:spPr/>
    </dgm:pt>
    <dgm:pt modelId="{98530D34-D278-4318-9EA0-C240045204E0}" type="pres">
      <dgm:prSet presAssocID="{F11D6EA5-FCC0-435A-A054-29A1903A696E}" presName="Accent" presStyleLbl="node1" presStyleIdx="0" presStyleCnt="1"/>
      <dgm:spPr/>
    </dgm:pt>
    <dgm:pt modelId="{45919BA2-7C95-4E79-8B6D-DB1C4BA64DAA}" type="pres">
      <dgm:prSet presAssocID="{F11D6EA5-FCC0-435A-A054-29A1903A696E}" presName="Parent1" presStyleLbl="revTx" presStyleIdx="0" presStyleCnt="1">
        <dgm:presLayoutVars>
          <dgm:chMax val="1"/>
          <dgm:chPref val="1"/>
          <dgm:bulletEnabled val="1"/>
        </dgm:presLayoutVars>
      </dgm:prSet>
      <dgm:spPr/>
      <dgm:t>
        <a:bodyPr/>
        <a:lstStyle/>
        <a:p>
          <a:endParaRPr lang="bg-BG"/>
        </a:p>
      </dgm:t>
    </dgm:pt>
  </dgm:ptLst>
  <dgm:cxnLst>
    <dgm:cxn modelId="{72F196B0-6946-428F-8D27-24321F7F341C}" type="presOf" srcId="{F11D6EA5-FCC0-435A-A054-29A1903A696E}" destId="{45919BA2-7C95-4E79-8B6D-DB1C4BA64DAA}" srcOrd="0" destOrd="0" presId="urn:microsoft.com/office/officeart/2009/layout/CircleArrowProcess"/>
    <dgm:cxn modelId="{87352713-1601-4BB3-B2C0-E5ED0DA85E19}" srcId="{3D83CB48-700D-4836-9ABA-0A6DA30B2639}" destId="{F11D6EA5-FCC0-435A-A054-29A1903A696E}" srcOrd="0" destOrd="0" parTransId="{EBB1098D-AF56-4FEA-A8C0-F115B7162F55}" sibTransId="{591C59F4-9582-423D-8E9F-379F8A578F31}"/>
    <dgm:cxn modelId="{73C07534-77A6-4007-85C2-742DF2AB7232}" type="presOf" srcId="{3D83CB48-700D-4836-9ABA-0A6DA30B2639}" destId="{6CA7157A-DB61-42CE-9991-F107CFE5CF73}" srcOrd="0" destOrd="0" presId="urn:microsoft.com/office/officeart/2009/layout/CircleArrowProcess"/>
    <dgm:cxn modelId="{7952BC3A-50E9-4514-9DA9-1886FE3E0B79}" type="presParOf" srcId="{6CA7157A-DB61-42CE-9991-F107CFE5CF73}" destId="{91A987C3-B7F8-4631-87E6-8D65D72CBCC1}" srcOrd="0" destOrd="0" presId="urn:microsoft.com/office/officeart/2009/layout/CircleArrowProcess"/>
    <dgm:cxn modelId="{09860F54-87E4-4579-B1D8-0CC752DBB654}" type="presParOf" srcId="{91A987C3-B7F8-4631-87E6-8D65D72CBCC1}" destId="{98530D34-D278-4318-9EA0-C240045204E0}" srcOrd="0" destOrd="0" presId="urn:microsoft.com/office/officeart/2009/layout/CircleArrowProcess"/>
    <dgm:cxn modelId="{999A9442-F408-45D2-A9BA-48CD8AA7967A}" type="presParOf" srcId="{6CA7157A-DB61-42CE-9991-F107CFE5CF73}" destId="{45919BA2-7C95-4E79-8B6D-DB1C4BA64DAA}"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3CB48-700D-4836-9ABA-0A6DA30B263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bg-BG"/>
        </a:p>
      </dgm:t>
    </dgm:pt>
    <dgm:pt modelId="{F11D6EA5-FCC0-435A-A054-29A1903A696E}">
      <dgm:prSet phldrT="[Текст]"/>
      <dgm:spPr/>
      <dgm:t>
        <a:bodyPr/>
        <a:lstStyle/>
        <a:p>
          <a:pPr algn="l"/>
          <a:r>
            <a:rPr lang="en-US" dirty="0" smtClean="0"/>
            <a:t>Assurance</a:t>
          </a:r>
          <a:endParaRPr lang="bg-BG" dirty="0"/>
        </a:p>
      </dgm:t>
    </dgm:pt>
    <dgm:pt modelId="{EBB1098D-AF56-4FEA-A8C0-F115B7162F55}" type="parTrans" cxnId="{87352713-1601-4BB3-B2C0-E5ED0DA85E19}">
      <dgm:prSet/>
      <dgm:spPr/>
      <dgm:t>
        <a:bodyPr/>
        <a:lstStyle/>
        <a:p>
          <a:endParaRPr lang="bg-BG"/>
        </a:p>
      </dgm:t>
    </dgm:pt>
    <dgm:pt modelId="{591C59F4-9582-423D-8E9F-379F8A578F31}" type="sibTrans" cxnId="{87352713-1601-4BB3-B2C0-E5ED0DA85E19}">
      <dgm:prSet/>
      <dgm:spPr/>
      <dgm:t>
        <a:bodyPr/>
        <a:lstStyle/>
        <a:p>
          <a:endParaRPr lang="bg-BG"/>
        </a:p>
      </dgm:t>
    </dgm:pt>
    <dgm:pt modelId="{6CA7157A-DB61-42CE-9991-F107CFE5CF73}" type="pres">
      <dgm:prSet presAssocID="{3D83CB48-700D-4836-9ABA-0A6DA30B2639}" presName="Name0" presStyleCnt="0">
        <dgm:presLayoutVars>
          <dgm:chMax val="7"/>
          <dgm:chPref val="7"/>
          <dgm:dir/>
          <dgm:animLvl val="lvl"/>
        </dgm:presLayoutVars>
      </dgm:prSet>
      <dgm:spPr/>
      <dgm:t>
        <a:bodyPr/>
        <a:lstStyle/>
        <a:p>
          <a:endParaRPr lang="bg-BG"/>
        </a:p>
      </dgm:t>
    </dgm:pt>
    <dgm:pt modelId="{91A987C3-B7F8-4631-87E6-8D65D72CBCC1}" type="pres">
      <dgm:prSet presAssocID="{F11D6EA5-FCC0-435A-A054-29A1903A696E}" presName="Accent1" presStyleCnt="0"/>
      <dgm:spPr/>
    </dgm:pt>
    <dgm:pt modelId="{98530D34-D278-4318-9EA0-C240045204E0}" type="pres">
      <dgm:prSet presAssocID="{F11D6EA5-FCC0-435A-A054-29A1903A696E}" presName="Accent" presStyleLbl="node1" presStyleIdx="0" presStyleCnt="1"/>
      <dgm:spPr/>
    </dgm:pt>
    <dgm:pt modelId="{45919BA2-7C95-4E79-8B6D-DB1C4BA64DAA}" type="pres">
      <dgm:prSet presAssocID="{F11D6EA5-FCC0-435A-A054-29A1903A696E}" presName="Parent1" presStyleLbl="revTx" presStyleIdx="0" presStyleCnt="1">
        <dgm:presLayoutVars>
          <dgm:chMax val="1"/>
          <dgm:chPref val="1"/>
          <dgm:bulletEnabled val="1"/>
        </dgm:presLayoutVars>
      </dgm:prSet>
      <dgm:spPr/>
      <dgm:t>
        <a:bodyPr/>
        <a:lstStyle/>
        <a:p>
          <a:endParaRPr lang="bg-BG"/>
        </a:p>
      </dgm:t>
    </dgm:pt>
  </dgm:ptLst>
  <dgm:cxnLst>
    <dgm:cxn modelId="{A4DD7044-3272-4D2C-8095-E1481DB55A9F}" type="presOf" srcId="{F11D6EA5-FCC0-435A-A054-29A1903A696E}" destId="{45919BA2-7C95-4E79-8B6D-DB1C4BA64DAA}" srcOrd="0" destOrd="0" presId="urn:microsoft.com/office/officeart/2009/layout/CircleArrowProcess"/>
    <dgm:cxn modelId="{87352713-1601-4BB3-B2C0-E5ED0DA85E19}" srcId="{3D83CB48-700D-4836-9ABA-0A6DA30B2639}" destId="{F11D6EA5-FCC0-435A-A054-29A1903A696E}" srcOrd="0" destOrd="0" parTransId="{EBB1098D-AF56-4FEA-A8C0-F115B7162F55}" sibTransId="{591C59F4-9582-423D-8E9F-379F8A578F31}"/>
    <dgm:cxn modelId="{B1A21760-D8B3-4555-9187-EC5CB81C6393}" type="presOf" srcId="{3D83CB48-700D-4836-9ABA-0A6DA30B2639}" destId="{6CA7157A-DB61-42CE-9991-F107CFE5CF73}" srcOrd="0" destOrd="0" presId="urn:microsoft.com/office/officeart/2009/layout/CircleArrowProcess"/>
    <dgm:cxn modelId="{5DAEF9AD-5A2A-4D2D-A110-32E62E442241}" type="presParOf" srcId="{6CA7157A-DB61-42CE-9991-F107CFE5CF73}" destId="{91A987C3-B7F8-4631-87E6-8D65D72CBCC1}" srcOrd="0" destOrd="0" presId="urn:microsoft.com/office/officeart/2009/layout/CircleArrowProcess"/>
    <dgm:cxn modelId="{705FB9A8-E655-4466-AFD0-A362FA28972A}" type="presParOf" srcId="{91A987C3-B7F8-4631-87E6-8D65D72CBCC1}" destId="{98530D34-D278-4318-9EA0-C240045204E0}" srcOrd="0" destOrd="0" presId="urn:microsoft.com/office/officeart/2009/layout/CircleArrowProcess"/>
    <dgm:cxn modelId="{5F806AD6-35DE-4DA2-8486-0702F0D8B925}" type="presParOf" srcId="{6CA7157A-DB61-42CE-9991-F107CFE5CF73}" destId="{45919BA2-7C95-4E79-8B6D-DB1C4BA64DAA}"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9FCA2-E983-4229-ADF9-915FD759EF97}">
      <dsp:nvSpPr>
        <dsp:cNvPr id="0" name=""/>
        <dsp:cNvSpPr/>
      </dsp:nvSpPr>
      <dsp:spPr>
        <a:xfrm>
          <a:off x="2618011" y="0"/>
          <a:ext cx="2495475" cy="249585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34DD5-77C7-4865-98A3-09E27465B5EF}">
      <dsp:nvSpPr>
        <dsp:cNvPr id="0" name=""/>
        <dsp:cNvSpPr/>
      </dsp:nvSpPr>
      <dsp:spPr>
        <a:xfrm>
          <a:off x="3169593" y="901079"/>
          <a:ext cx="1386687" cy="6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Assessment</a:t>
          </a:r>
          <a:endParaRPr lang="bg-BG" sz="1800" kern="1200" dirty="0"/>
        </a:p>
      </dsp:txBody>
      <dsp:txXfrm>
        <a:off x="3169593" y="901079"/>
        <a:ext cx="1386687" cy="693177"/>
      </dsp:txXfrm>
    </dsp:sp>
    <dsp:sp modelId="{98530D34-D278-4318-9EA0-C240045204E0}">
      <dsp:nvSpPr>
        <dsp:cNvPr id="0" name=""/>
        <dsp:cNvSpPr/>
      </dsp:nvSpPr>
      <dsp:spPr>
        <a:xfrm>
          <a:off x="1924901" y="1434053"/>
          <a:ext cx="2495475" cy="249585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8881C-6D77-49FE-B248-38A34697A143}">
      <dsp:nvSpPr>
        <dsp:cNvPr id="0" name=""/>
        <dsp:cNvSpPr/>
      </dsp:nvSpPr>
      <dsp:spPr>
        <a:xfrm>
          <a:off x="2520598" y="2343428"/>
          <a:ext cx="3717445" cy="6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t>Policy development</a:t>
          </a:r>
          <a:endParaRPr lang="bg-BG" sz="1800" kern="1200" dirty="0"/>
        </a:p>
      </dsp:txBody>
      <dsp:txXfrm>
        <a:off x="2520598" y="2343428"/>
        <a:ext cx="3717445" cy="693177"/>
      </dsp:txXfrm>
    </dsp:sp>
    <dsp:sp modelId="{82F73E25-E3C2-42E0-B0C3-D26FA3096A9F}">
      <dsp:nvSpPr>
        <dsp:cNvPr id="0" name=""/>
        <dsp:cNvSpPr/>
      </dsp:nvSpPr>
      <dsp:spPr>
        <a:xfrm>
          <a:off x="2795623" y="3039716"/>
          <a:ext cx="2143999" cy="2144859"/>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38A89-FD5B-4FB5-97C8-B37E70C4B596}">
      <dsp:nvSpPr>
        <dsp:cNvPr id="0" name=""/>
        <dsp:cNvSpPr/>
      </dsp:nvSpPr>
      <dsp:spPr>
        <a:xfrm>
          <a:off x="1980218" y="3672409"/>
          <a:ext cx="3609284" cy="6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Assurance</a:t>
          </a:r>
          <a:endParaRPr lang="bg-BG" sz="2400" kern="1200" dirty="0"/>
        </a:p>
      </dsp:txBody>
      <dsp:txXfrm>
        <a:off x="1980218" y="3672409"/>
        <a:ext cx="3609284" cy="693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30D34-D278-4318-9EA0-C240045204E0}">
      <dsp:nvSpPr>
        <dsp:cNvPr id="0" name=""/>
        <dsp:cNvSpPr/>
      </dsp:nvSpPr>
      <dsp:spPr>
        <a:xfrm>
          <a:off x="1309994" y="409409"/>
          <a:ext cx="4364786" cy="4365757"/>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19BA2-7C95-4E79-8B6D-DB1C4BA64DAA}">
      <dsp:nvSpPr>
        <dsp:cNvPr id="0" name=""/>
        <dsp:cNvSpPr/>
      </dsp:nvSpPr>
      <dsp:spPr>
        <a:xfrm>
          <a:off x="2273893" y="1989813"/>
          <a:ext cx="2435591" cy="121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1511300">
            <a:lnSpc>
              <a:spcPct val="90000"/>
            </a:lnSpc>
            <a:spcBef>
              <a:spcPct val="0"/>
            </a:spcBef>
            <a:spcAft>
              <a:spcPct val="35000"/>
            </a:spcAft>
          </a:pPr>
          <a:r>
            <a:rPr lang="en-US" sz="3400" kern="1200" dirty="0" smtClean="0"/>
            <a:t>Assessment</a:t>
          </a:r>
          <a:endParaRPr lang="bg-BG" sz="3400" kern="1200" dirty="0"/>
        </a:p>
      </dsp:txBody>
      <dsp:txXfrm>
        <a:off x="2273893" y="1989813"/>
        <a:ext cx="2435591" cy="1217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30D34-D278-4318-9EA0-C240045204E0}">
      <dsp:nvSpPr>
        <dsp:cNvPr id="0" name=""/>
        <dsp:cNvSpPr/>
      </dsp:nvSpPr>
      <dsp:spPr>
        <a:xfrm>
          <a:off x="1309994" y="409409"/>
          <a:ext cx="4364786" cy="4365757"/>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19BA2-7C95-4E79-8B6D-DB1C4BA64DAA}">
      <dsp:nvSpPr>
        <dsp:cNvPr id="0" name=""/>
        <dsp:cNvSpPr/>
      </dsp:nvSpPr>
      <dsp:spPr>
        <a:xfrm>
          <a:off x="2273893" y="1989813"/>
          <a:ext cx="2435591" cy="121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1422400">
            <a:lnSpc>
              <a:spcPct val="90000"/>
            </a:lnSpc>
            <a:spcBef>
              <a:spcPct val="0"/>
            </a:spcBef>
            <a:spcAft>
              <a:spcPct val="35000"/>
            </a:spcAft>
          </a:pPr>
          <a:r>
            <a:rPr lang="en-US" sz="3200" kern="1200" dirty="0" smtClean="0"/>
            <a:t>Policy development</a:t>
          </a:r>
          <a:endParaRPr lang="bg-BG" sz="3200" kern="1200" dirty="0"/>
        </a:p>
      </dsp:txBody>
      <dsp:txXfrm>
        <a:off x="2273893" y="1989813"/>
        <a:ext cx="2435591" cy="1217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30D34-D278-4318-9EA0-C240045204E0}">
      <dsp:nvSpPr>
        <dsp:cNvPr id="0" name=""/>
        <dsp:cNvSpPr/>
      </dsp:nvSpPr>
      <dsp:spPr>
        <a:xfrm>
          <a:off x="1309994" y="409409"/>
          <a:ext cx="4364786" cy="4365757"/>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19BA2-7C95-4E79-8B6D-DB1C4BA64DAA}">
      <dsp:nvSpPr>
        <dsp:cNvPr id="0" name=""/>
        <dsp:cNvSpPr/>
      </dsp:nvSpPr>
      <dsp:spPr>
        <a:xfrm>
          <a:off x="2273893" y="1989813"/>
          <a:ext cx="2435591" cy="121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lvl="0" algn="l" defTabSz="1733550">
            <a:lnSpc>
              <a:spcPct val="90000"/>
            </a:lnSpc>
            <a:spcBef>
              <a:spcPct val="0"/>
            </a:spcBef>
            <a:spcAft>
              <a:spcPct val="35000"/>
            </a:spcAft>
          </a:pPr>
          <a:r>
            <a:rPr lang="en-US" sz="3900" kern="1200" dirty="0" smtClean="0"/>
            <a:t>Assurance</a:t>
          </a:r>
          <a:endParaRPr lang="bg-BG" sz="3900" kern="1200" dirty="0"/>
        </a:p>
      </dsp:txBody>
      <dsp:txXfrm>
        <a:off x="2273893" y="1989813"/>
        <a:ext cx="2435591" cy="121760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bg-BG" altLang="bg-BG"/>
          </a:p>
        </p:txBody>
      </p:sp>
      <p:sp>
        <p:nvSpPr>
          <p:cNvPr id="130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bg-BG" altLang="bg-BG"/>
          </a:p>
        </p:txBody>
      </p:sp>
      <p:sp>
        <p:nvSpPr>
          <p:cNvPr id="130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Щракнете, за да редактирате стиловете на текста в образеца</a:t>
            </a:r>
          </a:p>
          <a:p>
            <a:pPr lvl="1"/>
            <a:r>
              <a:rPr lang="bg-BG" altLang="bg-BG" smtClean="0"/>
              <a:t>Второ ниво</a:t>
            </a:r>
          </a:p>
          <a:p>
            <a:pPr lvl="2"/>
            <a:r>
              <a:rPr lang="bg-BG" altLang="bg-BG" smtClean="0"/>
              <a:t>Трето ниво</a:t>
            </a:r>
          </a:p>
          <a:p>
            <a:pPr lvl="3"/>
            <a:r>
              <a:rPr lang="bg-BG" altLang="bg-BG" smtClean="0"/>
              <a:t>Четвърто ниво</a:t>
            </a:r>
          </a:p>
          <a:p>
            <a:pPr lvl="4"/>
            <a:r>
              <a:rPr lang="bg-BG" altLang="bg-BG" smtClean="0"/>
              <a:t>Пето ниво</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bg-BG" altLang="bg-BG"/>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EFE332C-ECC9-46AE-85D4-ECBE9E7631FC}" type="slidenum">
              <a:rPr lang="bg-BG" altLang="bg-BG"/>
              <a:pPr/>
              <a:t>‹#›</a:t>
            </a:fld>
            <a:endParaRPr lang="bg-BG" altLang="bg-BG"/>
          </a:p>
        </p:txBody>
      </p:sp>
    </p:spTree>
    <p:extLst>
      <p:ext uri="{BB962C8B-B14F-4D97-AF65-F5344CB8AC3E}">
        <p14:creationId xmlns:p14="http://schemas.microsoft.com/office/powerpoint/2010/main" val="17050529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E5295403-D2AD-46F9-B7C2-CCF4DCC07E94}" type="slidenum">
              <a:rPr lang="bg-BG" smtClean="0"/>
              <a:t>77</a:t>
            </a:fld>
            <a:endParaRPr lang="bg-BG"/>
          </a:p>
        </p:txBody>
      </p:sp>
    </p:spTree>
    <p:extLst>
      <p:ext uri="{BB962C8B-B14F-4D97-AF65-F5344CB8AC3E}">
        <p14:creationId xmlns:p14="http://schemas.microsoft.com/office/powerpoint/2010/main" val="58210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1">
        <a:schemeClr val="bg1"/>
      </p:bgRef>
    </p:bg>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2286000" y="3124200"/>
            <a:ext cx="6172200" cy="1894362"/>
          </a:xfrm>
        </p:spPr>
        <p:txBody>
          <a:bodyPr/>
          <a:lstStyle>
            <a:lvl1pPr>
              <a:defRPr b="1"/>
            </a:lvl1pPr>
          </a:lstStyle>
          <a:p>
            <a:r>
              <a:rPr kumimoji="0" lang="bg-BG" smtClean="0"/>
              <a:t>Редакт. стил загл. образец</a:t>
            </a:r>
            <a:endParaRPr kumimoji="0" lang="en-US"/>
          </a:p>
        </p:txBody>
      </p:sp>
      <p:sp>
        <p:nvSpPr>
          <p:cNvPr id="9" name="Подзаглавие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редакция стил подзагл. обр.</a:t>
            </a:r>
            <a:endParaRPr kumimoji="0" lang="en-US"/>
          </a:p>
        </p:txBody>
      </p:sp>
      <p:sp>
        <p:nvSpPr>
          <p:cNvPr id="28" name="Контейнер за дата 27"/>
          <p:cNvSpPr>
            <a:spLocks noGrp="1"/>
          </p:cNvSpPr>
          <p:nvPr>
            <p:ph type="dt" sz="half" idx="10"/>
          </p:nvPr>
        </p:nvSpPr>
        <p:spPr bwMode="auto">
          <a:xfrm rot="5400000">
            <a:off x="7764621" y="1174097"/>
            <a:ext cx="2286000" cy="381000"/>
          </a:xfrm>
        </p:spPr>
        <p:txBody>
          <a:bodyPr/>
          <a:lstStyle/>
          <a:p>
            <a:endParaRPr lang="bg-BG" altLang="bg-BG"/>
          </a:p>
        </p:txBody>
      </p:sp>
      <p:sp>
        <p:nvSpPr>
          <p:cNvPr id="17" name="Контейнер за долния колонтитул 16"/>
          <p:cNvSpPr>
            <a:spLocks noGrp="1"/>
          </p:cNvSpPr>
          <p:nvPr>
            <p:ph type="ftr" sz="quarter" idx="11"/>
          </p:nvPr>
        </p:nvSpPr>
        <p:spPr bwMode="auto">
          <a:xfrm rot="5400000">
            <a:off x="7077269" y="4181669"/>
            <a:ext cx="3657600" cy="384048"/>
          </a:xfrm>
        </p:spPr>
        <p:txBody>
          <a:bodyPr/>
          <a:lstStyle/>
          <a:p>
            <a:endParaRPr lang="bg-BG" altLang="bg-BG"/>
          </a:p>
        </p:txBody>
      </p:sp>
      <p:sp>
        <p:nvSpPr>
          <p:cNvPr id="10" name="Правоъгъл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авоъгъл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авоъгъл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 съединение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аво съединение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аво съединение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авоъгъл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Контейнер за номер на слайда 28"/>
          <p:cNvSpPr>
            <a:spLocks noGrp="1"/>
          </p:cNvSpPr>
          <p:nvPr>
            <p:ph type="sldNum" sz="quarter" idx="12"/>
          </p:nvPr>
        </p:nvSpPr>
        <p:spPr bwMode="auto">
          <a:xfrm>
            <a:off x="1325544" y="4928702"/>
            <a:ext cx="609600" cy="517524"/>
          </a:xfrm>
        </p:spPr>
        <p:txBody>
          <a:bodyPr/>
          <a:lstStyle/>
          <a:p>
            <a:fld id="{A54237A1-7CE1-41B0-A84A-703A62EC1E86}" type="slidenum">
              <a:rPr lang="bg-BG" altLang="bg-BG" smtClean="0"/>
              <a:pPr/>
              <a:t>‹#›</a:t>
            </a:fld>
            <a:endParaRPr lang="bg-BG" altLang="bg-B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endParaRPr lang="bg-BG" altLang="bg-BG"/>
          </a:p>
        </p:txBody>
      </p:sp>
      <p:sp>
        <p:nvSpPr>
          <p:cNvPr id="5" name="Контейнер за долния колонтитул 4"/>
          <p:cNvSpPr>
            <a:spLocks noGrp="1"/>
          </p:cNvSpPr>
          <p:nvPr>
            <p:ph type="ftr" sz="quarter" idx="11"/>
          </p:nvPr>
        </p:nvSpPr>
        <p:spPr/>
        <p:txBody>
          <a:bodyPr/>
          <a:lstStyle/>
          <a:p>
            <a:endParaRPr lang="bg-BG" altLang="bg-BG"/>
          </a:p>
        </p:txBody>
      </p:sp>
      <p:sp>
        <p:nvSpPr>
          <p:cNvPr id="6" name="Контейнер за номер на слайда 5"/>
          <p:cNvSpPr>
            <a:spLocks noGrp="1"/>
          </p:cNvSpPr>
          <p:nvPr>
            <p:ph type="sldNum" sz="quarter" idx="12"/>
          </p:nvPr>
        </p:nvSpPr>
        <p:spPr/>
        <p:txBody>
          <a:bodyPr/>
          <a:lstStyle/>
          <a:p>
            <a:fld id="{86BBA634-D70C-4805-ABF5-3CDAF25031CD}" type="slidenum">
              <a:rPr lang="bg-BG" altLang="bg-BG" smtClean="0"/>
              <a:pPr/>
              <a:t>‹#›</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9"/>
            <a:ext cx="1676400" cy="5851525"/>
          </a:xfrm>
        </p:spPr>
        <p:txBody>
          <a:bodyPr vert="eaVer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endParaRPr lang="bg-BG" altLang="bg-BG"/>
          </a:p>
        </p:txBody>
      </p:sp>
      <p:sp>
        <p:nvSpPr>
          <p:cNvPr id="5" name="Контейнер за долния колонтитул 4"/>
          <p:cNvSpPr>
            <a:spLocks noGrp="1"/>
          </p:cNvSpPr>
          <p:nvPr>
            <p:ph type="ftr" sz="quarter" idx="11"/>
          </p:nvPr>
        </p:nvSpPr>
        <p:spPr/>
        <p:txBody>
          <a:bodyPr/>
          <a:lstStyle/>
          <a:p>
            <a:endParaRPr lang="bg-BG" altLang="bg-BG"/>
          </a:p>
        </p:txBody>
      </p:sp>
      <p:sp>
        <p:nvSpPr>
          <p:cNvPr id="6" name="Контейнер за номер на слайда 5"/>
          <p:cNvSpPr>
            <a:spLocks noGrp="1"/>
          </p:cNvSpPr>
          <p:nvPr>
            <p:ph type="sldNum" sz="quarter" idx="12"/>
          </p:nvPr>
        </p:nvSpPr>
        <p:spPr/>
        <p:txBody>
          <a:bodyPr/>
          <a:lstStyle/>
          <a:p>
            <a:fld id="{AF258483-2218-47C5-A8BB-AF67A993939D}" type="slidenum">
              <a:rPr lang="bg-BG" altLang="bg-BG" smtClean="0"/>
              <a:pPr/>
              <a:t>‹#›</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8" name="Контейнер за съдържание 7"/>
          <p:cNvSpPr>
            <a:spLocks noGrp="1"/>
          </p:cNvSpPr>
          <p:nvPr>
            <p:ph sz="quarter" idx="1"/>
          </p:nvPr>
        </p:nvSpPr>
        <p:spPr>
          <a:xfrm>
            <a:off x="457200" y="1600200"/>
            <a:ext cx="7467600" cy="4873752"/>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4"/>
          </p:nvPr>
        </p:nvSpPr>
        <p:spPr/>
        <p:txBody>
          <a:bodyPr rtlCol="0"/>
          <a:lstStyle/>
          <a:p>
            <a:endParaRPr lang="bg-BG" altLang="bg-BG"/>
          </a:p>
        </p:txBody>
      </p:sp>
      <p:sp>
        <p:nvSpPr>
          <p:cNvPr id="9" name="Контейнер за номер на слайда 8"/>
          <p:cNvSpPr>
            <a:spLocks noGrp="1"/>
          </p:cNvSpPr>
          <p:nvPr>
            <p:ph type="sldNum" sz="quarter" idx="15"/>
          </p:nvPr>
        </p:nvSpPr>
        <p:spPr/>
        <p:txBody>
          <a:bodyPr rtlCol="0"/>
          <a:lstStyle/>
          <a:p>
            <a:fld id="{99C46A18-4312-4F4A-8330-1AA91B839AD7}" type="slidenum">
              <a:rPr lang="bg-BG" altLang="bg-BG" smtClean="0"/>
              <a:pPr/>
              <a:t>‹#›</a:t>
            </a:fld>
            <a:endParaRPr lang="bg-BG" altLang="bg-BG"/>
          </a:p>
        </p:txBody>
      </p:sp>
      <p:sp>
        <p:nvSpPr>
          <p:cNvPr id="10" name="Контейнер за долния колонтитул 9"/>
          <p:cNvSpPr>
            <a:spLocks noGrp="1"/>
          </p:cNvSpPr>
          <p:nvPr>
            <p:ph type="ftr" sz="quarter" idx="16"/>
          </p:nvPr>
        </p:nvSpPr>
        <p:spPr/>
        <p:txBody>
          <a:bodyPr rtlCol="0"/>
          <a:lstStyle/>
          <a:p>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1">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2895600"/>
            <a:ext cx="6172200" cy="2053590"/>
          </a:xfrm>
        </p:spPr>
        <p:txBody>
          <a:bodyPr/>
          <a:lstStyle>
            <a:lvl1pPr algn="l">
              <a:buNone/>
              <a:defRPr sz="3000" b="1" cap="small" baseline="0"/>
            </a:lvl1pPr>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bwMode="auto">
          <a:xfrm rot="5400000">
            <a:off x="7763256" y="1170432"/>
            <a:ext cx="2286000" cy="381000"/>
          </a:xfrm>
        </p:spPr>
        <p:txBody>
          <a:bodyPr/>
          <a:lstStyle/>
          <a:p>
            <a:endParaRPr lang="bg-BG" altLang="bg-BG"/>
          </a:p>
        </p:txBody>
      </p:sp>
      <p:sp>
        <p:nvSpPr>
          <p:cNvPr id="5" name="Контейнер за долния колонтитул 4"/>
          <p:cNvSpPr>
            <a:spLocks noGrp="1"/>
          </p:cNvSpPr>
          <p:nvPr>
            <p:ph type="ftr" sz="quarter" idx="11"/>
          </p:nvPr>
        </p:nvSpPr>
        <p:spPr bwMode="auto">
          <a:xfrm rot="5400000">
            <a:off x="7077456" y="4178808"/>
            <a:ext cx="3657600" cy="384048"/>
          </a:xfrm>
        </p:spPr>
        <p:txBody>
          <a:bodyPr/>
          <a:lstStyle/>
          <a:p>
            <a:endParaRPr lang="bg-BG" altLang="bg-BG"/>
          </a:p>
        </p:txBody>
      </p:sp>
      <p:sp>
        <p:nvSpPr>
          <p:cNvPr id="9" name="Правоъгъл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аво съединение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аво съединение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ъгъл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аво съединение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Контейнер за номер на слайда 5"/>
          <p:cNvSpPr>
            <a:spLocks noGrp="1"/>
          </p:cNvSpPr>
          <p:nvPr>
            <p:ph type="sldNum" sz="quarter" idx="12"/>
          </p:nvPr>
        </p:nvSpPr>
        <p:spPr bwMode="auto">
          <a:xfrm>
            <a:off x="1340616" y="4928702"/>
            <a:ext cx="609600" cy="517524"/>
          </a:xfrm>
        </p:spPr>
        <p:txBody>
          <a:bodyPr/>
          <a:lstStyle/>
          <a:p>
            <a:fld id="{46C06833-274F-48EF-A6B2-4A55370AB04B}" type="slidenum">
              <a:rPr lang="bg-BG" altLang="bg-BG" smtClean="0"/>
              <a:pPr/>
              <a:t>‹#›</a:t>
            </a:fld>
            <a:endParaRPr lang="bg-BG" altLang="bg-BG"/>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5" name="Контейнер за дата 4"/>
          <p:cNvSpPr>
            <a:spLocks noGrp="1"/>
          </p:cNvSpPr>
          <p:nvPr>
            <p:ph type="dt" sz="half" idx="10"/>
          </p:nvPr>
        </p:nvSpPr>
        <p:spPr/>
        <p:txBody>
          <a:bodyPr/>
          <a:lstStyle/>
          <a:p>
            <a:endParaRPr lang="bg-BG" altLang="bg-BG"/>
          </a:p>
        </p:txBody>
      </p:sp>
      <p:sp>
        <p:nvSpPr>
          <p:cNvPr id="6" name="Контейнер за долния колонтитул 5"/>
          <p:cNvSpPr>
            <a:spLocks noGrp="1"/>
          </p:cNvSpPr>
          <p:nvPr>
            <p:ph type="ftr" sz="quarter" idx="11"/>
          </p:nvPr>
        </p:nvSpPr>
        <p:spPr/>
        <p:txBody>
          <a:bodyPr/>
          <a:lstStyle/>
          <a:p>
            <a:endParaRPr lang="bg-BG" altLang="bg-BG"/>
          </a:p>
        </p:txBody>
      </p:sp>
      <p:sp>
        <p:nvSpPr>
          <p:cNvPr id="7" name="Контейнер за номер на слайда 6"/>
          <p:cNvSpPr>
            <a:spLocks noGrp="1"/>
          </p:cNvSpPr>
          <p:nvPr>
            <p:ph type="sldNum" sz="quarter" idx="12"/>
          </p:nvPr>
        </p:nvSpPr>
        <p:spPr/>
        <p:txBody>
          <a:bodyPr/>
          <a:lstStyle/>
          <a:p>
            <a:fld id="{728A8BA7-E8BC-4F4F-90C6-370F06B1DA2C}" type="slidenum">
              <a:rPr lang="bg-BG" altLang="bg-BG" smtClean="0"/>
              <a:pPr/>
              <a:t>‹#›</a:t>
            </a:fld>
            <a:endParaRPr lang="bg-BG" altLang="bg-BG"/>
          </a:p>
        </p:txBody>
      </p:sp>
      <p:sp>
        <p:nvSpPr>
          <p:cNvPr id="9" name="Контейнер за съдържание 8"/>
          <p:cNvSpPr>
            <a:spLocks noGrp="1"/>
          </p:cNvSpPr>
          <p:nvPr>
            <p:ph sz="quarter" idx="1"/>
          </p:nvPr>
        </p:nvSpPr>
        <p:spPr>
          <a:xfrm>
            <a:off x="457200" y="1600200"/>
            <a:ext cx="3657600" cy="45720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1" name="Контейнер за съдържание 10"/>
          <p:cNvSpPr>
            <a:spLocks noGrp="1"/>
          </p:cNvSpPr>
          <p:nvPr>
            <p:ph sz="quarter" idx="2"/>
          </p:nvPr>
        </p:nvSpPr>
        <p:spPr>
          <a:xfrm>
            <a:off x="4270248" y="1600200"/>
            <a:ext cx="3657600" cy="45720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543800" cy="1143000"/>
          </a:xfrm>
        </p:spPr>
        <p:txBody>
          <a:bodyPr anchor="b"/>
          <a:lstStyle>
            <a:lvl1pPr>
              <a:defRPr/>
            </a:lvl1pPr>
          </a:lstStyle>
          <a:p>
            <a:r>
              <a:rPr kumimoji="0" lang="bg-BG" smtClean="0"/>
              <a:t>Редакт. стил загл. образец</a:t>
            </a:r>
            <a:endParaRPr kumimoji="0" lang="en-US"/>
          </a:p>
        </p:txBody>
      </p:sp>
      <p:sp>
        <p:nvSpPr>
          <p:cNvPr id="7" name="Контейнер за дата 6"/>
          <p:cNvSpPr>
            <a:spLocks noGrp="1"/>
          </p:cNvSpPr>
          <p:nvPr>
            <p:ph type="dt" sz="half" idx="10"/>
          </p:nvPr>
        </p:nvSpPr>
        <p:spPr/>
        <p:txBody>
          <a:bodyPr/>
          <a:lstStyle/>
          <a:p>
            <a:endParaRPr lang="bg-BG" altLang="bg-BG"/>
          </a:p>
        </p:txBody>
      </p:sp>
      <p:sp>
        <p:nvSpPr>
          <p:cNvPr id="8" name="Контейнер за долния колонтитул 7"/>
          <p:cNvSpPr>
            <a:spLocks noGrp="1"/>
          </p:cNvSpPr>
          <p:nvPr>
            <p:ph type="ftr" sz="quarter" idx="11"/>
          </p:nvPr>
        </p:nvSpPr>
        <p:spPr/>
        <p:txBody>
          <a:bodyPr/>
          <a:lstStyle/>
          <a:p>
            <a:endParaRPr lang="bg-BG" altLang="bg-BG"/>
          </a:p>
        </p:txBody>
      </p:sp>
      <p:sp>
        <p:nvSpPr>
          <p:cNvPr id="9" name="Контейнер за номер на слайда 8"/>
          <p:cNvSpPr>
            <a:spLocks noGrp="1"/>
          </p:cNvSpPr>
          <p:nvPr>
            <p:ph type="sldNum" sz="quarter" idx="12"/>
          </p:nvPr>
        </p:nvSpPr>
        <p:spPr/>
        <p:txBody>
          <a:bodyPr/>
          <a:lstStyle/>
          <a:p>
            <a:fld id="{3D5CD404-55CB-40CE-9C71-53C80079D963}" type="slidenum">
              <a:rPr lang="bg-BG" altLang="bg-BG" smtClean="0"/>
              <a:pPr/>
              <a:t>‹#›</a:t>
            </a:fld>
            <a:endParaRPr lang="bg-BG" altLang="bg-BG"/>
          </a:p>
        </p:txBody>
      </p:sp>
      <p:sp>
        <p:nvSpPr>
          <p:cNvPr id="11" name="Контейнер за съдържание 10"/>
          <p:cNvSpPr>
            <a:spLocks noGrp="1"/>
          </p:cNvSpPr>
          <p:nvPr>
            <p:ph sz="quarter" idx="2"/>
          </p:nvPr>
        </p:nvSpPr>
        <p:spPr>
          <a:xfrm>
            <a:off x="457200" y="2362200"/>
            <a:ext cx="3657600" cy="38862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quarter" idx="4"/>
          </p:nvPr>
        </p:nvSpPr>
        <p:spPr>
          <a:xfrm>
            <a:off x="4371975" y="2362200"/>
            <a:ext cx="3657600" cy="38862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2" name="Текстов контейне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Щракнете, за да редактирате стиловете на текста в образеца</a:t>
            </a:r>
          </a:p>
        </p:txBody>
      </p:sp>
      <p:sp>
        <p:nvSpPr>
          <p:cNvPr id="14" name="Текстов контейне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Щракнете, за да редактирате стиловете на текста в образеца</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6" name="Контейнер за дата 5"/>
          <p:cNvSpPr>
            <a:spLocks noGrp="1"/>
          </p:cNvSpPr>
          <p:nvPr>
            <p:ph type="dt" sz="half" idx="10"/>
          </p:nvPr>
        </p:nvSpPr>
        <p:spPr/>
        <p:txBody>
          <a:bodyPr rtlCol="0"/>
          <a:lstStyle/>
          <a:p>
            <a:endParaRPr lang="bg-BG" altLang="bg-BG"/>
          </a:p>
        </p:txBody>
      </p:sp>
      <p:sp>
        <p:nvSpPr>
          <p:cNvPr id="7" name="Контейнер за номер на слайда 6"/>
          <p:cNvSpPr>
            <a:spLocks noGrp="1"/>
          </p:cNvSpPr>
          <p:nvPr>
            <p:ph type="sldNum" sz="quarter" idx="11"/>
          </p:nvPr>
        </p:nvSpPr>
        <p:spPr/>
        <p:txBody>
          <a:bodyPr rtlCol="0"/>
          <a:lstStyle/>
          <a:p>
            <a:fld id="{6B77B4B0-DAE3-4430-AAAC-16E6EBBA59AA}" type="slidenum">
              <a:rPr lang="bg-BG" altLang="bg-BG" smtClean="0"/>
              <a:pPr/>
              <a:t>‹#›</a:t>
            </a:fld>
            <a:endParaRPr lang="bg-BG" altLang="bg-BG"/>
          </a:p>
        </p:txBody>
      </p:sp>
      <p:sp>
        <p:nvSpPr>
          <p:cNvPr id="8" name="Контейнер за долния колонтитул 7"/>
          <p:cNvSpPr>
            <a:spLocks noGrp="1"/>
          </p:cNvSpPr>
          <p:nvPr>
            <p:ph type="ftr" sz="quarter" idx="12"/>
          </p:nvPr>
        </p:nvSpPr>
        <p:spPr/>
        <p:txBody>
          <a:bodyPr rtlCol="0"/>
          <a:lstStyle/>
          <a:p>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endParaRPr lang="bg-BG" altLang="bg-BG"/>
          </a:p>
        </p:txBody>
      </p:sp>
      <p:sp>
        <p:nvSpPr>
          <p:cNvPr id="3" name="Контейнер за долния колонтитул 2"/>
          <p:cNvSpPr>
            <a:spLocks noGrp="1"/>
          </p:cNvSpPr>
          <p:nvPr>
            <p:ph type="ftr" sz="quarter" idx="11"/>
          </p:nvPr>
        </p:nvSpPr>
        <p:spPr/>
        <p:txBody>
          <a:bodyPr/>
          <a:lstStyle/>
          <a:p>
            <a:endParaRPr lang="bg-BG" altLang="bg-BG"/>
          </a:p>
        </p:txBody>
      </p:sp>
      <p:sp>
        <p:nvSpPr>
          <p:cNvPr id="4" name="Контейнер за номер на слайда 3"/>
          <p:cNvSpPr>
            <a:spLocks noGrp="1"/>
          </p:cNvSpPr>
          <p:nvPr>
            <p:ph type="sldNum" sz="quarter" idx="12"/>
          </p:nvPr>
        </p:nvSpPr>
        <p:spPr/>
        <p:txBody>
          <a:bodyPr/>
          <a:lstStyle/>
          <a:p>
            <a:fld id="{647AE162-FC58-413A-A35A-5067AB5A66DB}" type="slidenum">
              <a:rPr lang="bg-BG" altLang="bg-BG" smtClean="0"/>
              <a:pPr/>
              <a:t>‹#›</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bg>
      <p:bgRef idx="1001">
        <a:schemeClr val="bg1"/>
      </p:bgRef>
    </p:bg>
    <p:spTree>
      <p:nvGrpSpPr>
        <p:cNvPr id="1" name=""/>
        <p:cNvGrpSpPr/>
        <p:nvPr/>
      </p:nvGrpSpPr>
      <p:grpSpPr>
        <a:xfrm>
          <a:off x="0" y="0"/>
          <a:ext cx="0" cy="0"/>
          <a:chOff x="0" y="0"/>
          <a:chExt cx="0" cy="0"/>
        </a:xfrm>
      </p:grpSpPr>
      <p:sp>
        <p:nvSpPr>
          <p:cNvPr id="10" name="Право съединение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лавие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bg-BG" smtClean="0"/>
              <a:t>Редакт. стил загл. образец</a:t>
            </a:r>
            <a:endParaRPr kumimoji="0" lang="en-US"/>
          </a:p>
        </p:txBody>
      </p:sp>
      <p:sp>
        <p:nvSpPr>
          <p:cNvPr id="3" name="Текстов контейне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Щракнете, за да редактирате стиловете на текста в образеца</a:t>
            </a:r>
          </a:p>
        </p:txBody>
      </p:sp>
      <p:sp>
        <p:nvSpPr>
          <p:cNvPr id="8" name="Право съединение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аво съединение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аво съединение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ъгъл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Контейнер за съдържание 17"/>
          <p:cNvSpPr>
            <a:spLocks noGrp="1"/>
          </p:cNvSpPr>
          <p:nvPr>
            <p:ph sz="quarter" idx="1"/>
          </p:nvPr>
        </p:nvSpPr>
        <p:spPr>
          <a:xfrm>
            <a:off x="304800" y="274320"/>
            <a:ext cx="5638800" cy="6327648"/>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4"/>
          </p:nvPr>
        </p:nvSpPr>
        <p:spPr/>
        <p:txBody>
          <a:bodyPr rtlCol="0"/>
          <a:lstStyle/>
          <a:p>
            <a:endParaRPr lang="bg-BG" altLang="bg-BG"/>
          </a:p>
        </p:txBody>
      </p:sp>
      <p:sp>
        <p:nvSpPr>
          <p:cNvPr id="22" name="Контейнер за номер на слайда 21"/>
          <p:cNvSpPr>
            <a:spLocks noGrp="1"/>
          </p:cNvSpPr>
          <p:nvPr>
            <p:ph type="sldNum" sz="quarter" idx="15"/>
          </p:nvPr>
        </p:nvSpPr>
        <p:spPr/>
        <p:txBody>
          <a:bodyPr rtlCol="0"/>
          <a:lstStyle/>
          <a:p>
            <a:fld id="{3E94A76B-FC48-4D60-8D6D-73DC55704C96}" type="slidenum">
              <a:rPr lang="bg-BG" altLang="bg-BG" smtClean="0"/>
              <a:pPr/>
              <a:t>‹#›</a:t>
            </a:fld>
            <a:endParaRPr lang="bg-BG" altLang="bg-BG"/>
          </a:p>
        </p:txBody>
      </p:sp>
      <p:sp>
        <p:nvSpPr>
          <p:cNvPr id="23" name="Контейнер за долния колонтитул 22"/>
          <p:cNvSpPr>
            <a:spLocks noGrp="1"/>
          </p:cNvSpPr>
          <p:nvPr>
            <p:ph type="ftr" sz="quarter" idx="16"/>
          </p:nvPr>
        </p:nvSpPr>
        <p:spPr/>
        <p:txBody>
          <a:bodyPr rtlCol="0"/>
          <a:lstStyle/>
          <a:p>
            <a:endParaRPr lang="bg-BG" altLang="bg-B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9" name="Право съединение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лавие 1"/>
          <p:cNvSpPr>
            <a:spLocks noGrp="1"/>
          </p:cNvSpPr>
          <p:nvPr>
            <p:ph type="title"/>
          </p:nvPr>
        </p:nvSpPr>
        <p:spPr>
          <a:xfrm rot="5400000">
            <a:off x="3350133" y="3200400"/>
            <a:ext cx="6309360" cy="457200"/>
          </a:xfrm>
        </p:spPr>
        <p:txBody>
          <a:bodyPr anchor="b"/>
          <a:lstStyle>
            <a:lvl1pPr algn="l">
              <a:buNone/>
              <a:defRPr sz="2000" b="1"/>
            </a:lvl1pPr>
          </a:lstStyle>
          <a:p>
            <a:r>
              <a:rPr kumimoji="0" lang="bg-BG" smtClean="0"/>
              <a:t>Редакт. стил загл. образец</a:t>
            </a:r>
            <a:endParaRPr kumimoji="0" lang="en-US"/>
          </a:p>
        </p:txBody>
      </p:sp>
      <p:sp>
        <p:nvSpPr>
          <p:cNvPr id="3" name="Контейнер за картина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bg-BG" smtClean="0"/>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bg-BG" smtClean="0"/>
              <a:t>Щракнете, за да редактирате стиловете на текста в образеца</a:t>
            </a:r>
          </a:p>
        </p:txBody>
      </p:sp>
      <p:sp>
        <p:nvSpPr>
          <p:cNvPr id="10" name="Право съединение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авоъгъл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 съединение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аво съединение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аво съединение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Контейнер за дата 16"/>
          <p:cNvSpPr>
            <a:spLocks noGrp="1"/>
          </p:cNvSpPr>
          <p:nvPr>
            <p:ph type="dt" sz="half" idx="10"/>
          </p:nvPr>
        </p:nvSpPr>
        <p:spPr/>
        <p:txBody>
          <a:bodyPr rtlCol="0"/>
          <a:lstStyle/>
          <a:p>
            <a:endParaRPr lang="bg-BG" altLang="bg-BG"/>
          </a:p>
        </p:txBody>
      </p:sp>
      <p:sp>
        <p:nvSpPr>
          <p:cNvPr id="18" name="Контейнер за номер на слайда 17"/>
          <p:cNvSpPr>
            <a:spLocks noGrp="1"/>
          </p:cNvSpPr>
          <p:nvPr>
            <p:ph type="sldNum" sz="quarter" idx="11"/>
          </p:nvPr>
        </p:nvSpPr>
        <p:spPr/>
        <p:txBody>
          <a:bodyPr rtlCol="0"/>
          <a:lstStyle/>
          <a:p>
            <a:fld id="{84BBAA73-DC3A-4F74-8C53-267A86D84A3B}" type="slidenum">
              <a:rPr lang="bg-BG" altLang="bg-BG" smtClean="0"/>
              <a:pPr/>
              <a:t>‹#›</a:t>
            </a:fld>
            <a:endParaRPr lang="bg-BG" altLang="bg-BG"/>
          </a:p>
        </p:txBody>
      </p:sp>
      <p:sp>
        <p:nvSpPr>
          <p:cNvPr id="21" name="Контейнер за долния колонтитул 20"/>
          <p:cNvSpPr>
            <a:spLocks noGrp="1"/>
          </p:cNvSpPr>
          <p:nvPr>
            <p:ph type="ftr" sz="quarter" idx="12"/>
          </p:nvPr>
        </p:nvSpPr>
        <p:spPr/>
        <p:txBody>
          <a:bodyPr rtlCol="0"/>
          <a:lstStyle/>
          <a:p>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аво съединение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Контейнер за заглавие 21"/>
          <p:cNvSpPr>
            <a:spLocks noGrp="1"/>
          </p:cNvSpPr>
          <p:nvPr>
            <p:ph type="title"/>
          </p:nvPr>
        </p:nvSpPr>
        <p:spPr>
          <a:xfrm>
            <a:off x="457200" y="274638"/>
            <a:ext cx="7467600" cy="1143000"/>
          </a:xfrm>
          <a:prstGeom prst="rect">
            <a:avLst/>
          </a:prstGeom>
        </p:spPr>
        <p:txBody>
          <a:bodyPr vert="horz" anchor="b">
            <a:normAutofit/>
          </a:bodyPr>
          <a:lstStyle/>
          <a:p>
            <a:r>
              <a:rPr kumimoji="0" lang="bg-BG" smtClean="0"/>
              <a:t>Редакт. стил загл. образец</a:t>
            </a:r>
            <a:endParaRPr kumimoji="0" lang="en-US"/>
          </a:p>
        </p:txBody>
      </p:sp>
      <p:sp>
        <p:nvSpPr>
          <p:cNvPr id="13" name="Текстов контейне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bg-BG" altLang="bg-BG"/>
          </a:p>
        </p:txBody>
      </p:sp>
      <p:sp>
        <p:nvSpPr>
          <p:cNvPr id="3" name="Контейнер за долния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g-BG" altLang="bg-BG"/>
          </a:p>
        </p:txBody>
      </p:sp>
      <p:sp>
        <p:nvSpPr>
          <p:cNvPr id="7" name="Право съединение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аво съединение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авоъгъл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Контейнер за номер н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171540-BA03-4C7D-B618-5C030C676D54}" type="slidenum">
              <a:rPr lang="bg-BG" altLang="bg-BG" smtClean="0"/>
              <a:pPr/>
              <a:t>‹#›</a:t>
            </a:fld>
            <a:endParaRPr lang="bg-BG" alt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o.int/news-room/fact-sheets/detail/maternal-mortality"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www.who.int/news-room/fact-sheets/detail/children-reducing-mortality"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6"/>
          <p:cNvGraphicFramePr>
            <a:graphicFrameLocks noChangeAspect="1"/>
          </p:cNvGraphicFramePr>
          <p:nvPr>
            <p:extLst/>
          </p:nvPr>
        </p:nvGraphicFramePr>
        <p:xfrm>
          <a:off x="899592" y="433388"/>
          <a:ext cx="1069975" cy="1093787"/>
        </p:xfrm>
        <a:graphic>
          <a:graphicData uri="http://schemas.openxmlformats.org/presentationml/2006/ole">
            <mc:AlternateContent xmlns:mc="http://schemas.openxmlformats.org/markup-compatibility/2006">
              <mc:Choice xmlns:v="urn:schemas-microsoft-com:vml" Requires="v">
                <p:oleObj spid="_x0000_s1042" r:id="rId3" imgW="1069784" imgH="1094166" progId="">
                  <p:embed/>
                </p:oleObj>
              </mc:Choice>
              <mc:Fallback>
                <p:oleObj r:id="rId3" imgW="1069784" imgH="1094166" progId="">
                  <p:embed/>
                  <p:pic>
                    <p:nvPicPr>
                      <p:cNvPr id="40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3388"/>
                        <a:ext cx="1069975"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09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981075"/>
            <a:ext cx="541337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2627313" y="1763713"/>
            <a:ext cx="4320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a:t>
            </a:r>
            <a:r>
              <a:rPr lang="bg-BG"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alt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INTERNSHIP</a:t>
            </a:r>
            <a:endParaRPr lang="bg-BG" alt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195513" y="201613"/>
            <a:ext cx="5543550" cy="706437"/>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UNIVERSITY – PLEVEN</a:t>
            </a:r>
          </a:p>
          <a:p>
            <a:pPr algn="ctr">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FACULTY OF PUBLIC HEALTH</a:t>
            </a:r>
            <a:endParaRPr lang="bg-BG"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1835150" y="982663"/>
            <a:ext cx="6408738" cy="369887"/>
          </a:xfrm>
          <a:prstGeom prst="rect">
            <a:avLst/>
          </a:prstGeom>
          <a:noFill/>
        </p:spPr>
        <p:txBody>
          <a:bodyPr>
            <a:spAutoFit/>
          </a:bodyPr>
          <a:lstStyle/>
          <a:p>
            <a:pPr algn="ctr">
              <a:defRPr/>
            </a:pP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DEPARTMENT OF PUBLIC HEALTH SCIENCES</a:t>
            </a:r>
            <a:endParaRPr lang="bg-BG"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itle 9"/>
          <p:cNvSpPr>
            <a:spLocks noGrp="1"/>
          </p:cNvSpPr>
          <p:nvPr>
            <p:ph type="ctrTitle"/>
          </p:nvPr>
        </p:nvSpPr>
        <p:spPr>
          <a:xfrm>
            <a:off x="989930" y="2657670"/>
            <a:ext cx="8084889" cy="1470025"/>
          </a:xfrm>
        </p:spPr>
        <p:txBody>
          <a:bodyPr/>
          <a:lstStyle/>
          <a:p>
            <a:pPr algn="ctr">
              <a:defRPr/>
            </a:pPr>
            <a:r>
              <a:rPr lang="en-US"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PUBLIC HEALTH NEEDS OF SPECIAL POPULATION GROUPS</a:t>
            </a:r>
            <a:endParaRPr lang="bg-BG"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
          <p:cNvSpPr txBox="1">
            <a:spLocks noChangeArrowheads="1"/>
          </p:cNvSpPr>
          <p:nvPr/>
        </p:nvSpPr>
        <p:spPr bwMode="auto">
          <a:xfrm>
            <a:off x="865311" y="5661248"/>
            <a:ext cx="8203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r>
              <a:rPr lang="en-US" altLang="bg-BG" b="1" dirty="0" smtClean="0">
                <a:effectLst>
                  <a:outerShdw blurRad="38100" dist="38100" dir="2700000" algn="tl">
                    <a:srgbClr val="000000">
                      <a:alpha val="43137"/>
                    </a:srgbClr>
                  </a:outerShdw>
                </a:effectLst>
                <a:cs typeface="Times New Roman" panose="02020603050405020304" pitchFamily="18" charset="0"/>
              </a:rPr>
              <a:t>Prepared by:</a:t>
            </a:r>
          </a:p>
          <a:p>
            <a:pPr algn="r">
              <a:defRPr/>
            </a:pPr>
            <a:r>
              <a:rPr lang="en-US" b="1" dirty="0">
                <a:effectLst>
                  <a:outerShdw blurRad="38100" dist="38100" dir="2700000" algn="tl">
                    <a:srgbClr val="000000">
                      <a:alpha val="43137"/>
                    </a:srgbClr>
                  </a:outerShdw>
                </a:effectLst>
                <a:cs typeface="Times New Roman" panose="02020603050405020304" pitchFamily="18" charset="0"/>
              </a:rPr>
              <a:t>Prof. Dr. Silviya Aleksandrova-</a:t>
            </a:r>
            <a:r>
              <a:rPr lang="en-US" b="1" dirty="0" err="1">
                <a:effectLst>
                  <a:outerShdw blurRad="38100" dist="38100" dir="2700000" algn="tl">
                    <a:srgbClr val="000000">
                      <a:alpha val="43137"/>
                    </a:srgbClr>
                  </a:outerShdw>
                </a:effectLst>
                <a:cs typeface="Times New Roman" panose="02020603050405020304" pitchFamily="18" charset="0"/>
              </a:rPr>
              <a:t>Yankulovska</a:t>
            </a:r>
            <a:r>
              <a:rPr lang="en-US" b="1" dirty="0">
                <a:effectLst>
                  <a:outerShdw blurRad="38100" dist="38100" dir="2700000" algn="tl">
                    <a:srgbClr val="000000">
                      <a:alpha val="43137"/>
                    </a:srgbClr>
                  </a:outerShdw>
                </a:effectLst>
                <a:cs typeface="Times New Roman" panose="02020603050405020304" pitchFamily="18" charset="0"/>
              </a:rPr>
              <a:t>, MD, PhD, </a:t>
            </a:r>
            <a:r>
              <a:rPr lang="en-US" b="1" dirty="0" smtClean="0">
                <a:effectLst>
                  <a:outerShdw blurRad="38100" dist="38100" dir="2700000" algn="tl">
                    <a:srgbClr val="000000">
                      <a:alpha val="43137"/>
                    </a:srgbClr>
                  </a:outerShdw>
                </a:effectLst>
                <a:cs typeface="Times New Roman" panose="02020603050405020304" pitchFamily="18" charset="0"/>
              </a:rPr>
              <a:t>MAS</a:t>
            </a:r>
            <a:endParaRPr lang="bg-BG" b="1"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3049185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5746750"/>
          </a:xfrm>
        </p:spPr>
        <p:txBody>
          <a:bodyPr>
            <a:normAutofit fontScale="90000"/>
          </a:bodyPr>
          <a:lstStyle/>
          <a:p>
            <a:r>
              <a:rPr lang="en-US" altLang="bg-BG" sz="4000" b="1" dirty="0">
                <a:solidFill>
                  <a:srgbClr val="FF3300"/>
                </a:solidFill>
              </a:rPr>
              <a:t>MATERNAL AND CHILD HEALTH </a:t>
            </a:r>
            <a:r>
              <a:rPr lang="en-US" altLang="bg-BG" sz="3200" dirty="0">
                <a:solidFill>
                  <a:schemeClr val="tx1"/>
                </a:solidFill>
              </a:rPr>
              <a:t>refers to the </a:t>
            </a:r>
            <a:r>
              <a:rPr lang="en-US" altLang="bg-BG" sz="3200" dirty="0" err="1">
                <a:solidFill>
                  <a:schemeClr val="tx1"/>
                </a:solidFill>
              </a:rPr>
              <a:t>promotive</a:t>
            </a:r>
            <a:r>
              <a:rPr lang="en-US" altLang="bg-BG" sz="3200" dirty="0">
                <a:solidFill>
                  <a:schemeClr val="tx1"/>
                </a:solidFill>
              </a:rPr>
              <a:t>, preventive, curative and rehabilitative health care for mothers and children.</a:t>
            </a:r>
            <a:br>
              <a:rPr lang="en-US" altLang="bg-BG" sz="3200" dirty="0">
                <a:solidFill>
                  <a:schemeClr val="tx1"/>
                </a:solidFill>
              </a:rPr>
            </a:br>
            <a:r>
              <a:rPr lang="en-US" altLang="bg-BG" sz="3200" dirty="0">
                <a:solidFill>
                  <a:schemeClr val="tx1"/>
                </a:solidFill>
              </a:rPr>
              <a:t/>
            </a:r>
            <a:br>
              <a:rPr lang="en-US" altLang="bg-BG" sz="3200" dirty="0">
                <a:solidFill>
                  <a:schemeClr val="tx1"/>
                </a:solidFill>
              </a:rPr>
            </a:br>
            <a:r>
              <a:rPr lang="en-US" altLang="bg-BG" sz="3200" dirty="0">
                <a:solidFill>
                  <a:schemeClr val="tx1"/>
                </a:solidFill>
              </a:rPr>
              <a:t>MCH includes the </a:t>
            </a:r>
            <a:r>
              <a:rPr lang="en-US" altLang="bg-BG" sz="3200" dirty="0" smtClean="0">
                <a:solidFill>
                  <a:schemeClr val="tx1"/>
                </a:solidFill>
              </a:rPr>
              <a:t>sub-areas:</a:t>
            </a:r>
            <a:br>
              <a:rPr lang="en-US" altLang="bg-BG" sz="3200" dirty="0" smtClean="0">
                <a:solidFill>
                  <a:schemeClr val="tx1"/>
                </a:solidFill>
              </a:rPr>
            </a:br>
            <a:r>
              <a:rPr lang="en-US" altLang="bg-BG" sz="3200" dirty="0" smtClean="0">
                <a:solidFill>
                  <a:schemeClr val="tx1"/>
                </a:solidFill>
              </a:rPr>
              <a:t>	</a:t>
            </a:r>
            <a:r>
              <a:rPr lang="en-US" altLang="bg-BG" sz="2200" dirty="0" smtClean="0">
                <a:solidFill>
                  <a:schemeClr val="tx1"/>
                </a:solidFill>
              </a:rPr>
              <a:t>maternal </a:t>
            </a:r>
            <a:r>
              <a:rPr lang="en-US" altLang="bg-BG" sz="2200" dirty="0">
                <a:solidFill>
                  <a:schemeClr val="tx1"/>
                </a:solidFill>
              </a:rPr>
              <a:t>health, </a:t>
            </a:r>
            <a:r>
              <a:rPr lang="en-US" altLang="bg-BG" sz="2200" dirty="0" smtClean="0">
                <a:solidFill>
                  <a:schemeClr val="tx1"/>
                </a:solidFill>
              </a:rPr>
              <a:t/>
            </a:r>
            <a:br>
              <a:rPr lang="en-US" altLang="bg-BG" sz="2200" dirty="0" smtClean="0">
                <a:solidFill>
                  <a:schemeClr val="tx1"/>
                </a:solidFill>
              </a:rPr>
            </a:br>
            <a:r>
              <a:rPr lang="en-US" altLang="bg-BG" sz="2200" dirty="0">
                <a:solidFill>
                  <a:schemeClr val="tx1"/>
                </a:solidFill>
              </a:rPr>
              <a:t>	</a:t>
            </a:r>
            <a:r>
              <a:rPr lang="en-US" altLang="bg-BG" sz="2200" dirty="0" smtClean="0">
                <a:solidFill>
                  <a:schemeClr val="tx1"/>
                </a:solidFill>
              </a:rPr>
              <a:t>child </a:t>
            </a:r>
            <a:r>
              <a:rPr lang="en-US" altLang="bg-BG" sz="2200" dirty="0">
                <a:solidFill>
                  <a:schemeClr val="tx1"/>
                </a:solidFill>
              </a:rPr>
              <a:t>health, </a:t>
            </a:r>
            <a:r>
              <a:rPr lang="en-US" altLang="bg-BG" sz="2200" dirty="0" smtClean="0">
                <a:solidFill>
                  <a:schemeClr val="tx1"/>
                </a:solidFill>
              </a:rPr>
              <a:t/>
            </a:r>
            <a:br>
              <a:rPr lang="en-US" altLang="bg-BG" sz="2200" dirty="0" smtClean="0">
                <a:solidFill>
                  <a:schemeClr val="tx1"/>
                </a:solidFill>
              </a:rPr>
            </a:br>
            <a:r>
              <a:rPr lang="en-US" altLang="bg-BG" sz="2200" dirty="0">
                <a:solidFill>
                  <a:schemeClr val="tx1"/>
                </a:solidFill>
              </a:rPr>
              <a:t>	</a:t>
            </a:r>
            <a:r>
              <a:rPr lang="en-US" altLang="bg-BG" sz="2200" dirty="0" smtClean="0">
                <a:solidFill>
                  <a:schemeClr val="tx1"/>
                </a:solidFill>
              </a:rPr>
              <a:t>family </a:t>
            </a:r>
            <a:r>
              <a:rPr lang="en-US" altLang="bg-BG" sz="2200" dirty="0">
                <a:solidFill>
                  <a:schemeClr val="tx1"/>
                </a:solidFill>
              </a:rPr>
              <a:t>planning</a:t>
            </a:r>
            <a:r>
              <a:rPr lang="bg-BG" altLang="bg-BG" sz="2200" dirty="0">
                <a:solidFill>
                  <a:schemeClr val="tx1"/>
                </a:solidFill>
              </a:rPr>
              <a:t>, </a:t>
            </a:r>
            <a:r>
              <a:rPr lang="en-US" altLang="bg-BG" sz="2200" dirty="0" smtClean="0">
                <a:solidFill>
                  <a:schemeClr val="tx1"/>
                </a:solidFill>
              </a:rPr>
              <a:t/>
            </a:r>
            <a:br>
              <a:rPr lang="en-US" altLang="bg-BG" sz="2200" dirty="0" smtClean="0">
                <a:solidFill>
                  <a:schemeClr val="tx1"/>
                </a:solidFill>
              </a:rPr>
            </a:br>
            <a:r>
              <a:rPr lang="en-US" altLang="bg-BG" sz="2200" dirty="0">
                <a:solidFill>
                  <a:schemeClr val="tx1"/>
                </a:solidFill>
              </a:rPr>
              <a:t>	</a:t>
            </a:r>
            <a:r>
              <a:rPr lang="en-US" altLang="bg-BG" sz="2200" dirty="0" smtClean="0">
                <a:solidFill>
                  <a:schemeClr val="tx1"/>
                </a:solidFill>
              </a:rPr>
              <a:t>school </a:t>
            </a:r>
            <a:r>
              <a:rPr lang="en-US" altLang="bg-BG" sz="2200" dirty="0">
                <a:solidFill>
                  <a:schemeClr val="tx1"/>
                </a:solidFill>
              </a:rPr>
              <a:t>health, </a:t>
            </a:r>
            <a:r>
              <a:rPr lang="en-US" altLang="bg-BG" sz="2200" dirty="0" smtClean="0">
                <a:solidFill>
                  <a:schemeClr val="tx1"/>
                </a:solidFill>
              </a:rPr>
              <a:t/>
            </a:r>
            <a:br>
              <a:rPr lang="en-US" altLang="bg-BG" sz="2200" dirty="0" smtClean="0">
                <a:solidFill>
                  <a:schemeClr val="tx1"/>
                </a:solidFill>
              </a:rPr>
            </a:br>
            <a:r>
              <a:rPr lang="en-US" altLang="bg-BG" sz="2200" dirty="0">
                <a:solidFill>
                  <a:schemeClr val="tx1"/>
                </a:solidFill>
              </a:rPr>
              <a:t>	</a:t>
            </a:r>
            <a:r>
              <a:rPr lang="en-US" altLang="bg-BG" sz="2200" dirty="0" smtClean="0">
                <a:solidFill>
                  <a:schemeClr val="tx1"/>
                </a:solidFill>
              </a:rPr>
              <a:t>handicapped </a:t>
            </a:r>
            <a:r>
              <a:rPr lang="en-US" altLang="bg-BG" sz="2200" dirty="0">
                <a:solidFill>
                  <a:schemeClr val="tx1"/>
                </a:solidFill>
              </a:rPr>
              <a:t>children, </a:t>
            </a:r>
            <a:r>
              <a:rPr lang="en-US" altLang="bg-BG" sz="2200" dirty="0" smtClean="0">
                <a:solidFill>
                  <a:schemeClr val="tx1"/>
                </a:solidFill>
              </a:rPr>
              <a:t/>
            </a:r>
            <a:br>
              <a:rPr lang="en-US" altLang="bg-BG" sz="2200" dirty="0" smtClean="0">
                <a:solidFill>
                  <a:schemeClr val="tx1"/>
                </a:solidFill>
              </a:rPr>
            </a:br>
            <a:r>
              <a:rPr lang="en-US" altLang="bg-BG" sz="2200" dirty="0">
                <a:solidFill>
                  <a:schemeClr val="tx1"/>
                </a:solidFill>
              </a:rPr>
              <a:t>	</a:t>
            </a:r>
            <a:r>
              <a:rPr lang="en-US" altLang="bg-BG" sz="2200" dirty="0" smtClean="0">
                <a:solidFill>
                  <a:schemeClr val="tx1"/>
                </a:solidFill>
              </a:rPr>
              <a:t>adolescence </a:t>
            </a:r>
            <a:r>
              <a:rPr lang="en-US" altLang="bg-BG" sz="2200" dirty="0">
                <a:solidFill>
                  <a:schemeClr val="tx1"/>
                </a:solidFill>
              </a:rPr>
              <a:t>and health aspects of children care in special settings. </a:t>
            </a:r>
            <a:endParaRPr lang="bg-BG" altLang="bg-BG" sz="2200" dirty="0">
              <a:solidFill>
                <a:schemeClr val="tx1"/>
              </a:solidFill>
            </a:endParaRPr>
          </a:p>
        </p:txBody>
      </p:sp>
      <p:sp>
        <p:nvSpPr>
          <p:cNvPr id="5" name="Контейнер за номер на слайда 4"/>
          <p:cNvSpPr>
            <a:spLocks noGrp="1"/>
          </p:cNvSpPr>
          <p:nvPr>
            <p:ph type="sldNum" sz="quarter" idx="11"/>
          </p:nvPr>
        </p:nvSpPr>
        <p:spPr/>
        <p:txBody>
          <a:bodyPr/>
          <a:lstStyle/>
          <a:p>
            <a:fld id="{876153CD-B6F6-42AC-8FD7-17BDAF70B689}" type="slidenum">
              <a:rPr lang="bg-BG" altLang="bg-BG"/>
              <a:pPr/>
              <a:t>10</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41176" y="274638"/>
            <a:ext cx="8507288" cy="5746750"/>
          </a:xfrm>
        </p:spPr>
        <p:txBody>
          <a:bodyPr>
            <a:normAutofit fontScale="90000"/>
          </a:bodyPr>
          <a:lstStyle/>
          <a:p>
            <a:pPr algn="l">
              <a:lnSpc>
                <a:spcPct val="90000"/>
              </a:lnSpc>
            </a:pPr>
            <a:r>
              <a:rPr lang="en-US" altLang="bg-BG" sz="3600" dirty="0">
                <a:solidFill>
                  <a:srgbClr val="FF3300"/>
                </a:solidFill>
              </a:rPr>
              <a:t>S</a:t>
            </a:r>
            <a:r>
              <a:rPr lang="en-US" altLang="bg-BG" sz="3600" dirty="0" smtClean="0">
                <a:solidFill>
                  <a:srgbClr val="FF3300"/>
                </a:solidFill>
              </a:rPr>
              <a:t>pecific </a:t>
            </a:r>
            <a:r>
              <a:rPr lang="en-US" altLang="bg-BG" sz="3600" dirty="0">
                <a:solidFill>
                  <a:srgbClr val="FF3300"/>
                </a:solidFill>
              </a:rPr>
              <a:t>objectives of MCH globally:</a:t>
            </a:r>
            <a:br>
              <a:rPr lang="en-US" altLang="bg-BG" sz="3600" dirty="0">
                <a:solidFill>
                  <a:srgbClr val="FF3300"/>
                </a:solidFill>
              </a:rPr>
            </a:br>
            <a:r>
              <a:rPr lang="en-US" altLang="bg-BG" sz="3600" dirty="0">
                <a:solidFill>
                  <a:srgbClr val="FF3300"/>
                </a:solidFill>
              </a:rPr>
              <a:t/>
            </a:r>
            <a:br>
              <a:rPr lang="en-US" altLang="bg-BG" sz="3600" dirty="0">
                <a:solidFill>
                  <a:srgbClr val="FF3300"/>
                </a:solidFill>
              </a:rPr>
            </a:br>
            <a:r>
              <a:rPr lang="en-US" altLang="bg-BG" sz="3600" dirty="0">
                <a:solidFill>
                  <a:schemeClr val="tx1"/>
                </a:solidFill>
              </a:rPr>
              <a:t>- </a:t>
            </a:r>
            <a:r>
              <a:rPr lang="en-US" altLang="bg-BG" sz="3600" dirty="0">
                <a:solidFill>
                  <a:srgbClr val="FF3300"/>
                </a:solidFill>
              </a:rPr>
              <a:t>reduction </a:t>
            </a:r>
            <a:r>
              <a:rPr lang="en-US" altLang="bg-BG" sz="3600" dirty="0">
                <a:solidFill>
                  <a:schemeClr val="tx1"/>
                </a:solidFill>
              </a:rPr>
              <a:t>of maternal, perinatal, infant and childhood mortality and morbidity;</a:t>
            </a:r>
            <a:br>
              <a:rPr lang="en-US" altLang="bg-BG" sz="3600" dirty="0">
                <a:solidFill>
                  <a:schemeClr val="tx1"/>
                </a:solidFill>
              </a:rPr>
            </a:br>
            <a:r>
              <a:rPr lang="en-US" altLang="bg-BG" sz="3600" dirty="0">
                <a:solidFill>
                  <a:schemeClr val="tx1"/>
                </a:solidFill>
              </a:rPr>
              <a:t>- </a:t>
            </a:r>
            <a:r>
              <a:rPr lang="en-US" altLang="bg-BG" sz="3600" dirty="0">
                <a:solidFill>
                  <a:srgbClr val="FF3300"/>
                </a:solidFill>
              </a:rPr>
              <a:t>promotion </a:t>
            </a:r>
            <a:r>
              <a:rPr lang="en-US" altLang="bg-BG" sz="3600" dirty="0">
                <a:solidFill>
                  <a:schemeClr val="tx1"/>
                </a:solidFill>
              </a:rPr>
              <a:t>of reproductive health;</a:t>
            </a:r>
            <a:br>
              <a:rPr lang="en-US" altLang="bg-BG" sz="3600" dirty="0">
                <a:solidFill>
                  <a:schemeClr val="tx1"/>
                </a:solidFill>
              </a:rPr>
            </a:br>
            <a:r>
              <a:rPr lang="en-US" altLang="bg-BG" sz="3600" dirty="0">
                <a:solidFill>
                  <a:schemeClr val="tx1"/>
                </a:solidFill>
              </a:rPr>
              <a:t>- </a:t>
            </a:r>
            <a:r>
              <a:rPr lang="en-US" altLang="bg-BG" sz="3600" dirty="0">
                <a:solidFill>
                  <a:srgbClr val="FF3300"/>
                </a:solidFill>
              </a:rPr>
              <a:t>promotion </a:t>
            </a:r>
            <a:r>
              <a:rPr lang="en-US" altLang="bg-BG" sz="3600" dirty="0">
                <a:solidFill>
                  <a:schemeClr val="tx1"/>
                </a:solidFill>
              </a:rPr>
              <a:t>of the physical and psychological development of the child and adolescent within the family.</a:t>
            </a:r>
            <a:br>
              <a:rPr lang="en-US" altLang="bg-BG" sz="3600" dirty="0">
                <a:solidFill>
                  <a:schemeClr val="tx1"/>
                </a:solidFill>
              </a:rPr>
            </a:br>
            <a:r>
              <a:rPr lang="en-US" altLang="bg-BG" sz="3600" dirty="0">
                <a:solidFill>
                  <a:schemeClr val="tx1"/>
                </a:solidFill>
              </a:rPr>
              <a:t/>
            </a:r>
            <a:br>
              <a:rPr lang="en-US" altLang="bg-BG" sz="3600" dirty="0">
                <a:solidFill>
                  <a:schemeClr val="tx1"/>
                </a:solidFill>
              </a:rPr>
            </a:br>
            <a:r>
              <a:rPr lang="en-US" altLang="bg-BG" sz="3600" dirty="0">
                <a:solidFill>
                  <a:schemeClr val="tx1"/>
                </a:solidFill>
              </a:rPr>
              <a:t>The ultimate objective of MCH services is </a:t>
            </a:r>
            <a:r>
              <a:rPr lang="en-US" altLang="bg-BG" sz="3600" b="1" dirty="0">
                <a:solidFill>
                  <a:srgbClr val="FF3300"/>
                </a:solidFill>
              </a:rPr>
              <a:t>lifelong health.</a:t>
            </a:r>
            <a:endParaRPr lang="bg-BG" altLang="bg-BG" sz="3600" b="1"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C3C2A79A-B683-4E8A-8D0B-9E24D77002B3}" type="slidenum">
              <a:rPr lang="bg-BG" altLang="bg-BG"/>
              <a:pPr/>
              <a:t>11</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3175610"/>
            <a:ext cx="6172200" cy="2053590"/>
          </a:xfrm>
        </p:spPr>
        <p:txBody>
          <a:bodyPr>
            <a:normAutofit/>
          </a:bodyPr>
          <a:lstStyle/>
          <a:p>
            <a:r>
              <a:rPr lang="en-US" altLang="bg-BG" sz="3200" dirty="0">
                <a:solidFill>
                  <a:schemeClr val="accent1">
                    <a:lumMod val="75000"/>
                  </a:schemeClr>
                </a:solidFill>
              </a:rPr>
              <a:t>MATERNAL </a:t>
            </a:r>
            <a:r>
              <a:rPr lang="en-US" altLang="bg-BG" sz="3200" dirty="0" smtClean="0">
                <a:solidFill>
                  <a:schemeClr val="accent1">
                    <a:lumMod val="75000"/>
                  </a:schemeClr>
                </a:solidFill>
              </a:rPr>
              <a:t>HEALTH </a:t>
            </a:r>
            <a:r>
              <a:rPr lang="en-US" altLang="bg-BG" sz="4000" dirty="0" smtClean="0">
                <a:solidFill>
                  <a:schemeClr val="accent1">
                    <a:lumMod val="75000"/>
                  </a:schemeClr>
                </a:solidFill>
              </a:rPr>
              <a:t>care</a:t>
            </a:r>
            <a:endParaRPr lang="bg-BG" sz="3600" dirty="0">
              <a:solidFill>
                <a:schemeClr val="accent1">
                  <a:lumMod val="75000"/>
                </a:schemeClr>
              </a:solidFill>
            </a:endParaRPr>
          </a:p>
        </p:txBody>
      </p:sp>
      <p:sp>
        <p:nvSpPr>
          <p:cNvPr id="4" name="Контейнер за номер на слайда 3"/>
          <p:cNvSpPr>
            <a:spLocks noGrp="1"/>
          </p:cNvSpPr>
          <p:nvPr>
            <p:ph type="sldNum" sz="quarter" idx="12"/>
          </p:nvPr>
        </p:nvSpPr>
        <p:spPr/>
        <p:txBody>
          <a:bodyPr/>
          <a:lstStyle/>
          <a:p>
            <a:fld id="{46C06833-274F-48EF-A6B2-4A55370AB04B}" type="slidenum">
              <a:rPr lang="bg-BG" altLang="bg-BG" smtClean="0"/>
              <a:pPr/>
              <a:t>12</a:t>
            </a:fld>
            <a:endParaRPr lang="bg-BG" altLang="bg-BG"/>
          </a:p>
        </p:txBody>
      </p:sp>
    </p:spTree>
    <p:extLst>
      <p:ext uri="{BB962C8B-B14F-4D97-AF65-F5344CB8AC3E}">
        <p14:creationId xmlns:p14="http://schemas.microsoft.com/office/powerpoint/2010/main" val="38088864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1210146"/>
          </a:xfrm>
        </p:spPr>
        <p:txBody>
          <a:bodyPr>
            <a:normAutofit fontScale="90000"/>
          </a:bodyPr>
          <a:lstStyle/>
          <a:p>
            <a:r>
              <a:rPr lang="en-US" altLang="bg-BG" b="1" dirty="0">
                <a:solidFill>
                  <a:srgbClr val="FF3300"/>
                </a:solidFill>
              </a:rPr>
              <a:t>Antenatal care</a:t>
            </a:r>
            <a:br>
              <a:rPr lang="en-US" altLang="bg-BG" b="1" dirty="0">
                <a:solidFill>
                  <a:srgbClr val="FF3300"/>
                </a:solidFill>
              </a:rPr>
            </a:br>
            <a:r>
              <a:rPr lang="en-US" altLang="bg-BG" b="1" dirty="0">
                <a:solidFill>
                  <a:srgbClr val="FF3300"/>
                </a:solidFill>
              </a:rPr>
              <a:t/>
            </a:r>
            <a:br>
              <a:rPr lang="en-US" altLang="bg-BG" b="1" dirty="0">
                <a:solidFill>
                  <a:srgbClr val="FF3300"/>
                </a:solidFill>
              </a:rPr>
            </a:br>
            <a:r>
              <a:rPr lang="en-US" altLang="bg-BG" dirty="0">
                <a:solidFill>
                  <a:schemeClr val="tx1"/>
                </a:solidFill>
              </a:rPr>
              <a:t>The primary aim – to achieve at the end of a pregnancy </a:t>
            </a:r>
            <a:r>
              <a:rPr lang="en-US" altLang="bg-BG" dirty="0">
                <a:solidFill>
                  <a:srgbClr val="FF3300"/>
                </a:solidFill>
              </a:rPr>
              <a:t>a healthy mother and a healthy baby</a:t>
            </a:r>
            <a:r>
              <a:rPr lang="en-US" altLang="bg-BG" dirty="0" smtClean="0">
                <a:solidFill>
                  <a:srgbClr val="FF3300"/>
                </a:solidFill>
              </a:rPr>
              <a:t>.</a:t>
            </a:r>
            <a:endParaRPr lang="bg-BG" altLang="bg-BG" b="1"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757B6AF5-2910-42F8-AB19-4A6090E3CF72}" type="slidenum">
              <a:rPr lang="bg-BG" altLang="bg-BG"/>
              <a:pPr/>
              <a:t>13</a:t>
            </a:fld>
            <a:endParaRPr lang="bg-BG" altLang="bg-BG"/>
          </a:p>
        </p:txBody>
      </p:sp>
      <p:sp>
        <p:nvSpPr>
          <p:cNvPr id="4" name="Rectangle 2"/>
          <p:cNvSpPr txBox="1">
            <a:spLocks noChangeArrowheads="1"/>
          </p:cNvSpPr>
          <p:nvPr/>
        </p:nvSpPr>
        <p:spPr>
          <a:xfrm>
            <a:off x="395536" y="1412776"/>
            <a:ext cx="8218487" cy="4896544"/>
          </a:xfrm>
          <a:prstGeom prst="rect">
            <a:avLst/>
          </a:prstGeom>
        </p:spPr>
        <p:txBody>
          <a:bodyPr vert="horz" anchor="b">
            <a:normAutofit fontScale="9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en-US" altLang="bg-BG" sz="2800" b="1" dirty="0" smtClean="0">
                <a:solidFill>
                  <a:srgbClr val="FF3300"/>
                </a:solidFill>
              </a:rPr>
              <a:t>Objectives of antenatal care:</a:t>
            </a:r>
            <a:br>
              <a:rPr lang="en-US" altLang="bg-BG" sz="2800" b="1" dirty="0" smtClean="0">
                <a:solidFill>
                  <a:srgbClr val="FF3300"/>
                </a:solidFill>
              </a:rPr>
            </a:br>
            <a:r>
              <a:rPr lang="en-US" altLang="bg-BG" sz="2800" dirty="0" smtClean="0">
                <a:solidFill>
                  <a:schemeClr val="tx1"/>
                </a:solidFill>
              </a:rPr>
              <a:t>- to promote, protect and maintain the health of the mother during pregnancy;</a:t>
            </a:r>
            <a:br>
              <a:rPr lang="en-US" altLang="bg-BG" sz="2800" dirty="0" smtClean="0">
                <a:solidFill>
                  <a:schemeClr val="tx1"/>
                </a:solidFill>
              </a:rPr>
            </a:br>
            <a:r>
              <a:rPr lang="en-US" altLang="bg-BG" sz="2800" dirty="0" smtClean="0">
                <a:solidFill>
                  <a:schemeClr val="tx1"/>
                </a:solidFill>
              </a:rPr>
              <a:t>- to detect “high risk” pregnancies and give them special attention – </a:t>
            </a:r>
            <a:r>
              <a:rPr lang="en-US" altLang="bg-BG" sz="2800" dirty="0" smtClean="0">
                <a:solidFill>
                  <a:srgbClr val="FF3300"/>
                </a:solidFill>
              </a:rPr>
              <a:t>high risk approach</a:t>
            </a:r>
            <a:r>
              <a:rPr lang="en-US" altLang="bg-BG" sz="2800" dirty="0" smtClean="0">
                <a:solidFill>
                  <a:schemeClr val="tx1"/>
                </a:solidFill>
              </a:rPr>
              <a:t>;</a:t>
            </a:r>
            <a:br>
              <a:rPr lang="en-US" altLang="bg-BG" sz="2800" dirty="0" smtClean="0">
                <a:solidFill>
                  <a:schemeClr val="tx1"/>
                </a:solidFill>
              </a:rPr>
            </a:br>
            <a:r>
              <a:rPr lang="en-US" altLang="bg-BG" sz="2800" dirty="0" smtClean="0">
                <a:solidFill>
                  <a:schemeClr val="tx1"/>
                </a:solidFill>
              </a:rPr>
              <a:t>- to foresee complications and prevent them;</a:t>
            </a:r>
            <a:br>
              <a:rPr lang="en-US" altLang="bg-BG" sz="2800" dirty="0" smtClean="0">
                <a:solidFill>
                  <a:schemeClr val="tx1"/>
                </a:solidFill>
              </a:rPr>
            </a:br>
            <a:r>
              <a:rPr lang="en-US" altLang="bg-BG" sz="2800" dirty="0" smtClean="0">
                <a:solidFill>
                  <a:schemeClr val="tx1"/>
                </a:solidFill>
              </a:rPr>
              <a:t>- to remove anxiety associated with delivery;</a:t>
            </a:r>
          </a:p>
          <a:p>
            <a:pPr fontAlgn="auto">
              <a:spcAft>
                <a:spcPts val="0"/>
              </a:spcAft>
            </a:pPr>
            <a:r>
              <a:rPr lang="en-US" altLang="bg-BG" sz="2800" smtClean="0">
                <a:solidFill>
                  <a:schemeClr val="tx1"/>
                </a:solidFill>
              </a:rPr>
              <a:t>- to </a:t>
            </a:r>
            <a:r>
              <a:rPr lang="en-US" altLang="bg-BG" sz="2800" dirty="0">
                <a:solidFill>
                  <a:schemeClr val="tx1"/>
                </a:solidFill>
              </a:rPr>
              <a:t>reduce maternal and infant mortality and morbidity;</a:t>
            </a:r>
            <a:br>
              <a:rPr lang="en-US" altLang="bg-BG" sz="2800" dirty="0">
                <a:solidFill>
                  <a:schemeClr val="tx1"/>
                </a:solidFill>
              </a:rPr>
            </a:br>
            <a:r>
              <a:rPr lang="en-US" altLang="bg-BG" sz="2800" dirty="0">
                <a:solidFill>
                  <a:schemeClr val="tx1"/>
                </a:solidFill>
              </a:rPr>
              <a:t> </a:t>
            </a:r>
            <a:r>
              <a:rPr lang="en-US" altLang="bg-BG" sz="2800" dirty="0" smtClean="0">
                <a:solidFill>
                  <a:schemeClr val="tx1"/>
                </a:solidFill>
              </a:rPr>
              <a:t>- </a:t>
            </a:r>
            <a:r>
              <a:rPr lang="en-US" altLang="bg-BG" sz="2800" dirty="0">
                <a:solidFill>
                  <a:schemeClr val="tx1"/>
                </a:solidFill>
              </a:rPr>
              <a:t>to teach the mother elements of child care, nutrition, personal hygiene;</a:t>
            </a:r>
            <a:br>
              <a:rPr lang="en-US" altLang="bg-BG" sz="2800" dirty="0">
                <a:solidFill>
                  <a:schemeClr val="tx1"/>
                </a:solidFill>
              </a:rPr>
            </a:br>
            <a:r>
              <a:rPr lang="en-US" altLang="bg-BG" sz="2800" dirty="0" smtClean="0">
                <a:solidFill>
                  <a:schemeClr val="tx1"/>
                </a:solidFill>
              </a:rPr>
              <a:t>- </a:t>
            </a:r>
            <a:r>
              <a:rPr lang="en-US" altLang="bg-BG" sz="2800" dirty="0">
                <a:solidFill>
                  <a:schemeClr val="tx1"/>
                </a:solidFill>
              </a:rPr>
              <a:t>to sensitize the mother to the need of family planning including advice to cases seeking medical termination of pregnancy.</a:t>
            </a:r>
            <a:r>
              <a:rPr lang="en-US" altLang="bg-BG" sz="2800" dirty="0" smtClean="0">
                <a:solidFill>
                  <a:schemeClr val="tx1"/>
                </a:solidFill>
              </a:rPr>
              <a:t/>
            </a:r>
            <a:br>
              <a:rPr lang="en-US" altLang="bg-BG" sz="2800" dirty="0" smtClean="0">
                <a:solidFill>
                  <a:schemeClr val="tx1"/>
                </a:solidFill>
              </a:rPr>
            </a:br>
            <a:endParaRPr lang="bg-BG" altLang="bg-BG" sz="2800" b="1" dirty="0">
              <a:solidFill>
                <a:srgbClr val="FF33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left)">
                                      <p:cBhvr>
                                        <p:cTn id="7" dur="500"/>
                                        <p:tgtEl>
                                          <p:spTgt spid="798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23528" y="188640"/>
            <a:ext cx="8229600" cy="1930226"/>
          </a:xfrm>
        </p:spPr>
        <p:txBody>
          <a:bodyPr>
            <a:noAutofit/>
          </a:bodyPr>
          <a:lstStyle/>
          <a:p>
            <a:r>
              <a:rPr lang="en-US" altLang="bg-BG" sz="2000" b="1" dirty="0">
                <a:solidFill>
                  <a:srgbClr val="FF3300"/>
                </a:solidFill>
              </a:rPr>
              <a:t>RISK APPROACH</a:t>
            </a:r>
            <a:br>
              <a:rPr lang="en-US" altLang="bg-BG" sz="2000" b="1" dirty="0">
                <a:solidFill>
                  <a:srgbClr val="FF3300"/>
                </a:solidFill>
              </a:rPr>
            </a:br>
            <a:r>
              <a:rPr lang="en-US" altLang="bg-BG" sz="2000" dirty="0" smtClean="0">
                <a:solidFill>
                  <a:schemeClr val="tx1"/>
                </a:solidFill>
                <a:effectLst>
                  <a:outerShdw blurRad="38100" dist="38100" dir="2700000" algn="tl">
                    <a:srgbClr val="FFFFFF"/>
                  </a:outerShdw>
                </a:effectLst>
              </a:rPr>
              <a:t>Introduced </a:t>
            </a:r>
            <a:r>
              <a:rPr lang="en-US" altLang="bg-BG" sz="2000" dirty="0">
                <a:solidFill>
                  <a:schemeClr val="tx1"/>
                </a:solidFill>
                <a:effectLst>
                  <a:outerShdw blurRad="38100" dist="38100" dir="2700000" algn="tl">
                    <a:srgbClr val="FFFFFF"/>
                  </a:outerShdw>
                </a:effectLst>
              </a:rPr>
              <a:t>by WHO in 1970s as a strategy to determine high-risk groups in the population and to direct specific preventive measures to these groups and individuals in order to minimize the effects of risk </a:t>
            </a:r>
            <a:r>
              <a:rPr lang="en-US" altLang="bg-BG" sz="2000" dirty="0" smtClean="0">
                <a:solidFill>
                  <a:schemeClr val="tx1"/>
                </a:solidFill>
                <a:effectLst>
                  <a:outerShdw blurRad="38100" dist="38100" dir="2700000" algn="tl">
                    <a:srgbClr val="FFFFFF"/>
                  </a:outerShdw>
                </a:effectLst>
              </a:rPr>
              <a:t>factors</a:t>
            </a:r>
            <a:r>
              <a:rPr lang="en-US" altLang="bg-BG" sz="2000" b="1" dirty="0">
                <a:solidFill>
                  <a:srgbClr val="FF3300"/>
                </a:solidFill>
              </a:rPr>
              <a:t>.</a:t>
            </a:r>
            <a:endParaRPr lang="bg-BG" altLang="bg-BG" sz="2000" b="1"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DC79BBEB-80B5-469C-972E-C4D7518CC826}" type="slidenum">
              <a:rPr lang="bg-BG" altLang="bg-BG"/>
              <a:pPr/>
              <a:t>14</a:t>
            </a:fld>
            <a:endParaRPr lang="bg-BG" altLang="bg-BG"/>
          </a:p>
        </p:txBody>
      </p:sp>
      <p:sp>
        <p:nvSpPr>
          <p:cNvPr id="4" name="Rectangle 2"/>
          <p:cNvSpPr txBox="1">
            <a:spLocks noChangeArrowheads="1"/>
          </p:cNvSpPr>
          <p:nvPr/>
        </p:nvSpPr>
        <p:spPr>
          <a:xfrm>
            <a:off x="323528" y="2276772"/>
            <a:ext cx="8229600" cy="4032548"/>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lnSpc>
                <a:spcPct val="130000"/>
              </a:lnSpc>
              <a:spcAft>
                <a:spcPts val="0"/>
              </a:spcAft>
            </a:pPr>
            <a:r>
              <a:rPr lang="en-US" altLang="bg-BG" sz="1800" b="1" dirty="0" smtClean="0">
                <a:solidFill>
                  <a:schemeClr val="tx1"/>
                </a:solidFill>
              </a:rPr>
              <a:t>High-risk pregnancies:</a:t>
            </a:r>
            <a:r>
              <a:rPr lang="en-US" altLang="bg-BG" sz="2400" b="1" dirty="0" smtClean="0">
                <a:solidFill>
                  <a:schemeClr val="tx1"/>
                </a:solidFill>
              </a:rPr>
              <a:t/>
            </a:r>
            <a:br>
              <a:rPr lang="en-US" altLang="bg-BG" sz="2400" b="1" dirty="0" smtClean="0">
                <a:solidFill>
                  <a:schemeClr val="tx1"/>
                </a:solidFill>
              </a:rPr>
            </a:br>
            <a:r>
              <a:rPr lang="en-US" altLang="bg-BG" sz="1600" dirty="0" smtClean="0">
                <a:solidFill>
                  <a:schemeClr val="tx1"/>
                </a:solidFill>
              </a:rPr>
              <a:t>- Elderly </a:t>
            </a:r>
            <a:r>
              <a:rPr lang="en-US" altLang="bg-BG" sz="1600" dirty="0" err="1" smtClean="0">
                <a:solidFill>
                  <a:schemeClr val="tx1"/>
                </a:solidFill>
              </a:rPr>
              <a:t>primi</a:t>
            </a:r>
            <a:r>
              <a:rPr lang="en-US" altLang="bg-BG" sz="1600" dirty="0" smtClean="0">
                <a:solidFill>
                  <a:schemeClr val="tx1"/>
                </a:solidFill>
              </a:rPr>
              <a:t>;</a:t>
            </a:r>
            <a:br>
              <a:rPr lang="en-US" altLang="bg-BG" sz="1600" dirty="0" smtClean="0">
                <a:solidFill>
                  <a:schemeClr val="tx1"/>
                </a:solidFill>
              </a:rPr>
            </a:br>
            <a:r>
              <a:rPr lang="en-US" altLang="bg-BG" sz="1600" dirty="0" smtClean="0">
                <a:solidFill>
                  <a:schemeClr val="tx1"/>
                </a:solidFill>
              </a:rPr>
              <a:t>- Short statured </a:t>
            </a:r>
            <a:r>
              <a:rPr lang="en-US" altLang="bg-BG" sz="1600" dirty="0" err="1" smtClean="0">
                <a:solidFill>
                  <a:schemeClr val="tx1"/>
                </a:solidFill>
              </a:rPr>
              <a:t>primi</a:t>
            </a:r>
            <a:r>
              <a:rPr lang="en-US" altLang="bg-BG" sz="1600" dirty="0" smtClean="0">
                <a:solidFill>
                  <a:schemeClr val="tx1"/>
                </a:solidFill>
              </a:rPr>
              <a:t> (140 cm and below);</a:t>
            </a:r>
            <a:br>
              <a:rPr lang="en-US" altLang="bg-BG" sz="1600" dirty="0" smtClean="0">
                <a:solidFill>
                  <a:schemeClr val="tx1"/>
                </a:solidFill>
              </a:rPr>
            </a:br>
            <a:r>
              <a:rPr lang="en-US" altLang="bg-BG" sz="1600" dirty="0" smtClean="0">
                <a:solidFill>
                  <a:schemeClr val="tx1"/>
                </a:solidFill>
              </a:rPr>
              <a:t>- </a:t>
            </a:r>
            <a:r>
              <a:rPr lang="en-US" altLang="bg-BG" sz="1600" dirty="0" err="1" smtClean="0">
                <a:solidFill>
                  <a:schemeClr val="tx1"/>
                </a:solidFill>
              </a:rPr>
              <a:t>Malpresentations</a:t>
            </a:r>
            <a:r>
              <a:rPr lang="en-US" altLang="bg-BG" sz="1600" dirty="0" smtClean="0">
                <a:solidFill>
                  <a:schemeClr val="tx1"/>
                </a:solidFill>
              </a:rPr>
              <a:t>, </a:t>
            </a:r>
            <a:r>
              <a:rPr lang="en-US" altLang="bg-BG" sz="1600" dirty="0" err="1" smtClean="0">
                <a:solidFill>
                  <a:schemeClr val="tx1"/>
                </a:solidFill>
              </a:rPr>
              <a:t>viz</a:t>
            </a:r>
            <a:r>
              <a:rPr lang="en-US" altLang="bg-BG" sz="1600" dirty="0" smtClean="0">
                <a:solidFill>
                  <a:schemeClr val="tx1"/>
                </a:solidFill>
              </a:rPr>
              <a:t> breech, transverse lie;</a:t>
            </a:r>
            <a:br>
              <a:rPr lang="en-US" altLang="bg-BG" sz="1600" dirty="0" smtClean="0">
                <a:solidFill>
                  <a:schemeClr val="tx1"/>
                </a:solidFill>
              </a:rPr>
            </a:br>
            <a:r>
              <a:rPr lang="en-US" altLang="bg-BG" sz="1600" dirty="0" smtClean="0">
                <a:solidFill>
                  <a:schemeClr val="tx1"/>
                </a:solidFill>
              </a:rPr>
              <a:t>- Antepartum </a:t>
            </a:r>
            <a:r>
              <a:rPr lang="en-US" altLang="bg-BG" sz="1600" dirty="0" err="1" smtClean="0">
                <a:solidFill>
                  <a:schemeClr val="tx1"/>
                </a:solidFill>
              </a:rPr>
              <a:t>haemorrage</a:t>
            </a:r>
            <a:r>
              <a:rPr lang="en-US" altLang="bg-BG" sz="1600" dirty="0" smtClean="0">
                <a:solidFill>
                  <a:schemeClr val="tx1"/>
                </a:solidFill>
              </a:rPr>
              <a:t>, threatened abortion;</a:t>
            </a:r>
            <a:br>
              <a:rPr lang="en-US" altLang="bg-BG" sz="1600" dirty="0" smtClean="0">
                <a:solidFill>
                  <a:schemeClr val="tx1"/>
                </a:solidFill>
              </a:rPr>
            </a:br>
            <a:r>
              <a:rPr lang="en-US" altLang="bg-BG" sz="1600" dirty="0" smtClean="0">
                <a:solidFill>
                  <a:schemeClr val="tx1"/>
                </a:solidFill>
              </a:rPr>
              <a:t>- Preeclampsia and eclampsia;</a:t>
            </a:r>
            <a:br>
              <a:rPr lang="en-US" altLang="bg-BG" sz="1600" dirty="0" smtClean="0">
                <a:solidFill>
                  <a:schemeClr val="tx1"/>
                </a:solidFill>
              </a:rPr>
            </a:br>
            <a:r>
              <a:rPr lang="en-US" altLang="bg-BG" sz="1600" dirty="0" smtClean="0">
                <a:solidFill>
                  <a:schemeClr val="tx1"/>
                </a:solidFill>
              </a:rPr>
              <a:t>- </a:t>
            </a:r>
            <a:r>
              <a:rPr lang="en-US" altLang="bg-BG" sz="1600" dirty="0" err="1" smtClean="0">
                <a:solidFill>
                  <a:schemeClr val="tx1"/>
                </a:solidFill>
              </a:rPr>
              <a:t>Anaemia</a:t>
            </a:r>
            <a:r>
              <a:rPr lang="en-US" altLang="bg-BG" sz="1600" dirty="0" smtClean="0">
                <a:solidFill>
                  <a:schemeClr val="tx1"/>
                </a:solidFill>
              </a:rPr>
              <a:t>;</a:t>
            </a:r>
          </a:p>
          <a:p>
            <a:pPr fontAlgn="auto">
              <a:lnSpc>
                <a:spcPct val="130000"/>
              </a:lnSpc>
              <a:spcAft>
                <a:spcPts val="0"/>
              </a:spcAft>
            </a:pPr>
            <a:r>
              <a:rPr lang="en-US" altLang="bg-BG" sz="1600" dirty="0" smtClean="0">
                <a:solidFill>
                  <a:schemeClr val="tx1"/>
                </a:solidFill>
              </a:rPr>
              <a:t>- Twins</a:t>
            </a:r>
            <a:r>
              <a:rPr lang="en-US" altLang="bg-BG" sz="1600" dirty="0">
                <a:solidFill>
                  <a:schemeClr val="tx1"/>
                </a:solidFill>
              </a:rPr>
              <a:t>, </a:t>
            </a:r>
            <a:r>
              <a:rPr lang="en-US" altLang="bg-BG" sz="1600" dirty="0" err="1">
                <a:solidFill>
                  <a:schemeClr val="tx1"/>
                </a:solidFill>
              </a:rPr>
              <a:t>hudramnios</a:t>
            </a:r>
            <a:r>
              <a:rPr lang="en-US" altLang="bg-BG" sz="1600" dirty="0">
                <a:solidFill>
                  <a:schemeClr val="tx1"/>
                </a:solidFill>
              </a:rPr>
              <a:t>;</a:t>
            </a:r>
            <a:br>
              <a:rPr lang="en-US" altLang="bg-BG" sz="1600" dirty="0">
                <a:solidFill>
                  <a:schemeClr val="tx1"/>
                </a:solidFill>
              </a:rPr>
            </a:br>
            <a:r>
              <a:rPr lang="en-US" altLang="bg-BG" sz="1600" dirty="0">
                <a:solidFill>
                  <a:schemeClr val="tx1"/>
                </a:solidFill>
              </a:rPr>
              <a:t>- Previous stillbirth, intrauterine death;</a:t>
            </a:r>
            <a:br>
              <a:rPr lang="en-US" altLang="bg-BG" sz="1600" dirty="0">
                <a:solidFill>
                  <a:schemeClr val="tx1"/>
                </a:solidFill>
              </a:rPr>
            </a:br>
            <a:r>
              <a:rPr lang="en-US" altLang="bg-BG" sz="1600" dirty="0">
                <a:solidFill>
                  <a:schemeClr val="tx1"/>
                </a:solidFill>
              </a:rPr>
              <a:t>- Elderly </a:t>
            </a:r>
            <a:r>
              <a:rPr lang="en-US" altLang="bg-BG" sz="1600" dirty="0" err="1">
                <a:solidFill>
                  <a:schemeClr val="tx1"/>
                </a:solidFill>
              </a:rPr>
              <a:t>grandmultiparas</a:t>
            </a:r>
            <a:r>
              <a:rPr lang="en-US" altLang="bg-BG" sz="1600" dirty="0">
                <a:solidFill>
                  <a:schemeClr val="tx1"/>
                </a:solidFill>
              </a:rPr>
              <a:t>;</a:t>
            </a:r>
            <a:br>
              <a:rPr lang="en-US" altLang="bg-BG" sz="1600" dirty="0">
                <a:solidFill>
                  <a:schemeClr val="tx1"/>
                </a:solidFill>
              </a:rPr>
            </a:br>
            <a:r>
              <a:rPr lang="en-US" altLang="bg-BG" sz="1600" dirty="0">
                <a:solidFill>
                  <a:schemeClr val="tx1"/>
                </a:solidFill>
              </a:rPr>
              <a:t>- Prolonged pregnancy (14 days after expected date of delivery);</a:t>
            </a:r>
            <a:br>
              <a:rPr lang="en-US" altLang="bg-BG" sz="1600" dirty="0">
                <a:solidFill>
                  <a:schemeClr val="tx1"/>
                </a:solidFill>
              </a:rPr>
            </a:br>
            <a:r>
              <a:rPr lang="en-US" altLang="bg-BG" sz="1600" dirty="0">
                <a:solidFill>
                  <a:schemeClr val="tx1"/>
                </a:solidFill>
              </a:rPr>
              <a:t>- History of previous caesarean or instrumental delivery;</a:t>
            </a:r>
            <a:br>
              <a:rPr lang="en-US" altLang="bg-BG" sz="1600" dirty="0">
                <a:solidFill>
                  <a:schemeClr val="tx1"/>
                </a:solidFill>
              </a:rPr>
            </a:br>
            <a:r>
              <a:rPr lang="en-US" altLang="bg-BG" sz="1600" dirty="0">
                <a:solidFill>
                  <a:schemeClr val="tx1"/>
                </a:solidFill>
              </a:rPr>
              <a:t>- General diseases (CVD, kidney disease, diabetes, tbc, liver disease, etc.) </a:t>
            </a:r>
            <a:endParaRPr lang="bg-BG" altLang="bg-BG" sz="1600" b="1" dirty="0">
              <a:solidFill>
                <a:srgbClr val="FF33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wipe(left)">
                                      <p:cBhvr>
                                        <p:cTn id="7" dur="500"/>
                                        <p:tgtEl>
                                          <p:spTgt spid="210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6106690"/>
          </a:xfrm>
        </p:spPr>
        <p:txBody>
          <a:bodyPr>
            <a:normAutofit fontScale="90000"/>
          </a:bodyPr>
          <a:lstStyle/>
          <a:p>
            <a:pPr algn="l">
              <a:lnSpc>
                <a:spcPct val="130000"/>
              </a:lnSpc>
            </a:pPr>
            <a:r>
              <a:rPr lang="en-US" altLang="bg-BG" sz="4000" b="1" dirty="0" err="1">
                <a:solidFill>
                  <a:srgbClr val="FF3300"/>
                </a:solidFill>
              </a:rPr>
              <a:t>Intranatal</a:t>
            </a:r>
            <a:r>
              <a:rPr lang="en-US" altLang="bg-BG" sz="4000" b="1" dirty="0">
                <a:solidFill>
                  <a:srgbClr val="FF3300"/>
                </a:solidFill>
              </a:rPr>
              <a:t> care</a:t>
            </a:r>
            <a:br>
              <a:rPr lang="en-US" altLang="bg-BG" sz="4000" b="1" dirty="0">
                <a:solidFill>
                  <a:srgbClr val="FF3300"/>
                </a:solidFill>
              </a:rPr>
            </a:br>
            <a:r>
              <a:rPr lang="en-US" altLang="bg-BG" sz="2400" b="1" dirty="0">
                <a:solidFill>
                  <a:srgbClr val="FF3300"/>
                </a:solidFill>
              </a:rPr>
              <a:t>The aims of a good </a:t>
            </a:r>
            <a:r>
              <a:rPr lang="en-US" altLang="bg-BG" sz="2400" b="1" dirty="0" err="1">
                <a:solidFill>
                  <a:srgbClr val="FF3300"/>
                </a:solidFill>
              </a:rPr>
              <a:t>intranatal</a:t>
            </a:r>
            <a:r>
              <a:rPr lang="en-US" altLang="bg-BG" sz="2400" b="1" dirty="0">
                <a:solidFill>
                  <a:srgbClr val="FF3300"/>
                </a:solidFill>
              </a:rPr>
              <a:t> care are to provide</a:t>
            </a:r>
            <a:r>
              <a:rPr lang="en-US" altLang="bg-BG" sz="2400" dirty="0">
                <a:solidFill>
                  <a:schemeClr val="tx1"/>
                </a:solidFill>
              </a:rPr>
              <a:t>:</a:t>
            </a:r>
            <a:br>
              <a:rPr lang="en-US" altLang="bg-BG" sz="2400" dirty="0">
                <a:solidFill>
                  <a:schemeClr val="tx1"/>
                </a:solidFill>
              </a:rPr>
            </a:br>
            <a:r>
              <a:rPr lang="en-US" altLang="bg-BG" sz="2400" dirty="0">
                <a:solidFill>
                  <a:schemeClr val="tx1"/>
                </a:solidFill>
              </a:rPr>
              <a:t>- thorough asepsis;</a:t>
            </a:r>
            <a:br>
              <a:rPr lang="en-US" altLang="bg-BG" sz="2400" dirty="0">
                <a:solidFill>
                  <a:schemeClr val="tx1"/>
                </a:solidFill>
              </a:rPr>
            </a:br>
            <a:r>
              <a:rPr lang="en-US" altLang="bg-BG" sz="2400" dirty="0">
                <a:solidFill>
                  <a:schemeClr val="tx1"/>
                </a:solidFill>
              </a:rPr>
              <a:t>- delivery with minimum injury to the infant and mother;</a:t>
            </a:r>
            <a:br>
              <a:rPr lang="en-US" altLang="bg-BG" sz="2400" dirty="0">
                <a:solidFill>
                  <a:schemeClr val="tx1"/>
                </a:solidFill>
              </a:rPr>
            </a:br>
            <a:r>
              <a:rPr lang="en-US" altLang="bg-BG" sz="2400" dirty="0">
                <a:solidFill>
                  <a:schemeClr val="tx1"/>
                </a:solidFill>
              </a:rPr>
              <a:t>- readiness to deal with complications such as prolonged </a:t>
            </a:r>
            <a:r>
              <a:rPr lang="en-US" altLang="bg-BG" sz="2400" dirty="0" err="1">
                <a:solidFill>
                  <a:schemeClr val="tx1"/>
                </a:solidFill>
              </a:rPr>
              <a:t>labour</a:t>
            </a:r>
            <a:r>
              <a:rPr lang="en-US" altLang="bg-BG" sz="2400" dirty="0">
                <a:solidFill>
                  <a:schemeClr val="tx1"/>
                </a:solidFill>
              </a:rPr>
              <a:t>, antepartum </a:t>
            </a:r>
            <a:r>
              <a:rPr lang="en-US" altLang="bg-BG" sz="2400" dirty="0" err="1">
                <a:solidFill>
                  <a:schemeClr val="tx1"/>
                </a:solidFill>
              </a:rPr>
              <a:t>haemorrhage</a:t>
            </a:r>
            <a:r>
              <a:rPr lang="en-US" altLang="bg-BG" sz="2400" dirty="0">
                <a:solidFill>
                  <a:schemeClr val="tx1"/>
                </a:solidFill>
              </a:rPr>
              <a:t>, convulsions, </a:t>
            </a:r>
            <a:r>
              <a:rPr lang="en-US" altLang="bg-BG" sz="2400" dirty="0" err="1">
                <a:solidFill>
                  <a:schemeClr val="tx1"/>
                </a:solidFill>
              </a:rPr>
              <a:t>malpresentations</a:t>
            </a:r>
            <a:r>
              <a:rPr lang="en-US" altLang="bg-BG" sz="2400" dirty="0">
                <a:solidFill>
                  <a:schemeClr val="tx1"/>
                </a:solidFill>
              </a:rPr>
              <a:t>, prolapse of the cord, etc.</a:t>
            </a:r>
            <a:br>
              <a:rPr lang="en-US" altLang="bg-BG" sz="2400" dirty="0">
                <a:solidFill>
                  <a:schemeClr val="tx1"/>
                </a:solidFill>
              </a:rPr>
            </a:br>
            <a:r>
              <a:rPr lang="en-US" altLang="bg-BG" sz="2400" dirty="0">
                <a:solidFill>
                  <a:schemeClr val="tx1"/>
                </a:solidFill>
              </a:rPr>
              <a:t>- care of the baby at delivery – resuscitation, care of the cord, care of the eyes, etc.</a:t>
            </a:r>
            <a:br>
              <a:rPr lang="en-US" altLang="bg-BG" sz="2400" dirty="0">
                <a:solidFill>
                  <a:schemeClr val="tx1"/>
                </a:solidFill>
              </a:rPr>
            </a:br>
            <a:r>
              <a:rPr lang="en-US" altLang="bg-BG" sz="2400" dirty="0" smtClean="0">
                <a:solidFill>
                  <a:schemeClr val="tx1"/>
                </a:solidFill>
              </a:rPr>
              <a:t/>
            </a:r>
            <a:br>
              <a:rPr lang="en-US" altLang="bg-BG" sz="2400" dirty="0" smtClean="0">
                <a:solidFill>
                  <a:schemeClr val="tx1"/>
                </a:solidFill>
              </a:rPr>
            </a:br>
            <a:r>
              <a:rPr lang="en-US" altLang="bg-BG" sz="2400" dirty="0" smtClean="0">
                <a:solidFill>
                  <a:srgbClr val="FF3300"/>
                </a:solidFill>
              </a:rPr>
              <a:t>Domiciliary </a:t>
            </a:r>
            <a:r>
              <a:rPr lang="en-US" altLang="bg-BG" sz="2400" dirty="0">
                <a:solidFill>
                  <a:srgbClr val="FF3300"/>
                </a:solidFill>
              </a:rPr>
              <a:t>care</a:t>
            </a:r>
            <a:r>
              <a:rPr lang="en-US" altLang="bg-BG" sz="2400" dirty="0">
                <a:solidFill>
                  <a:schemeClr val="tx1"/>
                </a:solidFill>
              </a:rPr>
              <a:t> </a:t>
            </a:r>
            <a:br>
              <a:rPr lang="en-US" altLang="bg-BG" sz="2400" dirty="0">
                <a:solidFill>
                  <a:schemeClr val="tx1"/>
                </a:solidFill>
              </a:rPr>
            </a:br>
            <a:r>
              <a:rPr lang="en-US" altLang="bg-BG" sz="2400" dirty="0">
                <a:solidFill>
                  <a:srgbClr val="FF3300"/>
                </a:solidFill>
              </a:rPr>
              <a:t>Institutional care</a:t>
            </a:r>
            <a:r>
              <a:rPr lang="en-US" altLang="bg-BG" sz="2400" dirty="0">
                <a:solidFill>
                  <a:schemeClr val="tx1"/>
                </a:solidFill>
              </a:rPr>
              <a:t> – for all high-risk cases</a:t>
            </a:r>
            <a:endParaRPr lang="bg-BG" altLang="bg-BG" sz="4000" b="1"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F85E0BA3-3708-4502-95D3-619EFB0A0AA8}" type="slidenum">
              <a:rPr lang="bg-BG" altLang="bg-BG"/>
              <a:pPr/>
              <a:t>15</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1786210"/>
          </a:xfrm>
        </p:spPr>
        <p:txBody>
          <a:bodyPr>
            <a:noAutofit/>
          </a:bodyPr>
          <a:lstStyle/>
          <a:p>
            <a:pPr algn="l"/>
            <a:r>
              <a:rPr lang="en-US" altLang="bg-BG" sz="2400" b="1" dirty="0">
                <a:solidFill>
                  <a:srgbClr val="FF3300"/>
                </a:solidFill>
              </a:rPr>
              <a:t>Postnatal care</a:t>
            </a:r>
            <a:br>
              <a:rPr lang="en-US" altLang="bg-BG" sz="2400" b="1" dirty="0">
                <a:solidFill>
                  <a:srgbClr val="FF3300"/>
                </a:solidFill>
              </a:rPr>
            </a:br>
            <a:r>
              <a:rPr lang="en-US" altLang="bg-BG" sz="2400" dirty="0" err="1" smtClean="0">
                <a:solidFill>
                  <a:srgbClr val="FF3300"/>
                </a:solidFill>
              </a:rPr>
              <a:t>Care</a:t>
            </a:r>
            <a:r>
              <a:rPr lang="en-US" altLang="bg-BG" sz="2400" dirty="0" smtClean="0">
                <a:solidFill>
                  <a:srgbClr val="FF3300"/>
                </a:solidFill>
              </a:rPr>
              <a:t> </a:t>
            </a:r>
            <a:r>
              <a:rPr lang="en-US" altLang="bg-BG" sz="2400" dirty="0">
                <a:solidFill>
                  <a:srgbClr val="FF3300"/>
                </a:solidFill>
              </a:rPr>
              <a:t>of the mother</a:t>
            </a:r>
            <a:r>
              <a:rPr lang="en-US" altLang="bg-BG" sz="2400" dirty="0">
                <a:solidFill>
                  <a:schemeClr val="tx1"/>
                </a:solidFill>
              </a:rPr>
              <a:t> (</a:t>
            </a:r>
            <a:r>
              <a:rPr lang="en-US" altLang="bg-BG" sz="2400" dirty="0" err="1">
                <a:solidFill>
                  <a:schemeClr val="tx1"/>
                </a:solidFill>
              </a:rPr>
              <a:t>postpartal</a:t>
            </a:r>
            <a:r>
              <a:rPr lang="en-US" altLang="bg-BG" sz="2400" dirty="0">
                <a:solidFill>
                  <a:schemeClr val="tx1"/>
                </a:solidFill>
              </a:rPr>
              <a:t> care) – a responsibility of the obstetrician;</a:t>
            </a:r>
            <a:br>
              <a:rPr lang="en-US" altLang="bg-BG" sz="2400" dirty="0">
                <a:solidFill>
                  <a:schemeClr val="tx1"/>
                </a:solidFill>
              </a:rPr>
            </a:br>
            <a:r>
              <a:rPr lang="en-US" altLang="bg-BG" sz="2400" dirty="0" smtClean="0">
                <a:solidFill>
                  <a:srgbClr val="FF3300"/>
                </a:solidFill>
              </a:rPr>
              <a:t>Care </a:t>
            </a:r>
            <a:r>
              <a:rPr lang="en-US" altLang="bg-BG" sz="2400" dirty="0">
                <a:solidFill>
                  <a:srgbClr val="FF3300"/>
                </a:solidFill>
              </a:rPr>
              <a:t>of the newborn</a:t>
            </a:r>
            <a:r>
              <a:rPr lang="en-US" altLang="bg-BG" sz="2400" dirty="0">
                <a:solidFill>
                  <a:schemeClr val="tx1"/>
                </a:solidFill>
              </a:rPr>
              <a:t> – a combined responsibility of the obstetrician and </a:t>
            </a:r>
            <a:r>
              <a:rPr lang="en-US" altLang="bg-BG" sz="2400" dirty="0" err="1">
                <a:solidFill>
                  <a:schemeClr val="tx1"/>
                </a:solidFill>
              </a:rPr>
              <a:t>paediatrician</a:t>
            </a:r>
            <a:r>
              <a:rPr lang="en-US" altLang="bg-BG" sz="2400" dirty="0">
                <a:solidFill>
                  <a:schemeClr val="tx1"/>
                </a:solidFill>
              </a:rPr>
              <a:t> </a:t>
            </a:r>
            <a:endParaRPr lang="bg-BG" altLang="bg-BG" sz="2400" b="1"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EE8762D8-7EE5-4E85-9421-0E13C3DC962B}" type="slidenum">
              <a:rPr lang="bg-BG" altLang="bg-BG"/>
              <a:pPr/>
              <a:t>16</a:t>
            </a:fld>
            <a:endParaRPr lang="bg-BG" altLang="bg-BG"/>
          </a:p>
        </p:txBody>
      </p:sp>
      <p:sp>
        <p:nvSpPr>
          <p:cNvPr id="4" name="Rectangle 2"/>
          <p:cNvSpPr txBox="1">
            <a:spLocks noChangeArrowheads="1"/>
          </p:cNvSpPr>
          <p:nvPr/>
        </p:nvSpPr>
        <p:spPr>
          <a:xfrm>
            <a:off x="457200" y="2564904"/>
            <a:ext cx="8229600" cy="3024436"/>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en-US" altLang="bg-BG" sz="2400" b="1" dirty="0" smtClean="0">
                <a:solidFill>
                  <a:srgbClr val="FF3300"/>
                </a:solidFill>
              </a:rPr>
              <a:t>The objectives of </a:t>
            </a:r>
            <a:r>
              <a:rPr lang="en-US" altLang="bg-BG" sz="2400" b="1" dirty="0" err="1" smtClean="0">
                <a:solidFill>
                  <a:srgbClr val="FF3300"/>
                </a:solidFill>
              </a:rPr>
              <a:t>postpartal</a:t>
            </a:r>
            <a:r>
              <a:rPr lang="en-US" altLang="bg-BG" sz="2400" b="1" dirty="0" smtClean="0">
                <a:solidFill>
                  <a:srgbClr val="FF3300"/>
                </a:solidFill>
              </a:rPr>
              <a:t> care:</a:t>
            </a:r>
            <a:br>
              <a:rPr lang="en-US" altLang="bg-BG" sz="2400" b="1" dirty="0" smtClean="0">
                <a:solidFill>
                  <a:srgbClr val="FF3300"/>
                </a:solidFill>
              </a:rPr>
            </a:br>
            <a:r>
              <a:rPr lang="en-US" altLang="bg-BG" sz="2400" b="1" dirty="0" smtClean="0">
                <a:solidFill>
                  <a:schemeClr val="tx1"/>
                </a:solidFill>
              </a:rPr>
              <a:t>-</a:t>
            </a:r>
            <a:r>
              <a:rPr lang="en-US" altLang="bg-BG" sz="2400" dirty="0" smtClean="0">
                <a:solidFill>
                  <a:schemeClr val="tx1"/>
                </a:solidFill>
              </a:rPr>
              <a:t> to prevent complications of the </a:t>
            </a:r>
            <a:r>
              <a:rPr lang="en-US" altLang="bg-BG" sz="2400" dirty="0" err="1" smtClean="0">
                <a:solidFill>
                  <a:schemeClr val="tx1"/>
                </a:solidFill>
              </a:rPr>
              <a:t>postpartal</a:t>
            </a:r>
            <a:r>
              <a:rPr lang="en-US" altLang="bg-BG" sz="2400" dirty="0" smtClean="0">
                <a:solidFill>
                  <a:schemeClr val="tx1"/>
                </a:solidFill>
              </a:rPr>
              <a:t> period;</a:t>
            </a:r>
            <a:br>
              <a:rPr lang="en-US" altLang="bg-BG" sz="2400" dirty="0" smtClean="0">
                <a:solidFill>
                  <a:schemeClr val="tx1"/>
                </a:solidFill>
              </a:rPr>
            </a:br>
            <a:r>
              <a:rPr lang="en-US" altLang="bg-BG" sz="2400" dirty="0" smtClean="0">
                <a:solidFill>
                  <a:schemeClr val="tx1"/>
                </a:solidFill>
              </a:rPr>
              <a:t>- to provide care for the rapid restoration of the mother to optimum health;</a:t>
            </a:r>
            <a:br>
              <a:rPr lang="en-US" altLang="bg-BG" sz="2400" dirty="0" smtClean="0">
                <a:solidFill>
                  <a:schemeClr val="tx1"/>
                </a:solidFill>
              </a:rPr>
            </a:br>
            <a:r>
              <a:rPr lang="en-US" altLang="bg-BG" sz="2400" dirty="0" smtClean="0">
                <a:solidFill>
                  <a:schemeClr val="tx1"/>
                </a:solidFill>
              </a:rPr>
              <a:t>- to check adequacy of beast feeding;</a:t>
            </a:r>
            <a:br>
              <a:rPr lang="en-US" altLang="bg-BG" sz="2400" dirty="0" smtClean="0">
                <a:solidFill>
                  <a:schemeClr val="tx1"/>
                </a:solidFill>
              </a:rPr>
            </a:br>
            <a:r>
              <a:rPr lang="en-US" altLang="bg-BG" sz="2400" dirty="0" smtClean="0">
                <a:solidFill>
                  <a:schemeClr val="tx1"/>
                </a:solidFill>
              </a:rPr>
              <a:t>- to provide family planning services;</a:t>
            </a:r>
            <a:br>
              <a:rPr lang="en-US" altLang="bg-BG" sz="2400" dirty="0" smtClean="0">
                <a:solidFill>
                  <a:schemeClr val="tx1"/>
                </a:solidFill>
              </a:rPr>
            </a:br>
            <a:r>
              <a:rPr lang="en-US" altLang="bg-BG" sz="2400" dirty="0" smtClean="0">
                <a:solidFill>
                  <a:schemeClr val="tx1"/>
                </a:solidFill>
              </a:rPr>
              <a:t>- to provide basic health education to mother/family</a:t>
            </a:r>
            <a:r>
              <a:rPr lang="en-US" altLang="bg-BG" sz="2400" dirty="0" smtClean="0"/>
              <a:t>.</a:t>
            </a:r>
            <a:endParaRPr lang="bg-BG" altLang="bg-BG" sz="24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wipe(left)">
                                      <p:cBhvr>
                                        <p:cTn id="7" dur="500"/>
                                        <p:tgtEl>
                                          <p:spTgt spid="849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3"/>
          <p:cNvSpPr>
            <a:spLocks noGrp="1"/>
          </p:cNvSpPr>
          <p:nvPr>
            <p:ph type="sldNum" sz="quarter" idx="12"/>
          </p:nvPr>
        </p:nvSpPr>
        <p:spPr/>
        <p:txBody>
          <a:bodyPr/>
          <a:lstStyle/>
          <a:p>
            <a:fld id="{5CBD3A9E-FDCB-4575-84C6-3A792FD3000E}" type="slidenum">
              <a:rPr lang="bg-BG" altLang="bg-BG"/>
              <a:pPr/>
              <a:t>17</a:t>
            </a:fld>
            <a:endParaRPr lang="bg-BG" altLang="bg-BG"/>
          </a:p>
        </p:txBody>
      </p:sp>
      <p:sp>
        <p:nvSpPr>
          <p:cNvPr id="90115" name="Rectangle 3"/>
          <p:cNvSpPr>
            <a:spLocks noChangeArrowheads="1"/>
          </p:cNvSpPr>
          <p:nvPr/>
        </p:nvSpPr>
        <p:spPr bwMode="auto">
          <a:xfrm>
            <a:off x="395288" y="525444"/>
            <a:ext cx="82804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bg-BG" sz="2400" b="1" dirty="0" smtClean="0">
                <a:solidFill>
                  <a:srgbClr val="FF3300"/>
                </a:solidFill>
                <a:latin typeface="+mn-lt"/>
              </a:rPr>
              <a:t>Maternal mortality WHO Key facts</a:t>
            </a:r>
          </a:p>
          <a:p>
            <a:r>
              <a:rPr lang="en-US" sz="2400" dirty="0">
                <a:hlinkClick r:id="rId2"/>
              </a:rPr>
              <a:t>https://www.who.int/news-room/fact-sheets/detail/maternal-mortality</a:t>
            </a:r>
            <a:endParaRPr lang="en-US" altLang="bg-BG" sz="2400" b="1" dirty="0" smtClean="0">
              <a:solidFill>
                <a:srgbClr val="FF3300"/>
              </a:solidFill>
              <a:latin typeface="+mn-lt"/>
            </a:endParaRPr>
          </a:p>
          <a:p>
            <a:endParaRPr lang="en-US" altLang="bg-BG" sz="2400" b="1" dirty="0" smtClean="0">
              <a:solidFill>
                <a:srgbClr val="FF3300"/>
              </a:solidFill>
              <a:latin typeface="+mn-lt"/>
            </a:endParaRPr>
          </a:p>
          <a:p>
            <a:pPr marL="342900" indent="-342900">
              <a:buFont typeface="Wingdings" panose="05000000000000000000" pitchFamily="2" charset="2"/>
              <a:buChar char="Ø"/>
            </a:pPr>
            <a:r>
              <a:rPr lang="en-US" sz="2400" dirty="0"/>
              <a:t>Every day in 2017, approximately 810 women died from preventable causes related to pregnancy and childbirth.</a:t>
            </a:r>
          </a:p>
          <a:p>
            <a:pPr marL="342900" indent="-342900">
              <a:buFont typeface="Wingdings" panose="05000000000000000000" pitchFamily="2" charset="2"/>
              <a:buChar char="Ø"/>
            </a:pPr>
            <a:r>
              <a:rPr lang="en-US" sz="2400" dirty="0"/>
              <a:t>Between 2000 and 2017, the maternal mortality </a:t>
            </a:r>
            <a:r>
              <a:rPr lang="en-US" sz="2400" dirty="0" smtClean="0"/>
              <a:t>rate dropped </a:t>
            </a:r>
            <a:r>
              <a:rPr lang="en-US" sz="2400" dirty="0"/>
              <a:t>by about 38% worldwide.</a:t>
            </a:r>
          </a:p>
          <a:p>
            <a:pPr marL="342900" indent="-342900">
              <a:buFont typeface="Wingdings" panose="05000000000000000000" pitchFamily="2" charset="2"/>
              <a:buChar char="Ø"/>
            </a:pPr>
            <a:r>
              <a:rPr lang="en-US" sz="2400" dirty="0"/>
              <a:t>94% of all maternal deaths occur in low and lower middle-income countries.</a:t>
            </a:r>
          </a:p>
          <a:p>
            <a:pPr marL="342900" indent="-342900">
              <a:buFont typeface="Wingdings" panose="05000000000000000000" pitchFamily="2" charset="2"/>
              <a:buChar char="Ø"/>
            </a:pPr>
            <a:r>
              <a:rPr lang="en-US" sz="2400" dirty="0"/>
              <a:t>Young adolescents (ages 10-14) face a higher risk of complications and death as a result of pregnancy than other women.</a:t>
            </a:r>
          </a:p>
          <a:p>
            <a:pPr marL="342900" indent="-342900">
              <a:buFont typeface="Wingdings" panose="05000000000000000000" pitchFamily="2" charset="2"/>
              <a:buChar char="Ø"/>
            </a:pPr>
            <a:r>
              <a:rPr lang="en-US" sz="2400" dirty="0"/>
              <a:t>Skilled care before, during and after childbirth can save the lives of women and newborns.</a:t>
            </a:r>
          </a:p>
          <a:p>
            <a:r>
              <a:rPr lang="bg-BG" altLang="bg-BG" sz="2000" dirty="0">
                <a:latin typeface="+mn-lt"/>
              </a:rPr>
              <a:t/>
            </a:r>
            <a:br>
              <a:rPr lang="bg-BG" altLang="bg-BG" sz="2000" dirty="0">
                <a:latin typeface="+mn-lt"/>
              </a:rPr>
            </a:br>
            <a:endParaRPr lang="bg-BG" altLang="bg-BG"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23528" y="1844824"/>
            <a:ext cx="8229600" cy="4392488"/>
          </a:xfrm>
        </p:spPr>
        <p:txBody>
          <a:bodyPr>
            <a:noAutofit/>
          </a:bodyPr>
          <a:lstStyle/>
          <a:p>
            <a:pPr>
              <a:lnSpc>
                <a:spcPct val="110000"/>
              </a:lnSpc>
            </a:pPr>
            <a:r>
              <a:rPr lang="bg-BG" altLang="bg-BG" sz="1800" b="1" dirty="0" err="1">
                <a:solidFill>
                  <a:srgbClr val="FF3300"/>
                </a:solidFill>
              </a:rPr>
              <a:t>Where</a:t>
            </a:r>
            <a:r>
              <a:rPr lang="bg-BG" altLang="bg-BG" sz="1800" b="1" dirty="0">
                <a:solidFill>
                  <a:srgbClr val="FF3300"/>
                </a:solidFill>
              </a:rPr>
              <a:t> </a:t>
            </a:r>
            <a:r>
              <a:rPr lang="bg-BG" altLang="bg-BG" sz="1800" b="1" dirty="0" err="1">
                <a:solidFill>
                  <a:srgbClr val="FF3300"/>
                </a:solidFill>
              </a:rPr>
              <a:t>do</a:t>
            </a:r>
            <a:r>
              <a:rPr lang="bg-BG" altLang="bg-BG" sz="1800" b="1" dirty="0">
                <a:solidFill>
                  <a:srgbClr val="FF3300"/>
                </a:solidFill>
              </a:rPr>
              <a:t> </a:t>
            </a:r>
            <a:r>
              <a:rPr lang="en-US" altLang="bg-BG" sz="1800" b="1" dirty="0" smtClean="0">
                <a:solidFill>
                  <a:srgbClr val="FF3300"/>
                </a:solidFill>
              </a:rPr>
              <a:t/>
            </a:r>
            <a:br>
              <a:rPr lang="en-US" altLang="bg-BG" sz="1800" b="1" dirty="0" smtClean="0">
                <a:solidFill>
                  <a:srgbClr val="FF3300"/>
                </a:solidFill>
              </a:rPr>
            </a:br>
            <a:r>
              <a:rPr lang="bg-BG" altLang="bg-BG" sz="1800" b="1" dirty="0" err="1" smtClean="0">
                <a:solidFill>
                  <a:srgbClr val="FF3300"/>
                </a:solidFill>
              </a:rPr>
              <a:t>maternal</a:t>
            </a:r>
            <a:r>
              <a:rPr lang="bg-BG" altLang="bg-BG" sz="1800" b="1" dirty="0" smtClean="0">
                <a:solidFill>
                  <a:srgbClr val="FF3300"/>
                </a:solidFill>
              </a:rPr>
              <a:t> </a:t>
            </a:r>
            <a:r>
              <a:rPr lang="bg-BG" altLang="bg-BG" sz="1800" b="1" dirty="0" err="1">
                <a:solidFill>
                  <a:srgbClr val="FF3300"/>
                </a:solidFill>
              </a:rPr>
              <a:t>deaths</a:t>
            </a:r>
            <a:r>
              <a:rPr lang="bg-BG" altLang="bg-BG" sz="1800" b="1" dirty="0">
                <a:solidFill>
                  <a:srgbClr val="FF3300"/>
                </a:solidFill>
              </a:rPr>
              <a:t> </a:t>
            </a:r>
            <a:r>
              <a:rPr lang="bg-BG" altLang="bg-BG" sz="1800" b="1" dirty="0" err="1">
                <a:solidFill>
                  <a:srgbClr val="FF3300"/>
                </a:solidFill>
              </a:rPr>
              <a:t>occur</a:t>
            </a:r>
            <a:r>
              <a:rPr lang="bg-BG" altLang="bg-BG" sz="1800" b="1" dirty="0">
                <a:solidFill>
                  <a:srgbClr val="FF3300"/>
                </a:solidFill>
              </a:rPr>
              <a:t>?</a:t>
            </a:r>
            <a:r>
              <a:rPr lang="en-US" altLang="bg-BG" sz="1800" b="1" dirty="0">
                <a:solidFill>
                  <a:srgbClr val="FF3300"/>
                </a:solidFill>
              </a:rPr>
              <a:t/>
            </a:r>
            <a:br>
              <a:rPr lang="en-US" altLang="bg-BG" sz="1800" b="1" dirty="0">
                <a:solidFill>
                  <a:srgbClr val="FF3300"/>
                </a:solidFill>
              </a:rPr>
            </a:br>
            <a:r>
              <a:rPr lang="bg-BG" altLang="bg-BG" sz="1800" b="1" dirty="0">
                <a:solidFill>
                  <a:srgbClr val="FF3300"/>
                </a:solidFill>
              </a:rPr>
              <a:t/>
            </a:r>
            <a:br>
              <a:rPr lang="bg-BG" altLang="bg-BG" sz="1800" b="1" dirty="0">
                <a:solidFill>
                  <a:srgbClr val="FF3300"/>
                </a:solidFill>
              </a:rPr>
            </a:br>
            <a:r>
              <a:rPr lang="en-US" sz="2400" dirty="0"/>
              <a:t>The high number of maternal deaths in some areas of the world reflects inequalities in access to quality health services and highlights the gap between rich and poor. The MMR in low income countries in 2017 is 462 per 100 000 live births versus 11 per 100 000 live births in high income countries. </a:t>
            </a:r>
            <a:endParaRPr lang="bg-BG" altLang="bg-BG" sz="1600" b="1" dirty="0"/>
          </a:p>
        </p:txBody>
      </p:sp>
      <p:sp>
        <p:nvSpPr>
          <p:cNvPr id="5" name="Контейнер за номер на слайда 4"/>
          <p:cNvSpPr>
            <a:spLocks noGrp="1"/>
          </p:cNvSpPr>
          <p:nvPr>
            <p:ph type="sldNum" sz="quarter" idx="11"/>
          </p:nvPr>
        </p:nvSpPr>
        <p:spPr/>
        <p:txBody>
          <a:bodyPr/>
          <a:lstStyle/>
          <a:p>
            <a:fld id="{7E7DC61A-89F4-4206-86F3-5DFC193D90E9}" type="slidenum">
              <a:rPr lang="bg-BG" altLang="bg-BG"/>
              <a:pPr/>
              <a:t>18</a:t>
            </a:fld>
            <a:endParaRPr lang="bg-BG" altLang="bg-BG"/>
          </a:p>
        </p:txBody>
      </p:sp>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4624"/>
            <a:ext cx="4212429" cy="280676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4"/>
          <p:cNvSpPr>
            <a:spLocks noGrp="1"/>
          </p:cNvSpPr>
          <p:nvPr>
            <p:ph type="sldNum" sz="quarter" idx="11"/>
          </p:nvPr>
        </p:nvSpPr>
        <p:spPr/>
        <p:txBody>
          <a:bodyPr/>
          <a:lstStyle/>
          <a:p>
            <a:fld id="{0F0F32A4-B371-4F8B-B53E-E9A123ED3EF7}" type="slidenum">
              <a:rPr lang="bg-BG" altLang="bg-BG"/>
              <a:pPr/>
              <a:t>19</a:t>
            </a:fld>
            <a:endParaRPr lang="bg-BG" altLang="bg-BG"/>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289615"/>
            <a:ext cx="9144000" cy="6019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altLang="bg-BG" sz="3200" dirty="0">
                <a:solidFill>
                  <a:schemeClr val="accent1">
                    <a:lumMod val="75000"/>
                  </a:schemeClr>
                </a:solidFill>
              </a:rPr>
              <a:t>MATERNAL </a:t>
            </a:r>
            <a:r>
              <a:rPr lang="en-US" altLang="bg-BG" sz="4000" dirty="0" smtClean="0">
                <a:solidFill>
                  <a:schemeClr val="accent1">
                    <a:lumMod val="75000"/>
                  </a:schemeClr>
                </a:solidFill>
              </a:rPr>
              <a:t>and child </a:t>
            </a:r>
            <a:r>
              <a:rPr lang="en-US" altLang="bg-BG" sz="3200" dirty="0" smtClean="0">
                <a:solidFill>
                  <a:schemeClr val="accent1">
                    <a:lumMod val="75000"/>
                  </a:schemeClr>
                </a:solidFill>
              </a:rPr>
              <a:t>HEALTH</a:t>
            </a:r>
            <a:endParaRPr lang="bg-BG" sz="3200" dirty="0">
              <a:solidFill>
                <a:schemeClr val="accent1">
                  <a:lumMod val="75000"/>
                </a:schemeClr>
              </a:solidFill>
            </a:endParaRPr>
          </a:p>
        </p:txBody>
      </p:sp>
      <p:sp>
        <p:nvSpPr>
          <p:cNvPr id="4" name="Контейнер за номер на слайда 3"/>
          <p:cNvSpPr>
            <a:spLocks noGrp="1"/>
          </p:cNvSpPr>
          <p:nvPr>
            <p:ph type="sldNum" sz="quarter" idx="12"/>
          </p:nvPr>
        </p:nvSpPr>
        <p:spPr/>
        <p:txBody>
          <a:bodyPr/>
          <a:lstStyle/>
          <a:p>
            <a:fld id="{46C06833-274F-48EF-A6B2-4A55370AB04B}" type="slidenum">
              <a:rPr lang="bg-BG" altLang="bg-BG" smtClean="0"/>
              <a:pPr/>
              <a:t>2</a:t>
            </a:fld>
            <a:endParaRPr lang="bg-BG" altLang="bg-BG"/>
          </a:p>
        </p:txBody>
      </p:sp>
    </p:spTree>
    <p:extLst>
      <p:ext uri="{BB962C8B-B14F-4D97-AF65-F5344CB8AC3E}">
        <p14:creationId xmlns:p14="http://schemas.microsoft.com/office/powerpoint/2010/main" val="12121084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116632"/>
            <a:ext cx="7543800" cy="1440160"/>
          </a:xfrm>
        </p:spPr>
        <p:txBody>
          <a:bodyPr>
            <a:normAutofit fontScale="90000"/>
          </a:bodyPr>
          <a:lstStyle/>
          <a:p>
            <a:pPr algn="ctr"/>
            <a:r>
              <a:rPr lang="en-US" altLang="bg-BG" sz="2800" b="1" dirty="0">
                <a:solidFill>
                  <a:srgbClr val="FF3300"/>
                </a:solidFill>
              </a:rPr>
              <a:t>What are the leading causes of maternal deaths</a:t>
            </a:r>
            <a:r>
              <a:rPr lang="en-US" altLang="bg-BG" sz="2800" b="1" dirty="0" smtClean="0">
                <a:solidFill>
                  <a:srgbClr val="FF3300"/>
                </a:solidFill>
              </a:rPr>
              <a:t>?</a:t>
            </a:r>
            <a:r>
              <a:rPr lang="bg-BG" altLang="bg-BG" sz="2800" b="1" dirty="0">
                <a:solidFill>
                  <a:srgbClr val="FF3300"/>
                </a:solidFill>
              </a:rPr>
              <a:t> </a:t>
            </a:r>
            <a:r>
              <a:rPr lang="en-US" altLang="bg-BG" sz="2800" b="1" dirty="0" smtClean="0">
                <a:solidFill>
                  <a:srgbClr val="FF3300"/>
                </a:solidFill>
              </a:rPr>
              <a:t/>
            </a:r>
            <a:br>
              <a:rPr lang="en-US" altLang="bg-BG" sz="2800" b="1" dirty="0" smtClean="0">
                <a:solidFill>
                  <a:srgbClr val="FF3300"/>
                </a:solidFill>
              </a:rPr>
            </a:br>
            <a:r>
              <a:rPr lang="bg-BG" altLang="bg-BG" sz="2200" b="1" dirty="0" err="1" smtClean="0">
                <a:solidFill>
                  <a:srgbClr val="FF3300"/>
                </a:solidFill>
              </a:rPr>
              <a:t>direct</a:t>
            </a:r>
            <a:r>
              <a:rPr lang="bg-BG" altLang="bg-BG" sz="2200" b="1" dirty="0" smtClean="0">
                <a:solidFill>
                  <a:srgbClr val="FF3300"/>
                </a:solidFill>
              </a:rPr>
              <a:t> </a:t>
            </a:r>
            <a:r>
              <a:rPr lang="bg-BG" altLang="bg-BG" sz="2200" b="1" dirty="0" err="1">
                <a:solidFill>
                  <a:srgbClr val="FF3300"/>
                </a:solidFill>
              </a:rPr>
              <a:t>or</a:t>
            </a:r>
            <a:r>
              <a:rPr lang="bg-BG" altLang="bg-BG" sz="2200" b="1" dirty="0">
                <a:solidFill>
                  <a:srgbClr val="FF3300"/>
                </a:solidFill>
              </a:rPr>
              <a:t> </a:t>
            </a:r>
            <a:r>
              <a:rPr lang="bg-BG" altLang="bg-BG" sz="2200" b="1" dirty="0" err="1">
                <a:solidFill>
                  <a:srgbClr val="FF3300"/>
                </a:solidFill>
              </a:rPr>
              <a:t>indirect</a:t>
            </a:r>
            <a:r>
              <a:rPr lang="bg-BG" altLang="bg-BG" sz="2200" b="1" dirty="0">
                <a:solidFill>
                  <a:srgbClr val="FF3300"/>
                </a:solidFill>
              </a:rPr>
              <a:t> </a:t>
            </a:r>
            <a:r>
              <a:rPr lang="bg-BG" altLang="bg-BG" sz="2200" b="1" dirty="0" err="1">
                <a:solidFill>
                  <a:srgbClr val="FF3300"/>
                </a:solidFill>
              </a:rPr>
              <a:t>causes</a:t>
            </a:r>
            <a:r>
              <a:rPr lang="bg-BG" altLang="bg-BG" sz="2200" b="1" dirty="0"/>
              <a:t> in </a:t>
            </a:r>
            <a:r>
              <a:rPr lang="bg-BG" altLang="bg-BG" sz="2200" b="1" dirty="0" err="1"/>
              <a:t>pregnancy</a:t>
            </a:r>
            <a:r>
              <a:rPr lang="bg-BG" altLang="bg-BG" sz="2200" b="1" dirty="0"/>
              <a:t>, </a:t>
            </a:r>
            <a:r>
              <a:rPr lang="bg-BG" altLang="bg-BG" sz="2200" b="1" dirty="0" err="1"/>
              <a:t>childbirth</a:t>
            </a:r>
            <a:r>
              <a:rPr lang="bg-BG" altLang="bg-BG" sz="2200" b="1" dirty="0"/>
              <a:t> </a:t>
            </a:r>
            <a:r>
              <a:rPr lang="bg-BG" altLang="bg-BG" sz="2200" b="1" dirty="0" err="1"/>
              <a:t>or</a:t>
            </a:r>
            <a:r>
              <a:rPr lang="bg-BG" altLang="bg-BG" sz="2200" b="1" dirty="0"/>
              <a:t> the </a:t>
            </a:r>
            <a:r>
              <a:rPr lang="bg-BG" altLang="bg-BG" sz="2200" b="1" dirty="0" err="1"/>
              <a:t>postpartum</a:t>
            </a:r>
            <a:r>
              <a:rPr lang="bg-BG" altLang="bg-BG" sz="2200" b="1" dirty="0"/>
              <a:t> </a:t>
            </a:r>
            <a:r>
              <a:rPr lang="bg-BG" altLang="bg-BG" sz="2200" b="1" dirty="0" err="1"/>
              <a:t>period</a:t>
            </a:r>
            <a:endParaRPr lang="bg-BG" sz="2200" dirty="0"/>
          </a:p>
        </p:txBody>
      </p:sp>
      <p:sp>
        <p:nvSpPr>
          <p:cNvPr id="3" name="Контейнер за номер на слайда 2"/>
          <p:cNvSpPr>
            <a:spLocks noGrp="1"/>
          </p:cNvSpPr>
          <p:nvPr>
            <p:ph type="sldNum" sz="quarter" idx="12"/>
          </p:nvPr>
        </p:nvSpPr>
        <p:spPr/>
        <p:txBody>
          <a:bodyPr/>
          <a:lstStyle/>
          <a:p>
            <a:fld id="{3D5CD404-55CB-40CE-9C71-53C80079D963}" type="slidenum">
              <a:rPr lang="bg-BG" altLang="bg-BG" smtClean="0"/>
              <a:pPr/>
              <a:t>20</a:t>
            </a:fld>
            <a:endParaRPr lang="bg-BG" altLang="bg-BG"/>
          </a:p>
        </p:txBody>
      </p:sp>
      <p:sp>
        <p:nvSpPr>
          <p:cNvPr id="4" name="Контейнер за съдържание 3"/>
          <p:cNvSpPr>
            <a:spLocks noGrp="1"/>
          </p:cNvSpPr>
          <p:nvPr>
            <p:ph sz="quarter" idx="2"/>
          </p:nvPr>
        </p:nvSpPr>
        <p:spPr/>
        <p:txBody>
          <a:bodyPr/>
          <a:lstStyle/>
          <a:p>
            <a:r>
              <a:rPr lang="en-US" dirty="0" smtClean="0"/>
              <a:t>Severe bleeding</a:t>
            </a:r>
          </a:p>
          <a:p>
            <a:r>
              <a:rPr lang="en-US" dirty="0" smtClean="0"/>
              <a:t>Infections</a:t>
            </a:r>
          </a:p>
          <a:p>
            <a:r>
              <a:rPr lang="en-US" dirty="0" smtClean="0"/>
              <a:t>Hypertensive disorders</a:t>
            </a:r>
          </a:p>
          <a:p>
            <a:r>
              <a:rPr lang="en-US" dirty="0" smtClean="0"/>
              <a:t>Obstructed </a:t>
            </a:r>
            <a:r>
              <a:rPr lang="en-US" dirty="0" err="1" smtClean="0"/>
              <a:t>labour</a:t>
            </a:r>
            <a:endParaRPr lang="bg-BG" dirty="0"/>
          </a:p>
        </p:txBody>
      </p:sp>
      <p:sp>
        <p:nvSpPr>
          <p:cNvPr id="5" name="Контейнер за съдържание 4"/>
          <p:cNvSpPr>
            <a:spLocks noGrp="1"/>
          </p:cNvSpPr>
          <p:nvPr>
            <p:ph sz="quarter" idx="4"/>
          </p:nvPr>
        </p:nvSpPr>
        <p:spPr>
          <a:xfrm>
            <a:off x="4371974" y="2362200"/>
            <a:ext cx="3872433" cy="3886200"/>
          </a:xfrm>
        </p:spPr>
        <p:txBody>
          <a:bodyPr>
            <a:normAutofit lnSpcReduction="10000"/>
          </a:bodyPr>
          <a:lstStyle/>
          <a:p>
            <a:r>
              <a:rPr lang="en-US" dirty="0" smtClean="0"/>
              <a:t>Complications after unsafe abortions (13%)</a:t>
            </a:r>
          </a:p>
          <a:p>
            <a:r>
              <a:rPr lang="en-US" dirty="0" smtClean="0"/>
              <a:t>Diseases (20%) that complicate pregnancy or aggravated by pregnancy</a:t>
            </a:r>
          </a:p>
          <a:p>
            <a:pPr lvl="1"/>
            <a:r>
              <a:rPr lang="en-US" dirty="0" smtClean="0"/>
              <a:t>Malaria</a:t>
            </a:r>
          </a:p>
          <a:p>
            <a:pPr lvl="1"/>
            <a:r>
              <a:rPr lang="en-US" dirty="0" err="1" smtClean="0"/>
              <a:t>Anaemia</a:t>
            </a:r>
            <a:endParaRPr lang="en-US" dirty="0" smtClean="0"/>
          </a:p>
          <a:p>
            <a:pPr lvl="1"/>
            <a:r>
              <a:rPr lang="en-US" dirty="0" smtClean="0"/>
              <a:t>HIV/AIDS</a:t>
            </a:r>
          </a:p>
          <a:p>
            <a:pPr lvl="1"/>
            <a:r>
              <a:rPr lang="en-US" dirty="0" smtClean="0"/>
              <a:t>CVD</a:t>
            </a:r>
            <a:endParaRPr lang="bg-BG" dirty="0"/>
          </a:p>
        </p:txBody>
      </p:sp>
      <p:sp>
        <p:nvSpPr>
          <p:cNvPr id="6" name="Текстов контейнер 5"/>
          <p:cNvSpPr>
            <a:spLocks noGrp="1"/>
          </p:cNvSpPr>
          <p:nvPr>
            <p:ph type="body" sz="quarter" idx="1"/>
          </p:nvPr>
        </p:nvSpPr>
        <p:spPr/>
        <p:txBody>
          <a:bodyPr/>
          <a:lstStyle/>
          <a:p>
            <a:r>
              <a:rPr lang="en-US" dirty="0" smtClean="0"/>
              <a:t>Major killers</a:t>
            </a:r>
            <a:endParaRPr lang="bg-BG" dirty="0"/>
          </a:p>
        </p:txBody>
      </p:sp>
      <p:sp>
        <p:nvSpPr>
          <p:cNvPr id="7" name="Текстов контейнер 6"/>
          <p:cNvSpPr>
            <a:spLocks noGrp="1"/>
          </p:cNvSpPr>
          <p:nvPr>
            <p:ph type="body" sz="quarter" idx="3"/>
          </p:nvPr>
        </p:nvSpPr>
        <p:spPr/>
        <p:txBody>
          <a:bodyPr/>
          <a:lstStyle/>
          <a:p>
            <a:r>
              <a:rPr lang="en-US" dirty="0" smtClean="0"/>
              <a:t>Indirect causes</a:t>
            </a:r>
            <a:endParaRPr lang="bg-BG" dirty="0"/>
          </a:p>
        </p:txBody>
      </p:sp>
    </p:spTree>
    <p:extLst>
      <p:ext uri="{BB962C8B-B14F-4D97-AF65-F5344CB8AC3E}">
        <p14:creationId xmlns:p14="http://schemas.microsoft.com/office/powerpoint/2010/main" val="36816645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4"/>
          <p:cNvSpPr>
            <a:spLocks noGrp="1"/>
          </p:cNvSpPr>
          <p:nvPr>
            <p:ph type="sldNum" sz="quarter" idx="11"/>
          </p:nvPr>
        </p:nvSpPr>
        <p:spPr/>
        <p:txBody>
          <a:bodyPr/>
          <a:lstStyle/>
          <a:p>
            <a:fld id="{7A490F46-70DB-444E-915B-DCA4AA48FFFD}" type="slidenum">
              <a:rPr lang="bg-BG" altLang="bg-BG"/>
              <a:pPr/>
              <a:t>21</a:t>
            </a:fld>
            <a:endParaRPr lang="bg-BG" altLang="bg-BG"/>
          </a:p>
        </p:txBody>
      </p:sp>
      <p:pic>
        <p:nvPicPr>
          <p:cNvPr id="5" name="Картина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45107" y="495984"/>
            <a:ext cx="5853786" cy="58660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95288" y="274638"/>
            <a:ext cx="8137525" cy="6178550"/>
          </a:xfrm>
        </p:spPr>
        <p:txBody>
          <a:bodyPr>
            <a:normAutofit fontScale="90000"/>
          </a:bodyPr>
          <a:lstStyle/>
          <a:p>
            <a:r>
              <a:rPr lang="bg-BG" altLang="bg-BG" sz="2800" b="1" dirty="0">
                <a:solidFill>
                  <a:srgbClr val="FF3300"/>
                </a:solidFill>
              </a:rPr>
              <a:t>HOW CAN THE MOTHERS' LIVES BE SAVED?</a:t>
            </a:r>
            <a:br>
              <a:rPr lang="bg-BG" altLang="bg-BG" sz="2800" b="1" dirty="0">
                <a:solidFill>
                  <a:srgbClr val="FF3300"/>
                </a:solidFill>
              </a:rPr>
            </a:br>
            <a:r>
              <a:rPr lang="bg-BG" altLang="bg-BG" sz="2800" b="1" dirty="0"/>
              <a:t>  </a:t>
            </a:r>
            <a:br>
              <a:rPr lang="bg-BG" altLang="bg-BG" sz="2800" b="1" dirty="0"/>
            </a:br>
            <a:r>
              <a:rPr lang="bg-BG" altLang="bg-BG" sz="2800" b="1" dirty="0" err="1"/>
              <a:t>Most</a:t>
            </a:r>
            <a:r>
              <a:rPr lang="bg-BG" altLang="bg-BG" sz="2800" b="1" dirty="0"/>
              <a:t> </a:t>
            </a:r>
            <a:r>
              <a:rPr lang="bg-BG" altLang="bg-BG" sz="2800" b="1" dirty="0" err="1"/>
              <a:t>maternal</a:t>
            </a:r>
            <a:r>
              <a:rPr lang="bg-BG" altLang="bg-BG" sz="2800" b="1" dirty="0"/>
              <a:t> </a:t>
            </a:r>
            <a:r>
              <a:rPr lang="bg-BG" altLang="bg-BG" sz="2800" b="1" dirty="0" err="1"/>
              <a:t>deaths</a:t>
            </a:r>
            <a:r>
              <a:rPr lang="bg-BG" altLang="bg-BG" sz="2800" b="1" dirty="0"/>
              <a:t> </a:t>
            </a:r>
            <a:r>
              <a:rPr lang="bg-BG" altLang="bg-BG" sz="2800" b="1" dirty="0" err="1"/>
              <a:t>are</a:t>
            </a:r>
            <a:r>
              <a:rPr lang="bg-BG" altLang="bg-BG" sz="2800" b="1" dirty="0"/>
              <a:t> </a:t>
            </a:r>
            <a:r>
              <a:rPr lang="bg-BG" altLang="bg-BG" sz="2800" b="1" dirty="0" err="1"/>
              <a:t>avoidable</a:t>
            </a:r>
            <a:r>
              <a:rPr lang="bg-BG" altLang="bg-BG" sz="2800" b="1" dirty="0"/>
              <a:t> </a:t>
            </a:r>
            <a:r>
              <a:rPr lang="bg-BG" altLang="bg-BG" sz="2800" b="1" dirty="0" err="1"/>
              <a:t>as</a:t>
            </a:r>
            <a:r>
              <a:rPr lang="bg-BG" altLang="bg-BG" sz="2800" b="1" dirty="0"/>
              <a:t> the </a:t>
            </a:r>
            <a:r>
              <a:rPr lang="bg-BG" altLang="bg-BG" sz="2800" b="1" dirty="0" err="1"/>
              <a:t>medical</a:t>
            </a:r>
            <a:r>
              <a:rPr lang="bg-BG" altLang="bg-BG" sz="2800" b="1" dirty="0"/>
              <a:t> </a:t>
            </a:r>
            <a:r>
              <a:rPr lang="bg-BG" altLang="bg-BG" sz="2800" b="1" dirty="0" err="1"/>
              <a:t>solutions</a:t>
            </a:r>
            <a:r>
              <a:rPr lang="bg-BG" altLang="bg-BG" sz="2800" b="1" dirty="0"/>
              <a:t> to </a:t>
            </a:r>
            <a:r>
              <a:rPr lang="bg-BG" altLang="bg-BG" sz="2800" b="1" dirty="0" err="1"/>
              <a:t>prevent</a:t>
            </a:r>
            <a:r>
              <a:rPr lang="bg-BG" altLang="bg-BG" sz="2800" b="1" dirty="0"/>
              <a:t> </a:t>
            </a:r>
            <a:r>
              <a:rPr lang="bg-BG" altLang="bg-BG" sz="2800" b="1" dirty="0" err="1"/>
              <a:t>or</a:t>
            </a:r>
            <a:r>
              <a:rPr lang="bg-BG" altLang="bg-BG" sz="2800" b="1" dirty="0"/>
              <a:t> </a:t>
            </a:r>
            <a:r>
              <a:rPr lang="bg-BG" altLang="bg-BG" sz="2800" b="1" dirty="0" err="1"/>
              <a:t>manage</a:t>
            </a:r>
            <a:r>
              <a:rPr lang="bg-BG" altLang="bg-BG" sz="2800" b="1" dirty="0"/>
              <a:t> the </a:t>
            </a:r>
            <a:r>
              <a:rPr lang="bg-BG" altLang="bg-BG" sz="2800" b="1" dirty="0" err="1"/>
              <a:t>fatal</a:t>
            </a:r>
            <a:r>
              <a:rPr lang="bg-BG" altLang="bg-BG" sz="2800" b="1" dirty="0"/>
              <a:t> </a:t>
            </a:r>
            <a:r>
              <a:rPr lang="bg-BG" altLang="bg-BG" sz="2800" b="1" dirty="0" err="1"/>
              <a:t>causes</a:t>
            </a:r>
            <a:r>
              <a:rPr lang="bg-BG" altLang="bg-BG" sz="2800" b="1" dirty="0"/>
              <a:t> </a:t>
            </a:r>
            <a:r>
              <a:rPr lang="bg-BG" altLang="bg-BG" sz="2800" b="1" dirty="0" err="1"/>
              <a:t>are</a:t>
            </a:r>
            <a:r>
              <a:rPr lang="bg-BG" altLang="bg-BG" sz="2800" b="1" dirty="0"/>
              <a:t> </a:t>
            </a:r>
            <a:r>
              <a:rPr lang="bg-BG" altLang="bg-BG" sz="2800" b="1" dirty="0" err="1"/>
              <a:t>well</a:t>
            </a:r>
            <a:r>
              <a:rPr lang="bg-BG" altLang="bg-BG" sz="2800" b="1" dirty="0"/>
              <a:t> </a:t>
            </a:r>
            <a:r>
              <a:rPr lang="bg-BG" altLang="bg-BG" sz="2800" b="1" dirty="0" err="1"/>
              <a:t>known</a:t>
            </a:r>
            <a:r>
              <a:rPr lang="bg-BG" altLang="bg-BG" sz="2800" b="1" dirty="0"/>
              <a:t>. </a:t>
            </a:r>
            <a:r>
              <a:rPr lang="en-US" altLang="bg-BG" sz="2800" b="1" dirty="0"/>
              <a:t/>
            </a:r>
            <a:br>
              <a:rPr lang="en-US" altLang="bg-BG" sz="2800" b="1" dirty="0"/>
            </a:br>
            <a:r>
              <a:rPr lang="en-US" altLang="bg-BG" sz="2800" b="1" dirty="0"/>
              <a:t/>
            </a:r>
            <a:br>
              <a:rPr lang="en-US" altLang="bg-BG" sz="2800" b="1" dirty="0"/>
            </a:br>
            <a:r>
              <a:rPr lang="bg-BG" altLang="bg-BG" sz="2800" b="1" dirty="0" err="1"/>
              <a:t>Skilled</a:t>
            </a:r>
            <a:r>
              <a:rPr lang="bg-BG" altLang="bg-BG" sz="2800" b="1" dirty="0"/>
              <a:t> </a:t>
            </a:r>
            <a:r>
              <a:rPr lang="bg-BG" altLang="bg-BG" sz="2800" b="1" dirty="0" err="1"/>
              <a:t>care</a:t>
            </a:r>
            <a:r>
              <a:rPr lang="bg-BG" altLang="bg-BG" sz="2800" b="1" dirty="0"/>
              <a:t> </a:t>
            </a:r>
            <a:r>
              <a:rPr lang="bg-BG" altLang="bg-BG" sz="2800" b="1" dirty="0" err="1"/>
              <a:t>at</a:t>
            </a:r>
            <a:r>
              <a:rPr lang="bg-BG" altLang="bg-BG" sz="2800" b="1" dirty="0"/>
              <a:t> </a:t>
            </a:r>
            <a:r>
              <a:rPr lang="bg-BG" altLang="bg-BG" sz="2800" b="1" dirty="0" err="1"/>
              <a:t>birth</a:t>
            </a:r>
            <a:r>
              <a:rPr lang="bg-BG" altLang="bg-BG" sz="2800" b="1" dirty="0"/>
              <a:t> </a:t>
            </a:r>
            <a:r>
              <a:rPr lang="en-US" altLang="bg-BG" sz="2800" b="1" dirty="0"/>
              <a:t>(good quality of </a:t>
            </a:r>
            <a:r>
              <a:rPr lang="en-US" altLang="bg-BG" sz="2800" b="1" dirty="0" err="1"/>
              <a:t>intranatal</a:t>
            </a:r>
            <a:r>
              <a:rPr lang="en-US" altLang="bg-BG" sz="2800" b="1" dirty="0"/>
              <a:t> care) </a:t>
            </a:r>
            <a:r>
              <a:rPr lang="bg-BG" altLang="bg-BG" sz="2800" b="1" dirty="0" err="1"/>
              <a:t>can</a:t>
            </a:r>
            <a:r>
              <a:rPr lang="bg-BG" altLang="bg-BG" sz="2800" b="1" dirty="0"/>
              <a:t> </a:t>
            </a:r>
            <a:r>
              <a:rPr lang="bg-BG" altLang="bg-BG" sz="2800" b="1" dirty="0" err="1"/>
              <a:t>make</a:t>
            </a:r>
            <a:r>
              <a:rPr lang="bg-BG" altLang="bg-BG" sz="2800" b="1" dirty="0"/>
              <a:t> the </a:t>
            </a:r>
            <a:r>
              <a:rPr lang="bg-BG" altLang="bg-BG" sz="2800" b="1" dirty="0" err="1"/>
              <a:t>difference</a:t>
            </a:r>
            <a:r>
              <a:rPr lang="bg-BG" altLang="bg-BG" sz="2800" b="1" dirty="0"/>
              <a:t> </a:t>
            </a:r>
            <a:r>
              <a:rPr lang="bg-BG" altLang="bg-BG" sz="2800" b="1" dirty="0" err="1"/>
              <a:t>between</a:t>
            </a:r>
            <a:r>
              <a:rPr lang="bg-BG" altLang="bg-BG" sz="2800" b="1" dirty="0"/>
              <a:t> </a:t>
            </a:r>
            <a:r>
              <a:rPr lang="bg-BG" altLang="bg-BG" sz="2800" b="1" dirty="0" err="1"/>
              <a:t>life</a:t>
            </a:r>
            <a:r>
              <a:rPr lang="bg-BG" altLang="bg-BG" sz="2800" b="1" dirty="0"/>
              <a:t> </a:t>
            </a:r>
            <a:r>
              <a:rPr lang="bg-BG" altLang="bg-BG" sz="2800" b="1" dirty="0" err="1"/>
              <a:t>and</a:t>
            </a:r>
            <a:r>
              <a:rPr lang="bg-BG" altLang="bg-BG" sz="2800" b="1" dirty="0"/>
              <a:t> death. </a:t>
            </a:r>
            <a:r>
              <a:rPr lang="en-US" altLang="bg-BG" sz="2800" b="1" dirty="0"/>
              <a:t/>
            </a:r>
            <a:br>
              <a:rPr lang="en-US" altLang="bg-BG" sz="2800" b="1" dirty="0"/>
            </a:br>
            <a:r>
              <a:rPr lang="en-US" altLang="bg-BG" sz="2800" b="1" dirty="0"/>
              <a:t/>
            </a:r>
            <a:br>
              <a:rPr lang="en-US" altLang="bg-BG" sz="2800" b="1" dirty="0"/>
            </a:br>
            <a:r>
              <a:rPr lang="bg-BG" altLang="bg-BG" sz="2400" b="1" dirty="0" err="1"/>
              <a:t>For</a:t>
            </a:r>
            <a:r>
              <a:rPr lang="bg-BG" altLang="bg-BG" sz="2400" b="1" dirty="0"/>
              <a:t> </a:t>
            </a:r>
            <a:r>
              <a:rPr lang="bg-BG" altLang="bg-BG" sz="2400" b="1" dirty="0" err="1"/>
              <a:t>instance</a:t>
            </a:r>
            <a:r>
              <a:rPr lang="bg-BG" altLang="bg-BG" sz="2400" b="1" dirty="0"/>
              <a:t>, </a:t>
            </a:r>
            <a:r>
              <a:rPr lang="bg-BG" altLang="bg-BG" sz="2400" b="1" dirty="0" err="1"/>
              <a:t>if</a:t>
            </a:r>
            <a:r>
              <a:rPr lang="bg-BG" altLang="bg-BG" sz="2400" b="1" dirty="0"/>
              <a:t> </a:t>
            </a:r>
            <a:r>
              <a:rPr lang="bg-BG" altLang="bg-BG" sz="2400" b="1" dirty="0" err="1"/>
              <a:t>unattended</a:t>
            </a:r>
            <a:r>
              <a:rPr lang="bg-BG" altLang="bg-BG" sz="2400" b="1" dirty="0"/>
              <a:t>, </a:t>
            </a:r>
            <a:r>
              <a:rPr lang="bg-BG" altLang="bg-BG" sz="2400" b="1" dirty="0" err="1">
                <a:solidFill>
                  <a:srgbClr val="FF3300"/>
                </a:solidFill>
              </a:rPr>
              <a:t>severe</a:t>
            </a:r>
            <a:r>
              <a:rPr lang="bg-BG" altLang="bg-BG" sz="2400" b="1" dirty="0">
                <a:solidFill>
                  <a:srgbClr val="FF3300"/>
                </a:solidFill>
              </a:rPr>
              <a:t> </a:t>
            </a:r>
            <a:r>
              <a:rPr lang="bg-BG" altLang="bg-BG" sz="2400" b="1" dirty="0" err="1">
                <a:solidFill>
                  <a:srgbClr val="FF3300"/>
                </a:solidFill>
              </a:rPr>
              <a:t>bleeding</a:t>
            </a:r>
            <a:r>
              <a:rPr lang="bg-BG" altLang="bg-BG" sz="2400" b="1" dirty="0"/>
              <a:t> in the </a:t>
            </a:r>
            <a:r>
              <a:rPr lang="bg-BG" altLang="bg-BG" sz="2400" b="1" dirty="0" err="1"/>
              <a:t>third</a:t>
            </a:r>
            <a:r>
              <a:rPr lang="bg-BG" altLang="bg-BG" sz="2400" b="1" dirty="0"/>
              <a:t> </a:t>
            </a:r>
            <a:r>
              <a:rPr lang="bg-BG" altLang="bg-BG" sz="2400" b="1" dirty="0" err="1"/>
              <a:t>stage</a:t>
            </a:r>
            <a:r>
              <a:rPr lang="bg-BG" altLang="bg-BG" sz="2400" b="1" dirty="0"/>
              <a:t> of </a:t>
            </a:r>
            <a:r>
              <a:rPr lang="bg-BG" altLang="bg-BG" sz="2400" b="1" dirty="0" err="1"/>
              <a:t>labour</a:t>
            </a:r>
            <a:r>
              <a:rPr lang="bg-BG" altLang="bg-BG" sz="2400" b="1" dirty="0"/>
              <a:t> </a:t>
            </a:r>
            <a:r>
              <a:rPr lang="bg-BG" altLang="bg-BG" sz="2400" b="1" dirty="0" err="1"/>
              <a:t>can</a:t>
            </a:r>
            <a:r>
              <a:rPr lang="bg-BG" altLang="bg-BG" sz="2400" b="1" dirty="0"/>
              <a:t> </a:t>
            </a:r>
            <a:r>
              <a:rPr lang="bg-BG" altLang="bg-BG" sz="2400" b="1" dirty="0" err="1"/>
              <a:t>kill</a:t>
            </a:r>
            <a:r>
              <a:rPr lang="bg-BG" altLang="bg-BG" sz="2400" b="1" dirty="0"/>
              <a:t> </a:t>
            </a:r>
            <a:r>
              <a:rPr lang="bg-BG" altLang="bg-BG" sz="2400" b="1" dirty="0" err="1"/>
              <a:t>even</a:t>
            </a:r>
            <a:r>
              <a:rPr lang="bg-BG" altLang="bg-BG" sz="2400" b="1" dirty="0"/>
              <a:t> a </a:t>
            </a:r>
            <a:r>
              <a:rPr lang="bg-BG" altLang="bg-BG" sz="2400" b="1" dirty="0" err="1"/>
              <a:t>healthy</a:t>
            </a:r>
            <a:r>
              <a:rPr lang="bg-BG" altLang="bg-BG" sz="2400" b="1" dirty="0"/>
              <a:t> </a:t>
            </a:r>
            <a:r>
              <a:rPr lang="bg-BG" altLang="bg-BG" sz="2400" b="1" dirty="0" err="1"/>
              <a:t>woman</a:t>
            </a:r>
            <a:r>
              <a:rPr lang="bg-BG" altLang="bg-BG" sz="2400" b="1" dirty="0"/>
              <a:t> </a:t>
            </a:r>
            <a:r>
              <a:rPr lang="bg-BG" altLang="bg-BG" sz="2400" b="1" dirty="0" err="1"/>
              <a:t>within</a:t>
            </a:r>
            <a:r>
              <a:rPr lang="bg-BG" altLang="bg-BG" sz="2400" b="1" dirty="0"/>
              <a:t> </a:t>
            </a:r>
            <a:r>
              <a:rPr lang="bg-BG" altLang="bg-BG" sz="2400" b="1" dirty="0" err="1"/>
              <a:t>two</a:t>
            </a:r>
            <a:r>
              <a:rPr lang="bg-BG" altLang="bg-BG" sz="2400" b="1" dirty="0"/>
              <a:t> </a:t>
            </a:r>
            <a:r>
              <a:rPr lang="bg-BG" altLang="bg-BG" sz="2400" b="1" dirty="0" err="1"/>
              <a:t>hours</a:t>
            </a:r>
            <a:r>
              <a:rPr lang="bg-BG" altLang="bg-BG" sz="2400" b="1" dirty="0"/>
              <a:t>. </a:t>
            </a:r>
            <a:r>
              <a:rPr lang="bg-BG" altLang="bg-BG" sz="2400" b="1" dirty="0" err="1"/>
              <a:t>An</a:t>
            </a:r>
            <a:r>
              <a:rPr lang="bg-BG" altLang="bg-BG" sz="2400" b="1" dirty="0"/>
              <a:t> </a:t>
            </a:r>
            <a:r>
              <a:rPr lang="bg-BG" altLang="bg-BG" sz="2400" b="1" dirty="0" err="1"/>
              <a:t>injection</a:t>
            </a:r>
            <a:r>
              <a:rPr lang="bg-BG" altLang="bg-BG" sz="2400" b="1" dirty="0"/>
              <a:t> of the </a:t>
            </a:r>
            <a:r>
              <a:rPr lang="bg-BG" altLang="bg-BG" sz="2400" b="1" dirty="0" err="1"/>
              <a:t>drug</a:t>
            </a:r>
            <a:r>
              <a:rPr lang="bg-BG" altLang="bg-BG" sz="2400" b="1" dirty="0"/>
              <a:t> </a:t>
            </a:r>
            <a:r>
              <a:rPr lang="bg-BG" altLang="bg-BG" sz="2400" b="1" dirty="0" err="1"/>
              <a:t>oxytocin</a:t>
            </a:r>
            <a:r>
              <a:rPr lang="bg-BG" altLang="bg-BG" sz="2400" b="1" dirty="0"/>
              <a:t> </a:t>
            </a:r>
            <a:r>
              <a:rPr lang="bg-BG" altLang="bg-BG" sz="2400" b="1" dirty="0" err="1"/>
              <a:t>given</a:t>
            </a:r>
            <a:r>
              <a:rPr lang="bg-BG" altLang="bg-BG" sz="2400" b="1" dirty="0"/>
              <a:t> </a:t>
            </a:r>
            <a:r>
              <a:rPr lang="bg-BG" altLang="bg-BG" sz="2400" b="1" dirty="0" err="1"/>
              <a:t>immediately</a:t>
            </a:r>
            <a:r>
              <a:rPr lang="bg-BG" altLang="bg-BG" sz="2400" b="1" dirty="0"/>
              <a:t> </a:t>
            </a:r>
            <a:r>
              <a:rPr lang="bg-BG" altLang="bg-BG" sz="2400" b="1" dirty="0" err="1"/>
              <a:t>after</a:t>
            </a:r>
            <a:r>
              <a:rPr lang="bg-BG" altLang="bg-BG" sz="2400" b="1" dirty="0"/>
              <a:t> </a:t>
            </a:r>
            <a:r>
              <a:rPr lang="bg-BG" altLang="bg-BG" sz="2400" b="1" dirty="0" err="1"/>
              <a:t>childbirth</a:t>
            </a:r>
            <a:r>
              <a:rPr lang="bg-BG" altLang="bg-BG" sz="2400" b="1" dirty="0"/>
              <a:t> </a:t>
            </a:r>
            <a:r>
              <a:rPr lang="bg-BG" altLang="bg-BG" sz="2400" b="1" dirty="0" err="1"/>
              <a:t>reduces</a:t>
            </a:r>
            <a:r>
              <a:rPr lang="bg-BG" altLang="bg-BG" sz="2400" b="1" dirty="0"/>
              <a:t> the </a:t>
            </a:r>
            <a:r>
              <a:rPr lang="bg-BG" altLang="bg-BG" sz="2400" b="1" dirty="0" err="1"/>
              <a:t>risk</a:t>
            </a:r>
            <a:r>
              <a:rPr lang="bg-BG" altLang="bg-BG" sz="2400" b="1" dirty="0"/>
              <a:t> of </a:t>
            </a:r>
            <a:r>
              <a:rPr lang="bg-BG" altLang="bg-BG" sz="2400" b="1" dirty="0" err="1"/>
              <a:t>bleeding</a:t>
            </a:r>
            <a:r>
              <a:rPr lang="bg-BG" altLang="bg-BG" sz="2400" b="1" dirty="0"/>
              <a:t> </a:t>
            </a:r>
            <a:r>
              <a:rPr lang="bg-BG" altLang="bg-BG" sz="2400" b="1" dirty="0" err="1"/>
              <a:t>very</a:t>
            </a:r>
            <a:r>
              <a:rPr lang="bg-BG" altLang="bg-BG" sz="2400" b="1" dirty="0"/>
              <a:t> </a:t>
            </a:r>
            <a:r>
              <a:rPr lang="bg-BG" altLang="bg-BG" sz="2400" b="1" dirty="0" err="1"/>
              <a:t>effectively</a:t>
            </a:r>
            <a:r>
              <a:rPr lang="bg-BG" altLang="bg-BG" sz="2400" b="1" dirty="0"/>
              <a:t>.</a:t>
            </a:r>
            <a:endParaRPr lang="bg-BG" altLang="bg-BG" sz="2400" dirty="0"/>
          </a:p>
        </p:txBody>
      </p:sp>
      <p:sp>
        <p:nvSpPr>
          <p:cNvPr id="5" name="Контейнер за номер на слайда 4"/>
          <p:cNvSpPr>
            <a:spLocks noGrp="1"/>
          </p:cNvSpPr>
          <p:nvPr>
            <p:ph type="sldNum" sz="quarter" idx="11"/>
          </p:nvPr>
        </p:nvSpPr>
        <p:spPr/>
        <p:txBody>
          <a:bodyPr/>
          <a:lstStyle/>
          <a:p>
            <a:fld id="{01A81642-CA0E-48C8-B2E6-127467888C52}" type="slidenum">
              <a:rPr lang="bg-BG" altLang="bg-BG"/>
              <a:pPr/>
              <a:t>22</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50825" y="274638"/>
            <a:ext cx="8642350" cy="6107112"/>
          </a:xfrm>
        </p:spPr>
        <p:txBody>
          <a:bodyPr/>
          <a:lstStyle/>
          <a:p>
            <a:r>
              <a:rPr lang="bg-BG" altLang="bg-BG" sz="2800" b="1">
                <a:solidFill>
                  <a:srgbClr val="FF3300"/>
                </a:solidFill>
              </a:rPr>
              <a:t>Sepsis,</a:t>
            </a:r>
            <a:r>
              <a:rPr lang="bg-BG" altLang="bg-BG" sz="2800" b="1"/>
              <a:t> the second most frequent cause of maternal death, can be widely reduced if aseptic techniques are respected. </a:t>
            </a:r>
            <a:r>
              <a:rPr lang="en-US" altLang="bg-BG" sz="2800" b="1"/>
              <a:t/>
            </a:r>
            <a:br>
              <a:rPr lang="en-US" altLang="bg-BG" sz="2800" b="1"/>
            </a:br>
            <a:r>
              <a:rPr lang="en-US" altLang="bg-BG" sz="2800" b="1"/>
              <a:t/>
            </a:r>
            <a:br>
              <a:rPr lang="en-US" altLang="bg-BG" sz="2800" b="1"/>
            </a:br>
            <a:r>
              <a:rPr lang="bg-BG" altLang="bg-BG" sz="2800" b="1"/>
              <a:t>The third-cause, </a:t>
            </a:r>
            <a:r>
              <a:rPr lang="bg-BG" altLang="bg-BG" sz="2800" b="1">
                <a:solidFill>
                  <a:srgbClr val="FF3300"/>
                </a:solidFill>
              </a:rPr>
              <a:t>pre-eclampsia,</a:t>
            </a:r>
            <a:r>
              <a:rPr lang="bg-BG" altLang="bg-BG" sz="2800" b="1"/>
              <a:t> is a common hypertensive disorder in pregnancy, which can be monitored. Although pre-eclampsia cannot be completely cured before the delivery, the administration of drugs like magnesium sulfate can lower a woman's risk of developing convulsions (eclampsia). </a:t>
            </a:r>
            <a:r>
              <a:rPr lang="en-US" altLang="bg-BG" sz="2800" b="1"/>
              <a:t/>
            </a:r>
            <a:br>
              <a:rPr lang="en-US" altLang="bg-BG" sz="2800" b="1"/>
            </a:br>
            <a:r>
              <a:rPr lang="en-US" altLang="bg-BG" sz="2400" b="1"/>
              <a:t/>
            </a:r>
            <a:br>
              <a:rPr lang="en-US" altLang="bg-BG" sz="2400" b="1"/>
            </a:br>
            <a:endParaRPr lang="bg-BG" altLang="bg-BG" sz="2400" b="1"/>
          </a:p>
        </p:txBody>
      </p:sp>
      <p:sp>
        <p:nvSpPr>
          <p:cNvPr id="5" name="Контейнер за номер на слайда 4"/>
          <p:cNvSpPr>
            <a:spLocks noGrp="1"/>
          </p:cNvSpPr>
          <p:nvPr>
            <p:ph type="sldNum" sz="quarter" idx="11"/>
          </p:nvPr>
        </p:nvSpPr>
        <p:spPr/>
        <p:txBody>
          <a:bodyPr/>
          <a:lstStyle/>
          <a:p>
            <a:fld id="{7067798D-EE8D-4F04-BFA3-C40CA2542470}" type="slidenum">
              <a:rPr lang="bg-BG" altLang="bg-BG"/>
              <a:pPr/>
              <a:t>23</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68313" y="116632"/>
            <a:ext cx="8218487" cy="6107112"/>
          </a:xfrm>
        </p:spPr>
        <p:txBody>
          <a:bodyPr>
            <a:normAutofit fontScale="90000"/>
          </a:bodyPr>
          <a:lstStyle/>
          <a:p>
            <a:r>
              <a:rPr lang="bg-BG" altLang="bg-BG" sz="2800" b="1" dirty="0" err="1"/>
              <a:t>Another</a:t>
            </a:r>
            <a:r>
              <a:rPr lang="bg-BG" altLang="bg-BG" sz="2800" b="1" dirty="0"/>
              <a:t> </a:t>
            </a:r>
            <a:r>
              <a:rPr lang="bg-BG" altLang="bg-BG" sz="2800" b="1" dirty="0" err="1"/>
              <a:t>frequent</a:t>
            </a:r>
            <a:r>
              <a:rPr lang="bg-BG" altLang="bg-BG" sz="2800" b="1" dirty="0"/>
              <a:t> </a:t>
            </a:r>
            <a:r>
              <a:rPr lang="bg-BG" altLang="bg-BG" sz="2800" b="1" dirty="0" err="1"/>
              <a:t>cause</a:t>
            </a:r>
            <a:r>
              <a:rPr lang="bg-BG" altLang="bg-BG" sz="2800" b="1" dirty="0"/>
              <a:t> of </a:t>
            </a:r>
            <a:r>
              <a:rPr lang="bg-BG" altLang="bg-BG" sz="2800" b="1" dirty="0" err="1"/>
              <a:t>maternal</a:t>
            </a:r>
            <a:r>
              <a:rPr lang="bg-BG" altLang="bg-BG" sz="2800" b="1" dirty="0"/>
              <a:t> death, </a:t>
            </a:r>
            <a:r>
              <a:rPr lang="bg-BG" altLang="bg-BG" sz="2800" b="1" dirty="0" err="1">
                <a:solidFill>
                  <a:srgbClr val="FF3300"/>
                </a:solidFill>
              </a:rPr>
              <a:t>obstructed</a:t>
            </a:r>
            <a:r>
              <a:rPr lang="bg-BG" altLang="bg-BG" sz="2800" b="1" dirty="0">
                <a:solidFill>
                  <a:srgbClr val="FF3300"/>
                </a:solidFill>
              </a:rPr>
              <a:t> </a:t>
            </a:r>
            <a:r>
              <a:rPr lang="bg-BG" altLang="bg-BG" sz="2800" b="1" dirty="0" err="1">
                <a:solidFill>
                  <a:srgbClr val="FF3300"/>
                </a:solidFill>
              </a:rPr>
              <a:t>labour</a:t>
            </a:r>
            <a:r>
              <a:rPr lang="bg-BG" altLang="bg-BG" sz="2800" b="1" dirty="0"/>
              <a:t>, </a:t>
            </a:r>
            <a:r>
              <a:rPr lang="bg-BG" altLang="bg-BG" sz="2800" b="1" dirty="0" err="1"/>
              <a:t>can</a:t>
            </a:r>
            <a:r>
              <a:rPr lang="bg-BG" altLang="bg-BG" sz="2800" b="1" dirty="0"/>
              <a:t> </a:t>
            </a:r>
            <a:r>
              <a:rPr lang="bg-BG" altLang="bg-BG" sz="2800" b="1" dirty="0" err="1"/>
              <a:t>be</a:t>
            </a:r>
            <a:r>
              <a:rPr lang="bg-BG" altLang="bg-BG" sz="2800" b="1" dirty="0"/>
              <a:t> </a:t>
            </a:r>
            <a:r>
              <a:rPr lang="bg-BG" altLang="bg-BG" sz="2800" b="1" dirty="0" err="1"/>
              <a:t>prevented</a:t>
            </a:r>
            <a:r>
              <a:rPr lang="bg-BG" altLang="bg-BG" sz="2800" b="1" dirty="0"/>
              <a:t> </a:t>
            </a:r>
            <a:r>
              <a:rPr lang="bg-BG" altLang="bg-BG" sz="2800" b="1" dirty="0" err="1"/>
              <a:t>or</a:t>
            </a:r>
            <a:r>
              <a:rPr lang="bg-BG" altLang="bg-BG" sz="2800" b="1" dirty="0"/>
              <a:t> </a:t>
            </a:r>
            <a:r>
              <a:rPr lang="bg-BG" altLang="bg-BG" sz="2800" b="1" dirty="0" err="1"/>
              <a:t>managed</a:t>
            </a:r>
            <a:r>
              <a:rPr lang="bg-BG" altLang="bg-BG" sz="2800" b="1" dirty="0"/>
              <a:t> </a:t>
            </a:r>
            <a:r>
              <a:rPr lang="bg-BG" altLang="bg-BG" sz="2800" b="1" dirty="0" err="1"/>
              <a:t>by</a:t>
            </a:r>
            <a:r>
              <a:rPr lang="bg-BG" altLang="bg-BG" sz="2800" b="1" dirty="0"/>
              <a:t> </a:t>
            </a:r>
            <a:r>
              <a:rPr lang="bg-BG" altLang="bg-BG" sz="2800" b="1" dirty="0" err="1"/>
              <a:t>skilled</a:t>
            </a:r>
            <a:r>
              <a:rPr lang="bg-BG" altLang="bg-BG" sz="2800" b="1" dirty="0"/>
              <a:t> </a:t>
            </a:r>
            <a:r>
              <a:rPr lang="bg-BG" altLang="bg-BG" sz="2800" b="1" dirty="0" err="1"/>
              <a:t>birth</a:t>
            </a:r>
            <a:r>
              <a:rPr lang="bg-BG" altLang="bg-BG" sz="2800" b="1" dirty="0"/>
              <a:t> </a:t>
            </a:r>
            <a:r>
              <a:rPr lang="bg-BG" altLang="bg-BG" sz="2800" b="1" dirty="0" err="1"/>
              <a:t>attendants</a:t>
            </a:r>
            <a:r>
              <a:rPr lang="bg-BG" altLang="bg-BG" sz="2800" b="1" dirty="0"/>
              <a:t>. </a:t>
            </a:r>
            <a:r>
              <a:rPr lang="en-US" altLang="bg-BG" sz="2800" b="1" dirty="0"/>
              <a:t/>
            </a:r>
            <a:br>
              <a:rPr lang="en-US" altLang="bg-BG" sz="2800" b="1" dirty="0"/>
            </a:br>
            <a:r>
              <a:rPr lang="bg-BG" altLang="bg-BG" sz="2400" b="1" dirty="0" err="1"/>
              <a:t>Obstructed</a:t>
            </a:r>
            <a:r>
              <a:rPr lang="bg-BG" altLang="bg-BG" sz="2400" b="1" dirty="0"/>
              <a:t> </a:t>
            </a:r>
            <a:r>
              <a:rPr lang="bg-BG" altLang="bg-BG" sz="2400" b="1" dirty="0" err="1"/>
              <a:t>labour</a:t>
            </a:r>
            <a:r>
              <a:rPr lang="bg-BG" altLang="bg-BG" sz="2400" b="1" dirty="0"/>
              <a:t> </a:t>
            </a:r>
            <a:r>
              <a:rPr lang="bg-BG" altLang="bg-BG" sz="2400" b="1" dirty="0" err="1"/>
              <a:t>occurs</a:t>
            </a:r>
            <a:r>
              <a:rPr lang="bg-BG" altLang="bg-BG" sz="2400" b="1" dirty="0"/>
              <a:t> </a:t>
            </a:r>
            <a:r>
              <a:rPr lang="bg-BG" altLang="bg-BG" sz="2400" b="1" dirty="0" err="1"/>
              <a:t>when</a:t>
            </a:r>
            <a:r>
              <a:rPr lang="bg-BG" altLang="bg-BG" sz="2400" b="1" dirty="0"/>
              <a:t> the </a:t>
            </a:r>
            <a:r>
              <a:rPr lang="bg-BG" altLang="bg-BG" sz="2400" b="1" dirty="0" err="1"/>
              <a:t>fetus'</a:t>
            </a:r>
            <a:r>
              <a:rPr lang="bg-BG" altLang="bg-BG" sz="2400" b="1" dirty="0"/>
              <a:t> </a:t>
            </a:r>
            <a:r>
              <a:rPr lang="bg-BG" altLang="bg-BG" sz="2400" b="1" dirty="0" err="1"/>
              <a:t>head</a:t>
            </a:r>
            <a:r>
              <a:rPr lang="bg-BG" altLang="bg-BG" sz="2400" b="1" dirty="0"/>
              <a:t> is </a:t>
            </a:r>
            <a:r>
              <a:rPr lang="bg-BG" altLang="bg-BG" sz="2400" b="1" dirty="0" err="1"/>
              <a:t>too</a:t>
            </a:r>
            <a:r>
              <a:rPr lang="bg-BG" altLang="bg-BG" sz="2400" b="1" dirty="0"/>
              <a:t> </a:t>
            </a:r>
            <a:r>
              <a:rPr lang="bg-BG" altLang="bg-BG" sz="2400" b="1" dirty="0" err="1"/>
              <a:t>big</a:t>
            </a:r>
            <a:r>
              <a:rPr lang="bg-BG" altLang="bg-BG" sz="2400" b="1" dirty="0"/>
              <a:t> </a:t>
            </a:r>
            <a:r>
              <a:rPr lang="bg-BG" altLang="bg-BG" sz="2400" b="1" dirty="0" err="1"/>
              <a:t>compared</a:t>
            </a:r>
            <a:r>
              <a:rPr lang="bg-BG" altLang="bg-BG" sz="2400" b="1" dirty="0"/>
              <a:t> to the </a:t>
            </a:r>
            <a:r>
              <a:rPr lang="bg-BG" altLang="bg-BG" sz="2400" b="1" dirty="0" err="1"/>
              <a:t>mother's</a:t>
            </a:r>
            <a:r>
              <a:rPr lang="bg-BG" altLang="bg-BG" sz="2400" b="1" dirty="0"/>
              <a:t> </a:t>
            </a:r>
            <a:r>
              <a:rPr lang="bg-BG" altLang="bg-BG" sz="2400" b="1" dirty="0" err="1"/>
              <a:t>pelvis</a:t>
            </a:r>
            <a:r>
              <a:rPr lang="bg-BG" altLang="bg-BG" sz="2400" b="1" dirty="0"/>
              <a:t> </a:t>
            </a:r>
            <a:r>
              <a:rPr lang="bg-BG" altLang="bg-BG" sz="2400" b="1" dirty="0" err="1"/>
              <a:t>or</a:t>
            </a:r>
            <a:r>
              <a:rPr lang="bg-BG" altLang="bg-BG" sz="2400" b="1" dirty="0"/>
              <a:t> </a:t>
            </a:r>
            <a:r>
              <a:rPr lang="bg-BG" altLang="bg-BG" sz="2400" b="1" dirty="0" err="1"/>
              <a:t>if</a:t>
            </a:r>
            <a:r>
              <a:rPr lang="bg-BG" altLang="bg-BG" sz="2400" b="1" dirty="0"/>
              <a:t> the </a:t>
            </a:r>
            <a:r>
              <a:rPr lang="bg-BG" altLang="bg-BG" sz="2400" b="1" dirty="0" err="1"/>
              <a:t>baby</a:t>
            </a:r>
            <a:r>
              <a:rPr lang="bg-BG" altLang="bg-BG" sz="2400" b="1" dirty="0"/>
              <a:t> is </a:t>
            </a:r>
            <a:r>
              <a:rPr lang="bg-BG" altLang="bg-BG" sz="2400" b="1" dirty="0" err="1"/>
              <a:t>abnormally</a:t>
            </a:r>
            <a:r>
              <a:rPr lang="bg-BG" altLang="bg-BG" sz="2400" b="1" dirty="0"/>
              <a:t> </a:t>
            </a:r>
            <a:r>
              <a:rPr lang="bg-BG" altLang="bg-BG" sz="2400" b="1" dirty="0" err="1"/>
              <a:t>positioned</a:t>
            </a:r>
            <a:r>
              <a:rPr lang="bg-BG" altLang="bg-BG" sz="2400" b="1" dirty="0"/>
              <a:t>. </a:t>
            </a:r>
            <a:r>
              <a:rPr lang="en-US" altLang="bg-BG" sz="2400" b="1" dirty="0"/>
              <a:t/>
            </a:r>
            <a:br>
              <a:rPr lang="en-US" altLang="bg-BG" sz="2400" b="1" dirty="0"/>
            </a:br>
            <a:r>
              <a:rPr lang="en-US" altLang="bg-BG" sz="2800" b="1" dirty="0"/>
              <a:t/>
            </a:r>
            <a:br>
              <a:rPr lang="en-US" altLang="bg-BG" sz="2800" b="1" dirty="0"/>
            </a:br>
            <a:r>
              <a:rPr lang="bg-BG" altLang="bg-BG" sz="2400" b="1" dirty="0"/>
              <a:t>A </a:t>
            </a:r>
            <a:r>
              <a:rPr lang="bg-BG" altLang="bg-BG" sz="2400" b="1" dirty="0" err="1"/>
              <a:t>simple</a:t>
            </a:r>
            <a:r>
              <a:rPr lang="bg-BG" altLang="bg-BG" sz="2400" b="1" dirty="0"/>
              <a:t> </a:t>
            </a:r>
            <a:r>
              <a:rPr lang="bg-BG" altLang="bg-BG" sz="2400" b="1" dirty="0" err="1"/>
              <a:t>tool</a:t>
            </a:r>
            <a:r>
              <a:rPr lang="bg-BG" altLang="bg-BG" sz="2400" b="1" dirty="0"/>
              <a:t> to </a:t>
            </a:r>
            <a:r>
              <a:rPr lang="bg-BG" altLang="bg-BG" sz="2400" b="1" dirty="0" err="1"/>
              <a:t>identify</a:t>
            </a:r>
            <a:r>
              <a:rPr lang="bg-BG" altLang="bg-BG" sz="2400" b="1" dirty="0"/>
              <a:t> </a:t>
            </a:r>
            <a:r>
              <a:rPr lang="bg-BG" altLang="bg-BG" sz="2400" b="1" dirty="0" err="1"/>
              <a:t>problems</a:t>
            </a:r>
            <a:r>
              <a:rPr lang="bg-BG" altLang="bg-BG" sz="2400" b="1" dirty="0"/>
              <a:t> in </a:t>
            </a:r>
            <a:r>
              <a:rPr lang="bg-BG" altLang="bg-BG" sz="2400" b="1" dirty="0" err="1"/>
              <a:t>labour</a:t>
            </a:r>
            <a:r>
              <a:rPr lang="bg-BG" altLang="bg-BG" sz="2400" b="1" dirty="0"/>
              <a:t> </a:t>
            </a:r>
            <a:r>
              <a:rPr lang="bg-BG" altLang="bg-BG" sz="2400" b="1" dirty="0" err="1"/>
              <a:t>early</a:t>
            </a:r>
            <a:r>
              <a:rPr lang="bg-BG" altLang="bg-BG" sz="2400" b="1" dirty="0"/>
              <a:t> is the </a:t>
            </a:r>
            <a:r>
              <a:rPr lang="bg-BG" altLang="bg-BG" sz="2400" b="1" dirty="0" err="1"/>
              <a:t>partograph</a:t>
            </a:r>
            <a:r>
              <a:rPr lang="en-US" altLang="bg-BG" sz="2400" b="1" dirty="0"/>
              <a:t> to monitor the </a:t>
            </a:r>
            <a:r>
              <a:rPr lang="bg-BG" altLang="bg-BG" sz="2400" b="1" dirty="0" err="1"/>
              <a:t>progress</a:t>
            </a:r>
            <a:r>
              <a:rPr lang="bg-BG" altLang="bg-BG" sz="2400" b="1" dirty="0"/>
              <a:t> </a:t>
            </a:r>
            <a:r>
              <a:rPr lang="en-US" altLang="bg-BG" sz="2400" b="1" dirty="0"/>
              <a:t>of </a:t>
            </a:r>
            <a:r>
              <a:rPr lang="en-US" altLang="bg-BG" sz="2400" b="1" dirty="0" err="1"/>
              <a:t>labour</a:t>
            </a:r>
            <a:r>
              <a:rPr lang="en-US" altLang="bg-BG" sz="2400" b="1" dirty="0"/>
              <a:t> </a:t>
            </a:r>
            <a:r>
              <a:rPr lang="bg-BG" altLang="bg-BG" sz="2400" b="1" dirty="0" err="1"/>
              <a:t>and</a:t>
            </a:r>
            <a:r>
              <a:rPr lang="bg-BG" altLang="bg-BG" sz="2400" b="1" dirty="0"/>
              <a:t> </a:t>
            </a:r>
            <a:r>
              <a:rPr lang="en-US" altLang="bg-BG" sz="2400" b="1" dirty="0"/>
              <a:t>the </a:t>
            </a:r>
            <a:r>
              <a:rPr lang="bg-BG" altLang="bg-BG" sz="2400" b="1" dirty="0" err="1"/>
              <a:t>maternal</a:t>
            </a:r>
            <a:r>
              <a:rPr lang="bg-BG" altLang="bg-BG" sz="2400" b="1" dirty="0"/>
              <a:t> </a:t>
            </a:r>
            <a:r>
              <a:rPr lang="bg-BG" altLang="bg-BG" sz="2400" b="1" dirty="0" err="1"/>
              <a:t>and</a:t>
            </a:r>
            <a:r>
              <a:rPr lang="bg-BG" altLang="bg-BG" sz="2400" b="1" dirty="0"/>
              <a:t> </a:t>
            </a:r>
            <a:r>
              <a:rPr lang="bg-BG" altLang="bg-BG" sz="2400" b="1" dirty="0" err="1"/>
              <a:t>fetal</a:t>
            </a:r>
            <a:r>
              <a:rPr lang="bg-BG" altLang="bg-BG" sz="2400" b="1" dirty="0"/>
              <a:t> </a:t>
            </a:r>
            <a:r>
              <a:rPr lang="bg-BG" altLang="bg-BG" sz="2400" b="1" dirty="0" err="1"/>
              <a:t>condition</a:t>
            </a:r>
            <a:r>
              <a:rPr lang="bg-BG" altLang="bg-BG" sz="2400" b="1" dirty="0"/>
              <a:t>. </a:t>
            </a:r>
            <a:r>
              <a:rPr lang="bg-BG" altLang="bg-BG" sz="2400" b="1" dirty="0" err="1"/>
              <a:t>Skilled</a:t>
            </a:r>
            <a:r>
              <a:rPr lang="bg-BG" altLang="bg-BG" sz="2400" b="1" dirty="0"/>
              <a:t> </a:t>
            </a:r>
            <a:r>
              <a:rPr lang="bg-BG" altLang="bg-BG" sz="2400" b="1" dirty="0" err="1"/>
              <a:t>practitioners</a:t>
            </a:r>
            <a:r>
              <a:rPr lang="bg-BG" altLang="bg-BG" sz="2400" b="1" dirty="0"/>
              <a:t> </a:t>
            </a:r>
            <a:r>
              <a:rPr lang="bg-BG" altLang="bg-BG" sz="2400" b="1" dirty="0" err="1"/>
              <a:t>can</a:t>
            </a:r>
            <a:r>
              <a:rPr lang="bg-BG" altLang="bg-BG" sz="2400" b="1" dirty="0"/>
              <a:t> </a:t>
            </a:r>
            <a:r>
              <a:rPr lang="bg-BG" altLang="bg-BG" sz="2400" b="1" dirty="0" err="1"/>
              <a:t>use</a:t>
            </a:r>
            <a:r>
              <a:rPr lang="bg-BG" altLang="bg-BG" sz="2400" b="1" dirty="0"/>
              <a:t> the </a:t>
            </a:r>
            <a:r>
              <a:rPr lang="bg-BG" altLang="bg-BG" sz="2400" b="1" dirty="0" err="1"/>
              <a:t>partograph</a:t>
            </a:r>
            <a:r>
              <a:rPr lang="bg-BG" altLang="bg-BG" sz="2400" b="1" dirty="0"/>
              <a:t> to </a:t>
            </a:r>
            <a:r>
              <a:rPr lang="bg-BG" altLang="bg-BG" sz="2400" b="1" dirty="0" err="1"/>
              <a:t>recognize</a:t>
            </a:r>
            <a:r>
              <a:rPr lang="bg-BG" altLang="bg-BG" sz="2400" b="1" dirty="0"/>
              <a:t> </a:t>
            </a:r>
            <a:r>
              <a:rPr lang="bg-BG" altLang="bg-BG" sz="2400" b="1" dirty="0" err="1"/>
              <a:t>and</a:t>
            </a:r>
            <a:r>
              <a:rPr lang="bg-BG" altLang="bg-BG" sz="2400" b="1" dirty="0"/>
              <a:t> </a:t>
            </a:r>
            <a:r>
              <a:rPr lang="bg-BG" altLang="bg-BG" sz="2400" b="1" dirty="0" err="1"/>
              <a:t>deal</a:t>
            </a:r>
            <a:r>
              <a:rPr lang="bg-BG" altLang="bg-BG" sz="2400" b="1" dirty="0"/>
              <a:t> with </a:t>
            </a:r>
            <a:r>
              <a:rPr lang="bg-BG" altLang="bg-BG" sz="2400" b="1" dirty="0" err="1"/>
              <a:t>slow</a:t>
            </a:r>
            <a:r>
              <a:rPr lang="bg-BG" altLang="bg-BG" sz="2400" b="1" dirty="0"/>
              <a:t> </a:t>
            </a:r>
            <a:r>
              <a:rPr lang="bg-BG" altLang="bg-BG" sz="2400" b="1" dirty="0" err="1"/>
              <a:t>progress</a:t>
            </a:r>
            <a:r>
              <a:rPr lang="bg-BG" altLang="bg-BG" sz="2400" b="1" dirty="0"/>
              <a:t> </a:t>
            </a:r>
            <a:r>
              <a:rPr lang="bg-BG" altLang="bg-BG" sz="2400" b="1" dirty="0" err="1"/>
              <a:t>before</a:t>
            </a:r>
            <a:r>
              <a:rPr lang="bg-BG" altLang="bg-BG" sz="2400" b="1" dirty="0"/>
              <a:t> </a:t>
            </a:r>
            <a:r>
              <a:rPr lang="bg-BG" altLang="bg-BG" sz="2400" b="1" dirty="0" err="1"/>
              <a:t>labour</a:t>
            </a:r>
            <a:r>
              <a:rPr lang="bg-BG" altLang="bg-BG" sz="2400" b="1" dirty="0"/>
              <a:t> </a:t>
            </a:r>
            <a:r>
              <a:rPr lang="bg-BG" altLang="bg-BG" sz="2400" b="1" dirty="0" err="1"/>
              <a:t>becomes</a:t>
            </a:r>
            <a:r>
              <a:rPr lang="bg-BG" altLang="bg-BG" sz="2400" b="1" dirty="0"/>
              <a:t> </a:t>
            </a:r>
            <a:r>
              <a:rPr lang="bg-BG" altLang="bg-BG" sz="2400" b="1" dirty="0" err="1"/>
              <a:t>obstructed</a:t>
            </a:r>
            <a:r>
              <a:rPr lang="bg-BG" altLang="bg-BG" sz="2400" b="1" dirty="0"/>
              <a:t>, </a:t>
            </a:r>
            <a:r>
              <a:rPr lang="bg-BG" altLang="bg-BG" sz="2400" b="1" dirty="0" err="1"/>
              <a:t>and</a:t>
            </a:r>
            <a:r>
              <a:rPr lang="bg-BG" altLang="bg-BG" sz="2400" b="1" dirty="0"/>
              <a:t>, </a:t>
            </a:r>
            <a:r>
              <a:rPr lang="bg-BG" altLang="bg-BG" sz="2400" b="1" dirty="0" err="1"/>
              <a:t>if</a:t>
            </a:r>
            <a:r>
              <a:rPr lang="bg-BG" altLang="bg-BG" sz="2400" b="1" dirty="0"/>
              <a:t> </a:t>
            </a:r>
            <a:r>
              <a:rPr lang="bg-BG" altLang="bg-BG" sz="2400" b="1" dirty="0" err="1"/>
              <a:t>necessary</a:t>
            </a:r>
            <a:r>
              <a:rPr lang="bg-BG" altLang="bg-BG" sz="2400" b="1" dirty="0"/>
              <a:t>, </a:t>
            </a:r>
            <a:r>
              <a:rPr lang="bg-BG" altLang="bg-BG" sz="2400" b="1" dirty="0" err="1" smtClean="0"/>
              <a:t>ref</a:t>
            </a:r>
            <a:r>
              <a:rPr lang="en-US" altLang="bg-BG" sz="2400" b="1" dirty="0"/>
              <a:t>f</a:t>
            </a:r>
            <a:r>
              <a:rPr lang="bg-BG" altLang="bg-BG" sz="2400" b="1" dirty="0" err="1" smtClean="0"/>
              <a:t>er</a:t>
            </a:r>
            <a:r>
              <a:rPr lang="bg-BG" altLang="bg-BG" sz="2400" b="1" dirty="0" smtClean="0"/>
              <a:t> </a:t>
            </a:r>
            <a:r>
              <a:rPr lang="bg-BG" altLang="bg-BG" sz="2400" b="1" dirty="0"/>
              <a:t>the </a:t>
            </a:r>
            <a:r>
              <a:rPr lang="bg-BG" altLang="bg-BG" sz="2400" b="1" dirty="0" err="1"/>
              <a:t>woman</a:t>
            </a:r>
            <a:r>
              <a:rPr lang="bg-BG" altLang="bg-BG" sz="2400" b="1" dirty="0"/>
              <a:t> to </a:t>
            </a:r>
            <a:r>
              <a:rPr lang="bg-BG" altLang="bg-BG" sz="2400" b="1" dirty="0" err="1"/>
              <a:t>caesarean</a:t>
            </a:r>
            <a:r>
              <a:rPr lang="bg-BG" altLang="bg-BG" sz="2400" b="1" dirty="0"/>
              <a:t> </a:t>
            </a:r>
            <a:r>
              <a:rPr lang="bg-BG" altLang="bg-BG" sz="2400" b="1" dirty="0" err="1"/>
              <a:t>section</a:t>
            </a:r>
            <a:r>
              <a:rPr lang="bg-BG" altLang="bg-BG" sz="2400" b="1" dirty="0"/>
              <a:t>.</a:t>
            </a:r>
          </a:p>
        </p:txBody>
      </p:sp>
      <p:sp>
        <p:nvSpPr>
          <p:cNvPr id="5" name="Контейнер за номер на слайда 4"/>
          <p:cNvSpPr>
            <a:spLocks noGrp="1"/>
          </p:cNvSpPr>
          <p:nvPr>
            <p:ph type="sldNum" sz="quarter" idx="11"/>
          </p:nvPr>
        </p:nvSpPr>
        <p:spPr/>
        <p:txBody>
          <a:bodyPr/>
          <a:lstStyle/>
          <a:p>
            <a:fld id="{46E70A5F-29B2-4749-91D6-D614B863C47F}" type="slidenum">
              <a:rPr lang="bg-BG" altLang="bg-BG"/>
              <a:pPr/>
              <a:t>24</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116632"/>
            <a:ext cx="8229600" cy="6107112"/>
          </a:xfrm>
        </p:spPr>
        <p:txBody>
          <a:bodyPr/>
          <a:lstStyle/>
          <a:p>
            <a:r>
              <a:rPr lang="bg-BG" altLang="bg-BG" sz="3200" b="1" dirty="0">
                <a:solidFill>
                  <a:srgbClr val="FF3300"/>
                </a:solidFill>
              </a:rPr>
              <a:t>WHY DO MOTHERS NOT GET THE CARE THEY NEED? </a:t>
            </a:r>
            <a:br>
              <a:rPr lang="bg-BG" altLang="bg-BG" sz="3200" b="1" dirty="0">
                <a:solidFill>
                  <a:srgbClr val="FF3300"/>
                </a:solidFill>
              </a:rPr>
            </a:br>
            <a:r>
              <a:rPr lang="bg-BG" altLang="bg-BG" sz="2800" b="1" dirty="0"/>
              <a:t>  </a:t>
            </a:r>
            <a:br>
              <a:rPr lang="bg-BG" altLang="bg-BG" sz="2800" b="1" dirty="0"/>
            </a:br>
            <a:r>
              <a:rPr lang="en-US" dirty="0"/>
              <a:t>The latest available data suggest that in most high income and upper middle income countries, more than 90% of all births benefit from the presence of a trained midwife, doctor or nurse. However, fewer than half of all births in several low income and lower-middle-income countries are assisted by such skilled health personnel</a:t>
            </a:r>
            <a:r>
              <a:rPr lang="bg-BG" altLang="bg-BG" sz="3200" b="1" dirty="0" smtClean="0"/>
              <a:t>.</a:t>
            </a:r>
            <a:r>
              <a:rPr lang="bg-BG" altLang="bg-BG" sz="2800" b="1" dirty="0" smtClean="0"/>
              <a:t> </a:t>
            </a:r>
            <a:endParaRPr lang="bg-BG" altLang="bg-BG" sz="2800" b="1" dirty="0"/>
          </a:p>
        </p:txBody>
      </p:sp>
      <p:sp>
        <p:nvSpPr>
          <p:cNvPr id="5" name="Контейнер за номер на слайда 4"/>
          <p:cNvSpPr>
            <a:spLocks noGrp="1"/>
          </p:cNvSpPr>
          <p:nvPr>
            <p:ph type="sldNum" sz="quarter" idx="11"/>
          </p:nvPr>
        </p:nvSpPr>
        <p:spPr/>
        <p:txBody>
          <a:bodyPr/>
          <a:lstStyle/>
          <a:p>
            <a:fld id="{BBD2F585-39D3-47FB-9A73-80A36588E6C6}" type="slidenum">
              <a:rPr lang="bg-BG" altLang="bg-BG"/>
              <a:pPr/>
              <a:t>25</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factors that prevent women from receiving or seeking care </a:t>
            </a:r>
            <a:endParaRPr lang="bg-BG" dirty="0"/>
          </a:p>
        </p:txBody>
      </p:sp>
      <p:sp>
        <p:nvSpPr>
          <p:cNvPr id="3" name="Content Placeholder 2"/>
          <p:cNvSpPr>
            <a:spLocks noGrp="1"/>
          </p:cNvSpPr>
          <p:nvPr>
            <p:ph sz="quarter" idx="1"/>
          </p:nvPr>
        </p:nvSpPr>
        <p:spPr/>
        <p:txBody>
          <a:bodyPr/>
          <a:lstStyle/>
          <a:p>
            <a:r>
              <a:rPr lang="en-US" dirty="0"/>
              <a:t>poverty</a:t>
            </a:r>
          </a:p>
          <a:p>
            <a:r>
              <a:rPr lang="en-US" dirty="0"/>
              <a:t>distance to facilities</a:t>
            </a:r>
          </a:p>
          <a:p>
            <a:r>
              <a:rPr lang="en-US" dirty="0"/>
              <a:t>lack of information</a:t>
            </a:r>
          </a:p>
          <a:p>
            <a:r>
              <a:rPr lang="en-US" dirty="0"/>
              <a:t>inadequate and poor quality services</a:t>
            </a:r>
          </a:p>
          <a:p>
            <a:r>
              <a:rPr lang="en-US" dirty="0"/>
              <a:t>cultural beliefs and practices.</a:t>
            </a:r>
          </a:p>
          <a:p>
            <a:pPr marL="0" indent="0">
              <a:buNone/>
            </a:pPr>
            <a:endParaRPr lang="bg-BG" dirty="0"/>
          </a:p>
        </p:txBody>
      </p:sp>
      <p:sp>
        <p:nvSpPr>
          <p:cNvPr id="4" name="Slide Number Placeholder 3"/>
          <p:cNvSpPr>
            <a:spLocks noGrp="1"/>
          </p:cNvSpPr>
          <p:nvPr>
            <p:ph type="sldNum" sz="quarter" idx="15"/>
          </p:nvPr>
        </p:nvSpPr>
        <p:spPr/>
        <p:txBody>
          <a:bodyPr/>
          <a:lstStyle/>
          <a:p>
            <a:fld id="{99C46A18-4312-4F4A-8330-1AA91B839AD7}" type="slidenum">
              <a:rPr lang="bg-BG" altLang="bg-BG" smtClean="0"/>
              <a:pPr/>
              <a:t>26</a:t>
            </a:fld>
            <a:endParaRPr lang="bg-BG" altLang="bg-BG"/>
          </a:p>
        </p:txBody>
      </p:sp>
      <p:pic>
        <p:nvPicPr>
          <p:cNvPr id="6"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865511"/>
            <a:ext cx="4480114" cy="2985119"/>
          </a:xfrm>
          <a:prstGeom prst="rect">
            <a:avLst/>
          </a:prstGeom>
          <a:ln>
            <a:noFill/>
          </a:ln>
          <a:effectLst>
            <a:softEdge rad="112500"/>
          </a:effectLst>
        </p:spPr>
      </p:pic>
    </p:spTree>
    <p:extLst>
      <p:ext uri="{BB962C8B-B14F-4D97-AF65-F5344CB8AC3E}">
        <p14:creationId xmlns:p14="http://schemas.microsoft.com/office/powerpoint/2010/main" val="12624070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07505" y="2780928"/>
            <a:ext cx="8579296" cy="3168650"/>
          </a:xfrm>
        </p:spPr>
        <p:txBody>
          <a:bodyPr>
            <a:normAutofit/>
          </a:bodyPr>
          <a:lstStyle/>
          <a:p>
            <a:r>
              <a:rPr lang="en-US" altLang="bg-BG" sz="2400" b="1" dirty="0"/>
              <a:t/>
            </a:r>
            <a:br>
              <a:rPr lang="en-US" altLang="bg-BG" sz="2400" b="1" dirty="0"/>
            </a:br>
            <a:r>
              <a:rPr lang="en-US" altLang="bg-BG" sz="2400" b="1" dirty="0"/>
              <a:t>The WHO strategy “</a:t>
            </a:r>
            <a:r>
              <a:rPr lang="en-US" altLang="bg-BG" sz="2400" b="1" dirty="0">
                <a:solidFill>
                  <a:srgbClr val="FF3300"/>
                </a:solidFill>
              </a:rPr>
              <a:t>M</a:t>
            </a:r>
            <a:r>
              <a:rPr lang="bg-BG" altLang="bg-BG" sz="2400" b="1" dirty="0">
                <a:solidFill>
                  <a:srgbClr val="FF3300"/>
                </a:solidFill>
              </a:rPr>
              <a:t>AKING PREGNANCY SAFER</a:t>
            </a:r>
            <a:r>
              <a:rPr lang="en-US" altLang="bg-BG" sz="2400" b="1" dirty="0">
                <a:solidFill>
                  <a:srgbClr val="FF3300"/>
                </a:solidFill>
              </a:rPr>
              <a:t>” </a:t>
            </a:r>
            <a:r>
              <a:rPr lang="bg-BG" altLang="bg-BG" sz="2400" b="1" dirty="0">
                <a:solidFill>
                  <a:srgbClr val="FF3300"/>
                </a:solidFill>
              </a:rPr>
              <a:t/>
            </a:r>
            <a:br>
              <a:rPr lang="bg-BG" altLang="bg-BG" sz="2400" b="1" dirty="0">
                <a:solidFill>
                  <a:srgbClr val="FF3300"/>
                </a:solidFill>
              </a:rPr>
            </a:br>
            <a:r>
              <a:rPr lang="en-US" altLang="bg-BG" sz="2400" b="1" dirty="0">
                <a:solidFill>
                  <a:schemeClr val="tx1"/>
                </a:solidFill>
              </a:rPr>
              <a:t>is directed</a:t>
            </a:r>
            <a:r>
              <a:rPr lang="en-US" altLang="bg-BG" sz="2400" b="1" dirty="0">
                <a:solidFill>
                  <a:srgbClr val="FF3300"/>
                </a:solidFill>
              </a:rPr>
              <a:t> </a:t>
            </a:r>
            <a:r>
              <a:rPr lang="bg-BG" altLang="bg-BG" sz="2400" b="1" dirty="0" smtClean="0"/>
              <a:t>to</a:t>
            </a:r>
            <a:r>
              <a:rPr lang="en-US" altLang="bg-BG" sz="2400" b="1" dirty="0" smtClean="0"/>
              <a:t>:</a:t>
            </a:r>
            <a:br>
              <a:rPr lang="en-US" altLang="bg-BG" sz="2400" b="1" dirty="0" smtClean="0"/>
            </a:br>
            <a:r>
              <a:rPr lang="en-US" altLang="bg-BG" sz="2400" b="1" dirty="0" smtClean="0"/>
              <a:t>	</a:t>
            </a:r>
            <a:r>
              <a:rPr lang="bg-BG" altLang="bg-BG" sz="2000" b="1" dirty="0" err="1" smtClean="0"/>
              <a:t>improve</a:t>
            </a:r>
            <a:r>
              <a:rPr lang="bg-BG" altLang="bg-BG" sz="2000" b="1" dirty="0" smtClean="0"/>
              <a:t> </a:t>
            </a:r>
            <a:r>
              <a:rPr lang="bg-BG" altLang="bg-BG" sz="2000" b="1" dirty="0" err="1"/>
              <a:t>maternal</a:t>
            </a:r>
            <a:r>
              <a:rPr lang="bg-BG" altLang="bg-BG" sz="2000" b="1" dirty="0"/>
              <a:t> </a:t>
            </a:r>
            <a:r>
              <a:rPr lang="bg-BG" altLang="bg-BG" sz="2000" b="1" dirty="0" err="1"/>
              <a:t>health</a:t>
            </a:r>
            <a:r>
              <a:rPr lang="bg-BG" altLang="bg-BG" sz="2000" b="1" dirty="0"/>
              <a:t>, </a:t>
            </a:r>
            <a:r>
              <a:rPr lang="en-US" altLang="bg-BG" sz="2000" b="1" dirty="0" smtClean="0"/>
              <a:t/>
            </a:r>
            <a:br>
              <a:rPr lang="en-US" altLang="bg-BG" sz="2000" b="1" dirty="0" smtClean="0"/>
            </a:br>
            <a:r>
              <a:rPr lang="en-US" altLang="bg-BG" sz="2000" b="1" dirty="0" smtClean="0"/>
              <a:t>	</a:t>
            </a:r>
            <a:r>
              <a:rPr lang="bg-BG" altLang="bg-BG" sz="2000" b="1" dirty="0" err="1" smtClean="0"/>
              <a:t>assists</a:t>
            </a:r>
            <a:r>
              <a:rPr lang="bg-BG" altLang="bg-BG" sz="2000" b="1" dirty="0" smtClean="0"/>
              <a:t> </a:t>
            </a:r>
            <a:r>
              <a:rPr lang="bg-BG" altLang="bg-BG" sz="2000" b="1" dirty="0" err="1"/>
              <a:t>countries</a:t>
            </a:r>
            <a:r>
              <a:rPr lang="bg-BG" altLang="bg-BG" sz="2000" b="1" dirty="0"/>
              <a:t> to </a:t>
            </a:r>
            <a:r>
              <a:rPr lang="bg-BG" altLang="bg-BG" sz="2000" b="1" dirty="0" err="1"/>
              <a:t>ensure</a:t>
            </a:r>
            <a:r>
              <a:rPr lang="bg-BG" altLang="bg-BG" sz="2000" b="1" dirty="0"/>
              <a:t> </a:t>
            </a:r>
            <a:r>
              <a:rPr lang="bg-BG" altLang="bg-BG" sz="2000" b="1" dirty="0" err="1"/>
              <a:t>skilled</a:t>
            </a:r>
            <a:r>
              <a:rPr lang="bg-BG" altLang="bg-BG" sz="2000" b="1" dirty="0"/>
              <a:t> </a:t>
            </a:r>
            <a:r>
              <a:rPr lang="bg-BG" altLang="bg-BG" sz="2000" b="1" dirty="0" err="1"/>
              <a:t>care</a:t>
            </a:r>
            <a:r>
              <a:rPr lang="bg-BG" altLang="bg-BG" sz="2000" b="1" dirty="0"/>
              <a:t> </a:t>
            </a:r>
            <a:r>
              <a:rPr lang="bg-BG" altLang="bg-BG" sz="2000" b="1" dirty="0" err="1"/>
              <a:t>before</a:t>
            </a:r>
            <a:r>
              <a:rPr lang="bg-BG" altLang="bg-BG" sz="2000" b="1" dirty="0"/>
              <a:t>, </a:t>
            </a:r>
            <a:r>
              <a:rPr lang="bg-BG" altLang="bg-BG" sz="2000" b="1" dirty="0" err="1"/>
              <a:t>during</a:t>
            </a:r>
            <a:r>
              <a:rPr lang="bg-BG" altLang="bg-BG" sz="2000" b="1" dirty="0"/>
              <a:t> </a:t>
            </a:r>
            <a:r>
              <a:rPr lang="bg-BG" altLang="bg-BG" sz="2000" b="1" dirty="0" err="1"/>
              <a:t>and</a:t>
            </a:r>
            <a:r>
              <a:rPr lang="bg-BG" altLang="bg-BG" sz="2000" b="1" dirty="0"/>
              <a:t> </a:t>
            </a:r>
            <a:r>
              <a:rPr lang="bg-BG" altLang="bg-BG" sz="2000" b="1" dirty="0" err="1"/>
              <a:t>after</a:t>
            </a:r>
            <a:r>
              <a:rPr lang="bg-BG" altLang="bg-BG" sz="2000" b="1" dirty="0"/>
              <a:t> </a:t>
            </a:r>
            <a:r>
              <a:rPr lang="bg-BG" altLang="bg-BG" sz="2000" b="1" dirty="0" err="1"/>
              <a:t>pregnancy</a:t>
            </a:r>
            <a:r>
              <a:rPr lang="bg-BG" altLang="bg-BG" sz="2000" b="1" dirty="0"/>
              <a:t> </a:t>
            </a:r>
            <a:r>
              <a:rPr lang="bg-BG" altLang="bg-BG" sz="2000" b="1" dirty="0" err="1"/>
              <a:t>and</a:t>
            </a:r>
            <a:r>
              <a:rPr lang="bg-BG" altLang="bg-BG" sz="2000" b="1" dirty="0"/>
              <a:t> </a:t>
            </a:r>
            <a:r>
              <a:rPr lang="bg-BG" altLang="bg-BG" sz="2000" b="1" dirty="0" err="1" smtClean="0"/>
              <a:t>childbirth</a:t>
            </a:r>
            <a:r>
              <a:rPr lang="en-US" altLang="bg-BG" sz="2000" b="1" dirty="0"/>
              <a:t/>
            </a:r>
            <a:br>
              <a:rPr lang="en-US" altLang="bg-BG" sz="2000" b="1" dirty="0"/>
            </a:br>
            <a:r>
              <a:rPr lang="en-US" altLang="bg-BG" sz="2000" b="1" dirty="0" smtClean="0"/>
              <a:t>	</a:t>
            </a:r>
            <a:r>
              <a:rPr lang="bg-BG" altLang="bg-BG" sz="2000" b="1" dirty="0" err="1" smtClean="0"/>
              <a:t>strengthen</a:t>
            </a:r>
            <a:r>
              <a:rPr lang="bg-BG" altLang="bg-BG" sz="2000" b="1" dirty="0" smtClean="0"/>
              <a:t> </a:t>
            </a:r>
            <a:r>
              <a:rPr lang="bg-BG" altLang="bg-BG" sz="2000" b="1" dirty="0" err="1"/>
              <a:t>national</a:t>
            </a:r>
            <a:r>
              <a:rPr lang="bg-BG" altLang="bg-BG" sz="2000" b="1" dirty="0"/>
              <a:t> </a:t>
            </a:r>
            <a:r>
              <a:rPr lang="bg-BG" altLang="bg-BG" sz="2000" b="1" dirty="0" err="1"/>
              <a:t>health</a:t>
            </a:r>
            <a:r>
              <a:rPr lang="bg-BG" altLang="bg-BG" sz="2000" b="1" dirty="0"/>
              <a:t> </a:t>
            </a:r>
            <a:r>
              <a:rPr lang="bg-BG" altLang="bg-BG" sz="2000" b="1" dirty="0" err="1"/>
              <a:t>systems</a:t>
            </a:r>
            <a:r>
              <a:rPr lang="bg-BG" altLang="bg-BG" sz="2000" b="1" dirty="0"/>
              <a:t> in </a:t>
            </a:r>
            <a:r>
              <a:rPr lang="bg-BG" altLang="bg-BG" sz="2000" b="1" dirty="0" err="1"/>
              <a:t>order</a:t>
            </a:r>
            <a:r>
              <a:rPr lang="bg-BG" altLang="bg-BG" sz="2000" b="1" dirty="0"/>
              <a:t> to </a:t>
            </a:r>
            <a:r>
              <a:rPr lang="bg-BG" altLang="bg-BG" sz="2000" b="1" dirty="0" err="1"/>
              <a:t>achieve</a:t>
            </a:r>
            <a:r>
              <a:rPr lang="bg-BG" altLang="bg-BG" sz="2000" b="1" dirty="0"/>
              <a:t> </a:t>
            </a:r>
            <a:r>
              <a:rPr lang="bg-BG" altLang="bg-BG" sz="2000" b="1" dirty="0" err="1"/>
              <a:t>Millennium</a:t>
            </a:r>
            <a:r>
              <a:rPr lang="bg-BG" altLang="bg-BG" sz="2000" b="1" dirty="0"/>
              <a:t> </a:t>
            </a:r>
            <a:r>
              <a:rPr lang="bg-BG" altLang="bg-BG" sz="2000" b="1" dirty="0" err="1"/>
              <a:t>Development</a:t>
            </a:r>
            <a:r>
              <a:rPr lang="bg-BG" altLang="bg-BG" sz="2000" b="1" dirty="0"/>
              <a:t> </a:t>
            </a:r>
            <a:r>
              <a:rPr lang="bg-BG" altLang="bg-BG" sz="2000" b="1" dirty="0" err="1"/>
              <a:t>Goals</a:t>
            </a:r>
            <a:r>
              <a:rPr lang="bg-BG" altLang="bg-BG" sz="2000" b="1" dirty="0"/>
              <a:t>. </a:t>
            </a:r>
          </a:p>
        </p:txBody>
      </p:sp>
      <p:sp>
        <p:nvSpPr>
          <p:cNvPr id="6" name="Контейнер за номер на слайда 4"/>
          <p:cNvSpPr>
            <a:spLocks noGrp="1"/>
          </p:cNvSpPr>
          <p:nvPr>
            <p:ph type="sldNum" sz="quarter" idx="11"/>
          </p:nvPr>
        </p:nvSpPr>
        <p:spPr/>
        <p:txBody>
          <a:bodyPr/>
          <a:lstStyle/>
          <a:p>
            <a:fld id="{194A0F6A-0BCE-4C85-B4F3-EE3F584DF557}" type="slidenum">
              <a:rPr lang="bg-BG" altLang="bg-BG"/>
              <a:pPr/>
              <a:t>27</a:t>
            </a:fld>
            <a:endParaRPr lang="bg-BG" altLang="bg-BG"/>
          </a:p>
        </p:txBody>
      </p:sp>
      <p:pic>
        <p:nvPicPr>
          <p:cNvPr id="124933" name="Picture 5" descr="MPS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2252662"/>
          </a:xfrm>
          <a:prstGeom prst="rect">
            <a:avLst/>
          </a:prstGeom>
          <a:noFill/>
          <a:ln>
            <a:solidFill>
              <a:schemeClr val="accent1">
                <a:lumMod val="20000"/>
                <a:lumOff val="8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79388" y="274638"/>
            <a:ext cx="8785225" cy="6107112"/>
          </a:xfrm>
        </p:spPr>
        <p:txBody>
          <a:bodyPr>
            <a:normAutofit fontScale="90000"/>
          </a:bodyPr>
          <a:lstStyle/>
          <a:p>
            <a:r>
              <a:rPr lang="bg-BG" altLang="bg-BG" sz="2800" b="1" dirty="0"/>
              <a:t>A </a:t>
            </a:r>
            <a:r>
              <a:rPr lang="bg-BG" altLang="bg-BG" sz="2800" b="1" dirty="0" err="1"/>
              <a:t>cornerstone</a:t>
            </a:r>
            <a:r>
              <a:rPr lang="bg-BG" altLang="bg-BG" sz="2800" b="1" dirty="0"/>
              <a:t> of </a:t>
            </a:r>
            <a:r>
              <a:rPr lang="en-US" altLang="bg-BG" sz="2400" b="1" dirty="0">
                <a:solidFill>
                  <a:srgbClr val="FF3300"/>
                </a:solidFill>
              </a:rPr>
              <a:t>M</a:t>
            </a:r>
            <a:r>
              <a:rPr lang="bg-BG" altLang="bg-BG" sz="2400" b="1" dirty="0">
                <a:solidFill>
                  <a:srgbClr val="FF3300"/>
                </a:solidFill>
              </a:rPr>
              <a:t>AKING PREGNANCY SAFER</a:t>
            </a:r>
            <a:r>
              <a:rPr lang="en-US" altLang="bg-BG" sz="2400" b="1" dirty="0">
                <a:solidFill>
                  <a:srgbClr val="FF3300"/>
                </a:solidFill>
              </a:rPr>
              <a:t> </a:t>
            </a:r>
            <a:r>
              <a:rPr lang="bg-BG" altLang="bg-BG" sz="2800" b="1" dirty="0"/>
              <a:t>is </a:t>
            </a:r>
            <a:r>
              <a:rPr lang="en-US" altLang="bg-BG" sz="2800" b="1" dirty="0">
                <a:solidFill>
                  <a:srgbClr val="FF3300"/>
                </a:solidFill>
              </a:rPr>
              <a:t>t</a:t>
            </a:r>
            <a:r>
              <a:rPr lang="bg-BG" altLang="bg-BG" sz="2800" b="1" dirty="0" err="1">
                <a:solidFill>
                  <a:srgbClr val="FF3300"/>
                </a:solidFill>
              </a:rPr>
              <a:t>he</a:t>
            </a:r>
            <a:r>
              <a:rPr lang="bg-BG" altLang="bg-BG" sz="2800" b="1" dirty="0">
                <a:solidFill>
                  <a:srgbClr val="FF3300"/>
                </a:solidFill>
              </a:rPr>
              <a:t> </a:t>
            </a:r>
            <a:r>
              <a:rPr lang="bg-BG" altLang="bg-BG" sz="2800" b="1" dirty="0" err="1">
                <a:solidFill>
                  <a:srgbClr val="FF3300"/>
                </a:solidFill>
              </a:rPr>
              <a:t>integrated</a:t>
            </a:r>
            <a:r>
              <a:rPr lang="bg-BG" altLang="bg-BG" sz="2800" b="1" dirty="0">
                <a:solidFill>
                  <a:srgbClr val="FF3300"/>
                </a:solidFill>
              </a:rPr>
              <a:t> </a:t>
            </a:r>
            <a:r>
              <a:rPr lang="bg-BG" altLang="bg-BG" sz="2800" b="1" dirty="0" err="1">
                <a:solidFill>
                  <a:srgbClr val="FF3300"/>
                </a:solidFill>
              </a:rPr>
              <a:t>management</a:t>
            </a:r>
            <a:r>
              <a:rPr lang="bg-BG" altLang="bg-BG" sz="2800" b="1" dirty="0">
                <a:solidFill>
                  <a:srgbClr val="FF3300"/>
                </a:solidFill>
              </a:rPr>
              <a:t> of </a:t>
            </a:r>
            <a:r>
              <a:rPr lang="bg-BG" altLang="bg-BG" sz="2800" b="1" dirty="0" err="1">
                <a:solidFill>
                  <a:srgbClr val="FF3300"/>
                </a:solidFill>
              </a:rPr>
              <a:t>pregnancy</a:t>
            </a:r>
            <a:r>
              <a:rPr lang="bg-BG" altLang="bg-BG" sz="2800" b="1" dirty="0">
                <a:solidFill>
                  <a:srgbClr val="FF3300"/>
                </a:solidFill>
              </a:rPr>
              <a:t> </a:t>
            </a:r>
            <a:r>
              <a:rPr lang="bg-BG" altLang="bg-BG" sz="2800" b="1" dirty="0" err="1">
                <a:solidFill>
                  <a:srgbClr val="FF3300"/>
                </a:solidFill>
              </a:rPr>
              <a:t>and</a:t>
            </a:r>
            <a:r>
              <a:rPr lang="bg-BG" altLang="bg-BG" sz="2800" b="1" dirty="0">
                <a:solidFill>
                  <a:srgbClr val="FF3300"/>
                </a:solidFill>
              </a:rPr>
              <a:t> </a:t>
            </a:r>
            <a:r>
              <a:rPr lang="bg-BG" altLang="bg-BG" sz="2800" b="1" dirty="0" err="1" smtClean="0">
                <a:solidFill>
                  <a:srgbClr val="FF3300"/>
                </a:solidFill>
              </a:rPr>
              <a:t>childbirth</a:t>
            </a:r>
            <a:r>
              <a:rPr lang="en-US" altLang="bg-BG" sz="2800" b="1" dirty="0" smtClean="0">
                <a:solidFill>
                  <a:srgbClr val="FF3300"/>
                </a:solidFill>
              </a:rPr>
              <a:t>:</a:t>
            </a:r>
            <a:br>
              <a:rPr lang="en-US" altLang="bg-BG" sz="2800" b="1" dirty="0" smtClean="0">
                <a:solidFill>
                  <a:srgbClr val="FF3300"/>
                </a:solidFill>
              </a:rPr>
            </a:br>
            <a:r>
              <a:rPr lang="en-US" altLang="bg-BG" sz="2800" b="1" dirty="0" smtClean="0">
                <a:solidFill>
                  <a:srgbClr val="FF3300"/>
                </a:solidFill>
              </a:rPr>
              <a:t>- </a:t>
            </a:r>
            <a:r>
              <a:rPr lang="en-US" altLang="bg-BG" sz="2800" b="1" dirty="0"/>
              <a:t>G</a:t>
            </a:r>
            <a:r>
              <a:rPr lang="bg-BG" altLang="bg-BG" sz="2800" b="1" dirty="0" err="1" smtClean="0"/>
              <a:t>uidance</a:t>
            </a:r>
            <a:r>
              <a:rPr lang="bg-BG" altLang="bg-BG" sz="2800" b="1" dirty="0" smtClean="0"/>
              <a:t> </a:t>
            </a:r>
            <a:r>
              <a:rPr lang="bg-BG" altLang="bg-BG" sz="2800" b="1" dirty="0" err="1"/>
              <a:t>and</a:t>
            </a:r>
            <a:r>
              <a:rPr lang="bg-BG" altLang="bg-BG" sz="2800" b="1" dirty="0"/>
              <a:t> </a:t>
            </a:r>
            <a:r>
              <a:rPr lang="bg-BG" altLang="bg-BG" sz="2800" b="1" dirty="0" err="1"/>
              <a:t>tools</a:t>
            </a:r>
            <a:r>
              <a:rPr lang="bg-BG" altLang="bg-BG" sz="2800" b="1" dirty="0"/>
              <a:t> to </a:t>
            </a:r>
            <a:r>
              <a:rPr lang="bg-BG" altLang="bg-BG" sz="2800" b="1" dirty="0" err="1"/>
              <a:t>increase</a:t>
            </a:r>
            <a:r>
              <a:rPr lang="bg-BG" altLang="bg-BG" sz="2800" b="1" dirty="0"/>
              <a:t> the </a:t>
            </a:r>
            <a:r>
              <a:rPr lang="bg-BG" altLang="bg-BG" sz="2800" b="1" dirty="0" err="1"/>
              <a:t>availability</a:t>
            </a:r>
            <a:r>
              <a:rPr lang="bg-BG" altLang="bg-BG" sz="2800" b="1" dirty="0"/>
              <a:t> of </a:t>
            </a:r>
            <a:r>
              <a:rPr lang="bg-BG" altLang="bg-BG" sz="2800" b="1" dirty="0" err="1"/>
              <a:t>high-quality</a:t>
            </a:r>
            <a:r>
              <a:rPr lang="bg-BG" altLang="bg-BG" sz="2800" b="1" dirty="0"/>
              <a:t> </a:t>
            </a:r>
            <a:r>
              <a:rPr lang="bg-BG" altLang="bg-BG" sz="2800" b="1" dirty="0" err="1"/>
              <a:t>health</a:t>
            </a:r>
            <a:r>
              <a:rPr lang="bg-BG" altLang="bg-BG" sz="2800" b="1" dirty="0"/>
              <a:t> </a:t>
            </a:r>
            <a:r>
              <a:rPr lang="bg-BG" altLang="bg-BG" sz="2800" b="1" dirty="0" err="1"/>
              <a:t>services</a:t>
            </a:r>
            <a:r>
              <a:rPr lang="bg-BG" altLang="bg-BG" sz="2800" b="1" dirty="0"/>
              <a:t> to </a:t>
            </a:r>
            <a:r>
              <a:rPr lang="bg-BG" altLang="bg-BG" sz="2800" b="1" dirty="0" err="1"/>
              <a:t>pregnant</a:t>
            </a:r>
            <a:r>
              <a:rPr lang="bg-BG" altLang="bg-BG" sz="2800" b="1" dirty="0"/>
              <a:t> </a:t>
            </a:r>
            <a:r>
              <a:rPr lang="bg-BG" altLang="bg-BG" sz="2800" b="1" dirty="0" err="1"/>
              <a:t>women</a:t>
            </a:r>
            <a:r>
              <a:rPr lang="bg-BG" altLang="bg-BG" sz="2800" b="1" dirty="0"/>
              <a:t>. </a:t>
            </a:r>
            <a:r>
              <a:rPr lang="en-US" altLang="bg-BG" sz="2800" b="1" dirty="0" smtClean="0"/>
              <a:t/>
            </a:r>
            <a:br>
              <a:rPr lang="en-US" altLang="bg-BG" sz="2800" b="1" dirty="0" smtClean="0"/>
            </a:br>
            <a:r>
              <a:rPr lang="en-US" altLang="bg-BG" sz="2800" b="1" dirty="0" smtClean="0">
                <a:solidFill>
                  <a:srgbClr val="FF0000"/>
                </a:solidFill>
              </a:rPr>
              <a:t>-</a:t>
            </a:r>
            <a:r>
              <a:rPr lang="en-US" altLang="bg-BG" sz="2800" b="1" dirty="0" smtClean="0"/>
              <a:t> C</a:t>
            </a:r>
            <a:r>
              <a:rPr lang="bg-BG" altLang="bg-BG" sz="2800" b="1" dirty="0" err="1"/>
              <a:t>linical</a:t>
            </a:r>
            <a:r>
              <a:rPr lang="bg-BG" altLang="bg-BG" sz="2800" b="1" dirty="0"/>
              <a:t> </a:t>
            </a:r>
            <a:r>
              <a:rPr lang="bg-BG" altLang="bg-BG" sz="2800" b="1" dirty="0" err="1"/>
              <a:t>guidelines</a:t>
            </a:r>
            <a:r>
              <a:rPr lang="bg-BG" altLang="bg-BG" sz="2800" b="1" dirty="0"/>
              <a:t> </a:t>
            </a:r>
            <a:r>
              <a:rPr lang="bg-BG" altLang="bg-BG" sz="2800" b="1" dirty="0" err="1"/>
              <a:t>for</a:t>
            </a:r>
            <a:r>
              <a:rPr lang="bg-BG" altLang="bg-BG" sz="2800" b="1" dirty="0"/>
              <a:t> the </a:t>
            </a:r>
            <a:r>
              <a:rPr lang="bg-BG" altLang="bg-BG" sz="2800" b="1" dirty="0" err="1"/>
              <a:t>management</a:t>
            </a:r>
            <a:r>
              <a:rPr lang="bg-BG" altLang="bg-BG" sz="2800" b="1" dirty="0"/>
              <a:t> of </a:t>
            </a:r>
            <a:r>
              <a:rPr lang="bg-BG" altLang="bg-BG" sz="2800" b="1" dirty="0" err="1"/>
              <a:t>complications</a:t>
            </a:r>
            <a:r>
              <a:rPr lang="bg-BG" altLang="bg-BG" sz="2800" b="1" dirty="0"/>
              <a:t> </a:t>
            </a:r>
            <a:r>
              <a:rPr lang="bg-BG" altLang="bg-BG" sz="2800" b="1" dirty="0" err="1"/>
              <a:t>before</a:t>
            </a:r>
            <a:r>
              <a:rPr lang="bg-BG" altLang="bg-BG" sz="2800" b="1" dirty="0"/>
              <a:t>, </a:t>
            </a:r>
            <a:r>
              <a:rPr lang="bg-BG" altLang="bg-BG" sz="2800" b="1" dirty="0" err="1"/>
              <a:t>during</a:t>
            </a:r>
            <a:r>
              <a:rPr lang="bg-BG" altLang="bg-BG" sz="2800" b="1" dirty="0"/>
              <a:t> </a:t>
            </a:r>
            <a:r>
              <a:rPr lang="bg-BG" altLang="bg-BG" sz="2800" b="1" dirty="0" err="1"/>
              <a:t>and</a:t>
            </a:r>
            <a:r>
              <a:rPr lang="bg-BG" altLang="bg-BG" sz="2800" b="1" dirty="0"/>
              <a:t> </a:t>
            </a:r>
            <a:r>
              <a:rPr lang="bg-BG" altLang="bg-BG" sz="2800" b="1" dirty="0" err="1"/>
              <a:t>after</a:t>
            </a:r>
            <a:r>
              <a:rPr lang="bg-BG" altLang="bg-BG" sz="2800" b="1" dirty="0"/>
              <a:t> </a:t>
            </a:r>
            <a:r>
              <a:rPr lang="bg-BG" altLang="bg-BG" sz="2800" b="1" dirty="0" err="1"/>
              <a:t>childbirth</a:t>
            </a:r>
            <a:r>
              <a:rPr lang="bg-BG" altLang="bg-BG" sz="2800" b="1" dirty="0"/>
              <a:t> </a:t>
            </a:r>
            <a:r>
              <a:rPr lang="en-US" altLang="bg-BG" sz="2800" b="1" dirty="0"/>
              <a:t/>
            </a:r>
            <a:br>
              <a:rPr lang="en-US" altLang="bg-BG" sz="2800" b="1" dirty="0"/>
            </a:br>
            <a:r>
              <a:rPr lang="en-US" altLang="bg-BG" sz="2800" b="1" dirty="0" smtClean="0">
                <a:solidFill>
                  <a:srgbClr val="FF0000"/>
                </a:solidFill>
              </a:rPr>
              <a:t>-</a:t>
            </a:r>
            <a:r>
              <a:rPr lang="en-US" altLang="bg-BG" sz="2800" b="1" dirty="0" smtClean="0"/>
              <a:t> </a:t>
            </a:r>
            <a:r>
              <a:rPr lang="bg-BG" altLang="bg-BG" sz="2800" b="1" dirty="0" err="1" smtClean="0"/>
              <a:t>recommendations</a:t>
            </a:r>
            <a:r>
              <a:rPr lang="bg-BG" altLang="bg-BG" sz="2800" b="1" dirty="0" smtClean="0"/>
              <a:t> </a:t>
            </a:r>
            <a:r>
              <a:rPr lang="bg-BG" altLang="bg-BG" sz="2800" b="1" dirty="0" err="1"/>
              <a:t>and</a:t>
            </a:r>
            <a:r>
              <a:rPr lang="bg-BG" altLang="bg-BG" sz="2800" b="1" dirty="0"/>
              <a:t> </a:t>
            </a:r>
            <a:r>
              <a:rPr lang="bg-BG" altLang="bg-BG" sz="2800" b="1" dirty="0" err="1"/>
              <a:t>standards</a:t>
            </a:r>
            <a:r>
              <a:rPr lang="bg-BG" altLang="bg-BG" sz="2800" b="1" dirty="0"/>
              <a:t> </a:t>
            </a:r>
            <a:r>
              <a:rPr lang="bg-BG" altLang="bg-BG" sz="2800" b="1" dirty="0" err="1"/>
              <a:t>for</a:t>
            </a:r>
            <a:r>
              <a:rPr lang="bg-BG" altLang="bg-BG" sz="2800" b="1" dirty="0"/>
              <a:t> </a:t>
            </a:r>
            <a:r>
              <a:rPr lang="bg-BG" altLang="bg-BG" sz="2800" b="1" dirty="0" err="1"/>
              <a:t>interventions</a:t>
            </a:r>
            <a:r>
              <a:rPr lang="bg-BG" altLang="bg-BG" sz="2800" b="1" dirty="0"/>
              <a:t> </a:t>
            </a:r>
            <a:r>
              <a:rPr lang="bg-BG" altLang="bg-BG" sz="2800" b="1" dirty="0" err="1"/>
              <a:t>for</a:t>
            </a:r>
            <a:r>
              <a:rPr lang="bg-BG" altLang="bg-BG" sz="2800" b="1" dirty="0"/>
              <a:t> a </a:t>
            </a:r>
            <a:r>
              <a:rPr lang="bg-BG" altLang="bg-BG" sz="2800" b="1" dirty="0" err="1"/>
              <a:t>continuum</a:t>
            </a:r>
            <a:r>
              <a:rPr lang="bg-BG" altLang="bg-BG" sz="2800" b="1" dirty="0"/>
              <a:t> of </a:t>
            </a:r>
            <a:r>
              <a:rPr lang="bg-BG" altLang="bg-BG" sz="2800" b="1" dirty="0" err="1"/>
              <a:t>care</a:t>
            </a:r>
            <a:r>
              <a:rPr lang="bg-BG" altLang="bg-BG" sz="2800" b="1" dirty="0"/>
              <a:t> </a:t>
            </a:r>
            <a:r>
              <a:rPr lang="bg-BG" altLang="bg-BG" sz="2800" b="1" dirty="0" err="1"/>
              <a:t>for</a:t>
            </a:r>
            <a:r>
              <a:rPr lang="bg-BG" altLang="bg-BG" sz="2800" b="1" dirty="0"/>
              <a:t> </a:t>
            </a:r>
            <a:r>
              <a:rPr lang="bg-BG" altLang="bg-BG" sz="2800" b="1" dirty="0" err="1"/>
              <a:t>mothers</a:t>
            </a:r>
            <a:r>
              <a:rPr lang="bg-BG" altLang="bg-BG" sz="2800" b="1" dirty="0"/>
              <a:t> </a:t>
            </a:r>
            <a:r>
              <a:rPr lang="bg-BG" altLang="bg-BG" sz="2800" b="1" dirty="0" err="1"/>
              <a:t>and</a:t>
            </a:r>
            <a:r>
              <a:rPr lang="bg-BG" altLang="bg-BG" sz="2800" b="1" dirty="0"/>
              <a:t> </a:t>
            </a:r>
            <a:r>
              <a:rPr lang="bg-BG" altLang="bg-BG" sz="2800" b="1" dirty="0" err="1"/>
              <a:t>newborns</a:t>
            </a:r>
            <a:r>
              <a:rPr lang="en-US" altLang="bg-BG" sz="2800" b="1" dirty="0"/>
              <a:t> were developed</a:t>
            </a:r>
            <a:r>
              <a:rPr lang="bg-BG" altLang="bg-BG" sz="2800" b="1" dirty="0"/>
              <a:t>. </a:t>
            </a:r>
            <a:r>
              <a:rPr lang="en-US" altLang="bg-BG" sz="2800" b="1" dirty="0"/>
              <a:t/>
            </a:r>
            <a:br>
              <a:rPr lang="en-US" altLang="bg-BG" sz="2800" b="1" dirty="0"/>
            </a:br>
            <a:r>
              <a:rPr lang="en-US" altLang="bg-BG" sz="2800" b="1" dirty="0" smtClean="0">
                <a:solidFill>
                  <a:srgbClr val="FF0000"/>
                </a:solidFill>
              </a:rPr>
              <a:t>-</a:t>
            </a:r>
            <a:r>
              <a:rPr lang="en-US" altLang="bg-BG" sz="2800" b="1" dirty="0" smtClean="0"/>
              <a:t> </a:t>
            </a:r>
            <a:r>
              <a:rPr lang="bg-BG" altLang="bg-BG" sz="2800" b="1" dirty="0" err="1" smtClean="0"/>
              <a:t>involvement</a:t>
            </a:r>
            <a:r>
              <a:rPr lang="bg-BG" altLang="bg-BG" sz="2800" b="1" dirty="0" smtClean="0"/>
              <a:t> </a:t>
            </a:r>
            <a:r>
              <a:rPr lang="bg-BG" altLang="bg-BG" sz="2800" b="1" dirty="0"/>
              <a:t>of </a:t>
            </a:r>
            <a:r>
              <a:rPr lang="bg-BG" altLang="bg-BG" sz="2800" b="1" dirty="0" err="1"/>
              <a:t>individuals</a:t>
            </a:r>
            <a:r>
              <a:rPr lang="bg-BG" altLang="bg-BG" sz="2800" b="1" dirty="0"/>
              <a:t>, </a:t>
            </a:r>
            <a:r>
              <a:rPr lang="bg-BG" altLang="bg-BG" sz="2800" b="1" dirty="0" err="1"/>
              <a:t>families</a:t>
            </a:r>
            <a:r>
              <a:rPr lang="bg-BG" altLang="bg-BG" sz="2800" b="1" dirty="0"/>
              <a:t> </a:t>
            </a:r>
            <a:r>
              <a:rPr lang="bg-BG" altLang="bg-BG" sz="2800" b="1" dirty="0" err="1"/>
              <a:t>and</a:t>
            </a:r>
            <a:r>
              <a:rPr lang="bg-BG" altLang="bg-BG" sz="2800" b="1" dirty="0"/>
              <a:t> </a:t>
            </a:r>
            <a:r>
              <a:rPr lang="bg-BG" altLang="bg-BG" sz="2800" b="1" dirty="0" err="1"/>
              <a:t>communities</a:t>
            </a:r>
            <a:r>
              <a:rPr lang="bg-BG" altLang="bg-BG" sz="2800" b="1" dirty="0"/>
              <a:t> to </a:t>
            </a:r>
            <a:r>
              <a:rPr lang="bg-BG" altLang="bg-BG" sz="2800" b="1" dirty="0" err="1"/>
              <a:t>increase</a:t>
            </a:r>
            <a:r>
              <a:rPr lang="bg-BG" altLang="bg-BG" sz="2800" b="1" dirty="0"/>
              <a:t> the </a:t>
            </a:r>
            <a:r>
              <a:rPr lang="bg-BG" altLang="bg-BG" sz="2800" b="1" dirty="0" err="1"/>
              <a:t>access</a:t>
            </a:r>
            <a:r>
              <a:rPr lang="bg-BG" altLang="bg-BG" sz="2800" b="1" dirty="0"/>
              <a:t> to </a:t>
            </a:r>
            <a:r>
              <a:rPr lang="bg-BG" altLang="bg-BG" sz="2800" b="1" dirty="0" err="1"/>
              <a:t>quality</a:t>
            </a:r>
            <a:r>
              <a:rPr lang="bg-BG" altLang="bg-BG" sz="2800" b="1" dirty="0"/>
              <a:t> </a:t>
            </a:r>
            <a:r>
              <a:rPr lang="bg-BG" altLang="bg-BG" sz="2800" b="1" dirty="0" err="1"/>
              <a:t>care</a:t>
            </a:r>
            <a:r>
              <a:rPr lang="bg-BG" altLang="bg-BG" sz="2800" b="1" dirty="0"/>
              <a:t>.</a:t>
            </a:r>
            <a:r>
              <a:rPr lang="bg-BG" altLang="bg-BG" sz="2400" b="1" dirty="0"/>
              <a:t> </a:t>
            </a:r>
          </a:p>
        </p:txBody>
      </p:sp>
      <p:sp>
        <p:nvSpPr>
          <p:cNvPr id="5" name="Контейнер за номер на слайда 4"/>
          <p:cNvSpPr>
            <a:spLocks noGrp="1"/>
          </p:cNvSpPr>
          <p:nvPr>
            <p:ph type="sldNum" sz="quarter" idx="11"/>
          </p:nvPr>
        </p:nvSpPr>
        <p:spPr/>
        <p:txBody>
          <a:bodyPr/>
          <a:lstStyle/>
          <a:p>
            <a:fld id="{710C229D-8ED4-43B3-8212-76D19644A31E}" type="slidenum">
              <a:rPr lang="bg-BG" altLang="bg-BG"/>
              <a:pPr/>
              <a:t>28</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274638"/>
            <a:ext cx="8229600" cy="5675312"/>
          </a:xfrm>
        </p:spPr>
        <p:txBody>
          <a:bodyPr>
            <a:normAutofit fontScale="90000"/>
          </a:bodyPr>
          <a:lstStyle/>
          <a:p>
            <a:r>
              <a:rPr lang="en-US" altLang="bg-BG" b="1" dirty="0">
                <a:solidFill>
                  <a:srgbClr val="FF3300"/>
                </a:solidFill>
                <a:effectLst>
                  <a:outerShdw blurRad="38100" dist="38100" dir="2700000" algn="tl">
                    <a:srgbClr val="000000"/>
                  </a:outerShdw>
                </a:effectLst>
              </a:rPr>
              <a:t/>
            </a:r>
            <a:br>
              <a:rPr lang="en-US" altLang="bg-BG" b="1" dirty="0">
                <a:solidFill>
                  <a:srgbClr val="FF3300"/>
                </a:solidFill>
                <a:effectLst>
                  <a:outerShdw blurRad="38100" dist="38100" dir="2700000" algn="tl">
                    <a:srgbClr val="000000"/>
                  </a:outerShdw>
                </a:effectLst>
              </a:rPr>
            </a:br>
            <a:r>
              <a:rPr lang="en-US" altLang="bg-BG" b="1" dirty="0">
                <a:solidFill>
                  <a:srgbClr val="FF3300"/>
                </a:solidFill>
                <a:effectLst>
                  <a:outerShdw blurRad="38100" dist="38100" dir="2700000" algn="tl">
                    <a:srgbClr val="000000"/>
                  </a:outerShdw>
                </a:effectLst>
              </a:rPr>
              <a:t>Millennium Development </a:t>
            </a:r>
            <a:r>
              <a:rPr lang="en-US" altLang="bg-BG" b="1" dirty="0" smtClean="0">
                <a:solidFill>
                  <a:srgbClr val="FF3300"/>
                </a:solidFill>
                <a:effectLst>
                  <a:outerShdw blurRad="38100" dist="38100" dir="2700000" algn="tl">
                    <a:srgbClr val="000000"/>
                  </a:outerShdw>
                </a:effectLst>
              </a:rPr>
              <a:t>Goals</a:t>
            </a:r>
            <a:br>
              <a:rPr lang="en-US" altLang="bg-BG" b="1" dirty="0" smtClean="0">
                <a:solidFill>
                  <a:srgbClr val="FF3300"/>
                </a:solidFill>
                <a:effectLst>
                  <a:outerShdw blurRad="38100" dist="38100" dir="2700000" algn="tl">
                    <a:srgbClr val="000000"/>
                  </a:outerShdw>
                </a:effectLst>
              </a:rPr>
            </a:br>
            <a:r>
              <a:rPr lang="en-US" altLang="bg-BG" b="1" dirty="0">
                <a:solidFill>
                  <a:srgbClr val="FF3300"/>
                </a:solidFill>
                <a:effectLst>
                  <a:outerShdw blurRad="38100" dist="38100" dir="2700000" algn="tl">
                    <a:srgbClr val="000000"/>
                  </a:outerShdw>
                </a:effectLst>
              </a:rPr>
              <a:t/>
            </a:r>
            <a:br>
              <a:rPr lang="en-US" altLang="bg-BG" b="1" dirty="0">
                <a:solidFill>
                  <a:srgbClr val="FF3300"/>
                </a:solidFill>
                <a:effectLst>
                  <a:outerShdw blurRad="38100" dist="38100" dir="2700000" algn="tl">
                    <a:srgbClr val="000000"/>
                  </a:outerShdw>
                </a:effectLst>
              </a:rPr>
            </a:br>
            <a:r>
              <a:rPr lang="en-US" altLang="bg-BG" b="1" dirty="0" smtClean="0">
                <a:solidFill>
                  <a:srgbClr val="FF3300"/>
                </a:solidFill>
                <a:effectLst>
                  <a:outerShdw blurRad="38100" dist="38100" dir="2700000" algn="tl">
                    <a:srgbClr val="000000"/>
                  </a:outerShdw>
                </a:effectLst>
              </a:rPr>
              <a:t/>
            </a:r>
            <a:br>
              <a:rPr lang="en-US" altLang="bg-BG" b="1" dirty="0" smtClean="0">
                <a:solidFill>
                  <a:srgbClr val="FF3300"/>
                </a:solidFill>
                <a:effectLst>
                  <a:outerShdw blurRad="38100" dist="38100" dir="2700000" algn="tl">
                    <a:srgbClr val="000000"/>
                  </a:outerShdw>
                </a:effectLst>
              </a:rPr>
            </a:br>
            <a:r>
              <a:rPr lang="en-US" altLang="bg-BG" b="1" dirty="0" smtClean="0">
                <a:solidFill>
                  <a:srgbClr val="FF3300"/>
                </a:solidFill>
                <a:effectLst>
                  <a:outerShdw blurRad="38100" dist="38100" dir="2700000" algn="tl">
                    <a:srgbClr val="000000"/>
                  </a:outerShdw>
                </a:effectLst>
              </a:rPr>
              <a:t>MILLENIUM </a:t>
            </a:r>
            <a:r>
              <a:rPr lang="bg-BG" altLang="bg-BG" b="1" dirty="0" smtClean="0">
                <a:solidFill>
                  <a:srgbClr val="FF3300"/>
                </a:solidFill>
                <a:effectLst>
                  <a:outerShdw blurRad="38100" dist="38100" dir="2700000" algn="tl">
                    <a:srgbClr val="000000"/>
                  </a:outerShdw>
                </a:effectLst>
              </a:rPr>
              <a:t>GOAL </a:t>
            </a:r>
            <a:r>
              <a:rPr lang="bg-BG" altLang="bg-BG" b="1" dirty="0">
                <a:solidFill>
                  <a:srgbClr val="FF3300"/>
                </a:solidFill>
                <a:effectLst>
                  <a:outerShdw blurRad="38100" dist="38100" dir="2700000" algn="tl">
                    <a:srgbClr val="000000"/>
                  </a:outerShdw>
                </a:effectLst>
              </a:rPr>
              <a:t>5:</a:t>
            </a:r>
            <a:br>
              <a:rPr lang="bg-BG" altLang="bg-BG" b="1" dirty="0">
                <a:solidFill>
                  <a:srgbClr val="FF3300"/>
                </a:solidFill>
                <a:effectLst>
                  <a:outerShdw blurRad="38100" dist="38100" dir="2700000" algn="tl">
                    <a:srgbClr val="000000"/>
                  </a:outerShdw>
                </a:effectLst>
              </a:rPr>
            </a:br>
            <a:r>
              <a:rPr lang="bg-BG" altLang="bg-BG" b="1" dirty="0">
                <a:solidFill>
                  <a:srgbClr val="FF3300"/>
                </a:solidFill>
                <a:effectLst>
                  <a:outerShdw blurRad="38100" dist="38100" dir="2700000" algn="tl">
                    <a:srgbClr val="000000"/>
                  </a:outerShdw>
                </a:effectLst>
              </a:rPr>
              <a:t>IMPROVE MATERNAL </a:t>
            </a:r>
            <a:r>
              <a:rPr lang="bg-BG" altLang="bg-BG" b="1" dirty="0" smtClean="0">
                <a:solidFill>
                  <a:srgbClr val="FF3300"/>
                </a:solidFill>
                <a:effectLst>
                  <a:outerShdw blurRad="38100" dist="38100" dir="2700000" algn="tl">
                    <a:srgbClr val="000000"/>
                  </a:outerShdw>
                </a:effectLst>
              </a:rPr>
              <a:t>HEALTH</a:t>
            </a:r>
            <a:r>
              <a:rPr lang="en-US" altLang="bg-BG" b="1" dirty="0" smtClean="0">
                <a:solidFill>
                  <a:srgbClr val="FF3300"/>
                </a:solidFill>
                <a:effectLst>
                  <a:outerShdw blurRad="38100" dist="38100" dir="2700000" algn="tl">
                    <a:srgbClr val="000000"/>
                  </a:outerShdw>
                </a:effectLst>
              </a:rPr>
              <a:t/>
            </a:r>
            <a:br>
              <a:rPr lang="en-US" altLang="bg-BG" b="1" dirty="0" smtClean="0">
                <a:solidFill>
                  <a:srgbClr val="FF3300"/>
                </a:solidFill>
                <a:effectLst>
                  <a:outerShdw blurRad="38100" dist="38100" dir="2700000" algn="tl">
                    <a:srgbClr val="000000"/>
                  </a:outerShdw>
                </a:effectLst>
              </a:rPr>
            </a:br>
            <a:r>
              <a:rPr lang="en-US" altLang="bg-BG" b="1" dirty="0" smtClean="0">
                <a:solidFill>
                  <a:srgbClr val="FF3300"/>
                </a:solidFill>
                <a:effectLst>
                  <a:outerShdw blurRad="38100" dist="38100" dir="2700000" algn="tl">
                    <a:srgbClr val="000000"/>
                  </a:outerShdw>
                </a:effectLst>
              </a:rPr>
              <a:t/>
            </a:r>
            <a:br>
              <a:rPr lang="en-US" altLang="bg-BG" b="1" dirty="0" smtClean="0">
                <a:solidFill>
                  <a:srgbClr val="FF3300"/>
                </a:solidFill>
                <a:effectLst>
                  <a:outerShdw blurRad="38100" dist="38100" dir="2700000" algn="tl">
                    <a:srgbClr val="000000"/>
                  </a:outerShdw>
                </a:effectLst>
              </a:rPr>
            </a:br>
            <a:r>
              <a:rPr lang="bg-BG" altLang="bg-BG" b="1" dirty="0" err="1" smtClean="0">
                <a:solidFill>
                  <a:srgbClr val="FF3300"/>
                </a:solidFill>
              </a:rPr>
              <a:t>Target</a:t>
            </a:r>
            <a:r>
              <a:rPr lang="bg-BG" altLang="bg-BG" b="1" dirty="0" smtClean="0">
                <a:solidFill>
                  <a:srgbClr val="FF3300"/>
                </a:solidFill>
              </a:rPr>
              <a:t> </a:t>
            </a:r>
            <a:r>
              <a:rPr lang="bg-BG" altLang="bg-BG" b="1" dirty="0">
                <a:solidFill>
                  <a:srgbClr val="FF3300"/>
                </a:solidFill>
              </a:rPr>
              <a:t>1: </a:t>
            </a:r>
            <a:br>
              <a:rPr lang="bg-BG" altLang="bg-BG" b="1" dirty="0">
                <a:solidFill>
                  <a:srgbClr val="FF3300"/>
                </a:solidFill>
              </a:rPr>
            </a:br>
            <a:r>
              <a:rPr lang="bg-BG" altLang="bg-BG" b="1" dirty="0" err="1">
                <a:solidFill>
                  <a:schemeClr val="tx1"/>
                </a:solidFill>
              </a:rPr>
              <a:t>Reduce</a:t>
            </a:r>
            <a:r>
              <a:rPr lang="bg-BG" altLang="bg-BG" b="1" dirty="0">
                <a:solidFill>
                  <a:schemeClr val="tx1"/>
                </a:solidFill>
              </a:rPr>
              <a:t> </a:t>
            </a:r>
            <a:r>
              <a:rPr lang="bg-BG" altLang="bg-BG" b="1" dirty="0" err="1">
                <a:solidFill>
                  <a:schemeClr val="tx1"/>
                </a:solidFill>
              </a:rPr>
              <a:t>by</a:t>
            </a:r>
            <a:r>
              <a:rPr lang="bg-BG" altLang="bg-BG" b="1" dirty="0">
                <a:solidFill>
                  <a:schemeClr val="tx1"/>
                </a:solidFill>
              </a:rPr>
              <a:t> </a:t>
            </a:r>
            <a:r>
              <a:rPr lang="en-US" altLang="bg-BG" b="1" dirty="0">
                <a:solidFill>
                  <a:schemeClr val="tx1"/>
                </a:solidFill>
              </a:rPr>
              <a:t>¾ </a:t>
            </a:r>
            <a:r>
              <a:rPr lang="bg-BG" altLang="bg-BG" b="1" dirty="0">
                <a:solidFill>
                  <a:schemeClr val="tx1"/>
                </a:solidFill>
              </a:rPr>
              <a:t>the </a:t>
            </a:r>
            <a:r>
              <a:rPr lang="bg-BG" altLang="bg-BG" b="1" dirty="0" err="1">
                <a:solidFill>
                  <a:schemeClr val="tx1"/>
                </a:solidFill>
              </a:rPr>
              <a:t>maternal</a:t>
            </a:r>
            <a:r>
              <a:rPr lang="bg-BG" altLang="bg-BG" b="1" dirty="0">
                <a:solidFill>
                  <a:schemeClr val="tx1"/>
                </a:solidFill>
              </a:rPr>
              <a:t> </a:t>
            </a:r>
            <a:r>
              <a:rPr lang="bg-BG" altLang="bg-BG" b="1" dirty="0" err="1">
                <a:solidFill>
                  <a:schemeClr val="tx1"/>
                </a:solidFill>
              </a:rPr>
              <a:t>mortality</a:t>
            </a:r>
            <a:r>
              <a:rPr lang="bg-BG" altLang="bg-BG" b="1" dirty="0">
                <a:solidFill>
                  <a:schemeClr val="tx1"/>
                </a:solidFill>
              </a:rPr>
              <a:t> </a:t>
            </a:r>
            <a:r>
              <a:rPr lang="bg-BG" altLang="bg-BG" b="1" dirty="0" err="1">
                <a:solidFill>
                  <a:schemeClr val="tx1"/>
                </a:solidFill>
              </a:rPr>
              <a:t>ratio</a:t>
            </a:r>
            <a:r>
              <a:rPr lang="en-US" altLang="bg-BG" b="1" dirty="0">
                <a:solidFill>
                  <a:srgbClr val="FF3300"/>
                </a:solidFill>
                <a:effectLst>
                  <a:outerShdw blurRad="38100" dist="38100" dir="2700000" algn="tl">
                    <a:srgbClr val="000000"/>
                  </a:outerShdw>
                </a:effectLst>
              </a:rPr>
              <a:t/>
            </a:r>
            <a:br>
              <a:rPr lang="en-US" altLang="bg-BG" b="1" dirty="0">
                <a:solidFill>
                  <a:srgbClr val="FF3300"/>
                </a:solidFill>
                <a:effectLst>
                  <a:outerShdw blurRad="38100" dist="38100" dir="2700000" algn="tl">
                    <a:srgbClr val="000000"/>
                  </a:outerShdw>
                </a:effectLst>
              </a:rPr>
            </a:br>
            <a:r>
              <a:rPr lang="en-US" altLang="bg-BG" b="1" dirty="0" smtClean="0">
                <a:solidFill>
                  <a:srgbClr val="FF3300"/>
                </a:solidFill>
                <a:effectLst>
                  <a:outerShdw blurRad="38100" dist="38100" dir="2700000" algn="tl">
                    <a:srgbClr val="000000"/>
                  </a:outerShdw>
                </a:effectLst>
              </a:rPr>
              <a:t/>
            </a:r>
            <a:br>
              <a:rPr lang="en-US" altLang="bg-BG" b="1" dirty="0" smtClean="0">
                <a:solidFill>
                  <a:srgbClr val="FF3300"/>
                </a:solidFill>
                <a:effectLst>
                  <a:outerShdw blurRad="38100" dist="38100" dir="2700000" algn="tl">
                    <a:srgbClr val="000000"/>
                  </a:outerShdw>
                </a:effectLst>
              </a:rPr>
            </a:br>
            <a:r>
              <a:rPr lang="bg-BG" altLang="bg-BG" b="1" dirty="0" err="1">
                <a:solidFill>
                  <a:srgbClr val="FF3300"/>
                </a:solidFill>
              </a:rPr>
              <a:t>Target</a:t>
            </a:r>
            <a:r>
              <a:rPr lang="bg-BG" altLang="bg-BG" b="1" dirty="0">
                <a:solidFill>
                  <a:srgbClr val="FF3300"/>
                </a:solidFill>
              </a:rPr>
              <a:t> 2:</a:t>
            </a:r>
            <a:br>
              <a:rPr lang="bg-BG" altLang="bg-BG" b="1" dirty="0">
                <a:solidFill>
                  <a:srgbClr val="FF3300"/>
                </a:solidFill>
              </a:rPr>
            </a:br>
            <a:r>
              <a:rPr lang="bg-BG" altLang="bg-BG" b="1" dirty="0" err="1">
                <a:solidFill>
                  <a:schemeClr val="tx1"/>
                </a:solidFill>
              </a:rPr>
              <a:t>Achieve</a:t>
            </a:r>
            <a:r>
              <a:rPr lang="bg-BG" altLang="bg-BG" b="1" dirty="0">
                <a:solidFill>
                  <a:schemeClr val="tx1"/>
                </a:solidFill>
              </a:rPr>
              <a:t> </a:t>
            </a:r>
            <a:r>
              <a:rPr lang="bg-BG" altLang="bg-BG" b="1" dirty="0" err="1">
                <a:solidFill>
                  <a:schemeClr val="tx1"/>
                </a:solidFill>
              </a:rPr>
              <a:t>universal</a:t>
            </a:r>
            <a:r>
              <a:rPr lang="bg-BG" altLang="bg-BG" b="1" dirty="0">
                <a:solidFill>
                  <a:schemeClr val="tx1"/>
                </a:solidFill>
              </a:rPr>
              <a:t> </a:t>
            </a:r>
            <a:r>
              <a:rPr lang="bg-BG" altLang="bg-BG" b="1" dirty="0" err="1">
                <a:solidFill>
                  <a:schemeClr val="tx1"/>
                </a:solidFill>
              </a:rPr>
              <a:t>access</a:t>
            </a:r>
            <a:r>
              <a:rPr lang="bg-BG" altLang="bg-BG" b="1" dirty="0">
                <a:solidFill>
                  <a:schemeClr val="tx1"/>
                </a:solidFill>
              </a:rPr>
              <a:t> to </a:t>
            </a:r>
            <a:r>
              <a:rPr lang="bg-BG" altLang="bg-BG" b="1" dirty="0" err="1">
                <a:solidFill>
                  <a:schemeClr val="tx1"/>
                </a:solidFill>
              </a:rPr>
              <a:t>reproductive</a:t>
            </a:r>
            <a:r>
              <a:rPr lang="bg-BG" altLang="bg-BG" b="1" dirty="0">
                <a:solidFill>
                  <a:schemeClr val="tx1"/>
                </a:solidFill>
              </a:rPr>
              <a:t> </a:t>
            </a:r>
            <a:r>
              <a:rPr lang="bg-BG" altLang="bg-BG" b="1" dirty="0" err="1">
                <a:solidFill>
                  <a:schemeClr val="tx1"/>
                </a:solidFill>
              </a:rPr>
              <a:t>health</a:t>
            </a:r>
            <a:r>
              <a:rPr lang="bg-BG" altLang="bg-BG" dirty="0">
                <a:solidFill>
                  <a:schemeClr val="tx1"/>
                </a:solidFill>
              </a:rPr>
              <a:t> </a:t>
            </a:r>
            <a:r>
              <a:rPr lang="en-US" altLang="bg-BG" b="1" dirty="0">
                <a:solidFill>
                  <a:srgbClr val="FF3300"/>
                </a:solidFill>
                <a:effectLst>
                  <a:outerShdw blurRad="38100" dist="38100" dir="2700000" algn="tl">
                    <a:srgbClr val="000000"/>
                  </a:outerShdw>
                </a:effectLst>
              </a:rPr>
              <a:t/>
            </a:r>
            <a:br>
              <a:rPr lang="en-US" altLang="bg-BG" b="1" dirty="0">
                <a:solidFill>
                  <a:srgbClr val="FF3300"/>
                </a:solidFill>
                <a:effectLst>
                  <a:outerShdw blurRad="38100" dist="38100" dir="2700000" algn="tl">
                    <a:srgbClr val="000000"/>
                  </a:outerShdw>
                </a:effectLst>
              </a:rPr>
            </a:br>
            <a:r>
              <a:rPr lang="en-US" altLang="bg-BG" b="1" dirty="0" smtClean="0">
                <a:solidFill>
                  <a:srgbClr val="FF3300"/>
                </a:solidFill>
                <a:effectLst>
                  <a:outerShdw blurRad="38100" dist="38100" dir="2700000" algn="tl">
                    <a:srgbClr val="000000"/>
                  </a:outerShdw>
                </a:effectLst>
              </a:rPr>
              <a:t/>
            </a:r>
            <a:br>
              <a:rPr lang="en-US" altLang="bg-BG" b="1" dirty="0" smtClean="0">
                <a:solidFill>
                  <a:srgbClr val="FF3300"/>
                </a:solidFill>
                <a:effectLst>
                  <a:outerShdw blurRad="38100" dist="38100" dir="2700000" algn="tl">
                    <a:srgbClr val="000000"/>
                  </a:outerShdw>
                </a:effectLst>
              </a:rPr>
            </a:br>
            <a:r>
              <a:rPr lang="en-US" altLang="bg-BG" b="1" dirty="0">
                <a:solidFill>
                  <a:srgbClr val="FF3300"/>
                </a:solidFill>
                <a:effectLst>
                  <a:outerShdw blurRad="38100" dist="38100" dir="2700000" algn="tl">
                    <a:srgbClr val="000000"/>
                  </a:outerShdw>
                </a:effectLst>
              </a:rPr>
              <a:t/>
            </a:r>
            <a:br>
              <a:rPr lang="en-US" altLang="bg-BG" b="1" dirty="0">
                <a:solidFill>
                  <a:srgbClr val="FF3300"/>
                </a:solidFill>
                <a:effectLst>
                  <a:outerShdw blurRad="38100" dist="38100" dir="2700000" algn="tl">
                    <a:srgbClr val="000000"/>
                  </a:outerShdw>
                </a:effectLst>
              </a:rPr>
            </a:br>
            <a:r>
              <a:rPr lang="en-US" altLang="bg-BG" b="1" dirty="0" smtClean="0">
                <a:solidFill>
                  <a:srgbClr val="FF3300"/>
                </a:solidFill>
                <a:effectLst>
                  <a:outerShdw blurRad="38100" dist="38100" dir="2700000" algn="tl">
                    <a:srgbClr val="000000"/>
                  </a:outerShdw>
                </a:effectLst>
              </a:rPr>
              <a:t/>
            </a:r>
            <a:br>
              <a:rPr lang="en-US" altLang="bg-BG" b="1" dirty="0" smtClean="0">
                <a:solidFill>
                  <a:srgbClr val="FF3300"/>
                </a:solidFill>
                <a:effectLst>
                  <a:outerShdw blurRad="38100" dist="38100" dir="2700000" algn="tl">
                    <a:srgbClr val="000000"/>
                  </a:outerShdw>
                </a:effectLst>
              </a:rPr>
            </a:br>
            <a:endParaRPr lang="bg-BG" altLang="bg-BG" b="1" dirty="0">
              <a:solidFill>
                <a:srgbClr val="FF3300"/>
              </a:solidFill>
              <a:effectLst>
                <a:outerShdw blurRad="38100" dist="38100" dir="2700000" algn="tl">
                  <a:srgbClr val="000000"/>
                </a:outerShdw>
              </a:effectLst>
            </a:endParaRPr>
          </a:p>
        </p:txBody>
      </p:sp>
      <p:sp>
        <p:nvSpPr>
          <p:cNvPr id="5" name="Контейнер за номер на слайда 4"/>
          <p:cNvSpPr>
            <a:spLocks noGrp="1"/>
          </p:cNvSpPr>
          <p:nvPr>
            <p:ph type="sldNum" sz="quarter" idx="11"/>
          </p:nvPr>
        </p:nvSpPr>
        <p:spPr/>
        <p:txBody>
          <a:bodyPr/>
          <a:lstStyle/>
          <a:p>
            <a:fld id="{89576D72-09D6-4239-AE5A-20DF97354C9C}" type="slidenum">
              <a:rPr lang="bg-BG" altLang="bg-BG"/>
              <a:pPr/>
              <a:t>29</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a:xfrm>
            <a:off x="179512" y="1916832"/>
            <a:ext cx="8640638" cy="3082206"/>
          </a:xfrm>
        </p:spPr>
        <p:txBody>
          <a:bodyPr>
            <a:normAutofit/>
          </a:bodyPr>
          <a:lstStyle/>
          <a:p>
            <a:pPr algn="l">
              <a:lnSpc>
                <a:spcPct val="80000"/>
              </a:lnSpc>
            </a:pPr>
            <a:r>
              <a:rPr lang="en-US" altLang="bg-BG" sz="2400" b="1" dirty="0" smtClean="0">
                <a:solidFill>
                  <a:srgbClr val="FF3300"/>
                </a:solidFill>
              </a:rPr>
              <a:t>- SIGNIFICANCE </a:t>
            </a:r>
            <a:r>
              <a:rPr lang="en-US" altLang="bg-BG" sz="2400" b="1" dirty="0">
                <a:solidFill>
                  <a:srgbClr val="FF3300"/>
                </a:solidFill>
              </a:rPr>
              <a:t>OF MCHC</a:t>
            </a:r>
            <a:br>
              <a:rPr lang="en-US" altLang="bg-BG" sz="2400" b="1" dirty="0">
                <a:solidFill>
                  <a:srgbClr val="FF3300"/>
                </a:solidFill>
              </a:rPr>
            </a:br>
            <a:r>
              <a:rPr lang="en-US" altLang="bg-BG" sz="2400" b="1" dirty="0">
                <a:solidFill>
                  <a:srgbClr val="FF3300"/>
                </a:solidFill>
              </a:rPr>
              <a:t/>
            </a:r>
            <a:br>
              <a:rPr lang="en-US" altLang="bg-BG" sz="2400" b="1" dirty="0">
                <a:solidFill>
                  <a:srgbClr val="FF3300"/>
                </a:solidFill>
              </a:rPr>
            </a:br>
            <a:r>
              <a:rPr lang="en-US" altLang="bg-BG" sz="2400" b="1" dirty="0" smtClean="0">
                <a:solidFill>
                  <a:srgbClr val="FF3300"/>
                </a:solidFill>
              </a:rPr>
              <a:t>- CONTENT </a:t>
            </a:r>
            <a:r>
              <a:rPr lang="en-US" altLang="bg-BG" sz="2400" b="1" dirty="0">
                <a:solidFill>
                  <a:srgbClr val="FF3300"/>
                </a:solidFill>
              </a:rPr>
              <a:t>AND SPECIFIC OBJECTIVES OF MCHC</a:t>
            </a:r>
            <a:br>
              <a:rPr lang="en-US" altLang="bg-BG" sz="2400" b="1" dirty="0">
                <a:solidFill>
                  <a:srgbClr val="FF3300"/>
                </a:solidFill>
              </a:rPr>
            </a:br>
            <a:r>
              <a:rPr lang="en-US" altLang="bg-BG" sz="2400" b="1" dirty="0">
                <a:solidFill>
                  <a:srgbClr val="FF3300"/>
                </a:solidFill>
              </a:rPr>
              <a:t/>
            </a:r>
            <a:br>
              <a:rPr lang="en-US" altLang="bg-BG" sz="2400" b="1" dirty="0">
                <a:solidFill>
                  <a:srgbClr val="FF3300"/>
                </a:solidFill>
              </a:rPr>
            </a:br>
            <a:r>
              <a:rPr lang="en-US" altLang="bg-BG" sz="2400" b="1" dirty="0" smtClean="0">
                <a:solidFill>
                  <a:srgbClr val="FF3300"/>
                </a:solidFill>
              </a:rPr>
              <a:t>- MATERNAL </a:t>
            </a:r>
            <a:r>
              <a:rPr lang="en-US" altLang="bg-BG" sz="2400" b="1" dirty="0">
                <a:solidFill>
                  <a:srgbClr val="FF3300"/>
                </a:solidFill>
              </a:rPr>
              <a:t>HEALTH CARE</a:t>
            </a:r>
            <a:br>
              <a:rPr lang="en-US" altLang="bg-BG" sz="2400" b="1" dirty="0">
                <a:solidFill>
                  <a:srgbClr val="FF3300"/>
                </a:solidFill>
              </a:rPr>
            </a:br>
            <a:r>
              <a:rPr lang="en-US" altLang="bg-BG" sz="2400" b="1" dirty="0">
                <a:solidFill>
                  <a:srgbClr val="FF3300"/>
                </a:solidFill>
              </a:rPr>
              <a:t/>
            </a:r>
            <a:br>
              <a:rPr lang="en-US" altLang="bg-BG" sz="2400" b="1" dirty="0">
                <a:solidFill>
                  <a:srgbClr val="FF3300"/>
                </a:solidFill>
              </a:rPr>
            </a:br>
            <a:r>
              <a:rPr lang="en-US" altLang="bg-BG" sz="2400" b="1" dirty="0" smtClean="0">
                <a:solidFill>
                  <a:srgbClr val="FF3300"/>
                </a:solidFill>
              </a:rPr>
              <a:t>- CHILD </a:t>
            </a:r>
            <a:r>
              <a:rPr lang="en-US" altLang="bg-BG" sz="2400" b="1" dirty="0">
                <a:solidFill>
                  <a:srgbClr val="FF3300"/>
                </a:solidFill>
              </a:rPr>
              <a:t>HEALTH CARE</a:t>
            </a:r>
            <a:br>
              <a:rPr lang="en-US" altLang="bg-BG" sz="2400" b="1" dirty="0">
                <a:solidFill>
                  <a:srgbClr val="FF3300"/>
                </a:solidFill>
              </a:rPr>
            </a:br>
            <a:r>
              <a:rPr lang="en-US" altLang="bg-BG" sz="2400" b="1" dirty="0">
                <a:solidFill>
                  <a:srgbClr val="FF3300"/>
                </a:solidFill>
              </a:rPr>
              <a:t/>
            </a:r>
            <a:br>
              <a:rPr lang="en-US" altLang="bg-BG" sz="2400" b="1" dirty="0">
                <a:solidFill>
                  <a:srgbClr val="FF3300"/>
                </a:solidFill>
              </a:rPr>
            </a:br>
            <a:r>
              <a:rPr lang="en-US" altLang="bg-BG" sz="2400" b="1" dirty="0" smtClean="0">
                <a:solidFill>
                  <a:srgbClr val="FF3300"/>
                </a:solidFill>
              </a:rPr>
              <a:t>- MATERNAL </a:t>
            </a:r>
            <a:r>
              <a:rPr lang="en-US" altLang="bg-BG" sz="2400" b="1" dirty="0">
                <a:solidFill>
                  <a:srgbClr val="FF3300"/>
                </a:solidFill>
              </a:rPr>
              <a:t>AND CHILD CARE AND MDGs</a:t>
            </a:r>
            <a:endParaRPr lang="bg-BG" altLang="bg-BG" sz="2400" b="1" dirty="0"/>
          </a:p>
        </p:txBody>
      </p:sp>
      <p:sp>
        <p:nvSpPr>
          <p:cNvPr id="5" name="Контейнер за номер на слайда 4"/>
          <p:cNvSpPr>
            <a:spLocks noGrp="1"/>
          </p:cNvSpPr>
          <p:nvPr>
            <p:ph type="sldNum" sz="quarter" idx="11"/>
          </p:nvPr>
        </p:nvSpPr>
        <p:spPr/>
        <p:txBody>
          <a:bodyPr/>
          <a:lstStyle/>
          <a:p>
            <a:fld id="{E29E43F3-2C61-4E44-A7DA-F027A113981A}" type="slidenum">
              <a:rPr lang="bg-BG" altLang="bg-BG"/>
              <a:pPr/>
              <a:t>3</a:t>
            </a:fld>
            <a:endParaRPr lang="bg-BG" altLang="bg-BG"/>
          </a:p>
        </p:txBody>
      </p:sp>
      <p:sp>
        <p:nvSpPr>
          <p:cNvPr id="2" name="Текстово поле 1"/>
          <p:cNvSpPr txBox="1"/>
          <p:nvPr/>
        </p:nvSpPr>
        <p:spPr>
          <a:xfrm>
            <a:off x="251520" y="1124744"/>
            <a:ext cx="7632848" cy="707886"/>
          </a:xfrm>
          <a:prstGeom prst="rect">
            <a:avLst/>
          </a:prstGeom>
          <a:noFill/>
        </p:spPr>
        <p:txBody>
          <a:bodyPr wrap="square" rtlCol="0">
            <a:spAutoFit/>
          </a:bodyPr>
          <a:lstStyle/>
          <a:p>
            <a:r>
              <a:rPr lang="en-US" sz="4000" dirty="0" smtClean="0">
                <a:solidFill>
                  <a:srgbClr val="002060"/>
                </a:solidFill>
                <a:effectLst>
                  <a:outerShdw blurRad="38100" dist="38100" dir="2700000" algn="tl">
                    <a:srgbClr val="000000">
                      <a:alpha val="43137"/>
                    </a:srgbClr>
                  </a:outerShdw>
                </a:effectLst>
              </a:rPr>
              <a:t>Outline of the lecture</a:t>
            </a:r>
            <a:endParaRPr lang="bg-BG" sz="4000" dirty="0">
              <a:solidFill>
                <a:srgbClr val="00206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274638"/>
            <a:ext cx="8229600" cy="5675312"/>
          </a:xfrm>
        </p:spPr>
        <p:txBody>
          <a:bodyPr/>
          <a:lstStyle/>
          <a:p>
            <a:r>
              <a:rPr lang="bg-BG" altLang="bg-BG" b="1" dirty="0" err="1">
                <a:solidFill>
                  <a:srgbClr val="FF3300"/>
                </a:solidFill>
              </a:rPr>
              <a:t>Target</a:t>
            </a:r>
            <a:r>
              <a:rPr lang="bg-BG" altLang="bg-BG" b="1" dirty="0">
                <a:solidFill>
                  <a:srgbClr val="FF3300"/>
                </a:solidFill>
              </a:rPr>
              <a:t> 2:</a:t>
            </a:r>
            <a:br>
              <a:rPr lang="bg-BG" altLang="bg-BG" b="1" dirty="0">
                <a:solidFill>
                  <a:srgbClr val="FF3300"/>
                </a:solidFill>
              </a:rPr>
            </a:br>
            <a:r>
              <a:rPr lang="bg-BG" altLang="bg-BG" b="1" dirty="0" err="1">
                <a:solidFill>
                  <a:schemeClr val="tx1"/>
                </a:solidFill>
              </a:rPr>
              <a:t>Achieve</a:t>
            </a:r>
            <a:r>
              <a:rPr lang="bg-BG" altLang="bg-BG" b="1" dirty="0">
                <a:solidFill>
                  <a:schemeClr val="tx1"/>
                </a:solidFill>
              </a:rPr>
              <a:t> </a:t>
            </a:r>
            <a:r>
              <a:rPr lang="bg-BG" altLang="bg-BG" b="1" dirty="0" err="1">
                <a:solidFill>
                  <a:schemeClr val="tx1"/>
                </a:solidFill>
              </a:rPr>
              <a:t>universal</a:t>
            </a:r>
            <a:r>
              <a:rPr lang="bg-BG" altLang="bg-BG" b="1" dirty="0">
                <a:solidFill>
                  <a:schemeClr val="tx1"/>
                </a:solidFill>
              </a:rPr>
              <a:t> </a:t>
            </a:r>
            <a:r>
              <a:rPr lang="bg-BG" altLang="bg-BG" b="1" dirty="0" err="1">
                <a:solidFill>
                  <a:schemeClr val="tx1"/>
                </a:solidFill>
              </a:rPr>
              <a:t>access</a:t>
            </a:r>
            <a:r>
              <a:rPr lang="bg-BG" altLang="bg-BG" b="1" dirty="0">
                <a:solidFill>
                  <a:schemeClr val="tx1"/>
                </a:solidFill>
              </a:rPr>
              <a:t> to </a:t>
            </a:r>
            <a:r>
              <a:rPr lang="bg-BG" altLang="bg-BG" b="1" dirty="0" err="1">
                <a:solidFill>
                  <a:schemeClr val="tx1"/>
                </a:solidFill>
              </a:rPr>
              <a:t>reproductive</a:t>
            </a:r>
            <a:r>
              <a:rPr lang="bg-BG" altLang="bg-BG" b="1" dirty="0">
                <a:solidFill>
                  <a:schemeClr val="tx1"/>
                </a:solidFill>
              </a:rPr>
              <a:t> </a:t>
            </a:r>
            <a:r>
              <a:rPr lang="bg-BG" altLang="bg-BG" b="1" dirty="0" err="1">
                <a:solidFill>
                  <a:schemeClr val="tx1"/>
                </a:solidFill>
              </a:rPr>
              <a:t>health</a:t>
            </a:r>
            <a:r>
              <a:rPr lang="bg-BG" altLang="bg-BG" dirty="0">
                <a:solidFill>
                  <a:schemeClr val="tx1"/>
                </a:solidFill>
              </a:rPr>
              <a:t> </a:t>
            </a:r>
          </a:p>
        </p:txBody>
      </p:sp>
      <p:sp>
        <p:nvSpPr>
          <p:cNvPr id="5" name="Контейнер за номер на слайда 4"/>
          <p:cNvSpPr>
            <a:spLocks noGrp="1"/>
          </p:cNvSpPr>
          <p:nvPr>
            <p:ph type="sldNum" sz="quarter" idx="11"/>
          </p:nvPr>
        </p:nvSpPr>
        <p:spPr/>
        <p:txBody>
          <a:bodyPr/>
          <a:lstStyle/>
          <a:p>
            <a:fld id="{94A44B59-8743-43A3-9FCD-0CE421A918C6}" type="slidenum">
              <a:rPr lang="bg-BG" altLang="bg-BG"/>
              <a:pPr/>
              <a:t>30</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548680"/>
            <a:ext cx="8229600" cy="5041230"/>
          </a:xfrm>
        </p:spPr>
        <p:txBody>
          <a:bodyPr>
            <a:noAutofit/>
          </a:bodyPr>
          <a:lstStyle/>
          <a:p>
            <a:r>
              <a:rPr lang="bg-BG" altLang="bg-BG" sz="2000" b="1" dirty="0">
                <a:solidFill>
                  <a:srgbClr val="FF3300"/>
                </a:solidFill>
                <a:effectLst>
                  <a:outerShdw blurRad="38100" dist="38100" dir="2700000" algn="tl">
                    <a:srgbClr val="000000"/>
                  </a:outerShdw>
                </a:effectLst>
              </a:rPr>
              <a:t>WHAT NEEDS TO BE DONE?</a:t>
            </a:r>
            <a:r>
              <a:rPr lang="bg-BG" altLang="bg-BG" sz="2000" b="1" dirty="0">
                <a:effectLst>
                  <a:outerShdw blurRad="38100" dist="38100" dir="2700000" algn="tl">
                    <a:srgbClr val="FFFFFF"/>
                  </a:outerShdw>
                </a:effectLst>
              </a:rPr>
              <a:t/>
            </a:r>
            <a:br>
              <a:rPr lang="bg-BG" altLang="bg-BG" sz="2000" b="1" dirty="0">
                <a:effectLst>
                  <a:outerShdw blurRad="38100" dist="38100" dir="2700000" algn="tl">
                    <a:srgbClr val="FFFFFF"/>
                  </a:outerShdw>
                </a:effectLst>
              </a:rPr>
            </a:br>
            <a:r>
              <a:rPr lang="en-US" altLang="bg-BG" sz="2000" dirty="0"/>
              <a:t/>
            </a:r>
            <a:br>
              <a:rPr lang="en-US" altLang="bg-BG" sz="2000" dirty="0"/>
            </a:br>
            <a:r>
              <a:rPr lang="en-US" altLang="bg-BG" sz="2000" dirty="0" smtClean="0">
                <a:solidFill>
                  <a:srgbClr val="FF0000"/>
                </a:solidFill>
                <a:effectLst>
                  <a:outerShdw blurRad="38100" dist="38100" dir="2700000" algn="tl">
                    <a:srgbClr val="000000">
                      <a:alpha val="43137"/>
                    </a:srgbClr>
                  </a:outerShdw>
                </a:effectLst>
              </a:rPr>
              <a:t>1.</a:t>
            </a:r>
            <a:r>
              <a:rPr lang="en-US" altLang="bg-BG" sz="2000" dirty="0" smtClean="0"/>
              <a:t> </a:t>
            </a:r>
            <a:r>
              <a:rPr lang="bg-BG" altLang="bg-BG" sz="2000" dirty="0" err="1"/>
              <a:t>Provide</a:t>
            </a:r>
            <a:r>
              <a:rPr lang="bg-BG" altLang="bg-BG" sz="2000" dirty="0"/>
              <a:t> </a:t>
            </a:r>
            <a:r>
              <a:rPr lang="bg-BG" altLang="bg-BG" sz="2000" dirty="0" err="1"/>
              <a:t>sufficient</a:t>
            </a:r>
            <a:r>
              <a:rPr lang="bg-BG" altLang="bg-BG" sz="2000" dirty="0"/>
              <a:t> </a:t>
            </a:r>
            <a:r>
              <a:rPr lang="bg-BG" altLang="bg-BG" sz="2000" dirty="0" err="1"/>
              <a:t>financing</a:t>
            </a:r>
            <a:r>
              <a:rPr lang="bg-BG" altLang="bg-BG" sz="2000" dirty="0"/>
              <a:t> to </a:t>
            </a:r>
            <a:r>
              <a:rPr lang="bg-BG" altLang="bg-BG" sz="2000" dirty="0" err="1"/>
              <a:t>strengthen</a:t>
            </a:r>
            <a:r>
              <a:rPr lang="bg-BG" altLang="bg-BG" sz="2000" dirty="0"/>
              <a:t> </a:t>
            </a:r>
            <a:r>
              <a:rPr lang="bg-BG" altLang="bg-BG" sz="2000" dirty="0" err="1"/>
              <a:t>health</a:t>
            </a:r>
            <a:r>
              <a:rPr lang="bg-BG" altLang="bg-BG" sz="2000" dirty="0"/>
              <a:t> </a:t>
            </a:r>
            <a:r>
              <a:rPr lang="bg-BG" altLang="bg-BG" sz="2000" dirty="0" err="1"/>
              <a:t>systems</a:t>
            </a:r>
            <a:r>
              <a:rPr lang="bg-BG" altLang="bg-BG" sz="2000" dirty="0"/>
              <a:t> </a:t>
            </a:r>
            <a:r>
              <a:rPr lang="bg-BG" altLang="bg-BG" sz="2000" dirty="0" err="1"/>
              <a:t>for</a:t>
            </a:r>
            <a:r>
              <a:rPr lang="bg-BG" altLang="bg-BG" sz="2000" dirty="0"/>
              <a:t> </a:t>
            </a:r>
            <a:r>
              <a:rPr lang="bg-BG" altLang="bg-BG" sz="2000" dirty="0" err="1"/>
              <a:t>maternal</a:t>
            </a:r>
            <a:r>
              <a:rPr lang="bg-BG" altLang="bg-BG" sz="2000" dirty="0"/>
              <a:t>, </a:t>
            </a:r>
            <a:r>
              <a:rPr lang="bg-BG" altLang="bg-BG" sz="2000" dirty="0" err="1"/>
              <a:t>childcare</a:t>
            </a:r>
            <a:r>
              <a:rPr lang="bg-BG" altLang="bg-BG" sz="2000" dirty="0"/>
              <a:t> </a:t>
            </a:r>
            <a:r>
              <a:rPr lang="bg-BG" altLang="bg-BG" sz="2000" dirty="0" err="1"/>
              <a:t>and</a:t>
            </a:r>
            <a:r>
              <a:rPr lang="bg-BG" altLang="bg-BG" sz="2000" dirty="0"/>
              <a:t> other </a:t>
            </a:r>
            <a:r>
              <a:rPr lang="bg-BG" altLang="bg-BG" sz="2000" dirty="0" err="1"/>
              <a:t>reproductive</a:t>
            </a:r>
            <a:r>
              <a:rPr lang="bg-BG" altLang="bg-BG" sz="2000" dirty="0"/>
              <a:t> </a:t>
            </a:r>
            <a:r>
              <a:rPr lang="bg-BG" altLang="bg-BG" sz="2000" dirty="0" err="1"/>
              <a:t>health</a:t>
            </a:r>
            <a:r>
              <a:rPr lang="bg-BG" altLang="bg-BG" sz="2000" dirty="0"/>
              <a:t> </a:t>
            </a:r>
            <a:r>
              <a:rPr lang="bg-BG" altLang="bg-BG" sz="2000" dirty="0" err="1"/>
              <a:t>services</a:t>
            </a:r>
            <a:r>
              <a:rPr lang="bg-BG" altLang="bg-BG" sz="2000" dirty="0"/>
              <a:t>, </a:t>
            </a:r>
            <a:r>
              <a:rPr lang="bg-BG" altLang="bg-BG" sz="2000" dirty="0" err="1"/>
              <a:t>and</a:t>
            </a:r>
            <a:r>
              <a:rPr lang="bg-BG" altLang="bg-BG" sz="2000" dirty="0"/>
              <a:t> </a:t>
            </a:r>
            <a:r>
              <a:rPr lang="bg-BG" altLang="bg-BG" sz="2000" dirty="0" err="1"/>
              <a:t>ensure</a:t>
            </a:r>
            <a:r>
              <a:rPr lang="bg-BG" altLang="bg-BG" sz="2000" dirty="0"/>
              <a:t> </a:t>
            </a:r>
            <a:r>
              <a:rPr lang="en-US" altLang="bg-BG" sz="2000" dirty="0"/>
              <a:t>appropriate</a:t>
            </a:r>
            <a:r>
              <a:rPr lang="bg-BG" altLang="bg-BG" sz="2000" dirty="0"/>
              <a:t> </a:t>
            </a:r>
            <a:r>
              <a:rPr lang="bg-BG" altLang="bg-BG" sz="2000" dirty="0" err="1"/>
              <a:t>procurement</a:t>
            </a:r>
            <a:r>
              <a:rPr lang="bg-BG" altLang="bg-BG" sz="2000" dirty="0"/>
              <a:t> </a:t>
            </a:r>
            <a:r>
              <a:rPr lang="bg-BG" altLang="bg-BG" sz="2000" dirty="0" err="1"/>
              <a:t>and</a:t>
            </a:r>
            <a:r>
              <a:rPr lang="bg-BG" altLang="bg-BG" sz="2000" dirty="0"/>
              <a:t> </a:t>
            </a:r>
            <a:r>
              <a:rPr lang="bg-BG" altLang="bg-BG" sz="2000" dirty="0" err="1"/>
              <a:t>distribution</a:t>
            </a:r>
            <a:r>
              <a:rPr lang="bg-BG" altLang="bg-BG" sz="2000" dirty="0"/>
              <a:t> of </a:t>
            </a:r>
            <a:r>
              <a:rPr lang="bg-BG" altLang="bg-BG" sz="2000" dirty="0" err="1"/>
              <a:t>contraception</a:t>
            </a:r>
            <a:r>
              <a:rPr lang="bg-BG" altLang="bg-BG" sz="2000" dirty="0"/>
              <a:t>, </a:t>
            </a:r>
            <a:r>
              <a:rPr lang="bg-BG" altLang="bg-BG" sz="2000" dirty="0" err="1"/>
              <a:t>drugs</a:t>
            </a:r>
            <a:r>
              <a:rPr lang="bg-BG" altLang="bg-BG" sz="2000" dirty="0"/>
              <a:t> </a:t>
            </a:r>
            <a:r>
              <a:rPr lang="bg-BG" altLang="bg-BG" sz="2000" dirty="0" err="1"/>
              <a:t>and</a:t>
            </a:r>
            <a:r>
              <a:rPr lang="bg-BG" altLang="bg-BG" sz="2000" dirty="0"/>
              <a:t> </a:t>
            </a:r>
            <a:r>
              <a:rPr lang="bg-BG" altLang="bg-BG" sz="2000" dirty="0" err="1"/>
              <a:t>equipment</a:t>
            </a:r>
            <a:r>
              <a:rPr lang="bg-BG" altLang="bg-BG" sz="2000" dirty="0" smtClean="0"/>
              <a:t>.</a:t>
            </a:r>
            <a:r>
              <a:rPr lang="en-US" altLang="bg-BG" sz="2000" dirty="0" smtClean="0"/>
              <a:t/>
            </a:r>
            <a:br>
              <a:rPr lang="en-US" altLang="bg-BG" sz="2000" dirty="0" smtClean="0"/>
            </a:br>
            <a:r>
              <a:rPr lang="en-US" altLang="bg-BG" sz="2000" dirty="0" smtClean="0"/>
              <a:t/>
            </a:r>
            <a:br>
              <a:rPr lang="en-US" altLang="bg-BG" sz="2000" dirty="0" smtClean="0"/>
            </a:br>
            <a:r>
              <a:rPr lang="en-US" altLang="bg-BG" sz="2000" dirty="0" smtClean="0">
                <a:solidFill>
                  <a:srgbClr val="FF0000"/>
                </a:solidFill>
                <a:effectLst>
                  <a:outerShdw blurRad="38100" dist="38100" dir="2700000" algn="tl">
                    <a:srgbClr val="000000">
                      <a:alpha val="43137"/>
                    </a:srgbClr>
                  </a:outerShdw>
                </a:effectLst>
              </a:rPr>
              <a:t>2.</a:t>
            </a:r>
            <a:r>
              <a:rPr lang="en-US" altLang="bg-BG" sz="2000" dirty="0" smtClean="0"/>
              <a:t> </a:t>
            </a:r>
            <a:r>
              <a:rPr lang="bg-BG" altLang="bg-BG" sz="2000" dirty="0" err="1" smtClean="0"/>
              <a:t>Establish</a:t>
            </a:r>
            <a:r>
              <a:rPr lang="bg-BG" altLang="bg-BG" sz="2000" dirty="0" smtClean="0"/>
              <a:t> </a:t>
            </a:r>
            <a:r>
              <a:rPr lang="bg-BG" altLang="bg-BG" sz="2000" dirty="0" err="1"/>
              <a:t>national</a:t>
            </a:r>
            <a:r>
              <a:rPr lang="bg-BG" altLang="bg-BG" sz="2000" dirty="0"/>
              <a:t> </a:t>
            </a:r>
            <a:r>
              <a:rPr lang="bg-BG" altLang="bg-BG" sz="2000" dirty="0" err="1"/>
              <a:t>programmes</a:t>
            </a:r>
            <a:r>
              <a:rPr lang="bg-BG" altLang="bg-BG" sz="2000" dirty="0"/>
              <a:t> to </a:t>
            </a:r>
            <a:r>
              <a:rPr lang="bg-BG" altLang="bg-BG" sz="2000" dirty="0" err="1"/>
              <a:t>reduce</a:t>
            </a:r>
            <a:r>
              <a:rPr lang="bg-BG" altLang="bg-BG" sz="2000" dirty="0"/>
              <a:t> </a:t>
            </a:r>
            <a:r>
              <a:rPr lang="bg-BG" altLang="bg-BG" sz="2000" dirty="0" err="1"/>
              <a:t>maternal</a:t>
            </a:r>
            <a:r>
              <a:rPr lang="bg-BG" altLang="bg-BG" sz="2000" dirty="0"/>
              <a:t> </a:t>
            </a:r>
            <a:r>
              <a:rPr lang="bg-BG" altLang="bg-BG" sz="2000" dirty="0" err="1"/>
              <a:t>mortality</a:t>
            </a:r>
            <a:r>
              <a:rPr lang="bg-BG" altLang="bg-BG" sz="2000" dirty="0"/>
              <a:t> </a:t>
            </a:r>
            <a:r>
              <a:rPr lang="bg-BG" altLang="bg-BG" sz="2000" dirty="0" err="1"/>
              <a:t>and</a:t>
            </a:r>
            <a:r>
              <a:rPr lang="bg-BG" altLang="bg-BG" sz="2000" dirty="0"/>
              <a:t> </a:t>
            </a:r>
            <a:r>
              <a:rPr lang="bg-BG" altLang="bg-BG" sz="2000" dirty="0" err="1"/>
              <a:t>ensure</a:t>
            </a:r>
            <a:r>
              <a:rPr lang="bg-BG" altLang="bg-BG" sz="2000" dirty="0"/>
              <a:t> </a:t>
            </a:r>
            <a:r>
              <a:rPr lang="bg-BG" altLang="bg-BG" sz="2000" dirty="0" err="1"/>
              <a:t>universal</a:t>
            </a:r>
            <a:r>
              <a:rPr lang="bg-BG" altLang="bg-BG" sz="2000" dirty="0"/>
              <a:t> </a:t>
            </a:r>
            <a:r>
              <a:rPr lang="bg-BG" altLang="bg-BG" sz="2000" dirty="0" err="1"/>
              <a:t>access</a:t>
            </a:r>
            <a:r>
              <a:rPr lang="bg-BG" altLang="bg-BG" sz="2000" dirty="0"/>
              <a:t> to </a:t>
            </a:r>
            <a:r>
              <a:rPr lang="bg-BG" altLang="bg-BG" sz="2000" dirty="0" err="1"/>
              <a:t>reproductive</a:t>
            </a:r>
            <a:r>
              <a:rPr lang="bg-BG" altLang="bg-BG" sz="2000" dirty="0"/>
              <a:t> </a:t>
            </a:r>
            <a:r>
              <a:rPr lang="bg-BG" altLang="bg-BG" sz="2000" dirty="0" err="1"/>
              <a:t>health</a:t>
            </a:r>
            <a:r>
              <a:rPr lang="bg-BG" altLang="bg-BG" sz="2000" dirty="0"/>
              <a:t> </a:t>
            </a:r>
            <a:r>
              <a:rPr lang="bg-BG" altLang="bg-BG" sz="2000" dirty="0" err="1"/>
              <a:t>care</a:t>
            </a:r>
            <a:r>
              <a:rPr lang="bg-BG" altLang="bg-BG" sz="2000" dirty="0"/>
              <a:t>, </a:t>
            </a:r>
            <a:r>
              <a:rPr lang="bg-BG" altLang="bg-BG" sz="2000" dirty="0" err="1"/>
              <a:t>including</a:t>
            </a:r>
            <a:r>
              <a:rPr lang="bg-BG" altLang="bg-BG" sz="2000" dirty="0"/>
              <a:t> </a:t>
            </a:r>
            <a:r>
              <a:rPr lang="bg-BG" altLang="bg-BG" sz="2000" dirty="0" err="1"/>
              <a:t>family</a:t>
            </a:r>
            <a:r>
              <a:rPr lang="bg-BG" altLang="bg-BG" sz="2000" dirty="0"/>
              <a:t> </a:t>
            </a:r>
            <a:r>
              <a:rPr lang="bg-BG" altLang="bg-BG" sz="2000" dirty="0" err="1"/>
              <a:t>planning</a:t>
            </a:r>
            <a:r>
              <a:rPr lang="bg-BG" altLang="bg-BG" sz="2000" dirty="0"/>
              <a:t> </a:t>
            </a:r>
            <a:r>
              <a:rPr lang="bg-BG" altLang="bg-BG" sz="2000" dirty="0" err="1"/>
              <a:t>services</a:t>
            </a:r>
            <a:r>
              <a:rPr lang="bg-BG" altLang="bg-BG" sz="2000" dirty="0"/>
              <a:t>.</a:t>
            </a:r>
            <a:br>
              <a:rPr lang="bg-BG" altLang="bg-BG" sz="2000" dirty="0"/>
            </a:br>
            <a:r>
              <a:rPr lang="bg-BG" altLang="bg-BG" sz="2000" dirty="0"/>
              <a:t> </a:t>
            </a:r>
            <a:br>
              <a:rPr lang="bg-BG" altLang="bg-BG" sz="2000" dirty="0"/>
            </a:br>
            <a:r>
              <a:rPr lang="en-US" altLang="bg-BG" sz="2000" dirty="0" smtClean="0">
                <a:solidFill>
                  <a:srgbClr val="FF0000"/>
                </a:solidFill>
                <a:effectLst>
                  <a:outerShdw blurRad="38100" dist="38100" dir="2700000" algn="tl">
                    <a:srgbClr val="000000">
                      <a:alpha val="43137"/>
                    </a:srgbClr>
                  </a:outerShdw>
                </a:effectLst>
              </a:rPr>
              <a:t>3.</a:t>
            </a:r>
            <a:r>
              <a:rPr lang="en-US" altLang="bg-BG" sz="2000" dirty="0" smtClean="0"/>
              <a:t> </a:t>
            </a:r>
            <a:r>
              <a:rPr lang="bg-BG" altLang="bg-BG" sz="2000" dirty="0" err="1"/>
              <a:t>Provide</a:t>
            </a:r>
            <a:r>
              <a:rPr lang="bg-BG" altLang="bg-BG" sz="2000" dirty="0"/>
              <a:t> </a:t>
            </a:r>
            <a:r>
              <a:rPr lang="bg-BG" altLang="bg-BG" sz="2000" dirty="0" err="1"/>
              <a:t>trained</a:t>
            </a:r>
            <a:r>
              <a:rPr lang="bg-BG" altLang="bg-BG" sz="2000" dirty="0"/>
              <a:t> </a:t>
            </a:r>
            <a:r>
              <a:rPr lang="bg-BG" altLang="bg-BG" sz="2000" dirty="0" err="1"/>
              <a:t>health</a:t>
            </a:r>
            <a:r>
              <a:rPr lang="bg-BG" altLang="bg-BG" sz="2000" dirty="0"/>
              <a:t> </a:t>
            </a:r>
            <a:r>
              <a:rPr lang="bg-BG" altLang="bg-BG" sz="2000" dirty="0" err="1"/>
              <a:t>workers</a:t>
            </a:r>
            <a:r>
              <a:rPr lang="bg-BG" altLang="bg-BG" sz="2000" dirty="0"/>
              <a:t> </a:t>
            </a:r>
            <a:r>
              <a:rPr lang="bg-BG" altLang="bg-BG" sz="2000" dirty="0" err="1"/>
              <a:t>during</a:t>
            </a:r>
            <a:r>
              <a:rPr lang="bg-BG" altLang="bg-BG" sz="2000" dirty="0"/>
              <a:t> </a:t>
            </a:r>
            <a:r>
              <a:rPr lang="bg-BG" altLang="bg-BG" sz="2000" dirty="0" err="1"/>
              <a:t>and</a:t>
            </a:r>
            <a:r>
              <a:rPr lang="bg-BG" altLang="bg-BG" sz="2000" dirty="0"/>
              <a:t> </a:t>
            </a:r>
            <a:r>
              <a:rPr lang="bg-BG" altLang="bg-BG" sz="2000" dirty="0" err="1"/>
              <a:t>after</a:t>
            </a:r>
            <a:r>
              <a:rPr lang="bg-BG" altLang="bg-BG" sz="2000" dirty="0"/>
              <a:t> </a:t>
            </a:r>
            <a:r>
              <a:rPr lang="bg-BG" altLang="bg-BG" sz="2000" dirty="0" err="1"/>
              <a:t>pregnancy</a:t>
            </a:r>
            <a:r>
              <a:rPr lang="bg-BG" altLang="bg-BG" sz="2000" dirty="0"/>
              <a:t> </a:t>
            </a:r>
            <a:r>
              <a:rPr lang="bg-BG" altLang="bg-BG" sz="2000" dirty="0" err="1"/>
              <a:t>and</a:t>
            </a:r>
            <a:r>
              <a:rPr lang="bg-BG" altLang="bg-BG" sz="2000" dirty="0"/>
              <a:t> </a:t>
            </a:r>
            <a:r>
              <a:rPr lang="bg-BG" altLang="bg-BG" sz="2000" dirty="0" err="1"/>
              <a:t>childbirth</a:t>
            </a:r>
            <a:r>
              <a:rPr lang="bg-BG" altLang="bg-BG" sz="2000" dirty="0"/>
              <a:t> </a:t>
            </a:r>
            <a:r>
              <a:rPr lang="bg-BG" altLang="bg-BG" sz="2000" dirty="0" err="1"/>
              <a:t>for</a:t>
            </a:r>
            <a:r>
              <a:rPr lang="bg-BG" altLang="bg-BG" sz="2000" dirty="0"/>
              <a:t> </a:t>
            </a:r>
            <a:r>
              <a:rPr lang="bg-BG" altLang="bg-BG" sz="2000" dirty="0" err="1"/>
              <a:t>delivery</a:t>
            </a:r>
            <a:r>
              <a:rPr lang="bg-BG" altLang="bg-BG" sz="2000" dirty="0"/>
              <a:t> of </a:t>
            </a:r>
            <a:r>
              <a:rPr lang="bg-BG" altLang="bg-BG" sz="2000" dirty="0" err="1"/>
              <a:t>quality</a:t>
            </a:r>
            <a:r>
              <a:rPr lang="bg-BG" altLang="bg-BG" sz="2000" dirty="0"/>
              <a:t> </a:t>
            </a:r>
            <a:r>
              <a:rPr lang="bg-BG" altLang="bg-BG" sz="2000" dirty="0" err="1"/>
              <a:t>antenatal</a:t>
            </a:r>
            <a:r>
              <a:rPr lang="bg-BG" altLang="bg-BG" sz="2000" dirty="0"/>
              <a:t> </a:t>
            </a:r>
            <a:r>
              <a:rPr lang="bg-BG" altLang="bg-BG" sz="2000" dirty="0" err="1"/>
              <a:t>care</a:t>
            </a:r>
            <a:r>
              <a:rPr lang="bg-BG" altLang="bg-BG" sz="2000" dirty="0"/>
              <a:t>, </a:t>
            </a:r>
            <a:r>
              <a:rPr lang="bg-BG" altLang="bg-BG" sz="2000" dirty="0" err="1"/>
              <a:t>timely</a:t>
            </a:r>
            <a:r>
              <a:rPr lang="bg-BG" altLang="bg-BG" sz="2000" dirty="0"/>
              <a:t> </a:t>
            </a:r>
            <a:r>
              <a:rPr lang="bg-BG" altLang="bg-BG" sz="2000" dirty="0" err="1"/>
              <a:t>emergency</a:t>
            </a:r>
            <a:r>
              <a:rPr lang="bg-BG" altLang="bg-BG" sz="2000" dirty="0"/>
              <a:t> </a:t>
            </a:r>
            <a:r>
              <a:rPr lang="bg-BG" altLang="bg-BG" sz="2000" dirty="0" err="1"/>
              <a:t>obstetric</a:t>
            </a:r>
            <a:r>
              <a:rPr lang="bg-BG" altLang="bg-BG" sz="2000" dirty="0"/>
              <a:t> </a:t>
            </a:r>
            <a:r>
              <a:rPr lang="bg-BG" altLang="bg-BG" sz="2000" dirty="0" err="1"/>
              <a:t>services</a:t>
            </a:r>
            <a:r>
              <a:rPr lang="bg-BG" altLang="bg-BG" sz="2000" dirty="0"/>
              <a:t> </a:t>
            </a:r>
            <a:r>
              <a:rPr lang="bg-BG" altLang="bg-BG" sz="2000" dirty="0" err="1"/>
              <a:t>and</a:t>
            </a:r>
            <a:r>
              <a:rPr lang="bg-BG" altLang="bg-BG" sz="2000" dirty="0"/>
              <a:t> </a:t>
            </a:r>
            <a:r>
              <a:rPr lang="bg-BG" altLang="bg-BG" sz="2000" dirty="0" err="1"/>
              <a:t>contraception</a:t>
            </a:r>
            <a:r>
              <a:rPr lang="bg-BG" altLang="bg-BG" sz="2000" dirty="0"/>
              <a:t>.</a:t>
            </a:r>
          </a:p>
        </p:txBody>
      </p:sp>
      <p:sp>
        <p:nvSpPr>
          <p:cNvPr id="5" name="Контейнер за номер на слайда 4"/>
          <p:cNvSpPr>
            <a:spLocks noGrp="1"/>
          </p:cNvSpPr>
          <p:nvPr>
            <p:ph type="sldNum" sz="quarter" idx="11"/>
          </p:nvPr>
        </p:nvSpPr>
        <p:spPr/>
        <p:txBody>
          <a:bodyPr/>
          <a:lstStyle/>
          <a:p>
            <a:fld id="{F36C0C9B-B32A-486D-8483-91E745050812}" type="slidenum">
              <a:rPr lang="bg-BG" altLang="bg-BG"/>
              <a:pPr/>
              <a:t>31</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74638"/>
            <a:ext cx="8229600" cy="5675312"/>
          </a:xfrm>
        </p:spPr>
        <p:txBody>
          <a:bodyPr>
            <a:noAutofit/>
          </a:bodyPr>
          <a:lstStyle/>
          <a:p>
            <a:r>
              <a:rPr lang="en-US" altLang="bg-BG" sz="2400" dirty="0" smtClean="0">
                <a:solidFill>
                  <a:srgbClr val="FF0000"/>
                </a:solidFill>
                <a:effectLst>
                  <a:outerShdw blurRad="38100" dist="38100" dir="2700000" algn="tl">
                    <a:srgbClr val="000000">
                      <a:alpha val="43137"/>
                    </a:srgbClr>
                  </a:outerShdw>
                </a:effectLst>
              </a:rPr>
              <a:t>4.</a:t>
            </a:r>
            <a:r>
              <a:rPr lang="en-US" altLang="bg-BG" sz="2400" dirty="0" smtClean="0"/>
              <a:t> </a:t>
            </a:r>
            <a:r>
              <a:rPr lang="bg-BG" altLang="bg-BG" sz="2400" dirty="0" err="1"/>
              <a:t>Ensure</a:t>
            </a:r>
            <a:r>
              <a:rPr lang="bg-BG" altLang="bg-BG" sz="2400" dirty="0"/>
              <a:t> </a:t>
            </a:r>
            <a:r>
              <a:rPr lang="bg-BG" altLang="bg-BG" sz="2400" dirty="0" err="1"/>
              <a:t>access</a:t>
            </a:r>
            <a:r>
              <a:rPr lang="bg-BG" altLang="bg-BG" sz="2400" dirty="0"/>
              <a:t> to </a:t>
            </a:r>
            <a:r>
              <a:rPr lang="bg-BG" altLang="bg-BG" sz="2400" dirty="0" err="1"/>
              <a:t>timely</a:t>
            </a:r>
            <a:r>
              <a:rPr lang="bg-BG" altLang="bg-BG" sz="2400" dirty="0"/>
              <a:t> </a:t>
            </a:r>
            <a:r>
              <a:rPr lang="bg-BG" altLang="bg-BG" sz="2400" dirty="0" err="1"/>
              <a:t>emergency</a:t>
            </a:r>
            <a:r>
              <a:rPr lang="bg-BG" altLang="bg-BG" sz="2400" dirty="0"/>
              <a:t> </a:t>
            </a:r>
            <a:r>
              <a:rPr lang="bg-BG" altLang="bg-BG" sz="2400" dirty="0" err="1"/>
              <a:t>obstetric</a:t>
            </a:r>
            <a:r>
              <a:rPr lang="bg-BG" altLang="bg-BG" sz="2400" dirty="0"/>
              <a:t> </a:t>
            </a:r>
            <a:r>
              <a:rPr lang="bg-BG" altLang="bg-BG" sz="2400" dirty="0" err="1"/>
              <a:t>services</a:t>
            </a:r>
            <a:r>
              <a:rPr lang="bg-BG" altLang="bg-BG" sz="2400" dirty="0"/>
              <a:t> </a:t>
            </a:r>
            <a:r>
              <a:rPr lang="bg-BG" altLang="bg-BG" sz="2400" dirty="0" err="1"/>
              <a:t>and</a:t>
            </a:r>
            <a:r>
              <a:rPr lang="en-US" altLang="bg-BG" sz="2400" dirty="0"/>
              <a:t> </a:t>
            </a:r>
            <a:r>
              <a:rPr lang="bg-BG" altLang="bg-BG" sz="2400" dirty="0" err="1"/>
              <a:t>provide</a:t>
            </a:r>
            <a:r>
              <a:rPr lang="bg-BG" altLang="bg-BG" sz="2400" dirty="0"/>
              <a:t> </a:t>
            </a:r>
            <a:r>
              <a:rPr lang="bg-BG" altLang="bg-BG" sz="2400" dirty="0" err="1"/>
              <a:t>adequate</a:t>
            </a:r>
            <a:r>
              <a:rPr lang="bg-BG" altLang="bg-BG" sz="2400" dirty="0"/>
              <a:t> </a:t>
            </a:r>
            <a:r>
              <a:rPr lang="bg-BG" altLang="bg-BG" sz="2400" dirty="0" err="1"/>
              <a:t>communication</a:t>
            </a:r>
            <a:r>
              <a:rPr lang="bg-BG" altLang="bg-BG" sz="2400" dirty="0"/>
              <a:t>, </a:t>
            </a:r>
            <a:r>
              <a:rPr lang="bg-BG" altLang="bg-BG" sz="2400" dirty="0" err="1"/>
              <a:t>skilled</a:t>
            </a:r>
            <a:r>
              <a:rPr lang="bg-BG" altLang="bg-BG" sz="2400" dirty="0"/>
              <a:t> </a:t>
            </a:r>
            <a:r>
              <a:rPr lang="bg-BG" altLang="bg-BG" sz="2400" dirty="0" err="1"/>
              <a:t>personnel</a:t>
            </a:r>
            <a:r>
              <a:rPr lang="bg-BG" altLang="bg-BG" sz="2400" dirty="0"/>
              <a:t>, </a:t>
            </a:r>
            <a:r>
              <a:rPr lang="bg-BG" altLang="bg-BG" sz="2400" dirty="0" err="1"/>
              <a:t>facilities</a:t>
            </a:r>
            <a:r>
              <a:rPr lang="bg-BG" altLang="bg-BG" sz="2400" dirty="0"/>
              <a:t> </a:t>
            </a:r>
            <a:r>
              <a:rPr lang="bg-BG" altLang="bg-BG" sz="2400" dirty="0" err="1"/>
              <a:t>and</a:t>
            </a:r>
            <a:r>
              <a:rPr lang="bg-BG" altLang="bg-BG" sz="2400" dirty="0"/>
              <a:t> </a:t>
            </a:r>
            <a:r>
              <a:rPr lang="bg-BG" altLang="bg-BG" sz="2400" dirty="0" err="1"/>
              <a:t>transportation</a:t>
            </a:r>
            <a:r>
              <a:rPr lang="bg-BG" altLang="bg-BG" sz="2400" dirty="0"/>
              <a:t> </a:t>
            </a:r>
            <a:r>
              <a:rPr lang="bg-BG" altLang="bg-BG" sz="2400" dirty="0" err="1"/>
              <a:t>systems</a:t>
            </a:r>
            <a:r>
              <a:rPr lang="bg-BG" altLang="bg-BG" sz="2400" dirty="0"/>
              <a:t>, </a:t>
            </a:r>
            <a:r>
              <a:rPr lang="bg-BG" altLang="bg-BG" sz="2400" dirty="0" err="1"/>
              <a:t>especially</a:t>
            </a:r>
            <a:r>
              <a:rPr lang="bg-BG" altLang="bg-BG" sz="2400" dirty="0"/>
              <a:t> in </a:t>
            </a:r>
            <a:r>
              <a:rPr lang="bg-BG" altLang="bg-BG" sz="2400" dirty="0" err="1"/>
              <a:t>areas</a:t>
            </a:r>
            <a:r>
              <a:rPr lang="bg-BG" altLang="bg-BG" sz="2400" dirty="0"/>
              <a:t> where </a:t>
            </a:r>
            <a:r>
              <a:rPr lang="bg-BG" altLang="bg-BG" sz="2400" dirty="0" err="1"/>
              <a:t>poverty</a:t>
            </a:r>
            <a:r>
              <a:rPr lang="bg-BG" altLang="bg-BG" sz="2400" dirty="0"/>
              <a:t>, </a:t>
            </a:r>
            <a:r>
              <a:rPr lang="bg-BG" altLang="bg-BG" sz="2400" dirty="0" err="1"/>
              <a:t>conflict</a:t>
            </a:r>
            <a:r>
              <a:rPr lang="bg-BG" altLang="bg-BG" sz="2400" dirty="0"/>
              <a:t>, </a:t>
            </a:r>
            <a:r>
              <a:rPr lang="bg-BG" altLang="bg-BG" sz="2400" dirty="0" err="1"/>
              <a:t>great</a:t>
            </a:r>
            <a:r>
              <a:rPr lang="bg-BG" altLang="bg-BG" sz="2400" dirty="0"/>
              <a:t> </a:t>
            </a:r>
            <a:r>
              <a:rPr lang="bg-BG" altLang="bg-BG" sz="2400" dirty="0" err="1"/>
              <a:t>distances</a:t>
            </a:r>
            <a:r>
              <a:rPr lang="bg-BG" altLang="bg-BG" sz="2400" dirty="0"/>
              <a:t> </a:t>
            </a:r>
            <a:r>
              <a:rPr lang="bg-BG" altLang="bg-BG" sz="2400" dirty="0" err="1"/>
              <a:t>and</a:t>
            </a:r>
            <a:r>
              <a:rPr lang="bg-BG" altLang="bg-BG" sz="2400" dirty="0"/>
              <a:t> </a:t>
            </a:r>
            <a:r>
              <a:rPr lang="bg-BG" altLang="bg-BG" sz="2400" dirty="0" err="1"/>
              <a:t>overloaded</a:t>
            </a:r>
            <a:r>
              <a:rPr lang="bg-BG" altLang="bg-BG" sz="2400" dirty="0"/>
              <a:t> </a:t>
            </a:r>
            <a:r>
              <a:rPr lang="bg-BG" altLang="bg-BG" sz="2400" dirty="0" err="1"/>
              <a:t>health</a:t>
            </a:r>
            <a:r>
              <a:rPr lang="bg-BG" altLang="bg-BG" sz="2400" dirty="0"/>
              <a:t> </a:t>
            </a:r>
            <a:r>
              <a:rPr lang="bg-BG" altLang="bg-BG" sz="2400" dirty="0" err="1"/>
              <a:t>systems</a:t>
            </a:r>
            <a:r>
              <a:rPr lang="bg-BG" altLang="bg-BG" sz="2400" dirty="0"/>
              <a:t> </a:t>
            </a:r>
            <a:r>
              <a:rPr lang="bg-BG" altLang="bg-BG" sz="2400" dirty="0" err="1"/>
              <a:t>obstruct</a:t>
            </a:r>
            <a:r>
              <a:rPr lang="bg-BG" altLang="bg-BG" sz="2400" dirty="0"/>
              <a:t> </a:t>
            </a:r>
            <a:r>
              <a:rPr lang="bg-BG" altLang="bg-BG" sz="2400" dirty="0" err="1"/>
              <a:t>such</a:t>
            </a:r>
            <a:r>
              <a:rPr lang="bg-BG" altLang="bg-BG" sz="2400" dirty="0"/>
              <a:t> </a:t>
            </a:r>
            <a:r>
              <a:rPr lang="bg-BG" altLang="bg-BG" sz="2400" dirty="0" err="1"/>
              <a:t>efforts</a:t>
            </a:r>
            <a:r>
              <a:rPr lang="bg-BG" altLang="bg-BG" sz="2400" dirty="0" smtClean="0"/>
              <a:t>.</a:t>
            </a:r>
            <a:r>
              <a:rPr lang="en-US" altLang="bg-BG" sz="2400" dirty="0" smtClean="0"/>
              <a:t/>
            </a:r>
            <a:br>
              <a:rPr lang="en-US" altLang="bg-BG" sz="2400" dirty="0" smtClean="0"/>
            </a:br>
            <a:r>
              <a:rPr lang="en-US" altLang="bg-BG" sz="2400" dirty="0" smtClean="0"/>
              <a:t/>
            </a:r>
            <a:br>
              <a:rPr lang="en-US" altLang="bg-BG" sz="2400" dirty="0" smtClean="0"/>
            </a:br>
            <a:r>
              <a:rPr lang="en-US" altLang="bg-BG" sz="2400" dirty="0" smtClean="0">
                <a:solidFill>
                  <a:srgbClr val="FF0000"/>
                </a:solidFill>
                <a:effectLst>
                  <a:outerShdw blurRad="38100" dist="38100" dir="2700000" algn="tl">
                    <a:srgbClr val="000000">
                      <a:alpha val="43137"/>
                    </a:srgbClr>
                  </a:outerShdw>
                </a:effectLst>
              </a:rPr>
              <a:t>5.</a:t>
            </a:r>
            <a:r>
              <a:rPr lang="en-US" altLang="bg-BG" sz="2400" dirty="0" smtClean="0"/>
              <a:t> </a:t>
            </a:r>
            <a:r>
              <a:rPr lang="bg-BG" altLang="bg-BG" sz="2400" dirty="0" err="1" smtClean="0"/>
              <a:t>Adopt</a:t>
            </a:r>
            <a:r>
              <a:rPr lang="bg-BG" altLang="bg-BG" sz="2400" dirty="0" smtClean="0"/>
              <a:t> </a:t>
            </a:r>
            <a:r>
              <a:rPr lang="bg-BG" altLang="bg-BG" sz="2400" dirty="0" err="1"/>
              <a:t>and</a:t>
            </a:r>
            <a:r>
              <a:rPr lang="bg-BG" altLang="bg-BG" sz="2400" dirty="0"/>
              <a:t> </a:t>
            </a:r>
            <a:r>
              <a:rPr lang="bg-BG" altLang="bg-BG" sz="2400" dirty="0" err="1"/>
              <a:t>implement</a:t>
            </a:r>
            <a:r>
              <a:rPr lang="bg-BG" altLang="bg-BG" sz="2400" dirty="0"/>
              <a:t> </a:t>
            </a:r>
            <a:r>
              <a:rPr lang="bg-BG" altLang="bg-BG" sz="2400" dirty="0" err="1"/>
              <a:t>policies</a:t>
            </a:r>
            <a:r>
              <a:rPr lang="bg-BG" altLang="bg-BG" sz="2400" dirty="0"/>
              <a:t> </a:t>
            </a:r>
            <a:r>
              <a:rPr lang="bg-BG" altLang="bg-BG" sz="2400" dirty="0" err="1"/>
              <a:t>that</a:t>
            </a:r>
            <a:r>
              <a:rPr lang="bg-BG" altLang="bg-BG" sz="2400" dirty="0"/>
              <a:t> </a:t>
            </a:r>
            <a:r>
              <a:rPr lang="bg-BG" altLang="bg-BG" sz="2400" dirty="0" err="1"/>
              <a:t>protect</a:t>
            </a:r>
            <a:r>
              <a:rPr lang="bg-BG" altLang="bg-BG" sz="2400" dirty="0"/>
              <a:t> </a:t>
            </a:r>
            <a:r>
              <a:rPr lang="bg-BG" altLang="bg-BG" sz="2400" dirty="0" err="1"/>
              <a:t>poor</a:t>
            </a:r>
            <a:r>
              <a:rPr lang="bg-BG" altLang="bg-BG" sz="2400" dirty="0"/>
              <a:t> </a:t>
            </a:r>
            <a:r>
              <a:rPr lang="bg-BG" altLang="bg-BG" sz="2400" dirty="0" err="1"/>
              <a:t>families</a:t>
            </a:r>
            <a:r>
              <a:rPr lang="bg-BG" altLang="bg-BG" sz="2400" dirty="0"/>
              <a:t> </a:t>
            </a:r>
            <a:r>
              <a:rPr lang="bg-BG" altLang="bg-BG" sz="2400" dirty="0" err="1"/>
              <a:t>from</a:t>
            </a:r>
            <a:r>
              <a:rPr lang="bg-BG" altLang="bg-BG" sz="2400" dirty="0"/>
              <a:t> the </a:t>
            </a:r>
            <a:r>
              <a:rPr lang="bg-BG" altLang="bg-BG" sz="2400" dirty="0" err="1"/>
              <a:t>catastrophic</a:t>
            </a:r>
            <a:r>
              <a:rPr lang="bg-BG" altLang="bg-BG" sz="2400" dirty="0"/>
              <a:t> </a:t>
            </a:r>
            <a:r>
              <a:rPr lang="bg-BG" altLang="bg-BG" sz="2400" dirty="0" err="1"/>
              <a:t>consequences</a:t>
            </a:r>
            <a:r>
              <a:rPr lang="bg-BG" altLang="bg-BG" sz="2400" dirty="0"/>
              <a:t> of </a:t>
            </a:r>
            <a:r>
              <a:rPr lang="bg-BG" altLang="bg-BG" sz="2400" dirty="0" err="1"/>
              <a:t>unaffordable</a:t>
            </a:r>
            <a:r>
              <a:rPr lang="bg-BG" altLang="bg-BG" sz="2400" dirty="0"/>
              <a:t> </a:t>
            </a:r>
            <a:r>
              <a:rPr lang="bg-BG" altLang="bg-BG" sz="2400" dirty="0" err="1"/>
              <a:t>maternity</a:t>
            </a:r>
            <a:r>
              <a:rPr lang="bg-BG" altLang="bg-BG" sz="2400" dirty="0"/>
              <a:t> </a:t>
            </a:r>
            <a:r>
              <a:rPr lang="bg-BG" altLang="bg-BG" sz="2400" dirty="0" err="1"/>
              <a:t>care</a:t>
            </a:r>
            <a:r>
              <a:rPr lang="bg-BG" altLang="bg-BG" sz="2400" dirty="0"/>
              <a:t>, </a:t>
            </a:r>
            <a:r>
              <a:rPr lang="bg-BG" altLang="bg-BG" sz="2400" dirty="0" err="1"/>
              <a:t>including</a:t>
            </a:r>
            <a:r>
              <a:rPr lang="bg-BG" altLang="bg-BG" sz="2400" dirty="0"/>
              <a:t> </a:t>
            </a:r>
            <a:r>
              <a:rPr lang="bg-BG" altLang="bg-BG" sz="2400" dirty="0" err="1"/>
              <a:t>through</a:t>
            </a:r>
            <a:r>
              <a:rPr lang="bg-BG" altLang="bg-BG" sz="2400" dirty="0"/>
              <a:t> </a:t>
            </a:r>
            <a:r>
              <a:rPr lang="bg-BG" altLang="bg-BG" sz="2400" dirty="0" err="1"/>
              <a:t>access</a:t>
            </a:r>
            <a:r>
              <a:rPr lang="bg-BG" altLang="bg-BG" sz="2400" dirty="0"/>
              <a:t> to </a:t>
            </a:r>
            <a:r>
              <a:rPr lang="bg-BG" altLang="bg-BG" sz="2400" dirty="0" err="1"/>
              <a:t>health</a:t>
            </a:r>
            <a:r>
              <a:rPr lang="bg-BG" altLang="bg-BG" sz="2400" dirty="0"/>
              <a:t> </a:t>
            </a:r>
            <a:r>
              <a:rPr lang="bg-BG" altLang="bg-BG" sz="2400" dirty="0" err="1"/>
              <a:t>insurance</a:t>
            </a:r>
            <a:r>
              <a:rPr lang="bg-BG" altLang="bg-BG" sz="2400" dirty="0"/>
              <a:t> </a:t>
            </a:r>
            <a:r>
              <a:rPr lang="bg-BG" altLang="bg-BG" sz="2400" dirty="0" err="1"/>
              <a:t>or</a:t>
            </a:r>
            <a:r>
              <a:rPr lang="bg-BG" altLang="bg-BG" sz="2400" dirty="0"/>
              <a:t> </a:t>
            </a:r>
            <a:r>
              <a:rPr lang="bg-BG" altLang="bg-BG" sz="2400" dirty="0" err="1"/>
              <a:t>free</a:t>
            </a:r>
            <a:r>
              <a:rPr lang="bg-BG" altLang="bg-BG" sz="2400" dirty="0"/>
              <a:t> </a:t>
            </a:r>
            <a:r>
              <a:rPr lang="bg-BG" altLang="bg-BG" sz="2400" dirty="0" err="1"/>
              <a:t>services</a:t>
            </a:r>
            <a:r>
              <a:rPr lang="bg-BG" altLang="bg-BG" sz="2400" dirty="0"/>
              <a:t>.</a:t>
            </a:r>
            <a:br>
              <a:rPr lang="bg-BG" altLang="bg-BG" sz="2400" dirty="0"/>
            </a:br>
            <a:r>
              <a:rPr lang="en-US" altLang="bg-BG" sz="2400" dirty="0"/>
              <a:t/>
            </a:r>
            <a:br>
              <a:rPr lang="en-US" altLang="bg-BG" sz="2400" dirty="0"/>
            </a:br>
            <a:r>
              <a:rPr lang="en-US" altLang="bg-BG" sz="2400" dirty="0" smtClean="0">
                <a:solidFill>
                  <a:srgbClr val="FF0000"/>
                </a:solidFill>
                <a:effectLst>
                  <a:outerShdw blurRad="38100" dist="38100" dir="2700000" algn="tl">
                    <a:srgbClr val="000000">
                      <a:alpha val="43137"/>
                    </a:srgbClr>
                  </a:outerShdw>
                </a:effectLst>
              </a:rPr>
              <a:t>6.</a:t>
            </a:r>
            <a:r>
              <a:rPr lang="en-US" altLang="bg-BG" sz="2400" dirty="0" smtClean="0"/>
              <a:t> </a:t>
            </a:r>
            <a:r>
              <a:rPr lang="bg-BG" altLang="bg-BG" sz="2400" dirty="0" err="1"/>
              <a:t>Protect</a:t>
            </a:r>
            <a:r>
              <a:rPr lang="bg-BG" altLang="bg-BG" sz="2400" dirty="0"/>
              <a:t> </a:t>
            </a:r>
            <a:r>
              <a:rPr lang="bg-BG" altLang="bg-BG" sz="2400" dirty="0" err="1"/>
              <a:t>pregnant</a:t>
            </a:r>
            <a:r>
              <a:rPr lang="bg-BG" altLang="bg-BG" sz="2400" dirty="0"/>
              <a:t> </a:t>
            </a:r>
            <a:r>
              <a:rPr lang="bg-BG" altLang="bg-BG" sz="2400" dirty="0" err="1"/>
              <a:t>women</a:t>
            </a:r>
            <a:r>
              <a:rPr lang="bg-BG" altLang="bg-BG" sz="2400" dirty="0"/>
              <a:t> </a:t>
            </a:r>
            <a:r>
              <a:rPr lang="bg-BG" altLang="bg-BG" sz="2400" dirty="0" err="1"/>
              <a:t>from</a:t>
            </a:r>
            <a:r>
              <a:rPr lang="bg-BG" altLang="bg-BG" sz="2400" dirty="0"/>
              <a:t> </a:t>
            </a:r>
            <a:r>
              <a:rPr lang="bg-BG" altLang="bg-BG" sz="2400" dirty="0" err="1"/>
              <a:t>domestic</a:t>
            </a:r>
            <a:r>
              <a:rPr lang="bg-BG" altLang="bg-BG" sz="2400" dirty="0"/>
              <a:t> </a:t>
            </a:r>
            <a:r>
              <a:rPr lang="bg-BG" altLang="bg-BG" sz="2400" dirty="0" err="1"/>
              <a:t>violence</a:t>
            </a:r>
            <a:r>
              <a:rPr lang="bg-BG" altLang="bg-BG" sz="2400" dirty="0"/>
              <a:t>; </a:t>
            </a:r>
            <a:r>
              <a:rPr lang="bg-BG" altLang="bg-BG" sz="2400" dirty="0" err="1"/>
              <a:t>and</a:t>
            </a:r>
            <a:r>
              <a:rPr lang="bg-BG" altLang="bg-BG" sz="2400" dirty="0"/>
              <a:t> </a:t>
            </a:r>
            <a:r>
              <a:rPr lang="bg-BG" altLang="bg-BG" sz="2400" dirty="0" err="1"/>
              <a:t>involve</a:t>
            </a:r>
            <a:r>
              <a:rPr lang="bg-BG" altLang="bg-BG" sz="2400" dirty="0"/>
              <a:t> </a:t>
            </a:r>
            <a:r>
              <a:rPr lang="bg-BG" altLang="bg-BG" sz="2400" dirty="0" err="1"/>
              <a:t>men</a:t>
            </a:r>
            <a:r>
              <a:rPr lang="bg-BG" altLang="bg-BG" sz="2400" dirty="0"/>
              <a:t> in </a:t>
            </a:r>
            <a:r>
              <a:rPr lang="bg-BG" altLang="bg-BG" sz="2400" dirty="0" err="1"/>
              <a:t>maternal</a:t>
            </a:r>
            <a:r>
              <a:rPr lang="bg-BG" altLang="bg-BG" sz="2400" dirty="0"/>
              <a:t> </a:t>
            </a:r>
            <a:r>
              <a:rPr lang="bg-BG" altLang="bg-BG" sz="2400" dirty="0" err="1"/>
              <a:t>health</a:t>
            </a:r>
            <a:r>
              <a:rPr lang="bg-BG" altLang="bg-BG" sz="2400" dirty="0"/>
              <a:t> </a:t>
            </a:r>
            <a:r>
              <a:rPr lang="bg-BG" altLang="bg-BG" sz="2400" dirty="0" err="1"/>
              <a:t>and</a:t>
            </a:r>
            <a:r>
              <a:rPr lang="bg-BG" altLang="bg-BG" sz="2400" dirty="0"/>
              <a:t> </a:t>
            </a:r>
            <a:r>
              <a:rPr lang="bg-BG" altLang="bg-BG" sz="2400" dirty="0" err="1"/>
              <a:t>wider</a:t>
            </a:r>
            <a:r>
              <a:rPr lang="bg-BG" altLang="bg-BG" sz="2400" dirty="0"/>
              <a:t> </a:t>
            </a:r>
            <a:r>
              <a:rPr lang="bg-BG" altLang="bg-BG" sz="2400" dirty="0" err="1"/>
              <a:t>reproductive</a:t>
            </a:r>
            <a:r>
              <a:rPr lang="bg-BG" altLang="bg-BG" sz="2400" dirty="0"/>
              <a:t> </a:t>
            </a:r>
            <a:r>
              <a:rPr lang="bg-BG" altLang="bg-BG" sz="2400" dirty="0" err="1"/>
              <a:t>health</a:t>
            </a:r>
            <a:r>
              <a:rPr lang="bg-BG" altLang="bg-BG" sz="2400" dirty="0"/>
              <a:t>. </a:t>
            </a:r>
          </a:p>
        </p:txBody>
      </p:sp>
      <p:sp>
        <p:nvSpPr>
          <p:cNvPr id="5" name="Контейнер за номер на слайда 4"/>
          <p:cNvSpPr>
            <a:spLocks noGrp="1"/>
          </p:cNvSpPr>
          <p:nvPr>
            <p:ph type="sldNum" sz="quarter" idx="11"/>
          </p:nvPr>
        </p:nvSpPr>
        <p:spPr/>
        <p:txBody>
          <a:bodyPr/>
          <a:lstStyle/>
          <a:p>
            <a:fld id="{E42A75E9-6A51-49DD-8081-D3744C51C188}" type="slidenum">
              <a:rPr lang="bg-BG" altLang="bg-BG"/>
              <a:pPr/>
              <a:t>32</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1556792"/>
            <a:ext cx="8229600" cy="3961110"/>
          </a:xfrm>
        </p:spPr>
        <p:txBody>
          <a:bodyPr>
            <a:normAutofit/>
          </a:bodyPr>
          <a:lstStyle/>
          <a:p>
            <a:pPr algn="l"/>
            <a:r>
              <a:rPr lang="en-US" altLang="bg-BG" sz="2800" dirty="0" smtClean="0">
                <a:solidFill>
                  <a:srgbClr val="FF0000"/>
                </a:solidFill>
                <a:effectLst>
                  <a:outerShdw blurRad="38100" dist="38100" dir="2700000" algn="tl">
                    <a:srgbClr val="000000">
                      <a:alpha val="43137"/>
                    </a:srgbClr>
                  </a:outerShdw>
                </a:effectLst>
              </a:rPr>
              <a:t>7.</a:t>
            </a:r>
            <a:r>
              <a:rPr lang="en-US" altLang="bg-BG" sz="2800" dirty="0" smtClean="0"/>
              <a:t> </a:t>
            </a:r>
            <a:r>
              <a:rPr lang="bg-BG" altLang="bg-BG" sz="2800" dirty="0" err="1"/>
              <a:t>Increase</a:t>
            </a:r>
            <a:r>
              <a:rPr lang="bg-BG" altLang="bg-BG" sz="2800" dirty="0"/>
              <a:t> </a:t>
            </a:r>
            <a:r>
              <a:rPr lang="bg-BG" altLang="bg-BG" sz="2800" dirty="0" err="1"/>
              <a:t>access</a:t>
            </a:r>
            <a:r>
              <a:rPr lang="bg-BG" altLang="bg-BG" sz="2800" dirty="0"/>
              <a:t> to </a:t>
            </a:r>
            <a:r>
              <a:rPr lang="bg-BG" altLang="bg-BG" sz="2800" dirty="0" err="1"/>
              <a:t>contraception</a:t>
            </a:r>
            <a:r>
              <a:rPr lang="bg-BG" altLang="bg-BG" sz="2800" dirty="0"/>
              <a:t> </a:t>
            </a:r>
            <a:r>
              <a:rPr lang="bg-BG" altLang="bg-BG" sz="2800" dirty="0" err="1"/>
              <a:t>and</a:t>
            </a:r>
            <a:r>
              <a:rPr lang="bg-BG" altLang="bg-BG" sz="2800" dirty="0"/>
              <a:t> </a:t>
            </a:r>
            <a:r>
              <a:rPr lang="bg-BG" altLang="bg-BG" sz="2800" dirty="0" err="1"/>
              <a:t>sexual</a:t>
            </a:r>
            <a:r>
              <a:rPr lang="bg-BG" altLang="bg-BG" sz="2800" dirty="0"/>
              <a:t> </a:t>
            </a:r>
            <a:r>
              <a:rPr lang="bg-BG" altLang="bg-BG" sz="2800" dirty="0" err="1"/>
              <a:t>and</a:t>
            </a:r>
            <a:r>
              <a:rPr lang="bg-BG" altLang="bg-BG" sz="2800" dirty="0"/>
              <a:t> </a:t>
            </a:r>
            <a:r>
              <a:rPr lang="bg-BG" altLang="bg-BG" sz="2800" dirty="0" err="1"/>
              <a:t>reproductive</a:t>
            </a:r>
            <a:r>
              <a:rPr lang="bg-BG" altLang="bg-BG" sz="2800" dirty="0"/>
              <a:t> </a:t>
            </a:r>
            <a:r>
              <a:rPr lang="bg-BG" altLang="bg-BG" sz="2800" dirty="0" err="1"/>
              <a:t>health</a:t>
            </a:r>
            <a:r>
              <a:rPr lang="bg-BG" altLang="bg-BG" sz="2800" dirty="0"/>
              <a:t> </a:t>
            </a:r>
            <a:r>
              <a:rPr lang="bg-BG" altLang="bg-BG" sz="2800" dirty="0" err="1"/>
              <a:t>counseling</a:t>
            </a:r>
            <a:r>
              <a:rPr lang="bg-BG" altLang="bg-BG" sz="2800" dirty="0"/>
              <a:t> </a:t>
            </a:r>
            <a:r>
              <a:rPr lang="bg-BG" altLang="bg-BG" sz="2800" dirty="0" err="1"/>
              <a:t>for</a:t>
            </a:r>
            <a:r>
              <a:rPr lang="bg-BG" altLang="bg-BG" sz="2800" dirty="0"/>
              <a:t> </a:t>
            </a:r>
            <a:r>
              <a:rPr lang="bg-BG" altLang="bg-BG" sz="2800" dirty="0" err="1"/>
              <a:t>men</a:t>
            </a:r>
            <a:r>
              <a:rPr lang="bg-BG" altLang="bg-BG" sz="2800" dirty="0"/>
              <a:t>, </a:t>
            </a:r>
            <a:r>
              <a:rPr lang="bg-BG" altLang="bg-BG" sz="2800" dirty="0" err="1"/>
              <a:t>women</a:t>
            </a:r>
            <a:r>
              <a:rPr lang="bg-BG" altLang="bg-BG" sz="2800" dirty="0"/>
              <a:t> </a:t>
            </a:r>
            <a:r>
              <a:rPr lang="bg-BG" altLang="bg-BG" sz="2800" dirty="0" err="1"/>
              <a:t>and</a:t>
            </a:r>
            <a:r>
              <a:rPr lang="bg-BG" altLang="bg-BG" sz="2800" dirty="0"/>
              <a:t> </a:t>
            </a:r>
            <a:r>
              <a:rPr lang="bg-BG" altLang="bg-BG" sz="2800" dirty="0" err="1"/>
              <a:t>adolescents</a:t>
            </a:r>
            <a:r>
              <a:rPr lang="bg-BG" altLang="bg-BG" sz="2800" dirty="0"/>
              <a:t>.</a:t>
            </a:r>
            <a:br>
              <a:rPr lang="bg-BG" altLang="bg-BG" sz="2800" dirty="0"/>
            </a:br>
            <a:r>
              <a:rPr lang="en-US" altLang="bg-BG" sz="2800" dirty="0"/>
              <a:t/>
            </a:r>
            <a:br>
              <a:rPr lang="en-US" altLang="bg-BG" sz="2800" dirty="0"/>
            </a:br>
            <a:r>
              <a:rPr lang="en-US" altLang="bg-BG" sz="2800" dirty="0" smtClean="0">
                <a:solidFill>
                  <a:srgbClr val="FF0000"/>
                </a:solidFill>
                <a:effectLst>
                  <a:outerShdw blurRad="38100" dist="38100" dir="2700000" algn="tl">
                    <a:srgbClr val="000000">
                      <a:alpha val="43137"/>
                    </a:srgbClr>
                  </a:outerShdw>
                </a:effectLst>
              </a:rPr>
              <a:t>8.</a:t>
            </a:r>
            <a:r>
              <a:rPr lang="en-US" altLang="bg-BG" sz="2800" dirty="0" smtClean="0"/>
              <a:t> </a:t>
            </a:r>
            <a:r>
              <a:rPr lang="bg-BG" altLang="bg-BG" sz="2800" dirty="0" err="1"/>
              <a:t>Increase</a:t>
            </a:r>
            <a:r>
              <a:rPr lang="bg-BG" altLang="bg-BG" sz="2800" dirty="0"/>
              <a:t> </a:t>
            </a:r>
            <a:r>
              <a:rPr lang="bg-BG" altLang="bg-BG" sz="2800" dirty="0" err="1"/>
              <a:t>efforts</a:t>
            </a:r>
            <a:r>
              <a:rPr lang="bg-BG" altLang="bg-BG" sz="2800" dirty="0"/>
              <a:t> to </a:t>
            </a:r>
            <a:r>
              <a:rPr lang="bg-BG" altLang="bg-BG" sz="2800" dirty="0" err="1"/>
              <a:t>prevent</a:t>
            </a:r>
            <a:r>
              <a:rPr lang="bg-BG" altLang="bg-BG" sz="2800" dirty="0"/>
              <a:t> </a:t>
            </a:r>
            <a:r>
              <a:rPr lang="bg-BG" altLang="bg-BG" sz="2800" dirty="0" err="1"/>
              <a:t>child</a:t>
            </a:r>
            <a:r>
              <a:rPr lang="bg-BG" altLang="bg-BG" sz="2800" dirty="0"/>
              <a:t> </a:t>
            </a:r>
            <a:r>
              <a:rPr lang="bg-BG" altLang="bg-BG" sz="2800" dirty="0" err="1"/>
              <a:t>marriage</a:t>
            </a:r>
            <a:r>
              <a:rPr lang="bg-BG" altLang="bg-BG" sz="2800" dirty="0"/>
              <a:t> </a:t>
            </a:r>
            <a:r>
              <a:rPr lang="bg-BG" altLang="bg-BG" sz="2800" dirty="0" err="1"/>
              <a:t>and</a:t>
            </a:r>
            <a:r>
              <a:rPr lang="bg-BG" altLang="bg-BG" sz="2800" dirty="0"/>
              <a:t> </a:t>
            </a:r>
            <a:r>
              <a:rPr lang="bg-BG" altLang="bg-BG" sz="2800" dirty="0" err="1"/>
              <a:t>ensure</a:t>
            </a:r>
            <a:r>
              <a:rPr lang="bg-BG" altLang="bg-BG" sz="2800" dirty="0"/>
              <a:t> </a:t>
            </a:r>
            <a:r>
              <a:rPr lang="bg-BG" altLang="bg-BG" sz="2800" dirty="0" err="1"/>
              <a:t>that</a:t>
            </a:r>
            <a:r>
              <a:rPr lang="bg-BG" altLang="bg-BG" sz="2800" dirty="0"/>
              <a:t> </a:t>
            </a:r>
            <a:r>
              <a:rPr lang="bg-BG" altLang="bg-BG" sz="2800" dirty="0" err="1"/>
              <a:t>young</a:t>
            </a:r>
            <a:r>
              <a:rPr lang="bg-BG" altLang="bg-BG" sz="2800" dirty="0"/>
              <a:t> </a:t>
            </a:r>
            <a:r>
              <a:rPr lang="bg-BG" altLang="bg-BG" sz="2800" dirty="0" err="1"/>
              <a:t>women</a:t>
            </a:r>
            <a:r>
              <a:rPr lang="bg-BG" altLang="bg-BG" sz="2800" dirty="0"/>
              <a:t> </a:t>
            </a:r>
            <a:r>
              <a:rPr lang="bg-BG" altLang="bg-BG" sz="2800" dirty="0" err="1"/>
              <a:t>postpone</a:t>
            </a:r>
            <a:r>
              <a:rPr lang="bg-BG" altLang="bg-BG" sz="2800" dirty="0"/>
              <a:t> their </a:t>
            </a:r>
            <a:r>
              <a:rPr lang="bg-BG" altLang="bg-BG" sz="2800" dirty="0" err="1"/>
              <a:t>first</a:t>
            </a:r>
            <a:r>
              <a:rPr lang="bg-BG" altLang="bg-BG" sz="2800" dirty="0"/>
              <a:t> </a:t>
            </a:r>
            <a:r>
              <a:rPr lang="bg-BG" altLang="bg-BG" sz="2800" dirty="0" err="1"/>
              <a:t>pregnancy</a:t>
            </a:r>
            <a:r>
              <a:rPr lang="bg-BG" altLang="bg-BG" sz="2800" dirty="0"/>
              <a:t>. </a:t>
            </a:r>
          </a:p>
        </p:txBody>
      </p:sp>
      <p:sp>
        <p:nvSpPr>
          <p:cNvPr id="5" name="Контейнер за номер на слайда 4"/>
          <p:cNvSpPr>
            <a:spLocks noGrp="1"/>
          </p:cNvSpPr>
          <p:nvPr>
            <p:ph type="sldNum" sz="quarter" idx="11"/>
          </p:nvPr>
        </p:nvSpPr>
        <p:spPr/>
        <p:txBody>
          <a:bodyPr/>
          <a:lstStyle/>
          <a:p>
            <a:fld id="{3FC7E523-D7C7-4A7A-9B86-B657E767C1B3}" type="slidenum">
              <a:rPr lang="bg-BG" altLang="bg-BG"/>
              <a:pPr/>
              <a:t>33</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647AE162-FC58-413A-A35A-5067AB5A66DB}" type="slidenum">
              <a:rPr lang="bg-BG" altLang="bg-BG" smtClean="0"/>
              <a:pPr/>
              <a:t>34</a:t>
            </a:fld>
            <a:endParaRPr lang="bg-BG" altLang="bg-BG"/>
          </a:p>
        </p:txBody>
      </p:sp>
      <p:pic>
        <p:nvPicPr>
          <p:cNvPr id="3" name="Картина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5251" y="902751"/>
            <a:ext cx="8603213" cy="5406569"/>
          </a:xfrm>
          <a:prstGeom prst="rect">
            <a:avLst/>
          </a:prstGeom>
        </p:spPr>
      </p:pic>
    </p:spTree>
    <p:extLst>
      <p:ext uri="{BB962C8B-B14F-4D97-AF65-F5344CB8AC3E}">
        <p14:creationId xmlns:p14="http://schemas.microsoft.com/office/powerpoint/2010/main" val="2388304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altLang="bg-BG" sz="3200" dirty="0" smtClean="0">
                <a:solidFill>
                  <a:schemeClr val="accent1">
                    <a:lumMod val="75000"/>
                  </a:schemeClr>
                </a:solidFill>
              </a:rPr>
              <a:t>CHILD HEALTH </a:t>
            </a:r>
            <a:r>
              <a:rPr lang="en-US" altLang="bg-BG" sz="4000" dirty="0" smtClean="0">
                <a:solidFill>
                  <a:schemeClr val="accent1">
                    <a:lumMod val="75000"/>
                  </a:schemeClr>
                </a:solidFill>
              </a:rPr>
              <a:t>care</a:t>
            </a:r>
            <a:endParaRPr lang="bg-BG" dirty="0">
              <a:solidFill>
                <a:schemeClr val="accent1">
                  <a:lumMod val="75000"/>
                </a:schemeClr>
              </a:solidFill>
            </a:endParaRPr>
          </a:p>
        </p:txBody>
      </p:sp>
      <p:sp>
        <p:nvSpPr>
          <p:cNvPr id="4" name="Контейнер за номер на слайда 3"/>
          <p:cNvSpPr>
            <a:spLocks noGrp="1"/>
          </p:cNvSpPr>
          <p:nvPr>
            <p:ph type="sldNum" sz="quarter" idx="12"/>
          </p:nvPr>
        </p:nvSpPr>
        <p:spPr/>
        <p:txBody>
          <a:bodyPr/>
          <a:lstStyle/>
          <a:p>
            <a:fld id="{46C06833-274F-48EF-A6B2-4A55370AB04B}" type="slidenum">
              <a:rPr lang="bg-BG" altLang="bg-BG" smtClean="0"/>
              <a:pPr/>
              <a:t>35</a:t>
            </a:fld>
            <a:endParaRPr lang="bg-BG" altLang="bg-BG"/>
          </a:p>
        </p:txBody>
      </p:sp>
    </p:spTree>
    <p:extLst>
      <p:ext uri="{BB962C8B-B14F-4D97-AF65-F5344CB8AC3E}">
        <p14:creationId xmlns:p14="http://schemas.microsoft.com/office/powerpoint/2010/main" val="10544244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4638"/>
            <a:ext cx="8229600" cy="5962650"/>
          </a:xfrm>
        </p:spPr>
        <p:txBody>
          <a:bodyPr>
            <a:normAutofit fontScale="90000"/>
          </a:bodyPr>
          <a:lstStyle/>
          <a:p>
            <a:pPr algn="l"/>
            <a:r>
              <a:rPr lang="en-US" altLang="bg-BG" sz="4000" b="1">
                <a:solidFill>
                  <a:srgbClr val="FF3300"/>
                </a:solidFill>
              </a:rPr>
              <a:t>Care of children</a:t>
            </a:r>
            <a:r>
              <a:rPr lang="en-US" altLang="bg-BG" sz="4000"/>
              <a:t/>
            </a:r>
            <a:br>
              <a:rPr lang="en-US" altLang="bg-BG" sz="4000"/>
            </a:br>
            <a:r>
              <a:rPr lang="en-US" altLang="bg-BG" sz="3200"/>
              <a:t>The age group 0-14 years is the most important in all societies because:</a:t>
            </a:r>
            <a:br>
              <a:rPr lang="en-US" altLang="bg-BG" sz="3200"/>
            </a:br>
            <a:r>
              <a:rPr lang="en-US" altLang="bg-BG" sz="3200"/>
              <a:t>- they constitute about 40% of the total population worldwide;</a:t>
            </a:r>
            <a:br>
              <a:rPr lang="en-US" altLang="bg-BG" sz="3200"/>
            </a:br>
            <a:r>
              <a:rPr lang="en-US" altLang="bg-BG" sz="3200"/>
              <a:t>- the determinants of chronic diseases and health behaviour are laid down at this stage;</a:t>
            </a:r>
            <a:br>
              <a:rPr lang="en-US" altLang="bg-BG" sz="3200"/>
            </a:br>
            <a:r>
              <a:rPr lang="en-US" altLang="bg-BG" sz="3200"/>
              <a:t>- it is a vital period of socialization and transmission of attitudes, customs and behaviour that may impact the health in later life, etc.</a:t>
            </a:r>
            <a:endParaRPr lang="bg-BG" altLang="bg-BG" sz="3200"/>
          </a:p>
        </p:txBody>
      </p:sp>
      <p:sp>
        <p:nvSpPr>
          <p:cNvPr id="5" name="Контейнер за номер на слайда 4"/>
          <p:cNvSpPr>
            <a:spLocks noGrp="1"/>
          </p:cNvSpPr>
          <p:nvPr>
            <p:ph type="sldNum" sz="quarter" idx="11"/>
          </p:nvPr>
        </p:nvSpPr>
        <p:spPr/>
        <p:txBody>
          <a:bodyPr/>
          <a:lstStyle/>
          <a:p>
            <a:fld id="{C4289940-065C-4BEF-AA6B-D5B7EAB97485}" type="slidenum">
              <a:rPr lang="bg-BG" altLang="bg-BG"/>
              <a:pPr/>
              <a:t>36</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8229600" cy="562074"/>
          </a:xfrm>
        </p:spPr>
        <p:txBody>
          <a:bodyPr>
            <a:normAutofit fontScale="90000"/>
          </a:bodyPr>
          <a:lstStyle/>
          <a:p>
            <a:pPr algn="l"/>
            <a:r>
              <a:rPr lang="en-US" altLang="bg-BG" sz="3600" b="1" dirty="0">
                <a:solidFill>
                  <a:srgbClr val="FF3300"/>
                </a:solidFill>
              </a:rPr>
              <a:t>Age-periods of the </a:t>
            </a:r>
            <a:r>
              <a:rPr lang="en-US" altLang="bg-BG" sz="3600" b="1" dirty="0" smtClean="0">
                <a:solidFill>
                  <a:srgbClr val="FF3300"/>
                </a:solidFill>
              </a:rPr>
              <a:t>childhood</a:t>
            </a:r>
            <a:endParaRPr lang="bg-BG" altLang="bg-BG" sz="3200" dirty="0"/>
          </a:p>
        </p:txBody>
      </p:sp>
      <p:sp>
        <p:nvSpPr>
          <p:cNvPr id="5" name="Контейнер за номер на слайда 4"/>
          <p:cNvSpPr>
            <a:spLocks noGrp="1"/>
          </p:cNvSpPr>
          <p:nvPr>
            <p:ph type="sldNum" sz="quarter" idx="11"/>
          </p:nvPr>
        </p:nvSpPr>
        <p:spPr/>
        <p:txBody>
          <a:bodyPr/>
          <a:lstStyle/>
          <a:p>
            <a:fld id="{69402950-C5A2-437E-8F3F-32C97BD69A47}" type="slidenum">
              <a:rPr lang="bg-BG" altLang="bg-BG"/>
              <a:pPr/>
              <a:t>37</a:t>
            </a:fld>
            <a:endParaRPr lang="bg-BG" altLang="bg-BG"/>
          </a:p>
        </p:txBody>
      </p:sp>
      <p:graphicFrame>
        <p:nvGraphicFramePr>
          <p:cNvPr id="2" name="Таблица 1"/>
          <p:cNvGraphicFramePr>
            <a:graphicFrameLocks noGrp="1"/>
          </p:cNvGraphicFramePr>
          <p:nvPr>
            <p:extLst>
              <p:ext uri="{D42A27DB-BD31-4B8C-83A1-F6EECF244321}">
                <p14:modId xmlns:p14="http://schemas.microsoft.com/office/powerpoint/2010/main" val="1566348884"/>
              </p:ext>
            </p:extLst>
          </p:nvPr>
        </p:nvGraphicFramePr>
        <p:xfrm>
          <a:off x="107504" y="836712"/>
          <a:ext cx="8640960" cy="5832648"/>
        </p:xfrm>
        <a:graphic>
          <a:graphicData uri="http://schemas.openxmlformats.org/drawingml/2006/table">
            <a:tbl>
              <a:tblPr firstRow="1" firstCol="1" lastRow="1" lastCol="1" bandRow="1" bandCol="1">
                <a:tableStyleId>{5C22544A-7EE6-4342-B048-85BDC9FD1C3A}</a:tableStyleId>
              </a:tblPr>
              <a:tblGrid>
                <a:gridCol w="2933171">
                  <a:extLst>
                    <a:ext uri="{9D8B030D-6E8A-4147-A177-3AD203B41FA5}">
                      <a16:colId xmlns:a16="http://schemas.microsoft.com/office/drawing/2014/main" val="20000"/>
                    </a:ext>
                  </a:extLst>
                </a:gridCol>
                <a:gridCol w="5707789">
                  <a:extLst>
                    <a:ext uri="{9D8B030D-6E8A-4147-A177-3AD203B41FA5}">
                      <a16:colId xmlns:a16="http://schemas.microsoft.com/office/drawing/2014/main" val="20001"/>
                    </a:ext>
                  </a:extLst>
                </a:gridCol>
              </a:tblGrid>
              <a:tr h="220557">
                <a:tc>
                  <a:txBody>
                    <a:bodyPr/>
                    <a:lstStyle/>
                    <a:p>
                      <a:pPr algn="ctr">
                        <a:spcBef>
                          <a:spcPts val="300"/>
                        </a:spcBef>
                        <a:spcAft>
                          <a:spcPts val="300"/>
                        </a:spcAft>
                      </a:pPr>
                      <a:r>
                        <a:rPr lang="en-US" sz="1400" cap="all" dirty="0">
                          <a:solidFill>
                            <a:schemeClr val="tx1"/>
                          </a:solidFill>
                          <a:effectLst/>
                          <a:latin typeface="Arial Narrow" panose="020B0606020202030204" pitchFamily="34" charset="0"/>
                        </a:rPr>
                        <a:t>Age-period</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tc>
                  <a:txBody>
                    <a:bodyPr/>
                    <a:lstStyle/>
                    <a:p>
                      <a:pPr algn="ctr">
                        <a:spcBef>
                          <a:spcPts val="300"/>
                        </a:spcBef>
                        <a:spcAft>
                          <a:spcPts val="300"/>
                        </a:spcAft>
                      </a:pPr>
                      <a:r>
                        <a:rPr lang="en-US" sz="1400" cap="all">
                          <a:solidFill>
                            <a:schemeClr val="tx1"/>
                          </a:solidFill>
                          <a:effectLst/>
                          <a:latin typeface="Arial Narrow" panose="020B0606020202030204" pitchFamily="34" charset="0"/>
                        </a:rPr>
                        <a:t>Common problems</a:t>
                      </a:r>
                      <a:endParaRPr lang="bg-BG" sz="120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extLst>
                  <a:ext uri="{0D108BD9-81ED-4DB2-BD59-A6C34878D82A}">
                    <a16:rowId xmlns:a16="http://schemas.microsoft.com/office/drawing/2014/main" val="10000"/>
                  </a:ext>
                </a:extLst>
              </a:tr>
              <a:tr h="523814">
                <a:tc>
                  <a:txBody>
                    <a:bodyPr/>
                    <a:lstStyle/>
                    <a:p>
                      <a:pPr algn="ctr">
                        <a:spcBef>
                          <a:spcPts val="300"/>
                        </a:spcBef>
                        <a:spcAft>
                          <a:spcPts val="300"/>
                        </a:spcAft>
                      </a:pPr>
                      <a:r>
                        <a:rPr lang="en-US" sz="1400" cap="all" dirty="0">
                          <a:solidFill>
                            <a:schemeClr val="tx1"/>
                          </a:solidFill>
                          <a:effectLst/>
                          <a:latin typeface="Arial Narrow" panose="020B0606020202030204" pitchFamily="34" charset="0"/>
                        </a:rPr>
                        <a:t>Infancy</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tc>
                  <a:txBody>
                    <a:bodyPr/>
                    <a:lstStyle/>
                    <a:p>
                      <a:pPr>
                        <a:spcBef>
                          <a:spcPts val="300"/>
                        </a:spcBef>
                        <a:spcAft>
                          <a:spcPts val="300"/>
                        </a:spcAft>
                      </a:pPr>
                      <a:r>
                        <a:rPr lang="en-US" sz="1400" dirty="0">
                          <a:solidFill>
                            <a:schemeClr val="tx1"/>
                          </a:solidFill>
                          <a:effectLst/>
                          <a:latin typeface="Arial Narrow" panose="020B0606020202030204" pitchFamily="34" charset="0"/>
                        </a:rPr>
                        <a:t>Infant mortality</a:t>
                      </a:r>
                      <a:endParaRPr lang="bg-BG" sz="1200" dirty="0">
                        <a:solidFill>
                          <a:schemeClr val="tx1"/>
                        </a:solidFill>
                        <a:effectLst/>
                        <a:latin typeface="Arial Narrow" panose="020B0606020202030204" pitchFamily="34" charset="0"/>
                      </a:endParaRPr>
                    </a:p>
                    <a:p>
                      <a:pPr>
                        <a:spcBef>
                          <a:spcPts val="300"/>
                        </a:spcBef>
                        <a:spcAft>
                          <a:spcPts val="300"/>
                        </a:spcAft>
                      </a:pPr>
                      <a:r>
                        <a:rPr lang="en-US" sz="1400" dirty="0">
                          <a:solidFill>
                            <a:schemeClr val="tx1"/>
                          </a:solidFill>
                          <a:effectLst/>
                          <a:latin typeface="Arial Narrow" panose="020B0606020202030204" pitchFamily="34" charset="0"/>
                        </a:rPr>
                        <a:t> </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extLst>
                  <a:ext uri="{0D108BD9-81ED-4DB2-BD59-A6C34878D82A}">
                    <a16:rowId xmlns:a16="http://schemas.microsoft.com/office/drawing/2014/main" val="10001"/>
                  </a:ext>
                </a:extLst>
              </a:tr>
              <a:tr h="242553">
                <a:tc>
                  <a:txBody>
                    <a:bodyPr/>
                    <a:lstStyle/>
                    <a:p>
                      <a:pPr algn="ctr">
                        <a:spcAft>
                          <a:spcPts val="0"/>
                        </a:spcAft>
                      </a:pPr>
                      <a:r>
                        <a:rPr lang="en-US" sz="1400" dirty="0">
                          <a:solidFill>
                            <a:schemeClr val="tx1"/>
                          </a:solidFill>
                          <a:effectLst/>
                          <a:latin typeface="Arial Narrow" panose="020B0606020202030204" pitchFamily="34" charset="0"/>
                        </a:rPr>
                        <a:t>Developed countries</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bg1"/>
                    </a:solidFill>
                  </a:tcPr>
                </a:tc>
                <a:tc>
                  <a:txBody>
                    <a:bodyPr/>
                    <a:lstStyle/>
                    <a:p>
                      <a:pPr algn="ctr">
                        <a:spcAft>
                          <a:spcPts val="0"/>
                        </a:spcAft>
                      </a:pPr>
                      <a:r>
                        <a:rPr lang="en-US" sz="1400">
                          <a:solidFill>
                            <a:schemeClr val="tx1"/>
                          </a:solidFill>
                          <a:effectLst/>
                          <a:latin typeface="Arial Narrow" panose="020B0606020202030204" pitchFamily="34" charset="0"/>
                        </a:rPr>
                        <a:t>Developing countries</a:t>
                      </a:r>
                      <a:endParaRPr lang="bg-BG" sz="1200">
                        <a:solidFill>
                          <a:schemeClr val="tx1"/>
                        </a:solidFill>
                        <a:effectLst/>
                        <a:latin typeface="Arial Narrow" panose="020B0606020202030204" pitchFamily="34" charset="0"/>
                        <a:ea typeface="Times New Roman"/>
                      </a:endParaRPr>
                    </a:p>
                  </a:txBody>
                  <a:tcPr marL="37710" marR="37710" marT="0" marB="0" anchor="ctr">
                    <a:solidFill>
                      <a:schemeClr val="bg1"/>
                    </a:solidFill>
                  </a:tcPr>
                </a:tc>
                <a:extLst>
                  <a:ext uri="{0D108BD9-81ED-4DB2-BD59-A6C34878D82A}">
                    <a16:rowId xmlns:a16="http://schemas.microsoft.com/office/drawing/2014/main" val="10002"/>
                  </a:ext>
                </a:extLst>
              </a:tr>
              <a:tr h="970213">
                <a:tc>
                  <a:txBody>
                    <a:bodyPr/>
                    <a:lstStyle/>
                    <a:p>
                      <a:pPr>
                        <a:spcAft>
                          <a:spcPts val="0"/>
                        </a:spcAft>
                      </a:pPr>
                      <a:r>
                        <a:rPr lang="en-US" sz="1400" dirty="0">
                          <a:solidFill>
                            <a:schemeClr val="tx1"/>
                          </a:solidFill>
                          <a:effectLst/>
                          <a:latin typeface="Arial Narrow" panose="020B0606020202030204" pitchFamily="34" charset="0"/>
                        </a:rPr>
                        <a:t>1. Perinatal causes – asphyxia, hypoxia, injuries, low birth weight</a:t>
                      </a:r>
                      <a:endParaRPr lang="bg-BG" sz="1200" dirty="0">
                        <a:solidFill>
                          <a:schemeClr val="tx1"/>
                        </a:solidFill>
                        <a:effectLst/>
                        <a:latin typeface="Arial Narrow" panose="020B0606020202030204" pitchFamily="34" charset="0"/>
                      </a:endParaRPr>
                    </a:p>
                    <a:p>
                      <a:pPr>
                        <a:spcAft>
                          <a:spcPts val="0"/>
                        </a:spcAft>
                      </a:pPr>
                      <a:r>
                        <a:rPr lang="en-US" sz="1400" dirty="0">
                          <a:solidFill>
                            <a:schemeClr val="tx1"/>
                          </a:solidFill>
                          <a:effectLst/>
                          <a:latin typeface="Arial Narrow" panose="020B0606020202030204" pitchFamily="34" charset="0"/>
                        </a:rPr>
                        <a:t>2. Congenital abnormalities</a:t>
                      </a:r>
                      <a:endParaRPr lang="bg-BG" sz="1200" dirty="0">
                        <a:solidFill>
                          <a:schemeClr val="tx1"/>
                        </a:solidFill>
                        <a:effectLst/>
                        <a:latin typeface="Arial Narrow" panose="020B0606020202030204" pitchFamily="34" charset="0"/>
                      </a:endParaRPr>
                    </a:p>
                    <a:p>
                      <a:pPr>
                        <a:spcAft>
                          <a:spcPts val="0"/>
                        </a:spcAft>
                      </a:pPr>
                      <a:r>
                        <a:rPr lang="en-US" sz="1400" dirty="0">
                          <a:solidFill>
                            <a:schemeClr val="tx1"/>
                          </a:solidFill>
                          <a:effectLst/>
                          <a:latin typeface="Arial Narrow" panose="020B0606020202030204" pitchFamily="34" charset="0"/>
                        </a:rPr>
                        <a:t>3. Respiratory diseases</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bg1"/>
                    </a:solidFill>
                  </a:tcPr>
                </a:tc>
                <a:tc>
                  <a:txBody>
                    <a:bodyPr/>
                    <a:lstStyle/>
                    <a:p>
                      <a:pPr>
                        <a:spcAft>
                          <a:spcPts val="0"/>
                        </a:spcAft>
                      </a:pPr>
                      <a:r>
                        <a:rPr lang="en-US" sz="1400" dirty="0">
                          <a:solidFill>
                            <a:schemeClr val="tx1"/>
                          </a:solidFill>
                          <a:effectLst/>
                          <a:latin typeface="Arial Narrow" panose="020B0606020202030204" pitchFamily="34" charset="0"/>
                        </a:rPr>
                        <a:t>1. </a:t>
                      </a:r>
                      <a:r>
                        <a:rPr lang="en-US" sz="1400" dirty="0" err="1">
                          <a:solidFill>
                            <a:schemeClr val="tx1"/>
                          </a:solidFill>
                          <a:effectLst/>
                          <a:latin typeface="Arial Narrow" panose="020B0606020202030204" pitchFamily="34" charset="0"/>
                        </a:rPr>
                        <a:t>Immunopreventable</a:t>
                      </a:r>
                      <a:r>
                        <a:rPr lang="en-US" sz="1400" dirty="0">
                          <a:solidFill>
                            <a:schemeClr val="tx1"/>
                          </a:solidFill>
                          <a:effectLst/>
                          <a:latin typeface="Arial Narrow" panose="020B0606020202030204" pitchFamily="34" charset="0"/>
                        </a:rPr>
                        <a:t> diseases – diphtheria, tetanus, whooping cough, measles, tuberculosis, poliomyelitis</a:t>
                      </a:r>
                      <a:endParaRPr lang="bg-BG" sz="1200" dirty="0">
                        <a:solidFill>
                          <a:schemeClr val="tx1"/>
                        </a:solidFill>
                        <a:effectLst/>
                        <a:latin typeface="Arial Narrow" panose="020B0606020202030204" pitchFamily="34" charset="0"/>
                      </a:endParaRPr>
                    </a:p>
                    <a:p>
                      <a:pPr>
                        <a:spcAft>
                          <a:spcPts val="0"/>
                        </a:spcAft>
                      </a:pPr>
                      <a:r>
                        <a:rPr lang="en-US" sz="1400" dirty="0">
                          <a:solidFill>
                            <a:schemeClr val="tx1"/>
                          </a:solidFill>
                          <a:effectLst/>
                          <a:latin typeface="Arial Narrow" panose="020B0606020202030204" pitchFamily="34" charset="0"/>
                        </a:rPr>
                        <a:t>2. </a:t>
                      </a:r>
                      <a:r>
                        <a:rPr lang="en-US" sz="1400" dirty="0" err="1">
                          <a:solidFill>
                            <a:schemeClr val="tx1"/>
                          </a:solidFill>
                          <a:effectLst/>
                          <a:latin typeface="Arial Narrow" panose="020B0606020202030204" pitchFamily="34" charset="0"/>
                        </a:rPr>
                        <a:t>Diarrhoea</a:t>
                      </a:r>
                      <a:endParaRPr lang="bg-BG" sz="1200" dirty="0">
                        <a:solidFill>
                          <a:schemeClr val="tx1"/>
                        </a:solidFill>
                        <a:effectLst/>
                        <a:latin typeface="Arial Narrow" panose="020B0606020202030204" pitchFamily="34" charset="0"/>
                      </a:endParaRPr>
                    </a:p>
                    <a:p>
                      <a:pPr>
                        <a:spcAft>
                          <a:spcPts val="0"/>
                        </a:spcAft>
                      </a:pPr>
                      <a:r>
                        <a:rPr lang="en-US" sz="1400" dirty="0">
                          <a:solidFill>
                            <a:schemeClr val="tx1"/>
                          </a:solidFill>
                          <a:effectLst/>
                          <a:latin typeface="Arial Narrow" panose="020B0606020202030204" pitchFamily="34" charset="0"/>
                        </a:rPr>
                        <a:t>3. Acute respiratory infections</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bg1"/>
                    </a:solidFill>
                  </a:tcPr>
                </a:tc>
                <a:extLst>
                  <a:ext uri="{0D108BD9-81ED-4DB2-BD59-A6C34878D82A}">
                    <a16:rowId xmlns:a16="http://schemas.microsoft.com/office/drawing/2014/main" val="10003"/>
                  </a:ext>
                </a:extLst>
              </a:tr>
              <a:tr h="1559657">
                <a:tc>
                  <a:txBody>
                    <a:bodyPr/>
                    <a:lstStyle/>
                    <a:p>
                      <a:pPr algn="ctr">
                        <a:spcBef>
                          <a:spcPts val="300"/>
                        </a:spcBef>
                        <a:spcAft>
                          <a:spcPts val="300"/>
                        </a:spcAft>
                      </a:pPr>
                      <a:r>
                        <a:rPr lang="en-US" sz="1400" cap="all">
                          <a:solidFill>
                            <a:schemeClr val="tx1"/>
                          </a:solidFill>
                          <a:effectLst/>
                          <a:latin typeface="Arial Narrow" panose="020B0606020202030204" pitchFamily="34" charset="0"/>
                        </a:rPr>
                        <a:t>Pre-school age</a:t>
                      </a:r>
                      <a:endParaRPr lang="bg-BG" sz="120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tc>
                  <a:txBody>
                    <a:bodyPr/>
                    <a:lstStyle/>
                    <a:p>
                      <a:pPr marL="171450" indent="-171450">
                        <a:spcBef>
                          <a:spcPts val="300"/>
                        </a:spcBef>
                        <a:spcAft>
                          <a:spcPts val="300"/>
                        </a:spcAft>
                        <a:buFont typeface="Arial" panose="020B0604020202020204" pitchFamily="34" charset="0"/>
                        <a:buChar char="•"/>
                      </a:pPr>
                      <a:r>
                        <a:rPr lang="en-US" sz="1400" dirty="0">
                          <a:solidFill>
                            <a:schemeClr val="tx1"/>
                          </a:solidFill>
                          <a:effectLst/>
                          <a:latin typeface="Arial Narrow" panose="020B0606020202030204" pitchFamily="34" charset="0"/>
                        </a:rPr>
                        <a:t>Malnutrition. </a:t>
                      </a:r>
                      <a:r>
                        <a:rPr lang="en-US" sz="1400" dirty="0" err="1">
                          <a:solidFill>
                            <a:schemeClr val="tx1"/>
                          </a:solidFill>
                          <a:effectLst/>
                          <a:latin typeface="Arial Narrow" panose="020B0606020202030204" pitchFamily="34" charset="0"/>
                        </a:rPr>
                        <a:t>Anaemia</a:t>
                      </a:r>
                      <a:r>
                        <a:rPr lang="en-US" sz="1400" dirty="0">
                          <a:solidFill>
                            <a:schemeClr val="tx1"/>
                          </a:solidFill>
                          <a:effectLst/>
                          <a:latin typeface="Arial Narrow" panose="020B0606020202030204" pitchFamily="34" charset="0"/>
                        </a:rPr>
                        <a:t>, </a:t>
                      </a:r>
                      <a:r>
                        <a:rPr lang="en-US" sz="1400" dirty="0" err="1">
                          <a:solidFill>
                            <a:schemeClr val="tx1"/>
                          </a:solidFill>
                          <a:effectLst/>
                          <a:latin typeface="Arial Narrow" panose="020B0606020202030204" pitchFamily="34" charset="0"/>
                        </a:rPr>
                        <a:t>xerophthalmia</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Arial" panose="020B0604020202020204" pitchFamily="34" charset="0"/>
                        <a:buChar char="•"/>
                      </a:pPr>
                      <a:r>
                        <a:rPr lang="en-US" sz="1400" dirty="0">
                          <a:solidFill>
                            <a:schemeClr val="tx1"/>
                          </a:solidFill>
                          <a:effectLst/>
                          <a:latin typeface="Arial Narrow" panose="020B0606020202030204" pitchFamily="34" charset="0"/>
                        </a:rPr>
                        <a:t>Infections. Respiratory infections, pneumonia, influenza. Intestinal infections and parasites.</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Arial" panose="020B0604020202020204" pitchFamily="34" charset="0"/>
                        <a:buChar char="•"/>
                      </a:pPr>
                      <a:r>
                        <a:rPr lang="en-US" sz="1400" dirty="0">
                          <a:solidFill>
                            <a:schemeClr val="tx1"/>
                          </a:solidFill>
                          <a:effectLst/>
                          <a:latin typeface="Arial Narrow" panose="020B0606020202030204" pitchFamily="34" charset="0"/>
                        </a:rPr>
                        <a:t>Accidents and poisoning. Burns and trauma form home accidents. Traffic accidents.</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Arial" panose="020B0604020202020204" pitchFamily="34" charset="0"/>
                        <a:buChar char="•"/>
                      </a:pPr>
                      <a:r>
                        <a:rPr lang="en-US" sz="1400" dirty="0">
                          <a:solidFill>
                            <a:schemeClr val="tx1"/>
                          </a:solidFill>
                          <a:effectLst/>
                          <a:latin typeface="Arial Narrow" panose="020B0606020202030204" pitchFamily="34" charset="0"/>
                        </a:rPr>
                        <a:t>Risk factors from the family background.</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extLst>
                  <a:ext uri="{0D108BD9-81ED-4DB2-BD59-A6C34878D82A}">
                    <a16:rowId xmlns:a16="http://schemas.microsoft.com/office/drawing/2014/main" val="10004"/>
                  </a:ext>
                </a:extLst>
              </a:tr>
              <a:tr h="2315854">
                <a:tc>
                  <a:txBody>
                    <a:bodyPr/>
                    <a:lstStyle/>
                    <a:p>
                      <a:pPr algn="ctr">
                        <a:spcBef>
                          <a:spcPts val="300"/>
                        </a:spcBef>
                        <a:spcAft>
                          <a:spcPts val="300"/>
                        </a:spcAft>
                      </a:pPr>
                      <a:r>
                        <a:rPr lang="en-US" sz="1400" cap="all">
                          <a:solidFill>
                            <a:schemeClr val="tx1"/>
                          </a:solidFill>
                          <a:effectLst/>
                          <a:latin typeface="Arial Narrow" panose="020B0606020202030204" pitchFamily="34" charset="0"/>
                        </a:rPr>
                        <a:t>school age</a:t>
                      </a:r>
                      <a:endParaRPr lang="bg-BG" sz="120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tc>
                  <a:txBody>
                    <a:bodyPr/>
                    <a:lstStyle/>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Malnutrition</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Infectious diseases</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Intestinal parasites</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Diseases of skin, eye and ear</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Dental caries</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Spinal problems. Allergies. Asthma. </a:t>
                      </a:r>
                      <a:r>
                        <a:rPr lang="en-US" sz="1400" dirty="0" err="1">
                          <a:solidFill>
                            <a:schemeClr val="tx1"/>
                          </a:solidFill>
                          <a:effectLst/>
                          <a:latin typeface="Arial Narrow" panose="020B0606020202030204" pitchFamily="34" charset="0"/>
                        </a:rPr>
                        <a:t>Hypodynamics</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Neurosis. Psycho-emotional stress. </a:t>
                      </a:r>
                      <a:endParaRPr lang="bg-BG" sz="1200" dirty="0">
                        <a:solidFill>
                          <a:schemeClr val="tx1"/>
                        </a:solidFill>
                        <a:effectLst/>
                        <a:latin typeface="Arial Narrow" panose="020B0606020202030204" pitchFamily="34" charset="0"/>
                      </a:endParaRPr>
                    </a:p>
                    <a:p>
                      <a:pPr marL="171450" indent="-171450">
                        <a:spcBef>
                          <a:spcPts val="300"/>
                        </a:spcBef>
                        <a:spcAft>
                          <a:spcPts val="300"/>
                        </a:spcAft>
                        <a:buFont typeface="Courier New" panose="02070309020205020404" pitchFamily="49" charset="0"/>
                        <a:buChar char="o"/>
                      </a:pPr>
                      <a:r>
                        <a:rPr lang="en-US" sz="1400" dirty="0">
                          <a:solidFill>
                            <a:schemeClr val="tx1"/>
                          </a:solidFill>
                          <a:effectLst/>
                          <a:latin typeface="Arial Narrow" panose="020B0606020202030204" pitchFamily="34" charset="0"/>
                        </a:rPr>
                        <a:t>Social adaptation. Sexual maturation</a:t>
                      </a:r>
                      <a:endParaRPr lang="bg-BG" sz="1200" dirty="0">
                        <a:solidFill>
                          <a:schemeClr val="tx1"/>
                        </a:solidFill>
                        <a:effectLst/>
                        <a:latin typeface="Arial Narrow" panose="020B0606020202030204" pitchFamily="34" charset="0"/>
                        <a:ea typeface="Times New Roman"/>
                      </a:endParaRPr>
                    </a:p>
                  </a:txBody>
                  <a:tcPr marL="37710" marR="37710" marT="0" marB="0" anchor="c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3"/>
          <p:cNvSpPr>
            <a:spLocks noGrp="1"/>
          </p:cNvSpPr>
          <p:nvPr>
            <p:ph type="sldNum" sz="quarter" idx="12"/>
          </p:nvPr>
        </p:nvSpPr>
        <p:spPr/>
        <p:txBody>
          <a:bodyPr/>
          <a:lstStyle/>
          <a:p>
            <a:fld id="{5CBD3A9E-FDCB-4575-84C6-3A792FD3000E}" type="slidenum">
              <a:rPr lang="bg-BG" altLang="bg-BG"/>
              <a:pPr/>
              <a:t>38</a:t>
            </a:fld>
            <a:endParaRPr lang="bg-BG" altLang="bg-BG"/>
          </a:p>
        </p:txBody>
      </p:sp>
      <p:sp>
        <p:nvSpPr>
          <p:cNvPr id="90115" name="Rectangle 3"/>
          <p:cNvSpPr>
            <a:spLocks noChangeArrowheads="1"/>
          </p:cNvSpPr>
          <p:nvPr/>
        </p:nvSpPr>
        <p:spPr bwMode="auto">
          <a:xfrm>
            <a:off x="323528" y="0"/>
            <a:ext cx="82804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bg-BG" sz="2200" b="1" dirty="0" smtClean="0">
                <a:solidFill>
                  <a:srgbClr val="FF3300"/>
                </a:solidFill>
                <a:latin typeface="+mn-lt"/>
              </a:rPr>
              <a:t>Infant mortality WHO Key facts</a:t>
            </a:r>
          </a:p>
          <a:p>
            <a:r>
              <a:rPr lang="en-US" sz="2200" dirty="0">
                <a:hlinkClick r:id="rId2"/>
              </a:rPr>
              <a:t>https://</a:t>
            </a:r>
            <a:r>
              <a:rPr lang="en-US" sz="2200" dirty="0" smtClean="0">
                <a:hlinkClick r:id="rId2"/>
              </a:rPr>
              <a:t>www.who.int/news-room/fact-sheets/detail/children-reducing-mortality</a:t>
            </a:r>
            <a:endParaRPr lang="en-US" sz="2200" dirty="0" smtClean="0"/>
          </a:p>
          <a:p>
            <a:endParaRPr lang="en-US" altLang="bg-BG" sz="2200" b="1" dirty="0" smtClean="0">
              <a:solidFill>
                <a:srgbClr val="FF3300"/>
              </a:solidFill>
              <a:latin typeface="+mn-lt"/>
            </a:endParaRPr>
          </a:p>
          <a:p>
            <a:pPr marL="342900" indent="-342900">
              <a:buFont typeface="Wingdings" panose="05000000000000000000" pitchFamily="2" charset="2"/>
              <a:buChar char="Ø"/>
            </a:pPr>
            <a:r>
              <a:rPr lang="en-US" sz="2200" dirty="0"/>
              <a:t>In 2018 an estimated 6.2 million children and adolescents under the age of 15 years died, mostly from preventable causes. Of these deaths, 5.3 million occurred in the first 5 years, with almost half of these in the first month of life.</a:t>
            </a:r>
          </a:p>
          <a:p>
            <a:pPr marL="342900" indent="-342900">
              <a:buFont typeface="Wingdings" panose="05000000000000000000" pitchFamily="2" charset="2"/>
              <a:buChar char="Ø"/>
            </a:pPr>
            <a:r>
              <a:rPr lang="en-US" sz="2200" dirty="0"/>
              <a:t>Leading causes of death in children under-5 years are preterm birth complications, pneumonia, birth asphyxia, congenital anomalies, </a:t>
            </a:r>
            <a:r>
              <a:rPr lang="en-US" sz="2200" dirty="0" err="1"/>
              <a:t>diarrhoea</a:t>
            </a:r>
            <a:r>
              <a:rPr lang="en-US" sz="2200" dirty="0"/>
              <a:t> and malaria. Nearly half of these deaths are in newborns.</a:t>
            </a:r>
          </a:p>
          <a:p>
            <a:pPr marL="342900" indent="-342900">
              <a:buFont typeface="Wingdings" panose="05000000000000000000" pitchFamily="2" charset="2"/>
              <a:buChar char="Ø"/>
            </a:pPr>
            <a:r>
              <a:rPr lang="en-US" sz="2200" dirty="0"/>
              <a:t>More than half of these early child deaths are preventable or can be treated with simple, affordable interventions including immunization, adequate nutrition, safe water and food and appropriate care by a trained health provider when needed.</a:t>
            </a:r>
          </a:p>
          <a:p>
            <a:pPr marL="342900" indent="-342900">
              <a:buFont typeface="Wingdings" panose="05000000000000000000" pitchFamily="2" charset="2"/>
              <a:buChar char="Ø"/>
            </a:pPr>
            <a:r>
              <a:rPr lang="en-US" sz="2200" dirty="0"/>
              <a:t>Children in sub-Saharan Africa are more than 15 times more likely to die before the age of 5 than children in high income </a:t>
            </a:r>
            <a:r>
              <a:rPr lang="en-US" sz="2200" dirty="0" smtClean="0"/>
              <a:t>countries.</a:t>
            </a:r>
            <a:endParaRPr lang="bg-BG" altLang="bg-BG" sz="2200" dirty="0">
              <a:latin typeface="+mn-lt"/>
            </a:endParaRPr>
          </a:p>
        </p:txBody>
      </p:sp>
    </p:spTree>
    <p:extLst>
      <p:ext uri="{BB962C8B-B14F-4D97-AF65-F5344CB8AC3E}">
        <p14:creationId xmlns:p14="http://schemas.microsoft.com/office/powerpoint/2010/main" val="16868545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8A8BA7-E8BC-4F4F-90C6-370F06B1DA2C}" type="slidenum">
              <a:rPr lang="bg-BG" altLang="bg-BG" smtClean="0"/>
              <a:pPr/>
              <a:t>39</a:t>
            </a:fld>
            <a:endParaRPr lang="bg-BG" altLang="bg-BG"/>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9947" y="260648"/>
            <a:ext cx="8585424" cy="6264696"/>
          </a:xfrm>
          <a:prstGeom prst="rect">
            <a:avLst/>
          </a:prstGeom>
        </p:spPr>
      </p:pic>
    </p:spTree>
    <p:extLst>
      <p:ext uri="{BB962C8B-B14F-4D97-AF65-F5344CB8AC3E}">
        <p14:creationId xmlns:p14="http://schemas.microsoft.com/office/powerpoint/2010/main" val="14280481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250825" y="260648"/>
            <a:ext cx="8569325" cy="5400600"/>
          </a:xfrm>
        </p:spPr>
        <p:txBody>
          <a:bodyPr>
            <a:normAutofit fontScale="90000"/>
          </a:bodyPr>
          <a:lstStyle/>
          <a:p>
            <a:r>
              <a:rPr lang="en-US" altLang="bg-BG" sz="2800" b="1" dirty="0">
                <a:solidFill>
                  <a:srgbClr val="FF3300"/>
                </a:solidFill>
              </a:rPr>
              <a:t>SIGNIFICANCE OF MCHC </a:t>
            </a:r>
            <a:br>
              <a:rPr lang="en-US" altLang="bg-BG" sz="2800" b="1" dirty="0">
                <a:solidFill>
                  <a:srgbClr val="FF3300"/>
                </a:solidFill>
              </a:rPr>
            </a:br>
            <a:r>
              <a:rPr lang="en-US" altLang="bg-BG" sz="2800" b="1" dirty="0">
                <a:solidFill>
                  <a:srgbClr val="FF3300"/>
                </a:solidFill>
              </a:rPr>
              <a:t> </a:t>
            </a:r>
            <a:br>
              <a:rPr lang="en-US" altLang="bg-BG" sz="2800" b="1" dirty="0">
                <a:solidFill>
                  <a:srgbClr val="FF3300"/>
                </a:solidFill>
              </a:rPr>
            </a:br>
            <a:r>
              <a:rPr lang="en-US" altLang="bg-BG" sz="2800" b="1" dirty="0" smtClean="0">
                <a:solidFill>
                  <a:srgbClr val="FF3300"/>
                </a:solidFill>
              </a:rPr>
              <a:t>- </a:t>
            </a:r>
            <a:r>
              <a:rPr lang="en-US" altLang="bg-BG" sz="2800" dirty="0" smtClean="0"/>
              <a:t>In </a:t>
            </a:r>
            <a:r>
              <a:rPr lang="en-US" altLang="bg-BG" sz="2800" dirty="0"/>
              <a:t>any community, mothers and children constitute a priority </a:t>
            </a:r>
            <a:r>
              <a:rPr lang="en-US" altLang="bg-BG" sz="2800" dirty="0" smtClean="0"/>
              <a:t>group.</a:t>
            </a:r>
            <a:r>
              <a:rPr lang="en-US" altLang="bg-BG" sz="2800" dirty="0"/>
              <a:t/>
            </a:r>
            <a:br>
              <a:rPr lang="en-US" altLang="bg-BG" sz="2800" dirty="0"/>
            </a:br>
            <a:r>
              <a:rPr lang="en-US" altLang="bg-BG" sz="2800" dirty="0" smtClean="0">
                <a:solidFill>
                  <a:srgbClr val="FF0000"/>
                </a:solidFill>
              </a:rPr>
              <a:t>-</a:t>
            </a:r>
            <a:r>
              <a:rPr lang="en-US" altLang="bg-BG" sz="2800" dirty="0" smtClean="0"/>
              <a:t> They </a:t>
            </a:r>
            <a:r>
              <a:rPr lang="en-US" altLang="bg-BG" sz="2800" dirty="0"/>
              <a:t>comprise approximately 70% of the population of the developing countries, and about 45-50% in developed countries. </a:t>
            </a:r>
            <a:br>
              <a:rPr lang="en-US" altLang="bg-BG" sz="2800" dirty="0"/>
            </a:br>
            <a:r>
              <a:rPr lang="en-US" altLang="bg-BG" sz="2800" dirty="0" smtClean="0">
                <a:solidFill>
                  <a:srgbClr val="FF0000"/>
                </a:solidFill>
              </a:rPr>
              <a:t>- </a:t>
            </a:r>
            <a:r>
              <a:rPr lang="en-US" altLang="bg-BG" sz="2800" dirty="0" smtClean="0"/>
              <a:t>Mothers </a:t>
            </a:r>
            <a:r>
              <a:rPr lang="en-US" altLang="bg-BG" sz="2800" dirty="0"/>
              <a:t>and children </a:t>
            </a:r>
            <a:r>
              <a:rPr lang="en-US" altLang="bg-BG" sz="2800" dirty="0" smtClean="0"/>
              <a:t>as </a:t>
            </a:r>
            <a:r>
              <a:rPr lang="en-US" altLang="bg-BG" sz="2800" dirty="0">
                <a:solidFill>
                  <a:srgbClr val="FF3300"/>
                </a:solidFill>
              </a:rPr>
              <a:t>“vulnerable” or high-risk group.</a:t>
            </a:r>
            <a:r>
              <a:rPr lang="en-US" altLang="bg-BG" sz="2800" dirty="0"/>
              <a:t/>
            </a:r>
            <a:br>
              <a:rPr lang="en-US" altLang="bg-BG" sz="2800" dirty="0"/>
            </a:br>
            <a:r>
              <a:rPr lang="en-US" altLang="bg-BG" sz="2800" dirty="0" smtClean="0"/>
              <a:t>	</a:t>
            </a:r>
            <a:r>
              <a:rPr lang="en-US" altLang="bg-BG" sz="2200" dirty="0" smtClean="0">
                <a:solidFill>
                  <a:srgbClr val="FF3300"/>
                </a:solidFill>
              </a:rPr>
              <a:t>For </a:t>
            </a:r>
            <a:r>
              <a:rPr lang="en-US" altLang="bg-BG" sz="2200" dirty="0">
                <a:solidFill>
                  <a:srgbClr val="FF3300"/>
                </a:solidFill>
              </a:rPr>
              <a:t>women</a:t>
            </a:r>
            <a:r>
              <a:rPr lang="en-US" altLang="bg-BG" sz="2200" dirty="0"/>
              <a:t> the risk is connected with child-bearing.</a:t>
            </a:r>
            <a:br>
              <a:rPr lang="en-US" altLang="bg-BG" sz="2200" dirty="0"/>
            </a:br>
            <a:r>
              <a:rPr lang="en-US" altLang="bg-BG" sz="2200" dirty="0" smtClean="0"/>
              <a:t>	</a:t>
            </a:r>
            <a:r>
              <a:rPr lang="en-US" altLang="bg-BG" sz="2200" dirty="0" smtClean="0">
                <a:solidFill>
                  <a:srgbClr val="FF3300"/>
                </a:solidFill>
              </a:rPr>
              <a:t>For </a:t>
            </a:r>
            <a:r>
              <a:rPr lang="en-US" altLang="bg-BG" sz="2200" dirty="0">
                <a:solidFill>
                  <a:srgbClr val="FF3300"/>
                </a:solidFill>
              </a:rPr>
              <a:t>infants </a:t>
            </a:r>
            <a:r>
              <a:rPr lang="en-US" altLang="bg-BG" sz="2200" dirty="0" smtClean="0">
                <a:solidFill>
                  <a:srgbClr val="FF3300"/>
                </a:solidFill>
              </a:rPr>
              <a:t>children</a:t>
            </a:r>
            <a:r>
              <a:rPr lang="en-US" altLang="bg-BG" sz="2200" dirty="0" smtClean="0"/>
              <a:t> </a:t>
            </a:r>
            <a:r>
              <a:rPr lang="en-US" altLang="bg-BG" sz="2200" dirty="0"/>
              <a:t>– with growth development and survival. </a:t>
            </a:r>
            <a:r>
              <a:rPr lang="en-US" altLang="bg-BG" sz="2200" dirty="0" smtClean="0"/>
              <a:t/>
            </a:r>
            <a:br>
              <a:rPr lang="en-US" altLang="bg-BG" sz="2200" dirty="0" smtClean="0"/>
            </a:br>
            <a:endParaRPr lang="bg-BG" altLang="bg-BG" sz="2800" dirty="0"/>
          </a:p>
        </p:txBody>
      </p:sp>
      <p:sp>
        <p:nvSpPr>
          <p:cNvPr id="5" name="Контейнер за номер на слайда 4"/>
          <p:cNvSpPr>
            <a:spLocks noGrp="1"/>
          </p:cNvSpPr>
          <p:nvPr>
            <p:ph type="sldNum" sz="quarter" idx="11"/>
          </p:nvPr>
        </p:nvSpPr>
        <p:spPr/>
        <p:txBody>
          <a:bodyPr/>
          <a:lstStyle/>
          <a:p>
            <a:fld id="{BEB290C1-85A2-4F81-851A-993315955C55}" type="slidenum">
              <a:rPr lang="bg-BG" altLang="bg-BG"/>
              <a:pPr/>
              <a:t>4</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4638"/>
            <a:ext cx="8229600" cy="5746750"/>
          </a:xfrm>
        </p:spPr>
        <p:txBody>
          <a:bodyPr/>
          <a:lstStyle/>
          <a:p>
            <a:r>
              <a:rPr lang="en-US" altLang="bg-BG" b="1">
                <a:solidFill>
                  <a:srgbClr val="FF3300"/>
                </a:solidFill>
              </a:rPr>
              <a:t>10 FACTS ON CHILD HEALTH</a:t>
            </a:r>
            <a:endParaRPr lang="bg-BG" altLang="bg-BG" b="1">
              <a:solidFill>
                <a:srgbClr val="FF3300"/>
              </a:solidFill>
            </a:endParaRPr>
          </a:p>
        </p:txBody>
      </p:sp>
      <p:sp>
        <p:nvSpPr>
          <p:cNvPr id="5" name="Контейнер за номер на слайда 4"/>
          <p:cNvSpPr>
            <a:spLocks noGrp="1"/>
          </p:cNvSpPr>
          <p:nvPr>
            <p:ph type="sldNum" sz="quarter" idx="11"/>
          </p:nvPr>
        </p:nvSpPr>
        <p:spPr/>
        <p:txBody>
          <a:bodyPr/>
          <a:lstStyle/>
          <a:p>
            <a:fld id="{2A77306B-E0F0-489B-A30E-41BEC8298761}" type="slidenum">
              <a:rPr lang="bg-BG" altLang="bg-BG"/>
              <a:pPr/>
              <a:t>40</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51520" y="3933056"/>
            <a:ext cx="8568952" cy="2708920"/>
          </a:xfrm>
        </p:spPr>
        <p:txBody>
          <a:bodyPr>
            <a:normAutofit/>
          </a:bodyPr>
          <a:lstStyle/>
          <a:p>
            <a:pPr>
              <a:lnSpc>
                <a:spcPct val="90000"/>
              </a:lnSpc>
            </a:pPr>
            <a:r>
              <a:rPr lang="bg-BG" altLang="bg-BG" sz="2000" b="1" dirty="0" err="1">
                <a:solidFill>
                  <a:srgbClr val="FF3300"/>
                </a:solidFill>
              </a:rPr>
              <a:t>Fact</a:t>
            </a:r>
            <a:r>
              <a:rPr lang="bg-BG" altLang="bg-BG" sz="2000" b="1" dirty="0">
                <a:solidFill>
                  <a:srgbClr val="FF3300"/>
                </a:solidFill>
              </a:rPr>
              <a:t> 1</a:t>
            </a:r>
            <a:br>
              <a:rPr lang="bg-BG" altLang="bg-BG" sz="2000" b="1" dirty="0">
                <a:solidFill>
                  <a:srgbClr val="FF3300"/>
                </a:solidFill>
              </a:rPr>
            </a:br>
            <a:r>
              <a:rPr lang="bg-BG" altLang="bg-BG" sz="2000" dirty="0"/>
              <a:t>A </a:t>
            </a:r>
            <a:r>
              <a:rPr lang="bg-BG" altLang="bg-BG" sz="2000" dirty="0" err="1"/>
              <a:t>child's</a:t>
            </a:r>
            <a:r>
              <a:rPr lang="bg-BG" altLang="bg-BG" sz="2000" dirty="0"/>
              <a:t> </a:t>
            </a:r>
            <a:r>
              <a:rPr lang="bg-BG" altLang="bg-BG" sz="2000" dirty="0" err="1"/>
              <a:t>risk</a:t>
            </a:r>
            <a:r>
              <a:rPr lang="bg-BG" altLang="bg-BG" sz="2000" dirty="0"/>
              <a:t> of </a:t>
            </a:r>
            <a:r>
              <a:rPr lang="bg-BG" altLang="bg-BG" sz="2000" dirty="0" err="1"/>
              <a:t>dying</a:t>
            </a:r>
            <a:r>
              <a:rPr lang="bg-BG" altLang="bg-BG" sz="2000" dirty="0"/>
              <a:t> is </a:t>
            </a:r>
            <a:r>
              <a:rPr lang="bg-BG" altLang="bg-BG" sz="2000" dirty="0" err="1"/>
              <a:t>highest</a:t>
            </a:r>
            <a:r>
              <a:rPr lang="bg-BG" altLang="bg-BG" sz="2000" dirty="0"/>
              <a:t> in the </a:t>
            </a:r>
            <a:r>
              <a:rPr lang="bg-BG" altLang="bg-BG" sz="2000" dirty="0" err="1"/>
              <a:t>first</a:t>
            </a:r>
            <a:r>
              <a:rPr lang="bg-BG" altLang="bg-BG" sz="2000" dirty="0"/>
              <a:t> </a:t>
            </a:r>
            <a:r>
              <a:rPr lang="bg-BG" altLang="bg-BG" sz="2000" dirty="0" err="1"/>
              <a:t>month</a:t>
            </a:r>
            <a:r>
              <a:rPr lang="bg-BG" altLang="bg-BG" sz="2000" dirty="0"/>
              <a:t> of </a:t>
            </a:r>
            <a:r>
              <a:rPr lang="bg-BG" altLang="bg-BG" sz="2000" dirty="0" err="1"/>
              <a:t>life</a:t>
            </a:r>
            <a:r>
              <a:rPr lang="bg-BG" altLang="bg-BG" sz="2000" dirty="0"/>
              <a:t>. </a:t>
            </a:r>
            <a:r>
              <a:rPr lang="bg-BG" altLang="bg-BG" sz="2000" dirty="0" err="1"/>
              <a:t>Preterm</a:t>
            </a:r>
            <a:r>
              <a:rPr lang="bg-BG" altLang="bg-BG" sz="2000" dirty="0"/>
              <a:t> </a:t>
            </a:r>
            <a:r>
              <a:rPr lang="bg-BG" altLang="bg-BG" sz="2000" dirty="0" err="1"/>
              <a:t>birth</a:t>
            </a:r>
            <a:r>
              <a:rPr lang="bg-BG" altLang="bg-BG" sz="2000" dirty="0"/>
              <a:t>, </a:t>
            </a:r>
            <a:r>
              <a:rPr lang="bg-BG" altLang="bg-BG" sz="2000" dirty="0" err="1"/>
              <a:t>birth</a:t>
            </a:r>
            <a:r>
              <a:rPr lang="bg-BG" altLang="bg-BG" sz="2000" dirty="0"/>
              <a:t> </a:t>
            </a:r>
            <a:r>
              <a:rPr lang="bg-BG" altLang="bg-BG" sz="2000" dirty="0" err="1"/>
              <a:t>asphyxia</a:t>
            </a:r>
            <a:r>
              <a:rPr lang="bg-BG" altLang="bg-BG" sz="2000" dirty="0"/>
              <a:t> </a:t>
            </a:r>
            <a:r>
              <a:rPr lang="bg-BG" altLang="bg-BG" sz="2000" dirty="0" err="1"/>
              <a:t>and</a:t>
            </a:r>
            <a:r>
              <a:rPr lang="bg-BG" altLang="bg-BG" sz="2000" dirty="0"/>
              <a:t> </a:t>
            </a:r>
            <a:r>
              <a:rPr lang="bg-BG" altLang="bg-BG" sz="2000" dirty="0" err="1"/>
              <a:t>infections</a:t>
            </a:r>
            <a:r>
              <a:rPr lang="bg-BG" altLang="bg-BG" sz="2000" dirty="0"/>
              <a:t> </a:t>
            </a:r>
            <a:r>
              <a:rPr lang="bg-BG" altLang="bg-BG" sz="2000" dirty="0" err="1"/>
              <a:t>cause</a:t>
            </a:r>
            <a:r>
              <a:rPr lang="bg-BG" altLang="bg-BG" sz="2000" dirty="0"/>
              <a:t> </a:t>
            </a:r>
            <a:r>
              <a:rPr lang="bg-BG" altLang="bg-BG" sz="2000" dirty="0" err="1"/>
              <a:t>most</a:t>
            </a:r>
            <a:r>
              <a:rPr lang="bg-BG" altLang="bg-BG" sz="2000" dirty="0"/>
              <a:t> </a:t>
            </a:r>
            <a:r>
              <a:rPr lang="bg-BG" altLang="bg-BG" sz="2000" dirty="0" err="1"/>
              <a:t>newborn</a:t>
            </a:r>
            <a:r>
              <a:rPr lang="bg-BG" altLang="bg-BG" sz="2000" dirty="0"/>
              <a:t> </a:t>
            </a:r>
            <a:r>
              <a:rPr lang="bg-BG" altLang="bg-BG" sz="2000" dirty="0" err="1"/>
              <a:t>deaths</a:t>
            </a:r>
            <a:r>
              <a:rPr lang="bg-BG" altLang="bg-BG" sz="2000" dirty="0"/>
              <a:t>. </a:t>
            </a:r>
            <a:r>
              <a:rPr lang="en-US" altLang="bg-BG" sz="2000" dirty="0"/>
              <a:t>U</a:t>
            </a:r>
            <a:r>
              <a:rPr lang="bg-BG" altLang="bg-BG" sz="2000" dirty="0" err="1"/>
              <a:t>ntil</a:t>
            </a:r>
            <a:r>
              <a:rPr lang="bg-BG" altLang="bg-BG" sz="2000" dirty="0"/>
              <a:t> the </a:t>
            </a:r>
            <a:r>
              <a:rPr lang="bg-BG" altLang="bg-BG" sz="2000" dirty="0" err="1"/>
              <a:t>age</a:t>
            </a:r>
            <a:r>
              <a:rPr lang="bg-BG" altLang="bg-BG" sz="2000" dirty="0"/>
              <a:t> of </a:t>
            </a:r>
            <a:r>
              <a:rPr lang="bg-BG" altLang="bg-BG" sz="2000" dirty="0" err="1"/>
              <a:t>five</a:t>
            </a:r>
            <a:r>
              <a:rPr lang="bg-BG" altLang="bg-BG" sz="2000" dirty="0"/>
              <a:t> </a:t>
            </a:r>
            <a:r>
              <a:rPr lang="bg-BG" altLang="bg-BG" sz="2000" dirty="0" err="1"/>
              <a:t>years</a:t>
            </a:r>
            <a:r>
              <a:rPr lang="bg-BG" altLang="bg-BG" sz="2000" dirty="0"/>
              <a:t> the </a:t>
            </a:r>
            <a:r>
              <a:rPr lang="bg-BG" altLang="bg-BG" sz="2000" dirty="0" err="1"/>
              <a:t>main</a:t>
            </a:r>
            <a:r>
              <a:rPr lang="bg-BG" altLang="bg-BG" sz="2000" dirty="0"/>
              <a:t> </a:t>
            </a:r>
            <a:r>
              <a:rPr lang="bg-BG" altLang="bg-BG" sz="2000" dirty="0" err="1"/>
              <a:t>causes</a:t>
            </a:r>
            <a:r>
              <a:rPr lang="bg-BG" altLang="bg-BG" sz="2000" dirty="0"/>
              <a:t> of </a:t>
            </a:r>
            <a:r>
              <a:rPr lang="en-US" altLang="bg-BG" sz="2000" dirty="0"/>
              <a:t>deaths </a:t>
            </a:r>
            <a:r>
              <a:rPr lang="bg-BG" altLang="bg-BG" sz="2000" dirty="0" err="1"/>
              <a:t>are</a:t>
            </a:r>
            <a:r>
              <a:rPr lang="bg-BG" altLang="bg-BG" sz="2000" dirty="0"/>
              <a:t> </a:t>
            </a:r>
            <a:r>
              <a:rPr lang="bg-BG" altLang="bg-BG" sz="2000" dirty="0" err="1"/>
              <a:t>pneumonia</a:t>
            </a:r>
            <a:r>
              <a:rPr lang="bg-BG" altLang="bg-BG" sz="2000" dirty="0"/>
              <a:t>, </a:t>
            </a:r>
            <a:r>
              <a:rPr lang="bg-BG" altLang="bg-BG" sz="2000" dirty="0" err="1"/>
              <a:t>diarrhoea</a:t>
            </a:r>
            <a:r>
              <a:rPr lang="bg-BG" altLang="bg-BG" sz="2000" dirty="0"/>
              <a:t>, </a:t>
            </a:r>
            <a:r>
              <a:rPr lang="bg-BG" altLang="bg-BG" sz="2000" dirty="0" err="1"/>
              <a:t>malaria</a:t>
            </a:r>
            <a:r>
              <a:rPr lang="bg-BG" altLang="bg-BG" sz="2000" dirty="0"/>
              <a:t>, </a:t>
            </a:r>
            <a:r>
              <a:rPr lang="bg-BG" altLang="bg-BG" sz="2000" dirty="0" err="1"/>
              <a:t>measles</a:t>
            </a:r>
            <a:r>
              <a:rPr lang="bg-BG" altLang="bg-BG" sz="2000" dirty="0"/>
              <a:t> </a:t>
            </a:r>
            <a:r>
              <a:rPr lang="bg-BG" altLang="bg-BG" sz="2000" dirty="0" err="1"/>
              <a:t>and</a:t>
            </a:r>
            <a:r>
              <a:rPr lang="bg-BG" altLang="bg-BG" sz="2000" dirty="0"/>
              <a:t> HIV. </a:t>
            </a:r>
            <a:r>
              <a:rPr lang="bg-BG" altLang="bg-BG" sz="2000" dirty="0" err="1"/>
              <a:t>Malnutrition</a:t>
            </a:r>
            <a:r>
              <a:rPr lang="bg-BG" altLang="bg-BG" sz="2000" dirty="0"/>
              <a:t> </a:t>
            </a:r>
            <a:r>
              <a:rPr lang="bg-BG" altLang="bg-BG" sz="2000" dirty="0" err="1"/>
              <a:t>contributes</a:t>
            </a:r>
            <a:r>
              <a:rPr lang="bg-BG" altLang="bg-BG" sz="2000" dirty="0"/>
              <a:t> to more than </a:t>
            </a:r>
            <a:r>
              <a:rPr lang="bg-BG" altLang="bg-BG" sz="2000" dirty="0" err="1"/>
              <a:t>half</a:t>
            </a:r>
            <a:r>
              <a:rPr lang="bg-BG" altLang="bg-BG" sz="2000" dirty="0"/>
              <a:t> of </a:t>
            </a:r>
            <a:r>
              <a:rPr lang="bg-BG" altLang="bg-BG" sz="2000" dirty="0" err="1"/>
              <a:t>all</a:t>
            </a:r>
            <a:r>
              <a:rPr lang="bg-BG" altLang="bg-BG" sz="2000" dirty="0"/>
              <a:t> </a:t>
            </a:r>
            <a:r>
              <a:rPr lang="bg-BG" altLang="bg-BG" sz="2000" dirty="0" err="1"/>
              <a:t>child</a:t>
            </a:r>
            <a:r>
              <a:rPr lang="bg-BG" altLang="bg-BG" sz="2000" dirty="0"/>
              <a:t> </a:t>
            </a:r>
            <a:r>
              <a:rPr lang="bg-BG" altLang="bg-BG" sz="2000" dirty="0" err="1"/>
              <a:t>deaths</a:t>
            </a:r>
            <a:r>
              <a:rPr lang="bg-BG" altLang="bg-BG" sz="2000" dirty="0"/>
              <a:t>.</a:t>
            </a:r>
          </a:p>
        </p:txBody>
      </p:sp>
      <p:sp>
        <p:nvSpPr>
          <p:cNvPr id="6" name="Контейнер за номер на слайда 4"/>
          <p:cNvSpPr>
            <a:spLocks noGrp="1"/>
          </p:cNvSpPr>
          <p:nvPr>
            <p:ph type="sldNum" sz="quarter" idx="11"/>
          </p:nvPr>
        </p:nvSpPr>
        <p:spPr/>
        <p:txBody>
          <a:bodyPr/>
          <a:lstStyle/>
          <a:p>
            <a:fld id="{BEC5A9DC-CC47-4440-A435-F4C02EDBB0EF}" type="slidenum">
              <a:rPr lang="bg-BG" altLang="bg-BG"/>
              <a:pPr/>
              <a:t>41</a:t>
            </a:fld>
            <a:endParaRPr lang="bg-BG" altLang="bg-BG"/>
          </a:p>
        </p:txBody>
      </p:sp>
      <p:pic>
        <p:nvPicPr>
          <p:cNvPr id="2" name="Картина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724" y="476672"/>
            <a:ext cx="4968552" cy="397484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79388" y="3284984"/>
            <a:ext cx="8785225" cy="2781052"/>
          </a:xfrm>
        </p:spPr>
        <p:txBody>
          <a:bodyPr>
            <a:noAutofit/>
          </a:bodyPr>
          <a:lstStyle/>
          <a:p>
            <a:pPr>
              <a:lnSpc>
                <a:spcPct val="120000"/>
              </a:lnSpc>
            </a:pPr>
            <a:r>
              <a:rPr lang="en-US" altLang="bg-BG" sz="1800" b="1" dirty="0">
                <a:solidFill>
                  <a:srgbClr val="FF3300"/>
                </a:solidFill>
              </a:rPr>
              <a:t>F</a:t>
            </a:r>
            <a:r>
              <a:rPr lang="bg-BG" altLang="bg-BG" sz="1800" b="1" dirty="0" err="1">
                <a:solidFill>
                  <a:srgbClr val="FF3300"/>
                </a:solidFill>
              </a:rPr>
              <a:t>act</a:t>
            </a:r>
            <a:r>
              <a:rPr lang="bg-BG" altLang="bg-BG" sz="1800" b="1" dirty="0">
                <a:solidFill>
                  <a:srgbClr val="FF3300"/>
                </a:solidFill>
              </a:rPr>
              <a:t> 2</a:t>
            </a:r>
            <a:br>
              <a:rPr lang="bg-BG" altLang="bg-BG" sz="1800" b="1" dirty="0">
                <a:solidFill>
                  <a:srgbClr val="FF3300"/>
                </a:solidFill>
              </a:rPr>
            </a:br>
            <a:r>
              <a:rPr lang="bg-BG" altLang="bg-BG" sz="1800" dirty="0" smtClean="0"/>
              <a:t>A</a:t>
            </a:r>
            <a:r>
              <a:rPr lang="en-US" altLang="bg-BG" sz="1800" dirty="0" err="1"/>
              <a:t>nnually</a:t>
            </a:r>
            <a:r>
              <a:rPr lang="en-US" altLang="bg-BG" sz="1800" dirty="0"/>
              <a:t> a</a:t>
            </a:r>
            <a:r>
              <a:rPr lang="bg-BG" altLang="bg-BG" sz="1800" dirty="0" err="1"/>
              <a:t>lmost</a:t>
            </a:r>
            <a:r>
              <a:rPr lang="bg-BG" altLang="bg-BG" sz="1800" dirty="0"/>
              <a:t> </a:t>
            </a:r>
            <a:r>
              <a:rPr lang="bg-BG" altLang="bg-BG" sz="1800" dirty="0" err="1"/>
              <a:t>four</a:t>
            </a:r>
            <a:r>
              <a:rPr lang="bg-BG" altLang="bg-BG" sz="1800" dirty="0"/>
              <a:t> </a:t>
            </a:r>
            <a:r>
              <a:rPr lang="bg-BG" altLang="bg-BG" sz="1800" dirty="0" err="1"/>
              <a:t>million</a:t>
            </a:r>
            <a:r>
              <a:rPr lang="bg-BG" altLang="bg-BG" sz="1800" dirty="0"/>
              <a:t> </a:t>
            </a:r>
            <a:r>
              <a:rPr lang="bg-BG" altLang="bg-BG" sz="1800" dirty="0" err="1"/>
              <a:t>children</a:t>
            </a:r>
            <a:r>
              <a:rPr lang="bg-BG" altLang="bg-BG" sz="1800" dirty="0"/>
              <a:t> </a:t>
            </a:r>
            <a:r>
              <a:rPr lang="bg-BG" altLang="bg-BG" sz="1800" dirty="0" err="1"/>
              <a:t>die</a:t>
            </a:r>
            <a:r>
              <a:rPr lang="bg-BG" altLang="bg-BG" sz="1800" dirty="0"/>
              <a:t> in the </a:t>
            </a:r>
            <a:r>
              <a:rPr lang="bg-BG" altLang="bg-BG" sz="1800" dirty="0" err="1"/>
              <a:t>first</a:t>
            </a:r>
            <a:r>
              <a:rPr lang="bg-BG" altLang="bg-BG" sz="1800" dirty="0"/>
              <a:t> </a:t>
            </a:r>
            <a:r>
              <a:rPr lang="bg-BG" altLang="bg-BG" sz="1800" dirty="0" err="1"/>
              <a:t>month</a:t>
            </a:r>
            <a:r>
              <a:rPr lang="bg-BG" altLang="bg-BG" sz="1800" dirty="0"/>
              <a:t> of </a:t>
            </a:r>
            <a:r>
              <a:rPr lang="bg-BG" altLang="bg-BG" sz="1800" dirty="0" err="1"/>
              <a:t>life</a:t>
            </a:r>
            <a:r>
              <a:rPr lang="bg-BG" altLang="bg-BG" sz="1800" dirty="0"/>
              <a:t>. </a:t>
            </a:r>
            <a:r>
              <a:rPr lang="bg-BG" altLang="bg-BG" sz="1800" b="1" dirty="0">
                <a:solidFill>
                  <a:srgbClr val="FF3300"/>
                </a:solidFill>
              </a:rPr>
              <a:t>Health </a:t>
            </a:r>
            <a:r>
              <a:rPr lang="bg-BG" altLang="bg-BG" sz="1800" b="1" dirty="0" err="1">
                <a:solidFill>
                  <a:srgbClr val="FF3300"/>
                </a:solidFill>
              </a:rPr>
              <a:t>risks</a:t>
            </a:r>
            <a:r>
              <a:rPr lang="bg-BG" altLang="bg-BG" sz="1800" b="1" dirty="0">
                <a:solidFill>
                  <a:srgbClr val="FF3300"/>
                </a:solidFill>
              </a:rPr>
              <a:t> to </a:t>
            </a:r>
            <a:r>
              <a:rPr lang="bg-BG" altLang="bg-BG" sz="1800" b="1" dirty="0" err="1">
                <a:solidFill>
                  <a:srgbClr val="FF3300"/>
                </a:solidFill>
              </a:rPr>
              <a:t>newborns</a:t>
            </a:r>
            <a:r>
              <a:rPr lang="bg-BG" altLang="bg-BG" sz="1800" b="1" dirty="0">
                <a:solidFill>
                  <a:srgbClr val="FF3300"/>
                </a:solidFill>
              </a:rPr>
              <a:t> </a:t>
            </a:r>
            <a:r>
              <a:rPr lang="en-US" altLang="bg-BG" sz="1800" b="1" dirty="0">
                <a:solidFill>
                  <a:srgbClr val="FF3300"/>
                </a:solidFill>
              </a:rPr>
              <a:t>can be </a:t>
            </a:r>
            <a:r>
              <a:rPr lang="bg-BG" altLang="bg-BG" sz="1800" b="1" dirty="0" err="1">
                <a:solidFill>
                  <a:srgbClr val="FF3300"/>
                </a:solidFill>
              </a:rPr>
              <a:t>minimized</a:t>
            </a:r>
            <a:r>
              <a:rPr lang="bg-BG" altLang="bg-BG" sz="1800" b="1" dirty="0">
                <a:solidFill>
                  <a:srgbClr val="FF3300"/>
                </a:solidFill>
              </a:rPr>
              <a:t> </a:t>
            </a:r>
            <a:r>
              <a:rPr lang="bg-BG" altLang="bg-BG" sz="1800" b="1" dirty="0" err="1">
                <a:solidFill>
                  <a:srgbClr val="FF3300"/>
                </a:solidFill>
              </a:rPr>
              <a:t>by</a:t>
            </a:r>
            <a:r>
              <a:rPr lang="en-US" altLang="bg-BG" sz="1800" b="1" dirty="0">
                <a:solidFill>
                  <a:srgbClr val="FF3300"/>
                </a:solidFill>
              </a:rPr>
              <a:t> </a:t>
            </a:r>
            <a:r>
              <a:rPr lang="bg-BG" altLang="bg-BG" sz="1800" dirty="0" err="1"/>
              <a:t>quality</a:t>
            </a:r>
            <a:r>
              <a:rPr lang="bg-BG" altLang="bg-BG" sz="1800" dirty="0"/>
              <a:t> </a:t>
            </a:r>
            <a:r>
              <a:rPr lang="bg-BG" altLang="bg-BG" sz="1800" dirty="0" err="1"/>
              <a:t>care</a:t>
            </a:r>
            <a:r>
              <a:rPr lang="bg-BG" altLang="bg-BG" sz="1800" dirty="0"/>
              <a:t> </a:t>
            </a:r>
            <a:r>
              <a:rPr lang="bg-BG" altLang="bg-BG" sz="1800" dirty="0" err="1"/>
              <a:t>during</a:t>
            </a:r>
            <a:r>
              <a:rPr lang="bg-BG" altLang="bg-BG" sz="1800" dirty="0"/>
              <a:t> </a:t>
            </a:r>
            <a:r>
              <a:rPr lang="bg-BG" altLang="bg-BG" sz="1800" dirty="0" err="1"/>
              <a:t>pregnancy</a:t>
            </a:r>
            <a:r>
              <a:rPr lang="bg-BG" altLang="bg-BG" sz="1800" dirty="0"/>
              <a:t>, </a:t>
            </a:r>
            <a:r>
              <a:rPr lang="bg-BG" altLang="bg-BG" sz="1800" dirty="0" err="1"/>
              <a:t>safe</a:t>
            </a:r>
            <a:r>
              <a:rPr lang="bg-BG" altLang="bg-BG" sz="1800" dirty="0"/>
              <a:t> </a:t>
            </a:r>
            <a:r>
              <a:rPr lang="bg-BG" altLang="bg-BG" sz="1800" dirty="0" err="1"/>
              <a:t>delivery</a:t>
            </a:r>
            <a:r>
              <a:rPr lang="bg-BG" altLang="bg-BG" sz="1800" dirty="0"/>
              <a:t> </a:t>
            </a:r>
            <a:r>
              <a:rPr lang="bg-BG" altLang="bg-BG" sz="1800" dirty="0" err="1"/>
              <a:t>by</a:t>
            </a:r>
            <a:r>
              <a:rPr lang="bg-BG" altLang="bg-BG" sz="1800" dirty="0"/>
              <a:t> a </a:t>
            </a:r>
            <a:r>
              <a:rPr lang="bg-BG" altLang="bg-BG" sz="1800" dirty="0" err="1"/>
              <a:t>skilled</a:t>
            </a:r>
            <a:r>
              <a:rPr lang="bg-BG" altLang="bg-BG" sz="1800" dirty="0"/>
              <a:t> </a:t>
            </a:r>
            <a:r>
              <a:rPr lang="bg-BG" altLang="bg-BG" sz="1800" dirty="0" err="1"/>
              <a:t>birth</a:t>
            </a:r>
            <a:r>
              <a:rPr lang="bg-BG" altLang="bg-BG" sz="1800" dirty="0"/>
              <a:t> </a:t>
            </a:r>
            <a:r>
              <a:rPr lang="bg-BG" altLang="bg-BG" sz="1800" dirty="0" err="1"/>
              <a:t>attendant</a:t>
            </a:r>
            <a:r>
              <a:rPr lang="bg-BG" altLang="bg-BG" sz="1800" dirty="0"/>
              <a:t>, </a:t>
            </a:r>
            <a:r>
              <a:rPr lang="bg-BG" altLang="bg-BG" sz="1800" dirty="0" err="1"/>
              <a:t>and</a:t>
            </a:r>
            <a:r>
              <a:rPr lang="bg-BG" altLang="bg-BG" sz="1800" dirty="0"/>
              <a:t> </a:t>
            </a:r>
            <a:r>
              <a:rPr lang="bg-BG" altLang="bg-BG" sz="1800" dirty="0" err="1"/>
              <a:t>strong</a:t>
            </a:r>
            <a:r>
              <a:rPr lang="bg-BG" altLang="bg-BG" sz="1800" dirty="0"/>
              <a:t> </a:t>
            </a:r>
            <a:r>
              <a:rPr lang="bg-BG" altLang="bg-BG" sz="1800" dirty="0" err="1"/>
              <a:t>neonatal</a:t>
            </a:r>
            <a:r>
              <a:rPr lang="bg-BG" altLang="bg-BG" sz="1800" dirty="0"/>
              <a:t> </a:t>
            </a:r>
            <a:r>
              <a:rPr lang="bg-BG" altLang="bg-BG" sz="1800" dirty="0" err="1"/>
              <a:t>care</a:t>
            </a:r>
            <a:r>
              <a:rPr lang="en-US" altLang="bg-BG" sz="1800" dirty="0"/>
              <a:t> (</a:t>
            </a:r>
            <a:r>
              <a:rPr lang="bg-BG" altLang="bg-BG" sz="1800" dirty="0" err="1"/>
              <a:t>immediate</a:t>
            </a:r>
            <a:r>
              <a:rPr lang="bg-BG" altLang="bg-BG" sz="1800" dirty="0"/>
              <a:t> </a:t>
            </a:r>
            <a:r>
              <a:rPr lang="bg-BG" altLang="bg-BG" sz="1800" dirty="0" err="1"/>
              <a:t>attention</a:t>
            </a:r>
            <a:r>
              <a:rPr lang="bg-BG" altLang="bg-BG" sz="1800" dirty="0"/>
              <a:t> to </a:t>
            </a:r>
            <a:r>
              <a:rPr lang="bg-BG" altLang="bg-BG" sz="1800" dirty="0" err="1"/>
              <a:t>breathing</a:t>
            </a:r>
            <a:r>
              <a:rPr lang="bg-BG" altLang="bg-BG" sz="1800" dirty="0"/>
              <a:t> </a:t>
            </a:r>
            <a:r>
              <a:rPr lang="bg-BG" altLang="bg-BG" sz="1800" dirty="0" err="1"/>
              <a:t>and</a:t>
            </a:r>
            <a:r>
              <a:rPr lang="bg-BG" altLang="bg-BG" sz="1800" dirty="0"/>
              <a:t> </a:t>
            </a:r>
            <a:r>
              <a:rPr lang="bg-BG" altLang="bg-BG" sz="1800" dirty="0" err="1"/>
              <a:t>warmth</a:t>
            </a:r>
            <a:r>
              <a:rPr lang="bg-BG" altLang="bg-BG" sz="1800" dirty="0"/>
              <a:t>, </a:t>
            </a:r>
            <a:r>
              <a:rPr lang="bg-BG" altLang="bg-BG" sz="1800" dirty="0" err="1"/>
              <a:t>hygienic</a:t>
            </a:r>
            <a:r>
              <a:rPr lang="bg-BG" altLang="bg-BG" sz="1800" dirty="0"/>
              <a:t> </a:t>
            </a:r>
            <a:r>
              <a:rPr lang="bg-BG" altLang="bg-BG" sz="1800" dirty="0" err="1"/>
              <a:t>cord</a:t>
            </a:r>
            <a:r>
              <a:rPr lang="bg-BG" altLang="bg-BG" sz="1800" dirty="0"/>
              <a:t> </a:t>
            </a:r>
            <a:r>
              <a:rPr lang="bg-BG" altLang="bg-BG" sz="1800" dirty="0" err="1"/>
              <a:t>and</a:t>
            </a:r>
            <a:r>
              <a:rPr lang="bg-BG" altLang="bg-BG" sz="1800" dirty="0"/>
              <a:t> </a:t>
            </a:r>
            <a:r>
              <a:rPr lang="bg-BG" altLang="bg-BG" sz="1800" dirty="0" err="1"/>
              <a:t>skin</a:t>
            </a:r>
            <a:r>
              <a:rPr lang="bg-BG" altLang="bg-BG" sz="1800" dirty="0"/>
              <a:t> </a:t>
            </a:r>
            <a:r>
              <a:rPr lang="bg-BG" altLang="bg-BG" sz="1800" dirty="0" err="1"/>
              <a:t>care</a:t>
            </a:r>
            <a:r>
              <a:rPr lang="bg-BG" altLang="bg-BG" sz="1800" dirty="0"/>
              <a:t>, </a:t>
            </a:r>
            <a:r>
              <a:rPr lang="bg-BG" altLang="bg-BG" sz="1800" dirty="0" err="1"/>
              <a:t>and</a:t>
            </a:r>
            <a:r>
              <a:rPr lang="bg-BG" altLang="bg-BG" sz="1800" dirty="0"/>
              <a:t> </a:t>
            </a:r>
            <a:r>
              <a:rPr lang="bg-BG" altLang="bg-BG" sz="1800" dirty="0" err="1"/>
              <a:t>exclusive</a:t>
            </a:r>
            <a:r>
              <a:rPr lang="bg-BG" altLang="bg-BG" sz="1800" dirty="0"/>
              <a:t> </a:t>
            </a:r>
            <a:r>
              <a:rPr lang="bg-BG" altLang="bg-BG" sz="1800" dirty="0" err="1"/>
              <a:t>breastfeeding</a:t>
            </a:r>
            <a:r>
              <a:rPr lang="en-US" altLang="bg-BG" sz="1800" dirty="0"/>
              <a:t>)</a:t>
            </a:r>
            <a:r>
              <a:rPr lang="bg-BG" altLang="bg-BG" sz="1800" dirty="0"/>
              <a:t>.</a:t>
            </a:r>
          </a:p>
        </p:txBody>
      </p:sp>
      <p:sp>
        <p:nvSpPr>
          <p:cNvPr id="6" name="Контейнер за номер на слайда 4"/>
          <p:cNvSpPr>
            <a:spLocks noGrp="1"/>
          </p:cNvSpPr>
          <p:nvPr>
            <p:ph type="sldNum" sz="quarter" idx="11"/>
          </p:nvPr>
        </p:nvSpPr>
        <p:spPr/>
        <p:txBody>
          <a:bodyPr/>
          <a:lstStyle/>
          <a:p>
            <a:fld id="{508D9962-C27A-46F2-A1A9-3F836CF9E3F3}" type="slidenum">
              <a:rPr lang="bg-BG" altLang="bg-BG"/>
              <a:pPr/>
              <a:t>42</a:t>
            </a:fld>
            <a:endParaRPr lang="bg-BG" altLang="bg-BG"/>
          </a:p>
        </p:txBody>
      </p:sp>
      <p:pic>
        <p:nvPicPr>
          <p:cNvPr id="96260" name="Picture 4" descr="Sleeping newborn baby cradled by moth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82563"/>
            <a:ext cx="4608512" cy="3049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7504" y="3645024"/>
            <a:ext cx="8604448" cy="2708920"/>
          </a:xfrm>
        </p:spPr>
        <p:txBody>
          <a:bodyPr>
            <a:normAutofit/>
          </a:bodyPr>
          <a:lstStyle/>
          <a:p>
            <a:pPr>
              <a:lnSpc>
                <a:spcPct val="120000"/>
              </a:lnSpc>
            </a:pPr>
            <a:r>
              <a:rPr lang="bg-BG" altLang="bg-BG" sz="2000" b="1" dirty="0" err="1">
                <a:solidFill>
                  <a:srgbClr val="FF3300"/>
                </a:solidFill>
              </a:rPr>
              <a:t>Fact</a:t>
            </a:r>
            <a:r>
              <a:rPr lang="bg-BG" altLang="bg-BG" sz="2000" b="1" dirty="0">
                <a:solidFill>
                  <a:srgbClr val="FF3300"/>
                </a:solidFill>
              </a:rPr>
              <a:t> 3</a:t>
            </a:r>
            <a:br>
              <a:rPr lang="bg-BG" altLang="bg-BG" sz="2000" b="1" dirty="0">
                <a:solidFill>
                  <a:srgbClr val="FF3300"/>
                </a:solidFill>
              </a:rPr>
            </a:br>
            <a:r>
              <a:rPr lang="bg-BG" altLang="bg-BG" sz="2000" b="1" dirty="0" err="1">
                <a:solidFill>
                  <a:srgbClr val="FF3300"/>
                </a:solidFill>
              </a:rPr>
              <a:t>Pneumonia</a:t>
            </a:r>
            <a:r>
              <a:rPr lang="bg-BG" altLang="bg-BG" sz="2000" b="1" dirty="0"/>
              <a:t> </a:t>
            </a:r>
            <a:r>
              <a:rPr lang="bg-BG" altLang="bg-BG" sz="2000" dirty="0"/>
              <a:t>is the </a:t>
            </a:r>
            <a:r>
              <a:rPr lang="bg-BG" altLang="bg-BG" sz="2000" dirty="0" err="1"/>
              <a:t>largest</a:t>
            </a:r>
            <a:r>
              <a:rPr lang="bg-BG" altLang="bg-BG" sz="2000" dirty="0"/>
              <a:t> </a:t>
            </a:r>
            <a:r>
              <a:rPr lang="bg-BG" altLang="bg-BG" sz="2000" dirty="0" err="1"/>
              <a:t>single</a:t>
            </a:r>
            <a:r>
              <a:rPr lang="bg-BG" altLang="bg-BG" sz="2000" dirty="0"/>
              <a:t> </a:t>
            </a:r>
            <a:r>
              <a:rPr lang="bg-BG" altLang="bg-BG" sz="2000" dirty="0" err="1"/>
              <a:t>cause</a:t>
            </a:r>
            <a:r>
              <a:rPr lang="bg-BG" altLang="bg-BG" sz="2000" dirty="0"/>
              <a:t> of death in </a:t>
            </a:r>
            <a:r>
              <a:rPr lang="bg-BG" altLang="bg-BG" sz="2000" dirty="0" err="1"/>
              <a:t>children</a:t>
            </a:r>
            <a:r>
              <a:rPr lang="bg-BG" altLang="bg-BG" sz="2000" dirty="0"/>
              <a:t> </a:t>
            </a:r>
            <a:r>
              <a:rPr lang="bg-BG" altLang="bg-BG" sz="2000" dirty="0" err="1"/>
              <a:t>under</a:t>
            </a:r>
            <a:r>
              <a:rPr lang="bg-BG" altLang="bg-BG" sz="2000" dirty="0"/>
              <a:t> </a:t>
            </a:r>
            <a:r>
              <a:rPr lang="bg-BG" altLang="bg-BG" sz="2000" dirty="0" err="1"/>
              <a:t>five</a:t>
            </a:r>
            <a:r>
              <a:rPr lang="bg-BG" altLang="bg-BG" sz="2000" dirty="0"/>
              <a:t> </a:t>
            </a:r>
            <a:r>
              <a:rPr lang="bg-BG" altLang="bg-BG" sz="2000" dirty="0" err="1"/>
              <a:t>years</a:t>
            </a:r>
            <a:r>
              <a:rPr lang="bg-BG" altLang="bg-BG" sz="2000" dirty="0"/>
              <a:t> of </a:t>
            </a:r>
            <a:r>
              <a:rPr lang="bg-BG" altLang="bg-BG" sz="2000" dirty="0" err="1"/>
              <a:t>age</a:t>
            </a:r>
            <a:r>
              <a:rPr lang="bg-BG" altLang="bg-BG" sz="2000" dirty="0"/>
              <a:t>.</a:t>
            </a:r>
            <a:r>
              <a:rPr lang="en-US" altLang="bg-BG" sz="2000" dirty="0"/>
              <a:t> </a:t>
            </a:r>
            <a:r>
              <a:rPr lang="bg-BG" altLang="bg-BG" sz="2000" dirty="0" err="1"/>
              <a:t>Addressing</a:t>
            </a:r>
            <a:r>
              <a:rPr lang="bg-BG" altLang="bg-BG" sz="2000" dirty="0"/>
              <a:t> the </a:t>
            </a:r>
            <a:r>
              <a:rPr lang="bg-BG" altLang="bg-BG" sz="2000" dirty="0" err="1"/>
              <a:t>major</a:t>
            </a:r>
            <a:r>
              <a:rPr lang="bg-BG" altLang="bg-BG" sz="2000" dirty="0"/>
              <a:t> </a:t>
            </a:r>
            <a:r>
              <a:rPr lang="bg-BG" altLang="bg-BG" sz="2000" dirty="0" err="1"/>
              <a:t>risk</a:t>
            </a:r>
            <a:r>
              <a:rPr lang="bg-BG" altLang="bg-BG" sz="2000" dirty="0"/>
              <a:t> </a:t>
            </a:r>
            <a:r>
              <a:rPr lang="bg-BG" altLang="bg-BG" sz="2000" dirty="0" err="1"/>
              <a:t>factors</a:t>
            </a:r>
            <a:r>
              <a:rPr lang="bg-BG" altLang="bg-BG" sz="2000" dirty="0"/>
              <a:t> </a:t>
            </a:r>
            <a:r>
              <a:rPr lang="bg-BG" altLang="bg-BG" sz="2000" dirty="0" err="1"/>
              <a:t>for</a:t>
            </a:r>
            <a:r>
              <a:rPr lang="bg-BG" altLang="bg-BG" sz="2000" dirty="0"/>
              <a:t> the </a:t>
            </a:r>
            <a:r>
              <a:rPr lang="bg-BG" altLang="bg-BG" sz="2000" dirty="0" err="1"/>
              <a:t>illness</a:t>
            </a:r>
            <a:r>
              <a:rPr lang="bg-BG" altLang="bg-BG" sz="2000" dirty="0"/>
              <a:t> is </a:t>
            </a:r>
            <a:r>
              <a:rPr lang="bg-BG" altLang="bg-BG" sz="2000" dirty="0" err="1"/>
              <a:t>essential</a:t>
            </a:r>
            <a:r>
              <a:rPr lang="bg-BG" altLang="bg-BG" sz="2000" dirty="0"/>
              <a:t> to </a:t>
            </a:r>
            <a:r>
              <a:rPr lang="bg-BG" altLang="bg-BG" sz="2000" dirty="0" err="1"/>
              <a:t>prevention</a:t>
            </a:r>
            <a:r>
              <a:rPr lang="bg-BG" altLang="bg-BG" sz="2000" dirty="0"/>
              <a:t>, </a:t>
            </a:r>
            <a:r>
              <a:rPr lang="bg-BG" altLang="bg-BG" sz="2000" dirty="0" err="1"/>
              <a:t>along</a:t>
            </a:r>
            <a:r>
              <a:rPr lang="bg-BG" altLang="bg-BG" sz="2000" dirty="0"/>
              <a:t> with </a:t>
            </a:r>
            <a:r>
              <a:rPr lang="bg-BG" altLang="bg-BG" sz="2000" dirty="0" err="1"/>
              <a:t>vaccination</a:t>
            </a:r>
            <a:r>
              <a:rPr lang="bg-BG" altLang="bg-BG" sz="2000" dirty="0"/>
              <a:t>. </a:t>
            </a:r>
            <a:r>
              <a:rPr lang="bg-BG" altLang="bg-BG" sz="2000" dirty="0" err="1"/>
              <a:t>Antibiotics</a:t>
            </a:r>
            <a:r>
              <a:rPr lang="bg-BG" altLang="bg-BG" sz="2000" dirty="0"/>
              <a:t> </a:t>
            </a:r>
            <a:r>
              <a:rPr lang="bg-BG" altLang="bg-BG" sz="2000" dirty="0" err="1"/>
              <a:t>and</a:t>
            </a:r>
            <a:r>
              <a:rPr lang="bg-BG" altLang="bg-BG" sz="2000" dirty="0"/>
              <a:t> </a:t>
            </a:r>
            <a:r>
              <a:rPr lang="bg-BG" altLang="bg-BG" sz="2000" dirty="0" err="1"/>
              <a:t>oxygen</a:t>
            </a:r>
            <a:r>
              <a:rPr lang="bg-BG" altLang="bg-BG" sz="2000" dirty="0"/>
              <a:t> </a:t>
            </a:r>
            <a:r>
              <a:rPr lang="bg-BG" altLang="bg-BG" sz="2000" dirty="0" err="1"/>
              <a:t>are</a:t>
            </a:r>
            <a:r>
              <a:rPr lang="bg-BG" altLang="bg-BG" sz="2000" dirty="0"/>
              <a:t> </a:t>
            </a:r>
            <a:r>
              <a:rPr lang="bg-BG" altLang="bg-BG" sz="2000" dirty="0" err="1"/>
              <a:t>vital</a:t>
            </a:r>
            <a:r>
              <a:rPr lang="bg-BG" altLang="bg-BG" sz="2000" dirty="0"/>
              <a:t> </a:t>
            </a:r>
            <a:r>
              <a:rPr lang="bg-BG" altLang="bg-BG" sz="2000" dirty="0" err="1"/>
              <a:t>treatment</a:t>
            </a:r>
            <a:r>
              <a:rPr lang="bg-BG" altLang="bg-BG" sz="2000" dirty="0"/>
              <a:t> </a:t>
            </a:r>
            <a:r>
              <a:rPr lang="bg-BG" altLang="bg-BG" sz="2000" dirty="0" err="1"/>
              <a:t>tools</a:t>
            </a:r>
            <a:r>
              <a:rPr lang="en-US" altLang="bg-BG" sz="2000" dirty="0"/>
              <a:t> for pneumonia</a:t>
            </a:r>
            <a:r>
              <a:rPr lang="bg-BG" altLang="bg-BG" sz="2000" dirty="0"/>
              <a:t>.</a:t>
            </a:r>
          </a:p>
        </p:txBody>
      </p:sp>
      <p:sp>
        <p:nvSpPr>
          <p:cNvPr id="6" name="Контейнер за номер на слайда 4"/>
          <p:cNvSpPr>
            <a:spLocks noGrp="1"/>
          </p:cNvSpPr>
          <p:nvPr>
            <p:ph type="sldNum" sz="quarter" idx="11"/>
          </p:nvPr>
        </p:nvSpPr>
        <p:spPr/>
        <p:txBody>
          <a:bodyPr/>
          <a:lstStyle/>
          <a:p>
            <a:fld id="{AC681BFB-8D55-4A35-B358-222EFD8D2F1C}" type="slidenum">
              <a:rPr lang="bg-BG" altLang="bg-BG"/>
              <a:pPr/>
              <a:t>43</a:t>
            </a:fld>
            <a:endParaRPr lang="bg-BG" altLang="bg-BG"/>
          </a:p>
        </p:txBody>
      </p:sp>
      <p:pic>
        <p:nvPicPr>
          <p:cNvPr id="2" name="Картина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508" y="260648"/>
            <a:ext cx="5898984" cy="406064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50825" y="3212976"/>
            <a:ext cx="8569325" cy="3168650"/>
          </a:xfrm>
        </p:spPr>
        <p:txBody>
          <a:bodyPr>
            <a:normAutofit/>
          </a:bodyPr>
          <a:lstStyle/>
          <a:p>
            <a:r>
              <a:rPr lang="en-US" altLang="bg-BG" sz="2000" b="1" dirty="0">
                <a:solidFill>
                  <a:srgbClr val="FF3300"/>
                </a:solidFill>
              </a:rPr>
              <a:t>Fa</a:t>
            </a:r>
            <a:r>
              <a:rPr lang="bg-BG" altLang="bg-BG" sz="2000" b="1" dirty="0" err="1">
                <a:solidFill>
                  <a:srgbClr val="FF3300"/>
                </a:solidFill>
              </a:rPr>
              <a:t>ct</a:t>
            </a:r>
            <a:r>
              <a:rPr lang="bg-BG" altLang="bg-BG" sz="2000" b="1" dirty="0">
                <a:solidFill>
                  <a:srgbClr val="FF3300"/>
                </a:solidFill>
              </a:rPr>
              <a:t> 4</a:t>
            </a:r>
            <a:br>
              <a:rPr lang="bg-BG" altLang="bg-BG" sz="2000" b="1" dirty="0">
                <a:solidFill>
                  <a:srgbClr val="FF3300"/>
                </a:solidFill>
              </a:rPr>
            </a:br>
            <a:r>
              <a:rPr lang="bg-BG" altLang="bg-BG" sz="2000" b="1" dirty="0" err="1">
                <a:solidFill>
                  <a:srgbClr val="FF3300"/>
                </a:solidFill>
              </a:rPr>
              <a:t>Diarrhoeal</a:t>
            </a:r>
            <a:r>
              <a:rPr lang="bg-BG" altLang="bg-BG" sz="2000" b="1" dirty="0">
                <a:solidFill>
                  <a:srgbClr val="FF3300"/>
                </a:solidFill>
              </a:rPr>
              <a:t> </a:t>
            </a:r>
            <a:r>
              <a:rPr lang="bg-BG" altLang="bg-BG" sz="2000" b="1" dirty="0" err="1">
                <a:solidFill>
                  <a:srgbClr val="FF3300"/>
                </a:solidFill>
              </a:rPr>
              <a:t>diseases</a:t>
            </a:r>
            <a:r>
              <a:rPr lang="bg-BG" altLang="bg-BG" sz="2000" dirty="0"/>
              <a:t> </a:t>
            </a:r>
            <a:r>
              <a:rPr lang="bg-BG" altLang="bg-BG" sz="2000" dirty="0" err="1"/>
              <a:t>are</a:t>
            </a:r>
            <a:r>
              <a:rPr lang="bg-BG" altLang="bg-BG" sz="2000" dirty="0"/>
              <a:t> </a:t>
            </a:r>
            <a:r>
              <a:rPr lang="en-US" altLang="bg-BG" sz="2000" dirty="0"/>
              <a:t>among the </a:t>
            </a:r>
            <a:r>
              <a:rPr lang="bg-BG" altLang="bg-BG" sz="2000" dirty="0" err="1"/>
              <a:t>leading</a:t>
            </a:r>
            <a:r>
              <a:rPr lang="bg-BG" altLang="bg-BG" sz="2000" dirty="0"/>
              <a:t> </a:t>
            </a:r>
            <a:r>
              <a:rPr lang="bg-BG" altLang="bg-BG" sz="2000" dirty="0" err="1"/>
              <a:t>cause</a:t>
            </a:r>
            <a:r>
              <a:rPr lang="en-US" altLang="bg-BG" sz="2000" dirty="0"/>
              <a:t>s</a:t>
            </a:r>
            <a:r>
              <a:rPr lang="bg-BG" altLang="bg-BG" sz="2000" dirty="0"/>
              <a:t> of </a:t>
            </a:r>
            <a:r>
              <a:rPr lang="bg-BG" altLang="bg-BG" sz="2000" dirty="0" err="1"/>
              <a:t>sickness</a:t>
            </a:r>
            <a:r>
              <a:rPr lang="bg-BG" altLang="bg-BG" sz="2000" dirty="0"/>
              <a:t> </a:t>
            </a:r>
            <a:r>
              <a:rPr lang="bg-BG" altLang="bg-BG" sz="2000" dirty="0" err="1"/>
              <a:t>and</a:t>
            </a:r>
            <a:r>
              <a:rPr lang="bg-BG" altLang="bg-BG" sz="2000" dirty="0"/>
              <a:t> death </a:t>
            </a:r>
            <a:r>
              <a:rPr lang="bg-BG" altLang="bg-BG" sz="2000" dirty="0" err="1"/>
              <a:t>among</a:t>
            </a:r>
            <a:r>
              <a:rPr lang="bg-BG" altLang="bg-BG" sz="2000" dirty="0"/>
              <a:t> </a:t>
            </a:r>
            <a:r>
              <a:rPr lang="bg-BG" altLang="bg-BG" sz="2000" dirty="0" err="1"/>
              <a:t>children</a:t>
            </a:r>
            <a:r>
              <a:rPr lang="bg-BG" altLang="bg-BG" sz="2000" dirty="0"/>
              <a:t> in </a:t>
            </a:r>
            <a:r>
              <a:rPr lang="bg-BG" altLang="bg-BG" sz="2000" dirty="0" err="1"/>
              <a:t>developing</a:t>
            </a:r>
            <a:r>
              <a:rPr lang="bg-BG" altLang="bg-BG" sz="2000" dirty="0"/>
              <a:t> </a:t>
            </a:r>
            <a:r>
              <a:rPr lang="bg-BG" altLang="bg-BG" sz="2000" dirty="0" err="1"/>
              <a:t>countries</a:t>
            </a:r>
            <a:r>
              <a:rPr lang="bg-BG" altLang="bg-BG" sz="2000" dirty="0"/>
              <a:t>. </a:t>
            </a:r>
            <a:r>
              <a:rPr lang="en-US" altLang="bg-BG" sz="2000" dirty="0"/>
              <a:t>B</a:t>
            </a:r>
            <a:r>
              <a:rPr lang="bg-BG" altLang="bg-BG" sz="2000" dirty="0" err="1"/>
              <a:t>reastfeeding</a:t>
            </a:r>
            <a:r>
              <a:rPr lang="bg-BG" altLang="bg-BG" sz="2000" dirty="0"/>
              <a:t> </a:t>
            </a:r>
            <a:r>
              <a:rPr lang="bg-BG" altLang="bg-BG" sz="2000" dirty="0" err="1"/>
              <a:t>helps</a:t>
            </a:r>
            <a:r>
              <a:rPr lang="bg-BG" altLang="bg-BG" sz="2000" dirty="0"/>
              <a:t> </a:t>
            </a:r>
            <a:r>
              <a:rPr lang="bg-BG" altLang="bg-BG" sz="2000" dirty="0" err="1"/>
              <a:t>prevent</a:t>
            </a:r>
            <a:r>
              <a:rPr lang="bg-BG" altLang="bg-BG" sz="2000" dirty="0"/>
              <a:t> </a:t>
            </a:r>
            <a:r>
              <a:rPr lang="bg-BG" altLang="bg-BG" sz="2000" dirty="0" err="1"/>
              <a:t>diarrhoea</a:t>
            </a:r>
            <a:r>
              <a:rPr lang="bg-BG" altLang="bg-BG" sz="2000" dirty="0"/>
              <a:t> </a:t>
            </a:r>
            <a:r>
              <a:rPr lang="bg-BG" altLang="bg-BG" sz="2000" dirty="0" err="1"/>
              <a:t>among</a:t>
            </a:r>
            <a:r>
              <a:rPr lang="bg-BG" altLang="bg-BG" sz="2000" dirty="0"/>
              <a:t> </a:t>
            </a:r>
            <a:r>
              <a:rPr lang="bg-BG" altLang="bg-BG" sz="2000" dirty="0" err="1"/>
              <a:t>young</a:t>
            </a:r>
            <a:r>
              <a:rPr lang="bg-BG" altLang="bg-BG" sz="2000" dirty="0"/>
              <a:t> </a:t>
            </a:r>
            <a:r>
              <a:rPr lang="bg-BG" altLang="bg-BG" sz="2000" dirty="0" err="1"/>
              <a:t>children</a:t>
            </a:r>
            <a:r>
              <a:rPr lang="bg-BG" altLang="bg-BG" sz="2000" dirty="0"/>
              <a:t>. </a:t>
            </a:r>
            <a:r>
              <a:rPr lang="bg-BG" altLang="bg-BG" sz="2000" dirty="0" err="1"/>
              <a:t>Treatment</a:t>
            </a:r>
            <a:r>
              <a:rPr lang="bg-BG" altLang="bg-BG" sz="2000" dirty="0"/>
              <a:t> with </a:t>
            </a:r>
            <a:r>
              <a:rPr lang="bg-BG" altLang="bg-BG" sz="2000" dirty="0" err="1"/>
              <a:t>Oral</a:t>
            </a:r>
            <a:r>
              <a:rPr lang="bg-BG" altLang="bg-BG" sz="2000" dirty="0"/>
              <a:t> </a:t>
            </a:r>
            <a:r>
              <a:rPr lang="bg-BG" altLang="bg-BG" sz="2000" dirty="0" err="1"/>
              <a:t>Rehydration</a:t>
            </a:r>
            <a:r>
              <a:rPr lang="bg-BG" altLang="bg-BG" sz="2000" dirty="0"/>
              <a:t> </a:t>
            </a:r>
            <a:r>
              <a:rPr lang="bg-BG" altLang="bg-BG" sz="2000" dirty="0" err="1"/>
              <a:t>Salts</a:t>
            </a:r>
            <a:r>
              <a:rPr lang="bg-BG" altLang="bg-BG" sz="2000" dirty="0"/>
              <a:t> (ORS) </a:t>
            </a:r>
            <a:r>
              <a:rPr lang="bg-BG" altLang="bg-BG" sz="2000" dirty="0" err="1"/>
              <a:t>and</a:t>
            </a:r>
            <a:r>
              <a:rPr lang="bg-BG" altLang="bg-BG" sz="2000" dirty="0"/>
              <a:t> </a:t>
            </a:r>
            <a:r>
              <a:rPr lang="bg-BG" altLang="bg-BG" sz="2000" dirty="0" err="1"/>
              <a:t>zinc</a:t>
            </a:r>
            <a:r>
              <a:rPr lang="bg-BG" altLang="bg-BG" sz="2000" dirty="0"/>
              <a:t> </a:t>
            </a:r>
            <a:r>
              <a:rPr lang="bg-BG" altLang="bg-BG" sz="2000" dirty="0" err="1"/>
              <a:t>supplements</a:t>
            </a:r>
            <a:r>
              <a:rPr lang="bg-BG" altLang="bg-BG" sz="2000" dirty="0"/>
              <a:t> </a:t>
            </a:r>
            <a:r>
              <a:rPr lang="en-US" altLang="bg-BG" sz="2000" dirty="0"/>
              <a:t>is </a:t>
            </a:r>
            <a:r>
              <a:rPr lang="bg-BG" altLang="bg-BG" sz="2000" dirty="0" err="1"/>
              <a:t>cost-effective</a:t>
            </a:r>
            <a:r>
              <a:rPr lang="bg-BG" altLang="bg-BG" sz="2000" dirty="0"/>
              <a:t> </a:t>
            </a:r>
            <a:r>
              <a:rPr lang="bg-BG" altLang="bg-BG" sz="2000" dirty="0" err="1"/>
              <a:t>and</a:t>
            </a:r>
            <a:r>
              <a:rPr lang="bg-BG" altLang="bg-BG" sz="2000" dirty="0"/>
              <a:t> </a:t>
            </a:r>
            <a:r>
              <a:rPr lang="bg-BG" altLang="bg-BG" sz="2000" dirty="0" err="1"/>
              <a:t>saves</a:t>
            </a:r>
            <a:r>
              <a:rPr lang="bg-BG" altLang="bg-BG" sz="2000" dirty="0"/>
              <a:t> </a:t>
            </a:r>
            <a:r>
              <a:rPr lang="bg-BG" altLang="bg-BG" sz="2000" dirty="0" err="1"/>
              <a:t>lives</a:t>
            </a:r>
            <a:r>
              <a:rPr lang="bg-BG" altLang="bg-BG" sz="2000" dirty="0"/>
              <a:t>. </a:t>
            </a:r>
          </a:p>
        </p:txBody>
      </p:sp>
      <p:sp>
        <p:nvSpPr>
          <p:cNvPr id="6" name="Контейнер за номер на слайда 4"/>
          <p:cNvSpPr>
            <a:spLocks noGrp="1"/>
          </p:cNvSpPr>
          <p:nvPr>
            <p:ph type="sldNum" sz="quarter" idx="11"/>
          </p:nvPr>
        </p:nvSpPr>
        <p:spPr/>
        <p:txBody>
          <a:bodyPr/>
          <a:lstStyle/>
          <a:p>
            <a:fld id="{7031213F-3339-41DD-8AF0-8B071B19823F}" type="slidenum">
              <a:rPr lang="bg-BG" altLang="bg-BG"/>
              <a:pPr/>
              <a:t>44</a:t>
            </a:fld>
            <a:endParaRPr lang="bg-BG" altLang="bg-BG"/>
          </a:p>
        </p:txBody>
      </p:sp>
      <p:pic>
        <p:nvPicPr>
          <p:cNvPr id="99332" name="Picture 4" descr="A woman health worker spoon-feeds ORS to a sick baby girl, Niger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054" y="333375"/>
            <a:ext cx="2613893" cy="3672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50825" y="3284538"/>
            <a:ext cx="8642350" cy="3097212"/>
          </a:xfrm>
        </p:spPr>
        <p:txBody>
          <a:bodyPr>
            <a:normAutofit/>
          </a:bodyPr>
          <a:lstStyle/>
          <a:p>
            <a:r>
              <a:rPr lang="en-US" altLang="bg-BG" sz="2000" b="1" dirty="0">
                <a:solidFill>
                  <a:srgbClr val="FF3300"/>
                </a:solidFill>
              </a:rPr>
              <a:t>F</a:t>
            </a:r>
            <a:r>
              <a:rPr lang="bg-BG" altLang="bg-BG" sz="2000" b="1" dirty="0" err="1">
                <a:solidFill>
                  <a:srgbClr val="FF3300"/>
                </a:solidFill>
              </a:rPr>
              <a:t>act</a:t>
            </a:r>
            <a:r>
              <a:rPr lang="bg-BG" altLang="bg-BG" sz="2000" b="1" dirty="0">
                <a:solidFill>
                  <a:srgbClr val="FF3300"/>
                </a:solidFill>
              </a:rPr>
              <a:t> 5</a:t>
            </a:r>
            <a:br>
              <a:rPr lang="bg-BG" altLang="bg-BG" sz="2000" b="1" dirty="0">
                <a:solidFill>
                  <a:srgbClr val="FF3300"/>
                </a:solidFill>
              </a:rPr>
            </a:br>
            <a:r>
              <a:rPr lang="bg-BG" altLang="bg-BG" sz="2000" dirty="0" err="1"/>
              <a:t>Every</a:t>
            </a:r>
            <a:r>
              <a:rPr lang="bg-BG" altLang="bg-BG" sz="2000" dirty="0"/>
              <a:t> 30 </a:t>
            </a:r>
            <a:r>
              <a:rPr lang="bg-BG" altLang="bg-BG" sz="2000" dirty="0" err="1"/>
              <a:t>seconds</a:t>
            </a:r>
            <a:r>
              <a:rPr lang="bg-BG" altLang="bg-BG" sz="2000" dirty="0"/>
              <a:t> a </a:t>
            </a:r>
            <a:r>
              <a:rPr lang="bg-BG" altLang="bg-BG" sz="2000" dirty="0" err="1"/>
              <a:t>child</a:t>
            </a:r>
            <a:r>
              <a:rPr lang="bg-BG" altLang="bg-BG" sz="2000" dirty="0"/>
              <a:t> </a:t>
            </a:r>
            <a:r>
              <a:rPr lang="bg-BG" altLang="bg-BG" sz="2000" dirty="0" err="1"/>
              <a:t>dies</a:t>
            </a:r>
            <a:r>
              <a:rPr lang="bg-BG" altLang="bg-BG" sz="2000" dirty="0"/>
              <a:t> </a:t>
            </a:r>
            <a:r>
              <a:rPr lang="bg-BG" altLang="bg-BG" sz="2000" dirty="0" err="1"/>
              <a:t>from</a:t>
            </a:r>
            <a:r>
              <a:rPr lang="bg-BG" altLang="bg-BG" sz="2000" dirty="0"/>
              <a:t> </a:t>
            </a:r>
            <a:r>
              <a:rPr lang="bg-BG" altLang="bg-BG" sz="2000" b="1" dirty="0" err="1">
                <a:solidFill>
                  <a:srgbClr val="FF3300"/>
                </a:solidFill>
              </a:rPr>
              <a:t>malaria</a:t>
            </a:r>
            <a:r>
              <a:rPr lang="bg-BG" altLang="bg-BG" sz="2000" b="1" dirty="0">
                <a:solidFill>
                  <a:srgbClr val="FF3300"/>
                </a:solidFill>
              </a:rPr>
              <a:t> </a:t>
            </a:r>
            <a:r>
              <a:rPr lang="bg-BG" altLang="bg-BG" sz="2000" dirty="0"/>
              <a:t>in </a:t>
            </a:r>
            <a:r>
              <a:rPr lang="bg-BG" altLang="bg-BG" sz="2000" dirty="0" err="1"/>
              <a:t>Africa</a:t>
            </a:r>
            <a:r>
              <a:rPr lang="bg-BG" altLang="bg-BG" sz="2000" dirty="0"/>
              <a:t>. </a:t>
            </a:r>
            <a:r>
              <a:rPr lang="bg-BG" altLang="bg-BG" sz="2000" dirty="0" err="1"/>
              <a:t>It</a:t>
            </a:r>
            <a:r>
              <a:rPr lang="bg-BG" altLang="bg-BG" sz="2000" dirty="0"/>
              <a:t> is the </a:t>
            </a:r>
            <a:r>
              <a:rPr lang="bg-BG" altLang="bg-BG" sz="2000" dirty="0" err="1"/>
              <a:t>leading</a:t>
            </a:r>
            <a:r>
              <a:rPr lang="bg-BG" altLang="bg-BG" sz="2000" dirty="0"/>
              <a:t> </a:t>
            </a:r>
            <a:r>
              <a:rPr lang="bg-BG" altLang="bg-BG" sz="2000" dirty="0" err="1"/>
              <a:t>cause</a:t>
            </a:r>
            <a:r>
              <a:rPr lang="bg-BG" altLang="bg-BG" sz="2000" dirty="0"/>
              <a:t> of death in </a:t>
            </a:r>
            <a:r>
              <a:rPr lang="bg-BG" altLang="bg-BG" sz="2000" dirty="0" err="1"/>
              <a:t>that</a:t>
            </a:r>
            <a:r>
              <a:rPr lang="bg-BG" altLang="bg-BG" sz="2000" dirty="0"/>
              <a:t> </a:t>
            </a:r>
            <a:r>
              <a:rPr lang="bg-BG" altLang="bg-BG" sz="2000" dirty="0" err="1"/>
              <a:t>region</a:t>
            </a:r>
            <a:r>
              <a:rPr lang="bg-BG" altLang="bg-BG" sz="2000" dirty="0"/>
              <a:t> </a:t>
            </a:r>
            <a:r>
              <a:rPr lang="bg-BG" altLang="bg-BG" sz="2000" dirty="0" err="1"/>
              <a:t>among</a:t>
            </a:r>
            <a:r>
              <a:rPr lang="bg-BG" altLang="bg-BG" sz="2000" dirty="0"/>
              <a:t> </a:t>
            </a:r>
            <a:r>
              <a:rPr lang="bg-BG" altLang="bg-BG" sz="2000" dirty="0" err="1"/>
              <a:t>under-fives</a:t>
            </a:r>
            <a:r>
              <a:rPr lang="bg-BG" altLang="bg-BG" sz="2000" dirty="0"/>
              <a:t>. </a:t>
            </a:r>
            <a:r>
              <a:rPr lang="bg-BG" altLang="bg-BG" sz="2000" dirty="0" err="1"/>
              <a:t>Insecticide-treated</a:t>
            </a:r>
            <a:r>
              <a:rPr lang="bg-BG" altLang="bg-BG" sz="2000" dirty="0"/>
              <a:t> </a:t>
            </a:r>
            <a:r>
              <a:rPr lang="bg-BG" altLang="bg-BG" sz="2000" dirty="0" err="1"/>
              <a:t>nets</a:t>
            </a:r>
            <a:r>
              <a:rPr lang="bg-BG" altLang="bg-BG" sz="2000" dirty="0"/>
              <a:t> </a:t>
            </a:r>
            <a:r>
              <a:rPr lang="bg-BG" altLang="bg-BG" sz="2000" dirty="0" err="1"/>
              <a:t>prevent</a:t>
            </a:r>
            <a:r>
              <a:rPr lang="bg-BG" altLang="bg-BG" sz="2000" dirty="0"/>
              <a:t> </a:t>
            </a:r>
            <a:r>
              <a:rPr lang="bg-BG" altLang="bg-BG" sz="2000" dirty="0" err="1"/>
              <a:t>transmission</a:t>
            </a:r>
            <a:r>
              <a:rPr lang="bg-BG" altLang="bg-BG" sz="2000" dirty="0"/>
              <a:t> </a:t>
            </a:r>
            <a:r>
              <a:rPr lang="bg-BG" altLang="bg-BG" sz="2000" dirty="0" err="1"/>
              <a:t>and</a:t>
            </a:r>
            <a:r>
              <a:rPr lang="bg-BG" altLang="bg-BG" sz="2000" dirty="0"/>
              <a:t> </a:t>
            </a:r>
            <a:r>
              <a:rPr lang="bg-BG" altLang="bg-BG" sz="2000" dirty="0" err="1"/>
              <a:t>increase</a:t>
            </a:r>
            <a:r>
              <a:rPr lang="bg-BG" altLang="bg-BG" sz="2000" dirty="0"/>
              <a:t> </a:t>
            </a:r>
            <a:r>
              <a:rPr lang="bg-BG" altLang="bg-BG" sz="2000" dirty="0" err="1"/>
              <a:t>child</a:t>
            </a:r>
            <a:r>
              <a:rPr lang="bg-BG" altLang="bg-BG" sz="2000" dirty="0"/>
              <a:t> </a:t>
            </a:r>
            <a:r>
              <a:rPr lang="bg-BG" altLang="bg-BG" sz="2000" dirty="0" err="1"/>
              <a:t>survival</a:t>
            </a:r>
            <a:r>
              <a:rPr lang="bg-BG" altLang="bg-BG" sz="2000" dirty="0"/>
              <a:t>. </a:t>
            </a:r>
            <a:r>
              <a:rPr lang="bg-BG" altLang="bg-BG" sz="2000" dirty="0" err="1"/>
              <a:t>Early</a:t>
            </a:r>
            <a:r>
              <a:rPr lang="bg-BG" altLang="bg-BG" sz="2000" dirty="0"/>
              <a:t> </a:t>
            </a:r>
            <a:r>
              <a:rPr lang="bg-BG" altLang="bg-BG" sz="2000" dirty="0" err="1"/>
              <a:t>treatment</a:t>
            </a:r>
            <a:r>
              <a:rPr lang="bg-BG" altLang="bg-BG" sz="2000" dirty="0"/>
              <a:t> with </a:t>
            </a:r>
            <a:r>
              <a:rPr lang="bg-BG" altLang="bg-BG" sz="2000" dirty="0" err="1"/>
              <a:t>anti</a:t>
            </a:r>
            <a:r>
              <a:rPr lang="en-US" altLang="bg-BG" sz="2000" dirty="0"/>
              <a:t>-</a:t>
            </a:r>
            <a:r>
              <a:rPr lang="bg-BG" altLang="bg-BG" sz="2000" dirty="0" err="1"/>
              <a:t>malarial</a:t>
            </a:r>
            <a:r>
              <a:rPr lang="bg-BG" altLang="bg-BG" sz="2000" dirty="0"/>
              <a:t> </a:t>
            </a:r>
            <a:r>
              <a:rPr lang="bg-BG" altLang="bg-BG" sz="2000" dirty="0" err="1"/>
              <a:t>medication</a:t>
            </a:r>
            <a:r>
              <a:rPr lang="bg-BG" altLang="bg-BG" sz="2000" dirty="0"/>
              <a:t> </a:t>
            </a:r>
            <a:r>
              <a:rPr lang="bg-BG" altLang="bg-BG" sz="2000" dirty="0" err="1"/>
              <a:t>saves</a:t>
            </a:r>
            <a:r>
              <a:rPr lang="bg-BG" altLang="bg-BG" sz="2000" dirty="0"/>
              <a:t> </a:t>
            </a:r>
            <a:r>
              <a:rPr lang="bg-BG" altLang="bg-BG" sz="2000" dirty="0" err="1"/>
              <a:t>lives</a:t>
            </a:r>
            <a:r>
              <a:rPr lang="bg-BG" altLang="bg-BG" sz="2000" dirty="0"/>
              <a:t>.</a:t>
            </a:r>
          </a:p>
        </p:txBody>
      </p:sp>
      <p:sp>
        <p:nvSpPr>
          <p:cNvPr id="6" name="Контейнер за номер на слайда 4"/>
          <p:cNvSpPr>
            <a:spLocks noGrp="1"/>
          </p:cNvSpPr>
          <p:nvPr>
            <p:ph type="sldNum" sz="quarter" idx="11"/>
          </p:nvPr>
        </p:nvSpPr>
        <p:spPr/>
        <p:txBody>
          <a:bodyPr/>
          <a:lstStyle/>
          <a:p>
            <a:fld id="{5A5A7E19-0069-4645-A4E8-0BA48A9B66CE}" type="slidenum">
              <a:rPr lang="bg-BG" altLang="bg-BG"/>
              <a:pPr/>
              <a:t>45</a:t>
            </a:fld>
            <a:endParaRPr lang="bg-BG" altLang="bg-BG"/>
          </a:p>
        </p:txBody>
      </p:sp>
      <p:pic>
        <p:nvPicPr>
          <p:cNvPr id="2" name="Картина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029" y="119299"/>
            <a:ext cx="3041971" cy="4029781"/>
          </a:xfrm>
          <a:prstGeom prst="rect">
            <a:avLst/>
          </a:prstGeom>
          <a:ln>
            <a:noFill/>
          </a:ln>
          <a:effectLst>
            <a:softEdge rad="112500"/>
          </a:effectLst>
        </p:spPr>
      </p:pic>
      <p:pic>
        <p:nvPicPr>
          <p:cNvPr id="3" name="Картина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79038">
            <a:off x="4860032" y="980728"/>
            <a:ext cx="2240280" cy="2141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81300"/>
            <a:ext cx="8229600" cy="3743325"/>
          </a:xfrm>
        </p:spPr>
        <p:txBody>
          <a:bodyPr>
            <a:normAutofit/>
          </a:bodyPr>
          <a:lstStyle/>
          <a:p>
            <a:pPr>
              <a:lnSpc>
                <a:spcPct val="120000"/>
              </a:lnSpc>
            </a:pPr>
            <a:r>
              <a:rPr lang="en-US" altLang="bg-BG" sz="2400" b="1" dirty="0">
                <a:solidFill>
                  <a:srgbClr val="FF3300"/>
                </a:solidFill>
              </a:rPr>
              <a:t>F</a:t>
            </a:r>
            <a:r>
              <a:rPr lang="bg-BG" altLang="bg-BG" sz="2400" b="1" dirty="0" err="1">
                <a:solidFill>
                  <a:srgbClr val="FF3300"/>
                </a:solidFill>
              </a:rPr>
              <a:t>act</a:t>
            </a:r>
            <a:r>
              <a:rPr lang="bg-BG" altLang="bg-BG" sz="2400" b="1" dirty="0">
                <a:solidFill>
                  <a:srgbClr val="FF3300"/>
                </a:solidFill>
              </a:rPr>
              <a:t> 6</a:t>
            </a:r>
            <a:br>
              <a:rPr lang="bg-BG" altLang="bg-BG" sz="2400" b="1" dirty="0">
                <a:solidFill>
                  <a:srgbClr val="FF3300"/>
                </a:solidFill>
              </a:rPr>
            </a:br>
            <a:r>
              <a:rPr lang="bg-BG" altLang="bg-BG" sz="2000" dirty="0" err="1"/>
              <a:t>Over</a:t>
            </a:r>
            <a:r>
              <a:rPr lang="bg-BG" altLang="bg-BG" sz="2000" dirty="0"/>
              <a:t> 90% of </a:t>
            </a:r>
            <a:r>
              <a:rPr lang="bg-BG" altLang="bg-BG" sz="2000" dirty="0" err="1"/>
              <a:t>children</a:t>
            </a:r>
            <a:r>
              <a:rPr lang="bg-BG" altLang="bg-BG" sz="2000" dirty="0"/>
              <a:t> with </a:t>
            </a:r>
            <a:r>
              <a:rPr lang="bg-BG" altLang="bg-BG" sz="2000" dirty="0">
                <a:solidFill>
                  <a:srgbClr val="FF3300"/>
                </a:solidFill>
              </a:rPr>
              <a:t>HIV </a:t>
            </a:r>
            <a:r>
              <a:rPr lang="bg-BG" altLang="bg-BG" sz="2000" dirty="0" err="1"/>
              <a:t>are</a:t>
            </a:r>
            <a:r>
              <a:rPr lang="bg-BG" altLang="bg-BG" sz="2000" dirty="0"/>
              <a:t> </a:t>
            </a:r>
            <a:r>
              <a:rPr lang="bg-BG" altLang="bg-BG" sz="2000" dirty="0" err="1"/>
              <a:t>infected</a:t>
            </a:r>
            <a:r>
              <a:rPr lang="bg-BG" altLang="bg-BG" sz="2000" dirty="0"/>
              <a:t> </a:t>
            </a:r>
            <a:r>
              <a:rPr lang="bg-BG" altLang="bg-BG" sz="2000" dirty="0" err="1"/>
              <a:t>through</a:t>
            </a:r>
            <a:r>
              <a:rPr lang="bg-BG" altLang="bg-BG" sz="2000" dirty="0"/>
              <a:t> </a:t>
            </a:r>
            <a:r>
              <a:rPr lang="bg-BG" altLang="bg-BG" sz="2000" dirty="0" err="1">
                <a:solidFill>
                  <a:srgbClr val="FF3300"/>
                </a:solidFill>
              </a:rPr>
              <a:t>mother-to-child</a:t>
            </a:r>
            <a:r>
              <a:rPr lang="bg-BG" altLang="bg-BG" sz="2000" dirty="0">
                <a:solidFill>
                  <a:srgbClr val="FF3300"/>
                </a:solidFill>
              </a:rPr>
              <a:t> </a:t>
            </a:r>
            <a:r>
              <a:rPr lang="bg-BG" altLang="bg-BG" sz="2000" dirty="0" err="1">
                <a:solidFill>
                  <a:srgbClr val="FF3300"/>
                </a:solidFill>
              </a:rPr>
              <a:t>transmission</a:t>
            </a:r>
            <a:r>
              <a:rPr lang="bg-BG" altLang="bg-BG" sz="2000" dirty="0">
                <a:solidFill>
                  <a:srgbClr val="FF3300"/>
                </a:solidFill>
              </a:rPr>
              <a:t>,</a:t>
            </a:r>
            <a:r>
              <a:rPr lang="bg-BG" altLang="bg-BG" sz="2000" dirty="0"/>
              <a:t> </a:t>
            </a:r>
            <a:r>
              <a:rPr lang="bg-BG" altLang="bg-BG" sz="2000" dirty="0" err="1"/>
              <a:t>which</a:t>
            </a:r>
            <a:r>
              <a:rPr lang="bg-BG" altLang="bg-BG" sz="2000" dirty="0"/>
              <a:t> is </a:t>
            </a:r>
            <a:r>
              <a:rPr lang="bg-BG" altLang="bg-BG" sz="2000" dirty="0" err="1"/>
              <a:t>preventable</a:t>
            </a:r>
            <a:r>
              <a:rPr lang="bg-BG" altLang="bg-BG" sz="2000" dirty="0"/>
              <a:t> with the </a:t>
            </a:r>
            <a:r>
              <a:rPr lang="bg-BG" altLang="bg-BG" sz="2000" dirty="0" err="1"/>
              <a:t>use</a:t>
            </a:r>
            <a:r>
              <a:rPr lang="bg-BG" altLang="bg-BG" sz="2000" dirty="0"/>
              <a:t> of </a:t>
            </a:r>
            <a:r>
              <a:rPr lang="bg-BG" altLang="bg-BG" sz="2000" dirty="0" err="1"/>
              <a:t>antiretrovirals</a:t>
            </a:r>
            <a:r>
              <a:rPr lang="en-US" altLang="bg-BG" sz="2000" dirty="0"/>
              <a:t> and</a:t>
            </a:r>
            <a:r>
              <a:rPr lang="bg-BG" altLang="bg-BG" sz="2000" dirty="0"/>
              <a:t> </a:t>
            </a:r>
            <a:r>
              <a:rPr lang="bg-BG" altLang="bg-BG" sz="2000" dirty="0" err="1"/>
              <a:t>safer</a:t>
            </a:r>
            <a:r>
              <a:rPr lang="bg-BG" altLang="bg-BG" sz="2000" dirty="0"/>
              <a:t> </a:t>
            </a:r>
            <a:r>
              <a:rPr lang="bg-BG" altLang="bg-BG" sz="2000" dirty="0" err="1"/>
              <a:t>delivery</a:t>
            </a:r>
            <a:r>
              <a:rPr lang="bg-BG" altLang="bg-BG" sz="2000" dirty="0"/>
              <a:t> </a:t>
            </a:r>
            <a:r>
              <a:rPr lang="bg-BG" altLang="bg-BG" sz="2000" dirty="0" err="1"/>
              <a:t>and</a:t>
            </a:r>
            <a:r>
              <a:rPr lang="bg-BG" altLang="bg-BG" sz="2000" dirty="0"/>
              <a:t> </a:t>
            </a:r>
            <a:r>
              <a:rPr lang="bg-BG" altLang="bg-BG" sz="2000" dirty="0" err="1"/>
              <a:t>feeding</a:t>
            </a:r>
            <a:r>
              <a:rPr lang="bg-BG" altLang="bg-BG" sz="2000" dirty="0"/>
              <a:t> </a:t>
            </a:r>
            <a:r>
              <a:rPr lang="bg-BG" altLang="bg-BG" sz="2000" dirty="0" err="1"/>
              <a:t>practices</a:t>
            </a:r>
            <a:r>
              <a:rPr lang="bg-BG" altLang="bg-BG" sz="2000" dirty="0"/>
              <a:t>. </a:t>
            </a:r>
            <a:r>
              <a:rPr lang="bg-BG" altLang="bg-BG" sz="2000" dirty="0" err="1"/>
              <a:t>An</a:t>
            </a:r>
            <a:r>
              <a:rPr lang="bg-BG" altLang="bg-BG" sz="2000" dirty="0"/>
              <a:t> </a:t>
            </a:r>
            <a:r>
              <a:rPr lang="bg-BG" altLang="bg-BG" sz="2000" dirty="0" err="1"/>
              <a:t>estimated</a:t>
            </a:r>
            <a:r>
              <a:rPr lang="bg-BG" altLang="bg-BG" sz="2000" dirty="0"/>
              <a:t> 2.3 </a:t>
            </a:r>
            <a:r>
              <a:rPr lang="bg-BG" altLang="bg-BG" sz="2000" dirty="0" err="1"/>
              <a:t>million</a:t>
            </a:r>
            <a:r>
              <a:rPr lang="bg-BG" altLang="bg-BG" sz="2000" dirty="0"/>
              <a:t> </a:t>
            </a:r>
            <a:r>
              <a:rPr lang="bg-BG" altLang="bg-BG" sz="2000" dirty="0" err="1"/>
              <a:t>children</a:t>
            </a:r>
            <a:r>
              <a:rPr lang="bg-BG" altLang="bg-BG" sz="2000" dirty="0"/>
              <a:t> </a:t>
            </a:r>
            <a:r>
              <a:rPr lang="bg-BG" altLang="bg-BG" sz="2000" dirty="0" err="1"/>
              <a:t>under</a:t>
            </a:r>
            <a:r>
              <a:rPr lang="bg-BG" altLang="bg-BG" sz="2000" dirty="0"/>
              <a:t> 15 </a:t>
            </a:r>
            <a:r>
              <a:rPr lang="bg-BG" altLang="bg-BG" sz="2000" dirty="0" err="1"/>
              <a:t>years</a:t>
            </a:r>
            <a:r>
              <a:rPr lang="bg-BG" altLang="bg-BG" sz="2000" dirty="0"/>
              <a:t> of </a:t>
            </a:r>
            <a:r>
              <a:rPr lang="bg-BG" altLang="bg-BG" sz="2000" dirty="0" err="1"/>
              <a:t>age</a:t>
            </a:r>
            <a:r>
              <a:rPr lang="bg-BG" altLang="bg-BG" sz="2000" dirty="0"/>
              <a:t> </a:t>
            </a:r>
            <a:r>
              <a:rPr lang="bg-BG" altLang="bg-BG" sz="2000" dirty="0" err="1"/>
              <a:t>are</a:t>
            </a:r>
            <a:r>
              <a:rPr lang="bg-BG" altLang="bg-BG" sz="2000" dirty="0"/>
              <a:t> </a:t>
            </a:r>
            <a:r>
              <a:rPr lang="bg-BG" altLang="bg-BG" sz="2000" dirty="0" err="1"/>
              <a:t>living</a:t>
            </a:r>
            <a:r>
              <a:rPr lang="bg-BG" altLang="bg-BG" sz="2000" dirty="0"/>
              <a:t> with HIV, </a:t>
            </a:r>
            <a:r>
              <a:rPr lang="bg-BG" altLang="bg-BG" sz="2000" dirty="0" err="1"/>
              <a:t>and</a:t>
            </a:r>
            <a:r>
              <a:rPr lang="bg-BG" altLang="bg-BG" sz="2000" dirty="0"/>
              <a:t> </a:t>
            </a:r>
            <a:r>
              <a:rPr lang="bg-BG" altLang="bg-BG" sz="2000" dirty="0" err="1"/>
              <a:t>every</a:t>
            </a:r>
            <a:r>
              <a:rPr lang="bg-BG" altLang="bg-BG" sz="2000" dirty="0"/>
              <a:t> </a:t>
            </a:r>
            <a:r>
              <a:rPr lang="bg-BG" altLang="bg-BG" sz="2000" dirty="0" err="1"/>
              <a:t>day</a:t>
            </a:r>
            <a:r>
              <a:rPr lang="bg-BG" altLang="bg-BG" sz="2000" dirty="0"/>
              <a:t> more than 1400 </a:t>
            </a:r>
            <a:r>
              <a:rPr lang="bg-BG" altLang="bg-BG" sz="2000" dirty="0" err="1"/>
              <a:t>are</a:t>
            </a:r>
            <a:r>
              <a:rPr lang="bg-BG" altLang="bg-BG" sz="2000" dirty="0"/>
              <a:t> </a:t>
            </a:r>
            <a:r>
              <a:rPr lang="bg-BG" altLang="bg-BG" sz="2000" dirty="0" err="1"/>
              <a:t>newly</a:t>
            </a:r>
            <a:r>
              <a:rPr lang="bg-BG" altLang="bg-BG" sz="2000" dirty="0"/>
              <a:t> </a:t>
            </a:r>
            <a:r>
              <a:rPr lang="bg-BG" altLang="bg-BG" sz="2000" dirty="0" err="1"/>
              <a:t>infected</a:t>
            </a:r>
            <a:r>
              <a:rPr lang="bg-BG" altLang="bg-BG" sz="2000" dirty="0"/>
              <a:t>. </a:t>
            </a:r>
            <a:r>
              <a:rPr lang="bg-BG" altLang="bg-BG" sz="2000" dirty="0" err="1"/>
              <a:t>Without</a:t>
            </a:r>
            <a:r>
              <a:rPr lang="bg-BG" altLang="bg-BG" sz="2000" dirty="0"/>
              <a:t> </a:t>
            </a:r>
            <a:r>
              <a:rPr lang="bg-BG" altLang="bg-BG" sz="2000" dirty="0" err="1"/>
              <a:t>intervention</a:t>
            </a:r>
            <a:r>
              <a:rPr lang="bg-BG" altLang="bg-BG" sz="2000" dirty="0"/>
              <a:t>, more than </a:t>
            </a:r>
            <a:r>
              <a:rPr lang="bg-BG" altLang="bg-BG" sz="2000" dirty="0" err="1"/>
              <a:t>half</a:t>
            </a:r>
            <a:r>
              <a:rPr lang="bg-BG" altLang="bg-BG" sz="2000" dirty="0"/>
              <a:t> of </a:t>
            </a:r>
            <a:r>
              <a:rPr lang="bg-BG" altLang="bg-BG" sz="2000" dirty="0" err="1"/>
              <a:t>all</a:t>
            </a:r>
            <a:r>
              <a:rPr lang="bg-BG" altLang="bg-BG" sz="2000" dirty="0"/>
              <a:t> </a:t>
            </a:r>
            <a:r>
              <a:rPr lang="bg-BG" altLang="bg-BG" sz="2000" dirty="0" err="1"/>
              <a:t>HIV-infected</a:t>
            </a:r>
            <a:r>
              <a:rPr lang="bg-BG" altLang="bg-BG" sz="2000" dirty="0"/>
              <a:t> </a:t>
            </a:r>
            <a:r>
              <a:rPr lang="bg-BG" altLang="bg-BG" sz="2000" dirty="0" err="1"/>
              <a:t>children</a:t>
            </a:r>
            <a:r>
              <a:rPr lang="bg-BG" altLang="bg-BG" sz="2000" dirty="0"/>
              <a:t> </a:t>
            </a:r>
            <a:r>
              <a:rPr lang="bg-BG" altLang="bg-BG" sz="2000" dirty="0" err="1"/>
              <a:t>die</a:t>
            </a:r>
            <a:r>
              <a:rPr lang="bg-BG" altLang="bg-BG" sz="2000" dirty="0"/>
              <a:t> </a:t>
            </a:r>
            <a:r>
              <a:rPr lang="bg-BG" altLang="bg-BG" sz="2000" dirty="0" err="1"/>
              <a:t>before</a:t>
            </a:r>
            <a:r>
              <a:rPr lang="bg-BG" altLang="bg-BG" sz="2000" dirty="0"/>
              <a:t> their </a:t>
            </a:r>
            <a:r>
              <a:rPr lang="bg-BG" altLang="bg-BG" sz="2000" dirty="0" err="1"/>
              <a:t>second</a:t>
            </a:r>
            <a:r>
              <a:rPr lang="bg-BG" altLang="bg-BG" sz="2000" dirty="0"/>
              <a:t> </a:t>
            </a:r>
            <a:r>
              <a:rPr lang="bg-BG" altLang="bg-BG" sz="2000" dirty="0" err="1"/>
              <a:t>birthday</a:t>
            </a:r>
            <a:r>
              <a:rPr lang="bg-BG" altLang="bg-BG" sz="2000" dirty="0"/>
              <a:t>. </a:t>
            </a:r>
          </a:p>
        </p:txBody>
      </p:sp>
      <p:sp>
        <p:nvSpPr>
          <p:cNvPr id="6" name="Контейнер за номер на слайда 4"/>
          <p:cNvSpPr>
            <a:spLocks noGrp="1"/>
          </p:cNvSpPr>
          <p:nvPr>
            <p:ph type="sldNum" sz="quarter" idx="11"/>
          </p:nvPr>
        </p:nvSpPr>
        <p:spPr/>
        <p:txBody>
          <a:bodyPr/>
          <a:lstStyle/>
          <a:p>
            <a:fld id="{47A3C762-FEE1-4483-A2B2-CDBF62457E59}" type="slidenum">
              <a:rPr lang="bg-BG" altLang="bg-BG"/>
              <a:pPr/>
              <a:t>46</a:t>
            </a:fld>
            <a:endParaRPr lang="bg-BG" altLang="bg-BG"/>
          </a:p>
        </p:txBody>
      </p:sp>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48680"/>
            <a:ext cx="4419600" cy="304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79388" y="3141663"/>
            <a:ext cx="8713787" cy="3455987"/>
          </a:xfrm>
        </p:spPr>
        <p:txBody>
          <a:bodyPr>
            <a:normAutofit/>
          </a:bodyPr>
          <a:lstStyle/>
          <a:p>
            <a:r>
              <a:rPr lang="en-US" altLang="bg-BG" sz="2400" b="1" dirty="0">
                <a:solidFill>
                  <a:srgbClr val="FF3300"/>
                </a:solidFill>
              </a:rPr>
              <a:t>F</a:t>
            </a:r>
            <a:r>
              <a:rPr lang="bg-BG" altLang="bg-BG" sz="2400" b="1" dirty="0" err="1">
                <a:solidFill>
                  <a:srgbClr val="FF3300"/>
                </a:solidFill>
              </a:rPr>
              <a:t>act</a:t>
            </a:r>
            <a:r>
              <a:rPr lang="bg-BG" altLang="bg-BG" sz="2400" b="1" dirty="0">
                <a:solidFill>
                  <a:srgbClr val="FF3300"/>
                </a:solidFill>
              </a:rPr>
              <a:t> 7</a:t>
            </a:r>
            <a:br>
              <a:rPr lang="bg-BG" altLang="bg-BG" sz="2400" b="1" dirty="0">
                <a:solidFill>
                  <a:srgbClr val="FF3300"/>
                </a:solidFill>
              </a:rPr>
            </a:br>
            <a:r>
              <a:rPr lang="bg-BG" altLang="bg-BG" sz="2400" dirty="0" err="1"/>
              <a:t>About</a:t>
            </a:r>
            <a:r>
              <a:rPr lang="bg-BG" altLang="bg-BG" sz="2400" dirty="0"/>
              <a:t> 20 </a:t>
            </a:r>
            <a:r>
              <a:rPr lang="bg-BG" altLang="bg-BG" sz="2400" dirty="0" err="1"/>
              <a:t>million</a:t>
            </a:r>
            <a:r>
              <a:rPr lang="bg-BG" altLang="bg-BG" sz="2400" dirty="0"/>
              <a:t> </a:t>
            </a:r>
            <a:r>
              <a:rPr lang="bg-BG" altLang="bg-BG" sz="2400" dirty="0" err="1"/>
              <a:t>children</a:t>
            </a:r>
            <a:r>
              <a:rPr lang="bg-BG" altLang="bg-BG" sz="2400" dirty="0"/>
              <a:t> </a:t>
            </a:r>
            <a:r>
              <a:rPr lang="bg-BG" altLang="bg-BG" sz="2400" dirty="0" err="1"/>
              <a:t>under</a:t>
            </a:r>
            <a:r>
              <a:rPr lang="bg-BG" altLang="bg-BG" sz="2400" dirty="0"/>
              <a:t> </a:t>
            </a:r>
            <a:r>
              <a:rPr lang="bg-BG" altLang="bg-BG" sz="2400" dirty="0" err="1"/>
              <a:t>five</a:t>
            </a:r>
            <a:r>
              <a:rPr lang="bg-BG" altLang="bg-BG" sz="2400" dirty="0"/>
              <a:t> </a:t>
            </a:r>
            <a:r>
              <a:rPr lang="en-US" altLang="bg-BG" sz="2400" dirty="0"/>
              <a:t>years of age </a:t>
            </a:r>
            <a:r>
              <a:rPr lang="bg-BG" altLang="bg-BG" sz="2400" dirty="0" err="1"/>
              <a:t>worldwide</a:t>
            </a:r>
            <a:r>
              <a:rPr lang="bg-BG" altLang="bg-BG" sz="2400" dirty="0"/>
              <a:t> </a:t>
            </a:r>
            <a:r>
              <a:rPr lang="bg-BG" altLang="bg-BG" sz="2400" dirty="0" err="1"/>
              <a:t>are</a:t>
            </a:r>
            <a:r>
              <a:rPr lang="bg-BG" altLang="bg-BG" sz="2400" dirty="0"/>
              <a:t> </a:t>
            </a:r>
            <a:r>
              <a:rPr lang="bg-BG" altLang="bg-BG" sz="2400" dirty="0" err="1"/>
              <a:t>severely</a:t>
            </a:r>
            <a:r>
              <a:rPr lang="bg-BG" altLang="bg-BG" sz="2400" dirty="0"/>
              <a:t> </a:t>
            </a:r>
            <a:r>
              <a:rPr lang="bg-BG" altLang="bg-BG" sz="2400" b="1" dirty="0" err="1">
                <a:solidFill>
                  <a:srgbClr val="FF3300"/>
                </a:solidFill>
              </a:rPr>
              <a:t>malnourished</a:t>
            </a:r>
            <a:r>
              <a:rPr lang="bg-BG" altLang="bg-BG" sz="2400" dirty="0"/>
              <a:t>. </a:t>
            </a:r>
            <a:r>
              <a:rPr lang="bg-BG" altLang="bg-BG" sz="2400" dirty="0" err="1"/>
              <a:t>Around</a:t>
            </a:r>
            <a:r>
              <a:rPr lang="bg-BG" altLang="bg-BG" sz="2400" dirty="0"/>
              <a:t> </a:t>
            </a:r>
            <a:r>
              <a:rPr lang="bg-BG" altLang="bg-BG" sz="2400" dirty="0" err="1"/>
              <a:t>three-quarters</a:t>
            </a:r>
            <a:r>
              <a:rPr lang="bg-BG" altLang="bg-BG" sz="2400" dirty="0"/>
              <a:t> of the</a:t>
            </a:r>
            <a:r>
              <a:rPr lang="en-US" altLang="bg-BG" sz="2400" dirty="0"/>
              <a:t>m</a:t>
            </a:r>
            <a:r>
              <a:rPr lang="bg-BG" altLang="bg-BG" sz="2400" dirty="0"/>
              <a:t> </a:t>
            </a:r>
            <a:r>
              <a:rPr lang="bg-BG" altLang="bg-BG" sz="2400" dirty="0" err="1"/>
              <a:t>can</a:t>
            </a:r>
            <a:r>
              <a:rPr lang="bg-BG" altLang="bg-BG" sz="2400" dirty="0"/>
              <a:t> </a:t>
            </a:r>
            <a:r>
              <a:rPr lang="bg-BG" altLang="bg-BG" sz="2400" dirty="0" err="1"/>
              <a:t>be</a:t>
            </a:r>
            <a:r>
              <a:rPr lang="bg-BG" altLang="bg-BG" sz="2400" dirty="0"/>
              <a:t> </a:t>
            </a:r>
            <a:r>
              <a:rPr lang="bg-BG" altLang="bg-BG" sz="2400" dirty="0" err="1"/>
              <a:t>treated</a:t>
            </a:r>
            <a:r>
              <a:rPr lang="bg-BG" altLang="bg-BG" sz="2400" dirty="0"/>
              <a:t> with "</a:t>
            </a:r>
            <a:r>
              <a:rPr lang="bg-BG" altLang="bg-BG" sz="2400" dirty="0" err="1"/>
              <a:t>ready-to-use</a:t>
            </a:r>
            <a:r>
              <a:rPr lang="bg-BG" altLang="bg-BG" sz="2400" dirty="0"/>
              <a:t> </a:t>
            </a:r>
            <a:r>
              <a:rPr lang="bg-BG" altLang="bg-BG" sz="2400" dirty="0" err="1"/>
              <a:t>therapeutic</a:t>
            </a:r>
            <a:r>
              <a:rPr lang="bg-BG" altLang="bg-BG" sz="2400" dirty="0"/>
              <a:t> </a:t>
            </a:r>
            <a:r>
              <a:rPr lang="bg-BG" altLang="bg-BG" sz="2400" dirty="0" err="1"/>
              <a:t>foods</a:t>
            </a:r>
            <a:r>
              <a:rPr lang="bg-BG" altLang="bg-BG" sz="2400" dirty="0"/>
              <a:t>". </a:t>
            </a:r>
            <a:r>
              <a:rPr lang="bg-BG" altLang="bg-BG" sz="2400" dirty="0" err="1"/>
              <a:t>These</a:t>
            </a:r>
            <a:r>
              <a:rPr lang="bg-BG" altLang="bg-BG" sz="2400" dirty="0"/>
              <a:t> </a:t>
            </a:r>
            <a:r>
              <a:rPr lang="bg-BG" altLang="bg-BG" sz="2400" dirty="0" err="1"/>
              <a:t>highly</a:t>
            </a:r>
            <a:r>
              <a:rPr lang="bg-BG" altLang="bg-BG" sz="2400" dirty="0"/>
              <a:t> </a:t>
            </a:r>
            <a:r>
              <a:rPr lang="bg-BG" altLang="bg-BG" sz="2400" dirty="0" err="1"/>
              <a:t>fortified</a:t>
            </a:r>
            <a:r>
              <a:rPr lang="bg-BG" altLang="bg-BG" sz="2400" dirty="0"/>
              <a:t> </a:t>
            </a:r>
            <a:r>
              <a:rPr lang="bg-BG" altLang="bg-BG" sz="2400" dirty="0" err="1"/>
              <a:t>and</a:t>
            </a:r>
            <a:r>
              <a:rPr lang="bg-BG" altLang="bg-BG" sz="2400" dirty="0"/>
              <a:t> </a:t>
            </a:r>
            <a:r>
              <a:rPr lang="bg-BG" altLang="bg-BG" sz="2400" dirty="0" err="1"/>
              <a:t>energy-rich</a:t>
            </a:r>
            <a:r>
              <a:rPr lang="bg-BG" altLang="bg-BG" sz="2400" dirty="0"/>
              <a:t> </a:t>
            </a:r>
            <a:r>
              <a:rPr lang="bg-BG" altLang="bg-BG" sz="2400" dirty="0" err="1"/>
              <a:t>foods</a:t>
            </a:r>
            <a:r>
              <a:rPr lang="bg-BG" altLang="bg-BG" sz="2400" dirty="0"/>
              <a:t> </a:t>
            </a:r>
            <a:r>
              <a:rPr lang="en-US" altLang="bg-BG" sz="2400" dirty="0"/>
              <a:t>can be used at home without </a:t>
            </a:r>
            <a:r>
              <a:rPr lang="bg-BG" altLang="bg-BG" sz="2400" dirty="0" err="1"/>
              <a:t>refrigeration</a:t>
            </a:r>
            <a:r>
              <a:rPr lang="bg-BG" altLang="bg-BG" sz="2400" dirty="0"/>
              <a:t>, </a:t>
            </a:r>
            <a:r>
              <a:rPr lang="bg-BG" altLang="bg-BG" sz="2400" dirty="0" err="1"/>
              <a:t>and</a:t>
            </a:r>
            <a:r>
              <a:rPr lang="bg-BG" altLang="bg-BG" sz="2400" dirty="0"/>
              <a:t> </a:t>
            </a:r>
            <a:r>
              <a:rPr lang="bg-BG" altLang="bg-BG" sz="2400" dirty="0" err="1"/>
              <a:t>even</a:t>
            </a:r>
            <a:r>
              <a:rPr lang="bg-BG" altLang="bg-BG" sz="2400" dirty="0"/>
              <a:t> where </a:t>
            </a:r>
            <a:r>
              <a:rPr lang="bg-BG" altLang="bg-BG" sz="2400" dirty="0" err="1"/>
              <a:t>hygiene</a:t>
            </a:r>
            <a:r>
              <a:rPr lang="bg-BG" altLang="bg-BG" sz="2400" dirty="0"/>
              <a:t> </a:t>
            </a:r>
            <a:r>
              <a:rPr lang="bg-BG" altLang="bg-BG" sz="2400" dirty="0" err="1"/>
              <a:t>conditions</a:t>
            </a:r>
            <a:r>
              <a:rPr lang="bg-BG" altLang="bg-BG" sz="2400" dirty="0"/>
              <a:t> </a:t>
            </a:r>
            <a:r>
              <a:rPr lang="bg-BG" altLang="bg-BG" sz="2400" dirty="0" err="1"/>
              <a:t>are</a:t>
            </a:r>
            <a:r>
              <a:rPr lang="bg-BG" altLang="bg-BG" sz="2400" dirty="0"/>
              <a:t> </a:t>
            </a:r>
            <a:r>
              <a:rPr lang="bg-BG" altLang="bg-BG" sz="2400" dirty="0" err="1"/>
              <a:t>not</a:t>
            </a:r>
            <a:r>
              <a:rPr lang="bg-BG" altLang="bg-BG" sz="2400" dirty="0"/>
              <a:t> </a:t>
            </a:r>
            <a:r>
              <a:rPr lang="bg-BG" altLang="bg-BG" sz="2400" dirty="0" err="1"/>
              <a:t>ideal</a:t>
            </a:r>
            <a:r>
              <a:rPr lang="bg-BG" altLang="bg-BG" sz="2400" dirty="0"/>
              <a:t>.</a:t>
            </a:r>
          </a:p>
        </p:txBody>
      </p:sp>
      <p:sp>
        <p:nvSpPr>
          <p:cNvPr id="6" name="Контейнер за номер на слайда 4"/>
          <p:cNvSpPr>
            <a:spLocks noGrp="1"/>
          </p:cNvSpPr>
          <p:nvPr>
            <p:ph type="sldNum" sz="quarter" idx="11"/>
          </p:nvPr>
        </p:nvSpPr>
        <p:spPr/>
        <p:txBody>
          <a:bodyPr/>
          <a:lstStyle/>
          <a:p>
            <a:fld id="{C1BCB64B-88F4-4403-9988-967482DE4103}" type="slidenum">
              <a:rPr lang="bg-BG" altLang="bg-BG"/>
              <a:pPr/>
              <a:t>47</a:t>
            </a:fld>
            <a:endParaRPr lang="bg-BG" altLang="bg-BG"/>
          </a:p>
        </p:txBody>
      </p:sp>
      <p:pic>
        <p:nvPicPr>
          <p:cNvPr id="102404" name="Picture 4" descr="A child eating ready-to-use therapeutic food, Mala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263" y="188913"/>
            <a:ext cx="2311400" cy="287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51520" y="4076700"/>
            <a:ext cx="8218487" cy="2520950"/>
          </a:xfrm>
        </p:spPr>
        <p:txBody>
          <a:bodyPr>
            <a:normAutofit/>
          </a:bodyPr>
          <a:lstStyle/>
          <a:p>
            <a:r>
              <a:rPr lang="en-US" altLang="bg-BG" sz="2400" b="1" dirty="0">
                <a:solidFill>
                  <a:srgbClr val="FF3300"/>
                </a:solidFill>
              </a:rPr>
              <a:t>F</a:t>
            </a:r>
            <a:r>
              <a:rPr lang="bg-BG" altLang="bg-BG" sz="2400" b="1" dirty="0" err="1">
                <a:solidFill>
                  <a:srgbClr val="FF3300"/>
                </a:solidFill>
              </a:rPr>
              <a:t>act</a:t>
            </a:r>
            <a:r>
              <a:rPr lang="bg-BG" altLang="bg-BG" sz="2400" b="1" dirty="0">
                <a:solidFill>
                  <a:srgbClr val="FF3300"/>
                </a:solidFill>
              </a:rPr>
              <a:t> 8</a:t>
            </a:r>
            <a:br>
              <a:rPr lang="bg-BG" altLang="bg-BG" sz="2400" b="1" dirty="0">
                <a:solidFill>
                  <a:srgbClr val="FF3300"/>
                </a:solidFill>
              </a:rPr>
            </a:br>
            <a:r>
              <a:rPr lang="bg-BG" altLang="bg-BG" sz="2400" b="1" dirty="0" err="1">
                <a:solidFill>
                  <a:srgbClr val="FF3300"/>
                </a:solidFill>
              </a:rPr>
              <a:t>Child</a:t>
            </a:r>
            <a:r>
              <a:rPr lang="bg-BG" altLang="bg-BG" sz="2400" b="1" dirty="0">
                <a:solidFill>
                  <a:srgbClr val="FF3300"/>
                </a:solidFill>
              </a:rPr>
              <a:t> </a:t>
            </a:r>
            <a:r>
              <a:rPr lang="bg-BG" altLang="bg-BG" sz="2400" b="1" dirty="0" err="1">
                <a:solidFill>
                  <a:srgbClr val="FF3300"/>
                </a:solidFill>
              </a:rPr>
              <a:t>survival</a:t>
            </a:r>
            <a:r>
              <a:rPr lang="bg-BG" altLang="bg-BG" sz="2400" b="1" dirty="0">
                <a:solidFill>
                  <a:srgbClr val="FF3300"/>
                </a:solidFill>
              </a:rPr>
              <a:t> </a:t>
            </a:r>
            <a:r>
              <a:rPr lang="bg-BG" altLang="bg-BG" sz="2400" b="1" dirty="0" err="1">
                <a:solidFill>
                  <a:srgbClr val="FF3300"/>
                </a:solidFill>
              </a:rPr>
              <a:t>rates</a:t>
            </a:r>
            <a:r>
              <a:rPr lang="bg-BG" altLang="bg-BG" sz="2400" dirty="0"/>
              <a:t> </a:t>
            </a:r>
            <a:r>
              <a:rPr lang="bg-BG" altLang="bg-BG" sz="2400" dirty="0" err="1"/>
              <a:t>differ</a:t>
            </a:r>
            <a:r>
              <a:rPr lang="bg-BG" altLang="bg-BG" sz="2400" dirty="0"/>
              <a:t> </a:t>
            </a:r>
            <a:r>
              <a:rPr lang="bg-BG" altLang="bg-BG" sz="2400" dirty="0" err="1"/>
              <a:t>significantly</a:t>
            </a:r>
            <a:r>
              <a:rPr lang="bg-BG" altLang="bg-BG" sz="2400" dirty="0"/>
              <a:t> </a:t>
            </a:r>
            <a:r>
              <a:rPr lang="bg-BG" altLang="bg-BG" sz="2400" dirty="0" err="1"/>
              <a:t>around</a:t>
            </a:r>
            <a:r>
              <a:rPr lang="bg-BG" altLang="bg-BG" sz="2400" dirty="0"/>
              <a:t> the world - </a:t>
            </a:r>
            <a:r>
              <a:rPr lang="bg-BG" altLang="bg-BG" sz="2400" dirty="0" err="1"/>
              <a:t>three-quarters</a:t>
            </a:r>
            <a:r>
              <a:rPr lang="bg-BG" altLang="bg-BG" sz="2400" dirty="0"/>
              <a:t> of </a:t>
            </a:r>
            <a:r>
              <a:rPr lang="bg-BG" altLang="bg-BG" sz="2400" dirty="0" err="1"/>
              <a:t>child</a:t>
            </a:r>
            <a:r>
              <a:rPr lang="bg-BG" altLang="bg-BG" sz="2400" dirty="0"/>
              <a:t> </a:t>
            </a:r>
            <a:r>
              <a:rPr lang="bg-BG" altLang="bg-BG" sz="2400" dirty="0" err="1"/>
              <a:t>deaths</a:t>
            </a:r>
            <a:r>
              <a:rPr lang="bg-BG" altLang="bg-BG" sz="2400" dirty="0"/>
              <a:t> </a:t>
            </a:r>
            <a:r>
              <a:rPr lang="bg-BG" altLang="bg-BG" sz="2400" dirty="0" err="1"/>
              <a:t>occur</a:t>
            </a:r>
            <a:r>
              <a:rPr lang="bg-BG" altLang="bg-BG" sz="2400" dirty="0"/>
              <a:t> in </a:t>
            </a:r>
            <a:r>
              <a:rPr lang="bg-BG" altLang="bg-BG" sz="2400" dirty="0" err="1"/>
              <a:t>Africa</a:t>
            </a:r>
            <a:r>
              <a:rPr lang="bg-BG" altLang="bg-BG" sz="2400" dirty="0"/>
              <a:t> </a:t>
            </a:r>
            <a:r>
              <a:rPr lang="bg-BG" altLang="bg-BG" sz="2400" dirty="0" err="1"/>
              <a:t>and</a:t>
            </a:r>
            <a:r>
              <a:rPr lang="bg-BG" altLang="bg-BG" sz="2400" dirty="0"/>
              <a:t> </a:t>
            </a:r>
            <a:r>
              <a:rPr lang="bg-BG" altLang="bg-BG" sz="2400" dirty="0" err="1"/>
              <a:t>South-East</a:t>
            </a:r>
            <a:r>
              <a:rPr lang="bg-BG" altLang="bg-BG" sz="2400" dirty="0"/>
              <a:t> </a:t>
            </a:r>
            <a:r>
              <a:rPr lang="bg-BG" altLang="bg-BG" sz="2400" dirty="0" err="1"/>
              <a:t>Asia</a:t>
            </a:r>
            <a:r>
              <a:rPr lang="bg-BG" altLang="bg-BG" sz="2400" dirty="0"/>
              <a:t>. </a:t>
            </a:r>
            <a:r>
              <a:rPr lang="bg-BG" altLang="bg-BG" sz="2400" dirty="0" err="1"/>
              <a:t>Within</a:t>
            </a:r>
            <a:r>
              <a:rPr lang="bg-BG" altLang="bg-BG" sz="2400" dirty="0"/>
              <a:t> </a:t>
            </a:r>
            <a:r>
              <a:rPr lang="bg-BG" altLang="bg-BG" sz="2400" dirty="0" err="1"/>
              <a:t>countries</a:t>
            </a:r>
            <a:r>
              <a:rPr lang="bg-BG" altLang="bg-BG" sz="2400" dirty="0"/>
              <a:t>, </a:t>
            </a:r>
            <a:r>
              <a:rPr lang="bg-BG" altLang="bg-BG" sz="2400" dirty="0" err="1"/>
              <a:t>child</a:t>
            </a:r>
            <a:r>
              <a:rPr lang="bg-BG" altLang="bg-BG" sz="2400" dirty="0"/>
              <a:t> </a:t>
            </a:r>
            <a:r>
              <a:rPr lang="bg-BG" altLang="bg-BG" sz="2400" dirty="0" err="1"/>
              <a:t>mortality</a:t>
            </a:r>
            <a:r>
              <a:rPr lang="bg-BG" altLang="bg-BG" sz="2400" dirty="0"/>
              <a:t> is </a:t>
            </a:r>
            <a:r>
              <a:rPr lang="bg-BG" altLang="bg-BG" sz="2400" dirty="0" err="1"/>
              <a:t>higher</a:t>
            </a:r>
            <a:r>
              <a:rPr lang="bg-BG" altLang="bg-BG" sz="2400" dirty="0"/>
              <a:t> in </a:t>
            </a:r>
            <a:r>
              <a:rPr lang="bg-BG" altLang="bg-BG" sz="2400" dirty="0" err="1"/>
              <a:t>rural</a:t>
            </a:r>
            <a:r>
              <a:rPr lang="bg-BG" altLang="bg-BG" sz="2400" dirty="0"/>
              <a:t> </a:t>
            </a:r>
            <a:r>
              <a:rPr lang="bg-BG" altLang="bg-BG" sz="2400" dirty="0" err="1"/>
              <a:t>areas</a:t>
            </a:r>
            <a:r>
              <a:rPr lang="bg-BG" altLang="bg-BG" sz="2400" dirty="0"/>
              <a:t>, </a:t>
            </a:r>
            <a:r>
              <a:rPr lang="bg-BG" altLang="bg-BG" sz="2400" dirty="0" err="1"/>
              <a:t>and</a:t>
            </a:r>
            <a:r>
              <a:rPr lang="bg-BG" altLang="bg-BG" sz="2400" dirty="0"/>
              <a:t> </a:t>
            </a:r>
            <a:r>
              <a:rPr lang="bg-BG" altLang="bg-BG" sz="2400" dirty="0" err="1"/>
              <a:t>among</a:t>
            </a:r>
            <a:r>
              <a:rPr lang="bg-BG" altLang="bg-BG" sz="2400" dirty="0"/>
              <a:t> </a:t>
            </a:r>
            <a:r>
              <a:rPr lang="bg-BG" altLang="bg-BG" sz="2400" dirty="0" err="1"/>
              <a:t>poorer</a:t>
            </a:r>
            <a:r>
              <a:rPr lang="bg-BG" altLang="bg-BG" sz="2400" dirty="0"/>
              <a:t> </a:t>
            </a:r>
            <a:r>
              <a:rPr lang="bg-BG" altLang="bg-BG" sz="2400" dirty="0" err="1"/>
              <a:t>and</a:t>
            </a:r>
            <a:r>
              <a:rPr lang="bg-BG" altLang="bg-BG" sz="2400" dirty="0"/>
              <a:t> </a:t>
            </a:r>
            <a:r>
              <a:rPr lang="bg-BG" altLang="bg-BG" sz="2400" dirty="0" err="1"/>
              <a:t>less</a:t>
            </a:r>
            <a:r>
              <a:rPr lang="bg-BG" altLang="bg-BG" sz="2400" dirty="0"/>
              <a:t> </a:t>
            </a:r>
            <a:r>
              <a:rPr lang="bg-BG" altLang="bg-BG" sz="2400" dirty="0" err="1"/>
              <a:t>educated</a:t>
            </a:r>
            <a:r>
              <a:rPr lang="bg-BG" altLang="bg-BG" sz="2400" dirty="0"/>
              <a:t> </a:t>
            </a:r>
            <a:r>
              <a:rPr lang="bg-BG" altLang="bg-BG" sz="2400" dirty="0" err="1"/>
              <a:t>families</a:t>
            </a:r>
            <a:r>
              <a:rPr lang="bg-BG" altLang="bg-BG" sz="2400" dirty="0"/>
              <a:t>.</a:t>
            </a:r>
          </a:p>
        </p:txBody>
      </p:sp>
      <p:sp>
        <p:nvSpPr>
          <p:cNvPr id="6" name="Контейнер за номер на слайда 4"/>
          <p:cNvSpPr>
            <a:spLocks noGrp="1"/>
          </p:cNvSpPr>
          <p:nvPr>
            <p:ph type="sldNum" sz="quarter" idx="11"/>
          </p:nvPr>
        </p:nvSpPr>
        <p:spPr/>
        <p:txBody>
          <a:bodyPr/>
          <a:lstStyle/>
          <a:p>
            <a:fld id="{CDFBFFA5-D994-42CF-AEF5-A826BCEBFEA8}" type="slidenum">
              <a:rPr lang="bg-BG" altLang="bg-BG"/>
              <a:pPr/>
              <a:t>48</a:t>
            </a:fld>
            <a:endParaRPr lang="bg-BG" altLang="bg-BG"/>
          </a:p>
        </p:txBody>
      </p:sp>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332656"/>
            <a:ext cx="5588000" cy="39497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3716338"/>
            <a:ext cx="8229600" cy="2808287"/>
          </a:xfrm>
        </p:spPr>
        <p:txBody>
          <a:bodyPr>
            <a:normAutofit fontScale="90000"/>
          </a:bodyPr>
          <a:lstStyle/>
          <a:p>
            <a:pPr>
              <a:lnSpc>
                <a:spcPct val="120000"/>
              </a:lnSpc>
            </a:pPr>
            <a:r>
              <a:rPr lang="bg-BG" altLang="bg-BG" sz="2400" b="1">
                <a:solidFill>
                  <a:srgbClr val="FF3300"/>
                </a:solidFill>
              </a:rPr>
              <a:t>Fact 9</a:t>
            </a:r>
            <a:br>
              <a:rPr lang="bg-BG" altLang="bg-BG" sz="2400" b="1">
                <a:solidFill>
                  <a:srgbClr val="FF3300"/>
                </a:solidFill>
              </a:rPr>
            </a:br>
            <a:r>
              <a:rPr lang="bg-BG" altLang="bg-BG" sz="2400" b="1">
                <a:solidFill>
                  <a:srgbClr val="FF3300"/>
                </a:solidFill>
              </a:rPr>
              <a:t>Child health is improving</a:t>
            </a:r>
            <a:r>
              <a:rPr lang="en-US" altLang="bg-BG" sz="2400" b="1">
                <a:solidFill>
                  <a:srgbClr val="FF3300"/>
                </a:solidFill>
              </a:rPr>
              <a:t>. </a:t>
            </a:r>
            <a:r>
              <a:rPr lang="en-US" altLang="bg-BG" sz="2400">
                <a:solidFill>
                  <a:schemeClr val="tx1"/>
                </a:solidFill>
              </a:rPr>
              <a:t>A</a:t>
            </a:r>
            <a:r>
              <a:rPr lang="bg-BG" altLang="bg-BG" sz="2400"/>
              <a:t>bout two-thirds of child deaths are preventable through </a:t>
            </a:r>
            <a:r>
              <a:rPr lang="bg-BG" altLang="bg-BG" sz="2400">
                <a:solidFill>
                  <a:srgbClr val="FF3300"/>
                </a:solidFill>
              </a:rPr>
              <a:t>access to practical,</a:t>
            </a:r>
            <a:r>
              <a:rPr lang="bg-BG" altLang="bg-BG" sz="2400"/>
              <a:t> </a:t>
            </a:r>
            <a:r>
              <a:rPr lang="bg-BG" altLang="bg-BG" sz="2400" b="1">
                <a:solidFill>
                  <a:srgbClr val="FF3300"/>
                </a:solidFill>
              </a:rPr>
              <a:t>low-cost interventions, and effective primary care</a:t>
            </a:r>
            <a:r>
              <a:rPr lang="bg-BG" altLang="bg-BG" sz="2400"/>
              <a:t> up to five years of age. </a:t>
            </a:r>
            <a:r>
              <a:rPr lang="bg-BG" altLang="bg-BG" sz="2400" b="1">
                <a:solidFill>
                  <a:srgbClr val="FF3300"/>
                </a:solidFill>
              </a:rPr>
              <a:t>Stronger health systems</a:t>
            </a:r>
            <a:r>
              <a:rPr lang="bg-BG" altLang="bg-BG" sz="2400"/>
              <a:t> are crucial for improving access to care and prevention.</a:t>
            </a:r>
          </a:p>
        </p:txBody>
      </p:sp>
      <p:sp>
        <p:nvSpPr>
          <p:cNvPr id="6" name="Контейнер за номер на слайда 4"/>
          <p:cNvSpPr>
            <a:spLocks noGrp="1"/>
          </p:cNvSpPr>
          <p:nvPr>
            <p:ph type="sldNum" sz="quarter" idx="11"/>
          </p:nvPr>
        </p:nvSpPr>
        <p:spPr/>
        <p:txBody>
          <a:bodyPr/>
          <a:lstStyle/>
          <a:p>
            <a:fld id="{CD0849C5-CD50-4273-A14A-4E429ED60AD2}" type="slidenum">
              <a:rPr lang="bg-BG" altLang="bg-BG"/>
              <a:pPr/>
              <a:t>49</a:t>
            </a:fld>
            <a:endParaRPr lang="bg-BG" altLang="bg-BG"/>
          </a:p>
        </p:txBody>
      </p:sp>
      <p:pic>
        <p:nvPicPr>
          <p:cNvPr id="104452" name="Picture 4" descr="A health worker examines a young boy held by his mother, Sud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2088"/>
            <a:ext cx="5184775" cy="343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5536" y="116632"/>
            <a:ext cx="8229600" cy="6249987"/>
          </a:xfrm>
        </p:spPr>
        <p:txBody>
          <a:bodyPr>
            <a:normAutofit fontScale="90000"/>
          </a:bodyPr>
          <a:lstStyle/>
          <a:p>
            <a:pPr algn="l"/>
            <a:r>
              <a:rPr lang="en-US" altLang="bg-BG" sz="4000" b="1" dirty="0">
                <a:solidFill>
                  <a:srgbClr val="FF3300"/>
                </a:solidFill>
              </a:rPr>
              <a:t>Mother and child – </a:t>
            </a:r>
            <a:r>
              <a:rPr lang="en-US" altLang="bg-BG" sz="4000" b="1" dirty="0" smtClean="0">
                <a:solidFill>
                  <a:srgbClr val="FF3300"/>
                </a:solidFill>
              </a:rPr>
              <a:t>one unit</a:t>
            </a:r>
            <a:r>
              <a:rPr lang="en-US" altLang="bg-BG" sz="4000" b="1" dirty="0">
                <a:solidFill>
                  <a:srgbClr val="FF3300"/>
                </a:solidFill>
              </a:rPr>
              <a:t/>
            </a:r>
            <a:br>
              <a:rPr lang="en-US" altLang="bg-BG" sz="4000" b="1" dirty="0">
                <a:solidFill>
                  <a:srgbClr val="FF3300"/>
                </a:solidFill>
              </a:rPr>
            </a:br>
            <a:r>
              <a:rPr lang="en-US" altLang="bg-BG" sz="2800" dirty="0">
                <a:solidFill>
                  <a:schemeClr val="tx1"/>
                </a:solidFill>
              </a:rPr>
              <a:t>1.During the antenatal period the </a:t>
            </a:r>
            <a:r>
              <a:rPr lang="en-US" altLang="bg-BG" sz="2800" dirty="0" smtClean="0">
                <a:solidFill>
                  <a:schemeClr val="tx1"/>
                </a:solidFill>
              </a:rPr>
              <a:t>fetus </a:t>
            </a:r>
            <a:r>
              <a:rPr lang="en-US" altLang="bg-BG" sz="2800" dirty="0">
                <a:solidFill>
                  <a:schemeClr val="tx1"/>
                </a:solidFill>
              </a:rPr>
              <a:t>is part of the mother.</a:t>
            </a:r>
            <a:br>
              <a:rPr lang="en-US" altLang="bg-BG" sz="2800" dirty="0">
                <a:solidFill>
                  <a:schemeClr val="tx1"/>
                </a:solidFill>
              </a:rPr>
            </a:br>
            <a:r>
              <a:rPr lang="en-US" altLang="bg-BG" sz="2800" dirty="0">
                <a:solidFill>
                  <a:schemeClr val="tx1"/>
                </a:solidFill>
              </a:rPr>
              <a:t>2. Child health is closely related to maternal health. </a:t>
            </a:r>
            <a:r>
              <a:rPr lang="en-US" altLang="bg-BG" sz="2800" dirty="0">
                <a:solidFill>
                  <a:srgbClr val="FF3300"/>
                </a:solidFill>
              </a:rPr>
              <a:t>A healthy mother – a healthy baby.</a:t>
            </a:r>
            <a:br>
              <a:rPr lang="en-US" altLang="bg-BG" sz="2800" dirty="0">
                <a:solidFill>
                  <a:srgbClr val="FF3300"/>
                </a:solidFill>
              </a:rPr>
            </a:br>
            <a:r>
              <a:rPr lang="en-US" altLang="bg-BG" sz="2800" dirty="0">
                <a:solidFill>
                  <a:schemeClr val="tx1"/>
                </a:solidFill>
              </a:rPr>
              <a:t>3.</a:t>
            </a:r>
            <a:r>
              <a:rPr lang="en-US" altLang="bg-BG" sz="2800" dirty="0">
                <a:solidFill>
                  <a:srgbClr val="FF3300"/>
                </a:solidFill>
              </a:rPr>
              <a:t> </a:t>
            </a:r>
            <a:r>
              <a:rPr lang="en-US" altLang="bg-BG" sz="2800" dirty="0">
                <a:solidFill>
                  <a:schemeClr val="tx1"/>
                </a:solidFill>
              </a:rPr>
              <a:t>Certain diseases and conditions during pregnancy (syphilis, </a:t>
            </a:r>
            <a:r>
              <a:rPr lang="en-US" altLang="bg-BG" sz="2800" dirty="0" err="1">
                <a:solidFill>
                  <a:schemeClr val="tx1"/>
                </a:solidFill>
              </a:rPr>
              <a:t>german</a:t>
            </a:r>
            <a:r>
              <a:rPr lang="en-US" altLang="bg-BG" sz="2800" dirty="0">
                <a:solidFill>
                  <a:schemeClr val="tx1"/>
                </a:solidFill>
              </a:rPr>
              <a:t> measles, AIDS, drug intake) are likely to have effects upon the </a:t>
            </a:r>
            <a:r>
              <a:rPr lang="en-US" altLang="bg-BG" sz="2800" dirty="0" smtClean="0">
                <a:solidFill>
                  <a:schemeClr val="tx1"/>
                </a:solidFill>
              </a:rPr>
              <a:t>fetus</a:t>
            </a:r>
            <a:r>
              <a:rPr lang="en-US" altLang="bg-BG" sz="2800" dirty="0">
                <a:solidFill>
                  <a:schemeClr val="tx1"/>
                </a:solidFill>
              </a:rPr>
              <a:t>.</a:t>
            </a:r>
            <a:br>
              <a:rPr lang="en-US" altLang="bg-BG" sz="2800" dirty="0">
                <a:solidFill>
                  <a:schemeClr val="tx1"/>
                </a:solidFill>
              </a:rPr>
            </a:br>
            <a:r>
              <a:rPr lang="en-US" altLang="bg-BG" sz="2800" dirty="0">
                <a:solidFill>
                  <a:schemeClr val="tx1"/>
                </a:solidFill>
              </a:rPr>
              <a:t>4. After birth the child is dependent upon the mother. </a:t>
            </a:r>
            <a:br>
              <a:rPr lang="en-US" altLang="bg-BG" sz="2800" dirty="0">
                <a:solidFill>
                  <a:schemeClr val="tx1"/>
                </a:solidFill>
              </a:rPr>
            </a:br>
            <a:r>
              <a:rPr lang="en-US" altLang="bg-BG" sz="2800" dirty="0">
                <a:solidFill>
                  <a:schemeClr val="tx1"/>
                </a:solidFill>
              </a:rPr>
              <a:t>5. Almost all care services to the mother and child are closely related. </a:t>
            </a:r>
            <a:br>
              <a:rPr lang="en-US" altLang="bg-BG" sz="2800" dirty="0">
                <a:solidFill>
                  <a:schemeClr val="tx1"/>
                </a:solidFill>
              </a:rPr>
            </a:br>
            <a:r>
              <a:rPr lang="en-US" altLang="bg-BG" sz="2800" dirty="0">
                <a:solidFill>
                  <a:schemeClr val="tx1"/>
                </a:solidFill>
              </a:rPr>
              <a:t>6. The mother is the first teacher of the child.</a:t>
            </a:r>
            <a:endParaRPr lang="bg-BG" altLang="bg-BG" sz="2800" dirty="0">
              <a:solidFill>
                <a:schemeClr val="tx1"/>
              </a:solidFill>
            </a:endParaRPr>
          </a:p>
        </p:txBody>
      </p:sp>
      <p:sp>
        <p:nvSpPr>
          <p:cNvPr id="5" name="Контейнер за номер на слайда 4"/>
          <p:cNvSpPr>
            <a:spLocks noGrp="1"/>
          </p:cNvSpPr>
          <p:nvPr>
            <p:ph type="sldNum" sz="quarter" idx="11"/>
          </p:nvPr>
        </p:nvSpPr>
        <p:spPr/>
        <p:txBody>
          <a:bodyPr/>
          <a:lstStyle/>
          <a:p>
            <a:fld id="{62EE77C7-3DDE-461A-A936-6E4695429E8D}" type="slidenum">
              <a:rPr lang="bg-BG" altLang="bg-BG"/>
              <a:pPr/>
              <a:t>5</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50825" y="2492896"/>
            <a:ext cx="8642350" cy="3671887"/>
          </a:xfrm>
        </p:spPr>
        <p:txBody>
          <a:bodyPr>
            <a:normAutofit/>
          </a:bodyPr>
          <a:lstStyle/>
          <a:p>
            <a:r>
              <a:rPr lang="bg-BG" altLang="bg-BG" sz="2000" b="1" dirty="0" err="1">
                <a:solidFill>
                  <a:srgbClr val="FF3300"/>
                </a:solidFill>
              </a:rPr>
              <a:t>Fact</a:t>
            </a:r>
            <a:r>
              <a:rPr lang="bg-BG" altLang="bg-BG" sz="2000" b="1" dirty="0">
                <a:solidFill>
                  <a:srgbClr val="FF3300"/>
                </a:solidFill>
              </a:rPr>
              <a:t> 10</a:t>
            </a:r>
            <a:br>
              <a:rPr lang="bg-BG" altLang="bg-BG" sz="2000" b="1" dirty="0">
                <a:solidFill>
                  <a:srgbClr val="FF3300"/>
                </a:solidFill>
              </a:rPr>
            </a:br>
            <a:r>
              <a:rPr lang="bg-BG" altLang="bg-BG" sz="2000" b="1" dirty="0" err="1">
                <a:solidFill>
                  <a:srgbClr val="FF3300"/>
                </a:solidFill>
              </a:rPr>
              <a:t>Greater</a:t>
            </a:r>
            <a:r>
              <a:rPr lang="bg-BG" altLang="bg-BG" sz="2000" b="1" dirty="0">
                <a:solidFill>
                  <a:srgbClr val="FF3300"/>
                </a:solidFill>
              </a:rPr>
              <a:t> </a:t>
            </a:r>
            <a:r>
              <a:rPr lang="bg-BG" altLang="bg-BG" sz="2000" b="1" dirty="0" err="1">
                <a:solidFill>
                  <a:srgbClr val="FF3300"/>
                </a:solidFill>
              </a:rPr>
              <a:t>investment</a:t>
            </a:r>
            <a:r>
              <a:rPr lang="bg-BG" altLang="bg-BG" sz="2000" dirty="0"/>
              <a:t> is </a:t>
            </a:r>
            <a:r>
              <a:rPr lang="bg-BG" altLang="bg-BG" sz="2000" dirty="0" err="1"/>
              <a:t>key</a:t>
            </a:r>
            <a:r>
              <a:rPr lang="bg-BG" altLang="bg-BG" sz="2000" dirty="0"/>
              <a:t> to </a:t>
            </a:r>
            <a:r>
              <a:rPr lang="bg-BG" altLang="bg-BG" sz="2000" dirty="0" err="1"/>
              <a:t>achieving</a:t>
            </a:r>
            <a:r>
              <a:rPr lang="bg-BG" altLang="bg-BG" sz="2000" dirty="0"/>
              <a:t> </a:t>
            </a:r>
            <a:r>
              <a:rPr lang="bg-BG" altLang="bg-BG" sz="2000" b="1" dirty="0" err="1">
                <a:solidFill>
                  <a:srgbClr val="FF3300"/>
                </a:solidFill>
              </a:rPr>
              <a:t>reduc</a:t>
            </a:r>
            <a:r>
              <a:rPr lang="en-US" altLang="bg-BG" sz="2000" b="1" dirty="0" err="1">
                <a:solidFill>
                  <a:srgbClr val="FF3300"/>
                </a:solidFill>
              </a:rPr>
              <a:t>tion</a:t>
            </a:r>
            <a:r>
              <a:rPr lang="en-US" altLang="bg-BG" sz="2000" b="1" dirty="0">
                <a:solidFill>
                  <a:srgbClr val="FF3300"/>
                </a:solidFill>
              </a:rPr>
              <a:t> of</a:t>
            </a:r>
            <a:r>
              <a:rPr lang="bg-BG" altLang="bg-BG" sz="2000" b="1" dirty="0">
                <a:solidFill>
                  <a:srgbClr val="FF3300"/>
                </a:solidFill>
              </a:rPr>
              <a:t> </a:t>
            </a:r>
            <a:r>
              <a:rPr lang="bg-BG" altLang="bg-BG" sz="2000" b="1" dirty="0" err="1">
                <a:solidFill>
                  <a:srgbClr val="FF3300"/>
                </a:solidFill>
              </a:rPr>
              <a:t>under-five</a:t>
            </a:r>
            <a:r>
              <a:rPr lang="bg-BG" altLang="bg-BG" sz="2000" b="1" dirty="0">
                <a:solidFill>
                  <a:srgbClr val="FF3300"/>
                </a:solidFill>
              </a:rPr>
              <a:t> </a:t>
            </a:r>
            <a:r>
              <a:rPr lang="bg-BG" altLang="bg-BG" sz="2000" b="1" dirty="0" err="1">
                <a:solidFill>
                  <a:srgbClr val="FF3300"/>
                </a:solidFill>
              </a:rPr>
              <a:t>mortality</a:t>
            </a:r>
            <a:r>
              <a:rPr lang="bg-BG" altLang="bg-BG" sz="2000" b="1" dirty="0">
                <a:solidFill>
                  <a:srgbClr val="FF3300"/>
                </a:solidFill>
              </a:rPr>
              <a:t> </a:t>
            </a:r>
            <a:r>
              <a:rPr lang="bg-BG" altLang="bg-BG" sz="2000" b="1" dirty="0" err="1">
                <a:solidFill>
                  <a:srgbClr val="FF3300"/>
                </a:solidFill>
              </a:rPr>
              <a:t>rate</a:t>
            </a:r>
            <a:r>
              <a:rPr lang="en-US" altLang="bg-BG" sz="2000" b="1" dirty="0">
                <a:solidFill>
                  <a:srgbClr val="FF3300"/>
                </a:solidFill>
              </a:rPr>
              <a:t>. </a:t>
            </a:r>
            <a:r>
              <a:rPr lang="bg-BG" altLang="bg-BG" sz="2000" dirty="0" err="1"/>
              <a:t>Public</a:t>
            </a:r>
            <a:r>
              <a:rPr lang="bg-BG" altLang="bg-BG" sz="2000" dirty="0"/>
              <a:t> </a:t>
            </a:r>
            <a:r>
              <a:rPr lang="bg-BG" altLang="bg-BG" sz="2000" dirty="0" err="1"/>
              <a:t>and</a:t>
            </a:r>
            <a:r>
              <a:rPr lang="bg-BG" altLang="bg-BG" sz="2000" dirty="0"/>
              <a:t> </a:t>
            </a:r>
            <a:r>
              <a:rPr lang="bg-BG" altLang="bg-BG" sz="2000" dirty="0" err="1"/>
              <a:t>private</a:t>
            </a:r>
            <a:r>
              <a:rPr lang="bg-BG" altLang="bg-BG" sz="2000" dirty="0"/>
              <a:t> </a:t>
            </a:r>
            <a:r>
              <a:rPr lang="bg-BG" altLang="bg-BG" sz="2000" dirty="0" err="1"/>
              <a:t>partners</a:t>
            </a:r>
            <a:r>
              <a:rPr lang="bg-BG" altLang="bg-BG" sz="2000" dirty="0"/>
              <a:t> </a:t>
            </a:r>
            <a:r>
              <a:rPr lang="bg-BG" altLang="bg-BG" sz="2000" dirty="0" err="1"/>
              <a:t>must</a:t>
            </a:r>
            <a:r>
              <a:rPr lang="bg-BG" altLang="bg-BG" sz="2000" dirty="0"/>
              <a:t> come </a:t>
            </a:r>
            <a:r>
              <a:rPr lang="bg-BG" altLang="bg-BG" sz="2000" dirty="0" err="1"/>
              <a:t>together</a:t>
            </a:r>
            <a:r>
              <a:rPr lang="bg-BG" altLang="bg-BG" sz="2000" dirty="0"/>
              <a:t> to </a:t>
            </a:r>
            <a:r>
              <a:rPr lang="bg-BG" altLang="bg-BG" sz="2000" dirty="0" err="1"/>
              <a:t>fill</a:t>
            </a:r>
            <a:r>
              <a:rPr lang="bg-BG" altLang="bg-BG" sz="2000" dirty="0"/>
              <a:t> the </a:t>
            </a:r>
            <a:r>
              <a:rPr lang="bg-BG" altLang="bg-BG" sz="2000" dirty="0" err="1"/>
              <a:t>gap</a:t>
            </a:r>
            <a:r>
              <a:rPr lang="bg-BG" altLang="bg-BG" sz="2000" dirty="0"/>
              <a:t> in </a:t>
            </a:r>
            <a:r>
              <a:rPr lang="bg-BG" altLang="bg-BG" sz="2000" dirty="0" err="1"/>
              <a:t>order</a:t>
            </a:r>
            <a:r>
              <a:rPr lang="bg-BG" altLang="bg-BG" sz="2000" dirty="0"/>
              <a:t> to </a:t>
            </a:r>
            <a:r>
              <a:rPr lang="bg-BG" altLang="bg-BG" sz="2000" dirty="0" err="1"/>
              <a:t>meet</a:t>
            </a:r>
            <a:r>
              <a:rPr lang="bg-BG" altLang="bg-BG" sz="2000" dirty="0"/>
              <a:t> </a:t>
            </a:r>
            <a:r>
              <a:rPr lang="bg-BG" altLang="bg-BG" sz="2000" dirty="0" err="1"/>
              <a:t>this</a:t>
            </a:r>
            <a:r>
              <a:rPr lang="bg-BG" altLang="bg-BG" sz="2000" dirty="0"/>
              <a:t> </a:t>
            </a:r>
            <a:r>
              <a:rPr lang="bg-BG" altLang="bg-BG" sz="2000" dirty="0" err="1"/>
              <a:t>goal</a:t>
            </a:r>
            <a:r>
              <a:rPr lang="bg-BG" altLang="bg-BG" sz="2000" dirty="0"/>
              <a:t>. The </a:t>
            </a:r>
            <a:r>
              <a:rPr lang="bg-BG" altLang="bg-BG" sz="2000" dirty="0" err="1"/>
              <a:t>launch</a:t>
            </a:r>
            <a:r>
              <a:rPr lang="bg-BG" altLang="bg-BG" sz="2000" dirty="0"/>
              <a:t> of the International Health Partnership, the </a:t>
            </a:r>
            <a:r>
              <a:rPr lang="bg-BG" altLang="bg-BG" sz="2000" dirty="0" err="1"/>
              <a:t>related</a:t>
            </a:r>
            <a:r>
              <a:rPr lang="bg-BG" altLang="bg-BG" sz="2000" dirty="0"/>
              <a:t> </a:t>
            </a:r>
            <a:r>
              <a:rPr lang="bg-BG" altLang="bg-BG" sz="2000" dirty="0" err="1"/>
              <a:t>Global</a:t>
            </a:r>
            <a:r>
              <a:rPr lang="bg-BG" altLang="bg-BG" sz="2000" dirty="0"/>
              <a:t> </a:t>
            </a:r>
            <a:r>
              <a:rPr lang="bg-BG" altLang="bg-BG" sz="2000" dirty="0" err="1"/>
              <a:t>Campaign</a:t>
            </a:r>
            <a:r>
              <a:rPr lang="bg-BG" altLang="bg-BG" sz="2000" dirty="0"/>
              <a:t> </a:t>
            </a:r>
            <a:r>
              <a:rPr lang="bg-BG" altLang="bg-BG" sz="2000" dirty="0" err="1"/>
              <a:t>for</a:t>
            </a:r>
            <a:r>
              <a:rPr lang="bg-BG" altLang="bg-BG" sz="2000" dirty="0"/>
              <a:t> the Health </a:t>
            </a:r>
            <a:r>
              <a:rPr lang="bg-BG" altLang="bg-BG" sz="2000" dirty="0" err="1"/>
              <a:t>MDGs</a:t>
            </a:r>
            <a:r>
              <a:rPr lang="bg-BG" altLang="bg-BG" sz="2000" dirty="0"/>
              <a:t>, </a:t>
            </a:r>
            <a:r>
              <a:rPr lang="bg-BG" altLang="bg-BG" sz="2000" dirty="0" err="1"/>
              <a:t>and</a:t>
            </a:r>
            <a:r>
              <a:rPr lang="bg-BG" altLang="bg-BG" sz="2000" dirty="0"/>
              <a:t> </a:t>
            </a:r>
            <a:r>
              <a:rPr lang="bg-BG" altLang="bg-BG" sz="2000" dirty="0" err="1"/>
              <a:t>several</a:t>
            </a:r>
            <a:r>
              <a:rPr lang="bg-BG" altLang="bg-BG" sz="2000" dirty="0"/>
              <a:t> </a:t>
            </a:r>
            <a:r>
              <a:rPr lang="bg-BG" altLang="bg-BG" sz="2000" dirty="0" err="1"/>
              <a:t>large</a:t>
            </a:r>
            <a:r>
              <a:rPr lang="bg-BG" altLang="bg-BG" sz="2000" dirty="0"/>
              <a:t> </a:t>
            </a:r>
            <a:r>
              <a:rPr lang="bg-BG" altLang="bg-BG" sz="2000" dirty="0" err="1"/>
              <a:t>bilateral</a:t>
            </a:r>
            <a:r>
              <a:rPr lang="bg-BG" altLang="bg-BG" sz="2000" dirty="0"/>
              <a:t> </a:t>
            </a:r>
            <a:r>
              <a:rPr lang="bg-BG" altLang="bg-BG" sz="2000" dirty="0" err="1"/>
              <a:t>donor</a:t>
            </a:r>
            <a:r>
              <a:rPr lang="bg-BG" altLang="bg-BG" sz="2000" dirty="0"/>
              <a:t> </a:t>
            </a:r>
            <a:r>
              <a:rPr lang="bg-BG" altLang="bg-BG" sz="2000" dirty="0" err="1"/>
              <a:t>pledges</a:t>
            </a:r>
            <a:r>
              <a:rPr lang="bg-BG" altLang="bg-BG" sz="2000" dirty="0"/>
              <a:t> </a:t>
            </a:r>
            <a:r>
              <a:rPr lang="bg-BG" altLang="bg-BG" sz="2000" dirty="0" err="1"/>
              <a:t>are</a:t>
            </a:r>
            <a:r>
              <a:rPr lang="bg-BG" altLang="bg-BG" sz="2000" dirty="0"/>
              <a:t> </a:t>
            </a:r>
            <a:r>
              <a:rPr lang="bg-BG" altLang="bg-BG" sz="2000" dirty="0" err="1"/>
              <a:t>important</a:t>
            </a:r>
            <a:r>
              <a:rPr lang="bg-BG" altLang="bg-BG" sz="2000" dirty="0"/>
              <a:t> </a:t>
            </a:r>
            <a:r>
              <a:rPr lang="bg-BG" altLang="bg-BG" sz="2000" dirty="0" err="1"/>
              <a:t>steps</a:t>
            </a:r>
            <a:r>
              <a:rPr lang="bg-BG" altLang="bg-BG" sz="2000" dirty="0"/>
              <a:t> in </a:t>
            </a:r>
            <a:r>
              <a:rPr lang="bg-BG" altLang="bg-BG" sz="2000" dirty="0" err="1"/>
              <a:t>th</a:t>
            </a:r>
            <a:r>
              <a:rPr lang="en-US" altLang="bg-BG" sz="2000" dirty="0"/>
              <a:t>is</a:t>
            </a:r>
            <a:r>
              <a:rPr lang="bg-BG" altLang="bg-BG" sz="2000" dirty="0"/>
              <a:t> </a:t>
            </a:r>
            <a:r>
              <a:rPr lang="bg-BG" altLang="bg-BG" sz="2000" dirty="0" err="1"/>
              <a:t>direction</a:t>
            </a:r>
            <a:r>
              <a:rPr lang="bg-BG" altLang="bg-BG" sz="2000" dirty="0"/>
              <a:t>.</a:t>
            </a:r>
          </a:p>
        </p:txBody>
      </p:sp>
      <p:sp>
        <p:nvSpPr>
          <p:cNvPr id="6" name="Контейнер за номер на слайда 4"/>
          <p:cNvSpPr>
            <a:spLocks noGrp="1"/>
          </p:cNvSpPr>
          <p:nvPr>
            <p:ph type="sldNum" sz="quarter" idx="11"/>
          </p:nvPr>
        </p:nvSpPr>
        <p:spPr/>
        <p:txBody>
          <a:bodyPr/>
          <a:lstStyle/>
          <a:p>
            <a:fld id="{BA917B42-91E2-4AA6-BF0F-B235CFC3E622}" type="slidenum">
              <a:rPr lang="bg-BG" altLang="bg-BG"/>
              <a:pPr/>
              <a:t>50</a:t>
            </a:fld>
            <a:endParaRPr lang="bg-BG" altLang="bg-BG"/>
          </a:p>
        </p:txBody>
      </p:sp>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88640"/>
            <a:ext cx="5760640" cy="329091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a:xfrm>
            <a:off x="457200" y="274638"/>
            <a:ext cx="8229600" cy="5818187"/>
          </a:xfrm>
        </p:spPr>
        <p:txBody>
          <a:bodyPr/>
          <a:lstStyle/>
          <a:p>
            <a:r>
              <a:rPr lang="en-US" altLang="bg-BG" sz="3200" b="1" dirty="0">
                <a:solidFill>
                  <a:srgbClr val="FF3300"/>
                </a:solidFill>
              </a:rPr>
              <a:t>MILLENNIUM DEVELOPMENT </a:t>
            </a:r>
            <a:r>
              <a:rPr lang="bg-BG" altLang="bg-BG" sz="3200" b="1" dirty="0">
                <a:solidFill>
                  <a:srgbClr val="FF3300"/>
                </a:solidFill>
              </a:rPr>
              <a:t>GOAL 4:</a:t>
            </a:r>
            <a:br>
              <a:rPr lang="bg-BG" altLang="bg-BG" sz="3200" b="1" dirty="0">
                <a:solidFill>
                  <a:srgbClr val="FF3300"/>
                </a:solidFill>
              </a:rPr>
            </a:br>
            <a:r>
              <a:rPr lang="bg-BG" altLang="bg-BG" sz="3200" b="1" dirty="0">
                <a:solidFill>
                  <a:srgbClr val="FF3300"/>
                </a:solidFill>
              </a:rPr>
              <a:t>REDUCE CHILD MORTALITY</a:t>
            </a:r>
            <a:r>
              <a:rPr lang="bg-BG" altLang="bg-BG" sz="3200" b="1" dirty="0"/>
              <a:t/>
            </a:r>
            <a:br>
              <a:rPr lang="bg-BG" altLang="bg-BG" sz="3200" b="1" dirty="0"/>
            </a:br>
            <a:r>
              <a:rPr lang="bg-BG" altLang="bg-BG" sz="3200" dirty="0"/>
              <a:t/>
            </a:r>
            <a:br>
              <a:rPr lang="bg-BG" altLang="bg-BG" sz="3200" dirty="0"/>
            </a:br>
            <a:r>
              <a:rPr lang="bg-BG" altLang="bg-BG" sz="3200" b="1" dirty="0" err="1">
                <a:solidFill>
                  <a:srgbClr val="FF0000"/>
                </a:solidFill>
              </a:rPr>
              <a:t>Target</a:t>
            </a:r>
            <a:r>
              <a:rPr lang="bg-BG" altLang="bg-BG" sz="3200" b="1" dirty="0">
                <a:solidFill>
                  <a:srgbClr val="FF0000"/>
                </a:solidFill>
              </a:rPr>
              <a:t> 1: </a:t>
            </a:r>
            <a:r>
              <a:rPr lang="bg-BG" altLang="bg-BG" sz="3200" b="1" dirty="0">
                <a:solidFill>
                  <a:schemeClr val="tx1"/>
                </a:solidFill>
              </a:rPr>
              <a:t/>
            </a:r>
            <a:br>
              <a:rPr lang="bg-BG" altLang="bg-BG" sz="3200" b="1" dirty="0">
                <a:solidFill>
                  <a:schemeClr val="tx1"/>
                </a:solidFill>
              </a:rPr>
            </a:br>
            <a:r>
              <a:rPr lang="bg-BG" altLang="bg-BG" sz="3200" b="1" dirty="0" err="1">
                <a:solidFill>
                  <a:schemeClr val="tx1"/>
                </a:solidFill>
              </a:rPr>
              <a:t>Reduce</a:t>
            </a:r>
            <a:r>
              <a:rPr lang="bg-BG" altLang="bg-BG" sz="3200" b="1" dirty="0">
                <a:solidFill>
                  <a:schemeClr val="tx1"/>
                </a:solidFill>
              </a:rPr>
              <a:t> </a:t>
            </a:r>
            <a:r>
              <a:rPr lang="bg-BG" altLang="bg-BG" sz="3200" b="1" dirty="0" err="1">
                <a:solidFill>
                  <a:schemeClr val="tx1"/>
                </a:solidFill>
              </a:rPr>
              <a:t>by</a:t>
            </a:r>
            <a:r>
              <a:rPr lang="bg-BG" altLang="bg-BG" sz="3200" b="1" dirty="0">
                <a:solidFill>
                  <a:schemeClr val="tx1"/>
                </a:solidFill>
              </a:rPr>
              <a:t> </a:t>
            </a:r>
            <a:r>
              <a:rPr lang="bg-BG" altLang="bg-BG" sz="3200" b="1" dirty="0" err="1">
                <a:solidFill>
                  <a:schemeClr val="tx1"/>
                </a:solidFill>
              </a:rPr>
              <a:t>two</a:t>
            </a:r>
            <a:r>
              <a:rPr lang="bg-BG" altLang="bg-BG" sz="3200" b="1" dirty="0">
                <a:solidFill>
                  <a:schemeClr val="tx1"/>
                </a:solidFill>
              </a:rPr>
              <a:t> </a:t>
            </a:r>
            <a:r>
              <a:rPr lang="bg-BG" altLang="bg-BG" sz="3200" b="1" dirty="0" err="1">
                <a:solidFill>
                  <a:schemeClr val="tx1"/>
                </a:solidFill>
              </a:rPr>
              <a:t>thirds</a:t>
            </a:r>
            <a:r>
              <a:rPr lang="bg-BG" altLang="bg-BG" sz="3200" b="1" dirty="0">
                <a:solidFill>
                  <a:schemeClr val="tx1"/>
                </a:solidFill>
              </a:rPr>
              <a:t>, </a:t>
            </a:r>
            <a:r>
              <a:rPr lang="bg-BG" altLang="bg-BG" sz="3200" b="1" dirty="0" err="1">
                <a:solidFill>
                  <a:schemeClr val="tx1"/>
                </a:solidFill>
              </a:rPr>
              <a:t>between</a:t>
            </a:r>
            <a:r>
              <a:rPr lang="bg-BG" altLang="bg-BG" sz="3200" b="1" dirty="0">
                <a:solidFill>
                  <a:schemeClr val="tx1"/>
                </a:solidFill>
              </a:rPr>
              <a:t> 1990 </a:t>
            </a:r>
            <a:r>
              <a:rPr lang="bg-BG" altLang="bg-BG" sz="3200" b="1" dirty="0" err="1">
                <a:solidFill>
                  <a:schemeClr val="tx1"/>
                </a:solidFill>
              </a:rPr>
              <a:t>and</a:t>
            </a:r>
            <a:r>
              <a:rPr lang="bg-BG" altLang="bg-BG" sz="3200" b="1" dirty="0">
                <a:solidFill>
                  <a:schemeClr val="tx1"/>
                </a:solidFill>
              </a:rPr>
              <a:t> 2015, the </a:t>
            </a:r>
            <a:r>
              <a:rPr lang="bg-BG" altLang="bg-BG" sz="3200" b="1" dirty="0" err="1">
                <a:solidFill>
                  <a:schemeClr val="tx1"/>
                </a:solidFill>
              </a:rPr>
              <a:t>under-five</a:t>
            </a:r>
            <a:r>
              <a:rPr lang="bg-BG" altLang="bg-BG" sz="3200" b="1" dirty="0">
                <a:solidFill>
                  <a:schemeClr val="tx1"/>
                </a:solidFill>
              </a:rPr>
              <a:t> </a:t>
            </a:r>
            <a:r>
              <a:rPr lang="bg-BG" altLang="bg-BG" sz="3200" b="1" dirty="0" err="1">
                <a:solidFill>
                  <a:schemeClr val="tx1"/>
                </a:solidFill>
              </a:rPr>
              <a:t>mortality</a:t>
            </a:r>
            <a:r>
              <a:rPr lang="bg-BG" altLang="bg-BG" sz="3200" b="1" dirty="0">
                <a:solidFill>
                  <a:schemeClr val="tx1"/>
                </a:solidFill>
              </a:rPr>
              <a:t> </a:t>
            </a:r>
            <a:r>
              <a:rPr lang="bg-BG" altLang="bg-BG" sz="3200" b="1" dirty="0" err="1">
                <a:solidFill>
                  <a:schemeClr val="tx1"/>
                </a:solidFill>
              </a:rPr>
              <a:t>rate</a:t>
            </a:r>
            <a:r>
              <a:rPr lang="bg-BG" altLang="bg-BG" sz="3200" b="1" dirty="0"/>
              <a:t/>
            </a:r>
            <a:br>
              <a:rPr lang="bg-BG" altLang="bg-BG" sz="3200" b="1" dirty="0"/>
            </a:br>
            <a:r>
              <a:rPr lang="bg-BG" altLang="bg-BG" sz="3200" dirty="0"/>
              <a:t>  </a:t>
            </a:r>
          </a:p>
        </p:txBody>
      </p:sp>
      <p:sp>
        <p:nvSpPr>
          <p:cNvPr id="5" name="Контейнер за номер на слайда 4"/>
          <p:cNvSpPr>
            <a:spLocks noGrp="1"/>
          </p:cNvSpPr>
          <p:nvPr>
            <p:ph type="sldNum" sz="quarter" idx="11"/>
          </p:nvPr>
        </p:nvSpPr>
        <p:spPr/>
        <p:txBody>
          <a:bodyPr/>
          <a:lstStyle/>
          <a:p>
            <a:fld id="{5236EBC6-7789-466F-9A84-B42DF1FA33F7}" type="slidenum">
              <a:rPr lang="bg-BG" altLang="bg-BG"/>
              <a:pPr/>
              <a:t>51</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Контейнер за номер на слайда 4"/>
          <p:cNvSpPr>
            <a:spLocks noGrp="1"/>
          </p:cNvSpPr>
          <p:nvPr>
            <p:ph type="sldNum" sz="quarter" idx="11"/>
          </p:nvPr>
        </p:nvSpPr>
        <p:spPr/>
        <p:txBody>
          <a:bodyPr/>
          <a:lstStyle/>
          <a:p>
            <a:fld id="{FD1EECDC-1A9B-472B-9C2F-80A2820B9D03}" type="slidenum">
              <a:rPr lang="bg-BG" altLang="bg-BG"/>
              <a:pPr/>
              <a:t>52</a:t>
            </a:fld>
            <a:endParaRPr lang="bg-BG" altLang="bg-BG"/>
          </a:p>
        </p:txBody>
      </p:sp>
      <p:pic>
        <p:nvPicPr>
          <p:cNvPr id="6" name="Картина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6278" y="908720"/>
            <a:ext cx="8662186" cy="4745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a:xfrm>
            <a:off x="457200" y="274638"/>
            <a:ext cx="8229600" cy="5818187"/>
          </a:xfrm>
        </p:spPr>
        <p:txBody>
          <a:bodyPr>
            <a:normAutofit fontScale="90000"/>
          </a:bodyPr>
          <a:lstStyle/>
          <a:p>
            <a:r>
              <a:rPr lang="en-US" altLang="bg-BG" sz="3200" b="1" dirty="0" smtClean="0">
                <a:solidFill>
                  <a:srgbClr val="FF3300"/>
                </a:solidFill>
              </a:rPr>
              <a:t>SUSTAINABLE DEVELOPMENT UN 2015 </a:t>
            </a:r>
            <a:r>
              <a:rPr lang="bg-BG" altLang="bg-BG" sz="3200" b="1" dirty="0" smtClean="0">
                <a:solidFill>
                  <a:srgbClr val="FF3300"/>
                </a:solidFill>
              </a:rPr>
              <a:t>GOAL </a:t>
            </a:r>
            <a:r>
              <a:rPr lang="en-US" altLang="bg-BG" sz="3200" b="1" dirty="0">
                <a:solidFill>
                  <a:srgbClr val="FF3300"/>
                </a:solidFill>
              </a:rPr>
              <a:t>3</a:t>
            </a:r>
            <a:r>
              <a:rPr lang="bg-BG" altLang="bg-BG" sz="3200" b="1" dirty="0" smtClean="0">
                <a:solidFill>
                  <a:srgbClr val="FF3300"/>
                </a:solidFill>
              </a:rPr>
              <a:t>:</a:t>
            </a:r>
            <a:r>
              <a:rPr lang="bg-BG" altLang="bg-BG" sz="3200" b="1" dirty="0">
                <a:solidFill>
                  <a:srgbClr val="FF3300"/>
                </a:solidFill>
              </a:rPr>
              <a:t/>
            </a:r>
            <a:br>
              <a:rPr lang="bg-BG" altLang="bg-BG" sz="3200" b="1" dirty="0">
                <a:solidFill>
                  <a:srgbClr val="FF3300"/>
                </a:solidFill>
              </a:rPr>
            </a:br>
            <a:r>
              <a:rPr lang="en-US" b="1" dirty="0" smtClean="0">
                <a:solidFill>
                  <a:srgbClr val="FF0000"/>
                </a:solidFill>
              </a:rPr>
              <a:t>end </a:t>
            </a:r>
            <a:r>
              <a:rPr lang="en-US" b="1" dirty="0">
                <a:solidFill>
                  <a:srgbClr val="FF0000"/>
                </a:solidFill>
              </a:rPr>
              <a:t>preventable deaths of newborns and under-5 children by 2030</a:t>
            </a:r>
            <a:r>
              <a:rPr lang="bg-BG" altLang="bg-BG" sz="3200" b="1" dirty="0"/>
              <a:t/>
            </a:r>
            <a:br>
              <a:rPr lang="bg-BG" altLang="bg-BG" sz="3200" b="1" dirty="0"/>
            </a:br>
            <a:r>
              <a:rPr lang="bg-BG" altLang="bg-BG" sz="3200" dirty="0"/>
              <a:t/>
            </a:r>
            <a:br>
              <a:rPr lang="bg-BG" altLang="bg-BG" sz="3200" dirty="0"/>
            </a:br>
            <a:r>
              <a:rPr lang="bg-BG" altLang="bg-BG" sz="3200" b="1" dirty="0" err="1">
                <a:solidFill>
                  <a:srgbClr val="FF0000"/>
                </a:solidFill>
              </a:rPr>
              <a:t>Target</a:t>
            </a:r>
            <a:r>
              <a:rPr lang="bg-BG" altLang="bg-BG" sz="3200" b="1" dirty="0">
                <a:solidFill>
                  <a:srgbClr val="FF0000"/>
                </a:solidFill>
              </a:rPr>
              <a:t> 1: </a:t>
            </a:r>
            <a:r>
              <a:rPr lang="bg-BG" altLang="bg-BG" sz="3200" b="1" dirty="0">
                <a:solidFill>
                  <a:schemeClr val="tx1"/>
                </a:solidFill>
              </a:rPr>
              <a:t/>
            </a:r>
            <a:br>
              <a:rPr lang="bg-BG" altLang="bg-BG" sz="3200" b="1" dirty="0">
                <a:solidFill>
                  <a:schemeClr val="tx1"/>
                </a:solidFill>
              </a:rPr>
            </a:br>
            <a:r>
              <a:rPr lang="en-US" altLang="bg-BG" sz="3200" dirty="0" smtClean="0">
                <a:solidFill>
                  <a:schemeClr val="tx1"/>
                </a:solidFill>
              </a:rPr>
              <a:t>R</a:t>
            </a:r>
            <a:r>
              <a:rPr lang="en-US" dirty="0" smtClean="0"/>
              <a:t>educe </a:t>
            </a:r>
            <a:r>
              <a:rPr lang="en-US" dirty="0"/>
              <a:t>newborn mortality to at least as low as 12 per 1 000 live births in every </a:t>
            </a:r>
            <a:r>
              <a:rPr lang="en-US" dirty="0" smtClean="0"/>
              <a:t>country</a:t>
            </a:r>
            <a:br>
              <a:rPr lang="en-US" dirty="0" smtClean="0"/>
            </a:br>
            <a:r>
              <a:rPr lang="bg-BG" altLang="bg-BG" sz="3200" b="1" dirty="0"/>
              <a:t/>
            </a:r>
            <a:br>
              <a:rPr lang="bg-BG" altLang="bg-BG" sz="3200" b="1" dirty="0"/>
            </a:br>
            <a:r>
              <a:rPr lang="bg-BG" altLang="bg-BG" sz="3200" b="1" dirty="0" err="1" smtClean="0">
                <a:solidFill>
                  <a:srgbClr val="FF0000"/>
                </a:solidFill>
              </a:rPr>
              <a:t>Target</a:t>
            </a:r>
            <a:r>
              <a:rPr lang="bg-BG" altLang="bg-BG" sz="3200" b="1" dirty="0" smtClean="0">
                <a:solidFill>
                  <a:srgbClr val="FF0000"/>
                </a:solidFill>
              </a:rPr>
              <a:t> </a:t>
            </a:r>
            <a:r>
              <a:rPr lang="en-US" altLang="bg-BG" sz="3200" b="1" dirty="0" smtClean="0">
                <a:solidFill>
                  <a:srgbClr val="FF0000"/>
                </a:solidFill>
              </a:rPr>
              <a:t>2</a:t>
            </a:r>
            <a:r>
              <a:rPr lang="bg-BG" altLang="bg-BG" sz="3200" b="1" dirty="0" smtClean="0">
                <a:solidFill>
                  <a:srgbClr val="FF0000"/>
                </a:solidFill>
              </a:rPr>
              <a:t>: </a:t>
            </a:r>
            <a:r>
              <a:rPr lang="en-US" altLang="bg-BG" sz="3200" b="1" dirty="0" smtClean="0">
                <a:solidFill>
                  <a:srgbClr val="FF0000"/>
                </a:solidFill>
              </a:rPr>
              <a:t/>
            </a:r>
            <a:br>
              <a:rPr lang="en-US" altLang="bg-BG" sz="3200" b="1" dirty="0" smtClean="0">
                <a:solidFill>
                  <a:srgbClr val="FF0000"/>
                </a:solidFill>
              </a:rPr>
            </a:br>
            <a:r>
              <a:rPr lang="en-US" dirty="0"/>
              <a:t>Reduce under-five mortality to at least as low as 25 per 1,000 live births in every country</a:t>
            </a:r>
            <a:endParaRPr lang="bg-BG" altLang="bg-BG" sz="3200" dirty="0"/>
          </a:p>
        </p:txBody>
      </p:sp>
      <p:sp>
        <p:nvSpPr>
          <p:cNvPr id="5" name="Контейнер за номер на слайда 4"/>
          <p:cNvSpPr>
            <a:spLocks noGrp="1"/>
          </p:cNvSpPr>
          <p:nvPr>
            <p:ph type="sldNum" sz="quarter" idx="11"/>
          </p:nvPr>
        </p:nvSpPr>
        <p:spPr/>
        <p:txBody>
          <a:bodyPr/>
          <a:lstStyle/>
          <a:p>
            <a:fld id="{5236EBC6-7789-466F-9A84-B42DF1FA33F7}" type="slidenum">
              <a:rPr lang="bg-BG" altLang="bg-BG"/>
              <a:pPr/>
              <a:t>53</a:t>
            </a:fld>
            <a:endParaRPr lang="bg-BG" altLang="bg-BG"/>
          </a:p>
        </p:txBody>
      </p:sp>
    </p:spTree>
    <p:extLst>
      <p:ext uri="{BB962C8B-B14F-4D97-AF65-F5344CB8AC3E}">
        <p14:creationId xmlns:p14="http://schemas.microsoft.com/office/powerpoint/2010/main" val="23529475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номер на слайда 1"/>
          <p:cNvSpPr>
            <a:spLocks noGrp="1"/>
          </p:cNvSpPr>
          <p:nvPr>
            <p:ph type="sldNum" sz="quarter" idx="12"/>
          </p:nvPr>
        </p:nvSpPr>
        <p:spPr/>
        <p:txBody>
          <a:bodyPr/>
          <a:lstStyle/>
          <a:p>
            <a:fld id="{647AE162-FC58-413A-A35A-5067AB5A66DB}" type="slidenum">
              <a:rPr lang="bg-BG" altLang="bg-BG" smtClean="0"/>
              <a:pPr/>
              <a:t>54</a:t>
            </a:fld>
            <a:endParaRPr lang="bg-BG" altLang="bg-BG"/>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171" y="479357"/>
            <a:ext cx="9136829" cy="5829963"/>
          </a:xfrm>
          <a:prstGeom prst="rect">
            <a:avLst/>
          </a:prstGeom>
        </p:spPr>
      </p:pic>
    </p:spTree>
    <p:extLst>
      <p:ext uri="{BB962C8B-B14F-4D97-AF65-F5344CB8AC3E}">
        <p14:creationId xmlns:p14="http://schemas.microsoft.com/office/powerpoint/2010/main" val="42940112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95288" y="274638"/>
            <a:ext cx="8291512" cy="6107112"/>
          </a:xfrm>
        </p:spPr>
        <p:txBody>
          <a:bodyPr>
            <a:normAutofit fontScale="90000"/>
          </a:bodyPr>
          <a:lstStyle/>
          <a:p>
            <a:pPr algn="l">
              <a:lnSpc>
                <a:spcPct val="80000"/>
              </a:lnSpc>
            </a:pPr>
            <a:r>
              <a:rPr lang="bg-BG" altLang="bg-BG" sz="3200" b="1" dirty="0">
                <a:solidFill>
                  <a:srgbClr val="FF3300"/>
                </a:solidFill>
                <a:effectLst>
                  <a:outerShdw blurRad="38100" dist="38100" dir="2700000" algn="tl">
                    <a:srgbClr val="000000"/>
                  </a:outerShdw>
                </a:effectLst>
              </a:rPr>
              <a:t>WHAT NEEDS TO BE DONE?</a:t>
            </a:r>
            <a:br>
              <a:rPr lang="bg-BG" altLang="bg-BG" sz="3200" b="1" dirty="0">
                <a:solidFill>
                  <a:srgbClr val="FF3300"/>
                </a:solidFill>
                <a:effectLst>
                  <a:outerShdw blurRad="38100" dist="38100" dir="2700000" algn="tl">
                    <a:srgbClr val="000000"/>
                  </a:outerShdw>
                </a:effectLst>
              </a:rPr>
            </a:br>
            <a:r>
              <a:rPr lang="en-US" altLang="bg-BG" sz="3200" b="1" dirty="0">
                <a:solidFill>
                  <a:srgbClr val="FF3300"/>
                </a:solidFill>
                <a:effectLst>
                  <a:outerShdw blurRad="38100" dist="38100" dir="2700000" algn="tl">
                    <a:srgbClr val="000000"/>
                  </a:outerShdw>
                </a:effectLst>
              </a:rPr>
              <a:t/>
            </a:r>
            <a:br>
              <a:rPr lang="en-US" altLang="bg-BG" sz="3200" b="1" dirty="0">
                <a:solidFill>
                  <a:srgbClr val="FF3300"/>
                </a:solidFill>
                <a:effectLst>
                  <a:outerShdw blurRad="38100" dist="38100" dir="2700000" algn="tl">
                    <a:srgbClr val="000000"/>
                  </a:outerShdw>
                </a:effectLst>
              </a:rPr>
            </a:br>
            <a:r>
              <a:rPr lang="bg-BG" altLang="bg-BG" sz="3200" dirty="0" err="1"/>
              <a:t>Measures</a:t>
            </a:r>
            <a:r>
              <a:rPr lang="bg-BG" altLang="bg-BG" sz="3200" dirty="0"/>
              <a:t> to </a:t>
            </a:r>
            <a:r>
              <a:rPr lang="bg-BG" altLang="bg-BG" sz="3200" dirty="0" err="1"/>
              <a:t>achieve</a:t>
            </a:r>
            <a:r>
              <a:rPr lang="bg-BG" altLang="bg-BG" sz="3200" dirty="0"/>
              <a:t> the </a:t>
            </a:r>
            <a:r>
              <a:rPr lang="bg-BG" altLang="bg-BG" sz="3200" dirty="0" err="1"/>
              <a:t>necessary</a:t>
            </a:r>
            <a:r>
              <a:rPr lang="bg-BG" altLang="bg-BG" sz="3200" dirty="0"/>
              <a:t> </a:t>
            </a:r>
            <a:r>
              <a:rPr lang="bg-BG" altLang="bg-BG" sz="3200" dirty="0" err="1"/>
              <a:t>reductions</a:t>
            </a:r>
            <a:r>
              <a:rPr lang="bg-BG" altLang="bg-BG" sz="3200" dirty="0"/>
              <a:t> in </a:t>
            </a:r>
            <a:r>
              <a:rPr lang="bg-BG" altLang="bg-BG" sz="3200" dirty="0" err="1"/>
              <a:t>child</a:t>
            </a:r>
            <a:r>
              <a:rPr lang="bg-BG" altLang="bg-BG" sz="3200" dirty="0"/>
              <a:t> </a:t>
            </a:r>
            <a:r>
              <a:rPr lang="bg-BG" altLang="bg-BG" sz="3200" dirty="0" err="1"/>
              <a:t>mortality</a:t>
            </a:r>
            <a:r>
              <a:rPr lang="bg-BG" altLang="bg-BG" sz="3200" dirty="0"/>
              <a:t> </a:t>
            </a:r>
            <a:r>
              <a:rPr lang="bg-BG" altLang="bg-BG" sz="3200" dirty="0" err="1"/>
              <a:t>should</a:t>
            </a:r>
            <a:r>
              <a:rPr lang="bg-BG" altLang="bg-BG" sz="3200" dirty="0"/>
              <a:t> </a:t>
            </a:r>
            <a:r>
              <a:rPr lang="bg-BG" altLang="bg-BG" sz="3200" dirty="0" err="1"/>
              <a:t>include</a:t>
            </a:r>
            <a:r>
              <a:rPr lang="bg-BG" altLang="bg-BG" sz="3200" dirty="0"/>
              <a:t>:</a:t>
            </a:r>
            <a:r>
              <a:rPr lang="en-US" altLang="bg-BG" sz="3200" dirty="0"/>
              <a:t/>
            </a:r>
            <a:br>
              <a:rPr lang="en-US" altLang="bg-BG" sz="3200" dirty="0"/>
            </a:br>
            <a:r>
              <a:rPr lang="bg-BG" altLang="bg-BG" sz="3200" dirty="0"/>
              <a:t> </a:t>
            </a:r>
            <a:br>
              <a:rPr lang="bg-BG" altLang="bg-BG" sz="3200" dirty="0"/>
            </a:br>
            <a:r>
              <a:rPr lang="en-US" altLang="bg-BG" sz="3200" dirty="0" smtClean="0">
                <a:solidFill>
                  <a:srgbClr val="FF0000"/>
                </a:solidFill>
                <a:effectLst>
                  <a:outerShdw blurRad="38100" dist="38100" dir="2700000" algn="tl">
                    <a:srgbClr val="000000">
                      <a:alpha val="43137"/>
                    </a:srgbClr>
                  </a:outerShdw>
                </a:effectLst>
              </a:rPr>
              <a:t>1.</a:t>
            </a:r>
            <a:r>
              <a:rPr lang="en-US" altLang="bg-BG" sz="3200" dirty="0" smtClean="0"/>
              <a:t> </a:t>
            </a:r>
            <a:r>
              <a:rPr lang="bg-BG" altLang="bg-BG" sz="3200" dirty="0" err="1"/>
              <a:t>Ensure</a:t>
            </a:r>
            <a:r>
              <a:rPr lang="bg-BG" altLang="bg-BG" sz="3200" dirty="0"/>
              <a:t> </a:t>
            </a:r>
            <a:r>
              <a:rPr lang="bg-BG" altLang="bg-BG" sz="3200" dirty="0" err="1"/>
              <a:t>full</a:t>
            </a:r>
            <a:r>
              <a:rPr lang="bg-BG" altLang="bg-BG" sz="3200" dirty="0"/>
              <a:t> </a:t>
            </a:r>
            <a:r>
              <a:rPr lang="bg-BG" altLang="bg-BG" sz="3200" dirty="0" err="1"/>
              <a:t>coverage</a:t>
            </a:r>
            <a:r>
              <a:rPr lang="bg-BG" altLang="bg-BG" sz="3200" dirty="0"/>
              <a:t> of </a:t>
            </a:r>
            <a:r>
              <a:rPr lang="bg-BG" altLang="bg-BG" sz="3200" dirty="0" err="1"/>
              <a:t>immunization</a:t>
            </a:r>
            <a:r>
              <a:rPr lang="bg-BG" altLang="bg-BG" sz="3200" dirty="0"/>
              <a:t> </a:t>
            </a:r>
            <a:r>
              <a:rPr lang="bg-BG" altLang="bg-BG" sz="3200" dirty="0" err="1"/>
              <a:t>programmes</a:t>
            </a:r>
            <a:r>
              <a:rPr lang="bg-BG" altLang="bg-BG" sz="3200" dirty="0"/>
              <a:t>.</a:t>
            </a:r>
            <a:br>
              <a:rPr lang="bg-BG" altLang="bg-BG" sz="3200" dirty="0"/>
            </a:br>
            <a:r>
              <a:rPr lang="bg-BG" altLang="bg-BG" sz="3200" dirty="0"/>
              <a:t> </a:t>
            </a:r>
            <a:r>
              <a:rPr lang="en-US" altLang="bg-BG" sz="3200" dirty="0"/>
              <a:t/>
            </a:r>
            <a:br>
              <a:rPr lang="en-US" altLang="bg-BG" sz="3200" dirty="0"/>
            </a:br>
            <a:r>
              <a:rPr lang="en-US" altLang="bg-BG" sz="3200" dirty="0" smtClean="0">
                <a:solidFill>
                  <a:srgbClr val="FF0000"/>
                </a:solidFill>
                <a:effectLst>
                  <a:outerShdw blurRad="38100" dist="38100" dir="2700000" algn="tl">
                    <a:srgbClr val="000000">
                      <a:alpha val="43137"/>
                    </a:srgbClr>
                  </a:outerShdw>
                </a:effectLst>
              </a:rPr>
              <a:t>2.</a:t>
            </a:r>
            <a:r>
              <a:rPr lang="en-US" altLang="bg-BG" sz="3200" dirty="0" smtClean="0"/>
              <a:t> </a:t>
            </a:r>
            <a:r>
              <a:rPr lang="bg-BG" altLang="bg-BG" sz="3200" dirty="0" err="1"/>
              <a:t>Scale</a:t>
            </a:r>
            <a:r>
              <a:rPr lang="bg-BG" altLang="bg-BG" sz="3200" dirty="0"/>
              <a:t> up </a:t>
            </a:r>
            <a:r>
              <a:rPr lang="bg-BG" altLang="bg-BG" sz="3200" dirty="0" err="1"/>
              <a:t>vitamin</a:t>
            </a:r>
            <a:r>
              <a:rPr lang="bg-BG" altLang="bg-BG" sz="3200" dirty="0"/>
              <a:t> A </a:t>
            </a:r>
            <a:r>
              <a:rPr lang="bg-BG" altLang="bg-BG" sz="3200" dirty="0" err="1"/>
              <a:t>supplementation</a:t>
            </a:r>
            <a:r>
              <a:rPr lang="bg-BG" altLang="bg-BG" sz="3200" dirty="0"/>
              <a:t>.</a:t>
            </a:r>
            <a:br>
              <a:rPr lang="bg-BG" altLang="bg-BG" sz="3200" dirty="0"/>
            </a:br>
            <a:r>
              <a:rPr lang="bg-BG" altLang="bg-BG" sz="3200" dirty="0"/>
              <a:t> </a:t>
            </a:r>
            <a:br>
              <a:rPr lang="bg-BG" altLang="bg-BG" sz="3200" dirty="0"/>
            </a:br>
            <a:r>
              <a:rPr lang="en-US" altLang="bg-BG" sz="3200" dirty="0" smtClean="0">
                <a:solidFill>
                  <a:srgbClr val="FF0000"/>
                </a:solidFill>
                <a:effectLst>
                  <a:outerShdw blurRad="38100" dist="38100" dir="2700000" algn="tl">
                    <a:srgbClr val="000000">
                      <a:alpha val="43137"/>
                    </a:srgbClr>
                  </a:outerShdw>
                </a:effectLst>
              </a:rPr>
              <a:t>3.</a:t>
            </a:r>
            <a:r>
              <a:rPr lang="en-US" altLang="bg-BG" sz="3200" dirty="0" smtClean="0"/>
              <a:t> </a:t>
            </a:r>
            <a:r>
              <a:rPr lang="bg-BG" altLang="bg-BG" sz="3200" dirty="0" err="1"/>
              <a:t>Pursue</a:t>
            </a:r>
            <a:r>
              <a:rPr lang="bg-BG" altLang="bg-BG" sz="3200" dirty="0"/>
              <a:t> </a:t>
            </a:r>
            <a:r>
              <a:rPr lang="bg-BG" altLang="bg-BG" sz="3200" dirty="0" err="1"/>
              <a:t>exclusive</a:t>
            </a:r>
            <a:r>
              <a:rPr lang="bg-BG" altLang="bg-BG" sz="3200" dirty="0"/>
              <a:t> </a:t>
            </a:r>
            <a:r>
              <a:rPr lang="bg-BG" altLang="bg-BG" sz="3200" dirty="0" err="1"/>
              <a:t>breastfeeding</a:t>
            </a:r>
            <a:r>
              <a:rPr lang="bg-BG" altLang="bg-BG" sz="3200" dirty="0"/>
              <a:t> </a:t>
            </a:r>
            <a:r>
              <a:rPr lang="bg-BG" altLang="bg-BG" sz="3200" dirty="0" err="1"/>
              <a:t>for</a:t>
            </a:r>
            <a:r>
              <a:rPr lang="bg-BG" altLang="bg-BG" sz="3200" dirty="0"/>
              <a:t> </a:t>
            </a:r>
            <a:r>
              <a:rPr lang="bg-BG" altLang="bg-BG" sz="3200" dirty="0" err="1"/>
              <a:t>children</a:t>
            </a:r>
            <a:r>
              <a:rPr lang="bg-BG" altLang="bg-BG" sz="3200" dirty="0"/>
              <a:t> </a:t>
            </a:r>
            <a:r>
              <a:rPr lang="bg-BG" altLang="bg-BG" sz="3200" dirty="0" err="1"/>
              <a:t>under</a:t>
            </a:r>
            <a:r>
              <a:rPr lang="bg-BG" altLang="bg-BG" sz="3200" dirty="0"/>
              <a:t> 6 </a:t>
            </a:r>
            <a:r>
              <a:rPr lang="bg-BG" altLang="bg-BG" sz="3200" dirty="0" err="1"/>
              <a:t>months</a:t>
            </a:r>
            <a:r>
              <a:rPr lang="en-US" altLang="bg-BG" sz="3200" dirty="0"/>
              <a:t> o</a:t>
            </a:r>
            <a:r>
              <a:rPr lang="bg-BG" altLang="bg-BG" sz="3200" dirty="0"/>
              <a:t>f </a:t>
            </a:r>
            <a:r>
              <a:rPr lang="bg-BG" altLang="bg-BG" sz="3200" dirty="0" err="1"/>
              <a:t>age</a:t>
            </a:r>
            <a:r>
              <a:rPr lang="bg-BG" altLang="bg-BG" sz="3200" dirty="0"/>
              <a:t> </a:t>
            </a:r>
            <a:r>
              <a:rPr lang="bg-BG" altLang="bg-BG" sz="3200" dirty="0" err="1"/>
              <a:t>and</a:t>
            </a:r>
            <a:r>
              <a:rPr lang="bg-BG" altLang="bg-BG" sz="3200" dirty="0"/>
              <a:t> </a:t>
            </a:r>
            <a:r>
              <a:rPr lang="bg-BG" altLang="bg-BG" sz="3200" dirty="0" err="1"/>
              <a:t>breastfeeding</a:t>
            </a:r>
            <a:r>
              <a:rPr lang="bg-BG" altLang="bg-BG" sz="3200" dirty="0"/>
              <a:t> </a:t>
            </a:r>
            <a:r>
              <a:rPr lang="bg-BG" altLang="bg-BG" sz="3200" dirty="0" err="1"/>
              <a:t>plus</a:t>
            </a:r>
            <a:r>
              <a:rPr lang="bg-BG" altLang="bg-BG" sz="3200" dirty="0"/>
              <a:t> </a:t>
            </a:r>
            <a:r>
              <a:rPr lang="bg-BG" altLang="bg-BG" sz="3200" dirty="0" err="1"/>
              <a:t>appropriate</a:t>
            </a:r>
            <a:r>
              <a:rPr lang="bg-BG" altLang="bg-BG" sz="3200" dirty="0"/>
              <a:t> </a:t>
            </a:r>
            <a:r>
              <a:rPr lang="bg-BG" altLang="bg-BG" sz="3200" dirty="0" err="1"/>
              <a:t>complementary</a:t>
            </a:r>
            <a:r>
              <a:rPr lang="bg-BG" altLang="bg-BG" sz="3200" dirty="0"/>
              <a:t> </a:t>
            </a:r>
            <a:r>
              <a:rPr lang="bg-BG" altLang="bg-BG" sz="3200" dirty="0" err="1"/>
              <a:t>feeding</a:t>
            </a:r>
            <a:r>
              <a:rPr lang="bg-BG" altLang="bg-BG" sz="3200" dirty="0"/>
              <a:t> </a:t>
            </a:r>
            <a:r>
              <a:rPr lang="bg-BG" altLang="bg-BG" sz="3200" dirty="0" err="1"/>
              <a:t>for</a:t>
            </a:r>
            <a:r>
              <a:rPr lang="bg-BG" altLang="bg-BG" sz="3200" dirty="0"/>
              <a:t> </a:t>
            </a:r>
            <a:r>
              <a:rPr lang="bg-BG" altLang="bg-BG" sz="3200" dirty="0" err="1"/>
              <a:t>children</a:t>
            </a:r>
            <a:r>
              <a:rPr lang="bg-BG" altLang="bg-BG" sz="3200" dirty="0"/>
              <a:t> </a:t>
            </a:r>
            <a:r>
              <a:rPr lang="bg-BG" altLang="bg-BG" sz="3200" dirty="0" err="1"/>
              <a:t>aged</a:t>
            </a:r>
            <a:r>
              <a:rPr lang="bg-BG" altLang="bg-BG" sz="3200" dirty="0"/>
              <a:t> 6 </a:t>
            </a:r>
            <a:r>
              <a:rPr lang="bg-BG" altLang="bg-BG" sz="3200" dirty="0" err="1"/>
              <a:t>months</a:t>
            </a:r>
            <a:r>
              <a:rPr lang="bg-BG" altLang="bg-BG" sz="3200" dirty="0"/>
              <a:t> to </a:t>
            </a:r>
            <a:r>
              <a:rPr lang="bg-BG" altLang="bg-BG" sz="3200" dirty="0" err="1"/>
              <a:t>two</a:t>
            </a:r>
            <a:r>
              <a:rPr lang="bg-BG" altLang="bg-BG" sz="3200" dirty="0"/>
              <a:t> </a:t>
            </a:r>
            <a:r>
              <a:rPr lang="bg-BG" altLang="bg-BG" sz="3200" dirty="0" err="1"/>
              <a:t>years</a:t>
            </a:r>
            <a:r>
              <a:rPr lang="bg-BG" altLang="bg-BG" sz="3200" dirty="0"/>
              <a:t>. </a:t>
            </a:r>
          </a:p>
        </p:txBody>
      </p:sp>
      <p:sp>
        <p:nvSpPr>
          <p:cNvPr id="5" name="Контейнер за номер на слайда 4"/>
          <p:cNvSpPr>
            <a:spLocks noGrp="1"/>
          </p:cNvSpPr>
          <p:nvPr>
            <p:ph type="sldNum" sz="quarter" idx="11"/>
          </p:nvPr>
        </p:nvSpPr>
        <p:spPr/>
        <p:txBody>
          <a:bodyPr/>
          <a:lstStyle/>
          <a:p>
            <a:fld id="{95A22884-14B0-4A8A-8901-48A9256E0CED}" type="slidenum">
              <a:rPr lang="bg-BG" altLang="bg-BG"/>
              <a:pPr/>
              <a:t>55</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179388" y="274638"/>
            <a:ext cx="8785225" cy="5962650"/>
          </a:xfrm>
        </p:spPr>
        <p:txBody>
          <a:bodyPr/>
          <a:lstStyle/>
          <a:p>
            <a:pPr algn="l">
              <a:lnSpc>
                <a:spcPct val="80000"/>
              </a:lnSpc>
            </a:pPr>
            <a:r>
              <a:rPr lang="en-US" altLang="bg-BG" sz="3200" dirty="0" smtClean="0">
                <a:solidFill>
                  <a:srgbClr val="FF0000"/>
                </a:solidFill>
                <a:effectLst>
                  <a:outerShdw blurRad="38100" dist="38100" dir="2700000" algn="tl">
                    <a:srgbClr val="000000">
                      <a:alpha val="43137"/>
                    </a:srgbClr>
                  </a:outerShdw>
                </a:effectLst>
              </a:rPr>
              <a:t>4.</a:t>
            </a:r>
            <a:r>
              <a:rPr lang="bg-BG" altLang="bg-BG" sz="3200" dirty="0" err="1" smtClean="0"/>
              <a:t>Provide</a:t>
            </a:r>
            <a:r>
              <a:rPr lang="bg-BG" altLang="bg-BG" sz="3200" dirty="0" smtClean="0"/>
              <a:t> </a:t>
            </a:r>
            <a:r>
              <a:rPr lang="bg-BG" altLang="bg-BG" sz="3200" dirty="0" err="1"/>
              <a:t>adequate</a:t>
            </a:r>
            <a:r>
              <a:rPr lang="bg-BG" altLang="bg-BG" sz="3200" dirty="0"/>
              <a:t> </a:t>
            </a:r>
            <a:r>
              <a:rPr lang="bg-BG" altLang="bg-BG" sz="3200" dirty="0" err="1"/>
              <a:t>nourishment</a:t>
            </a:r>
            <a:r>
              <a:rPr lang="bg-BG" altLang="bg-BG" sz="3200" dirty="0"/>
              <a:t> </a:t>
            </a:r>
            <a:r>
              <a:rPr lang="bg-BG" altLang="bg-BG" sz="3200" dirty="0" err="1"/>
              <a:t>for</a:t>
            </a:r>
            <a:r>
              <a:rPr lang="bg-BG" altLang="bg-BG" sz="3200" dirty="0"/>
              <a:t> </a:t>
            </a:r>
            <a:r>
              <a:rPr lang="bg-BG" altLang="bg-BG" sz="3200" dirty="0" err="1"/>
              <a:t>children</a:t>
            </a:r>
            <a:r>
              <a:rPr lang="bg-BG" altLang="bg-BG" sz="3200" dirty="0"/>
              <a:t> of </a:t>
            </a:r>
            <a:r>
              <a:rPr lang="bg-BG" altLang="bg-BG" sz="3200" dirty="0" err="1"/>
              <a:t>poor</a:t>
            </a:r>
            <a:r>
              <a:rPr lang="bg-BG" altLang="bg-BG" sz="3200" dirty="0"/>
              <a:t> </a:t>
            </a:r>
            <a:r>
              <a:rPr lang="bg-BG" altLang="bg-BG" sz="3200" dirty="0" err="1"/>
              <a:t>families</a:t>
            </a:r>
            <a:r>
              <a:rPr lang="bg-BG" altLang="bg-BG" sz="3200" dirty="0"/>
              <a:t>,</a:t>
            </a:r>
            <a:r>
              <a:rPr lang="en-US" altLang="bg-BG" sz="3200" dirty="0"/>
              <a:t> </a:t>
            </a:r>
            <a:r>
              <a:rPr lang="bg-BG" altLang="bg-BG" sz="3200" dirty="0" err="1"/>
              <a:t>despite</a:t>
            </a:r>
            <a:r>
              <a:rPr lang="bg-BG" altLang="bg-BG" sz="3200" dirty="0"/>
              <a:t> </a:t>
            </a:r>
            <a:r>
              <a:rPr lang="bg-BG" altLang="bg-BG" sz="3200" dirty="0" err="1"/>
              <a:t>food</a:t>
            </a:r>
            <a:r>
              <a:rPr lang="bg-BG" altLang="bg-BG" sz="3200" dirty="0"/>
              <a:t> </a:t>
            </a:r>
            <a:r>
              <a:rPr lang="bg-BG" altLang="bg-BG" sz="3200" dirty="0" err="1"/>
              <a:t>price</a:t>
            </a:r>
            <a:r>
              <a:rPr lang="bg-BG" altLang="bg-BG" sz="3200" dirty="0"/>
              <a:t> </a:t>
            </a:r>
            <a:r>
              <a:rPr lang="bg-BG" altLang="bg-BG" sz="3200" dirty="0" err="1"/>
              <a:t>rises</a:t>
            </a:r>
            <a:r>
              <a:rPr lang="bg-BG" altLang="bg-BG" sz="3200" dirty="0"/>
              <a:t>.</a:t>
            </a:r>
            <a:br>
              <a:rPr lang="bg-BG" altLang="bg-BG" sz="3200" dirty="0"/>
            </a:br>
            <a:r>
              <a:rPr lang="bg-BG" altLang="bg-BG" sz="3200" dirty="0"/>
              <a:t/>
            </a:r>
            <a:br>
              <a:rPr lang="bg-BG" altLang="bg-BG" sz="3200" dirty="0"/>
            </a:br>
            <a:r>
              <a:rPr lang="en-US" altLang="bg-BG" sz="3200" dirty="0" smtClean="0">
                <a:solidFill>
                  <a:srgbClr val="FF0000"/>
                </a:solidFill>
                <a:effectLst>
                  <a:outerShdw blurRad="38100" dist="38100" dir="2700000" algn="tl">
                    <a:srgbClr val="000000">
                      <a:alpha val="43137"/>
                    </a:srgbClr>
                  </a:outerShdw>
                </a:effectLst>
              </a:rPr>
              <a:t>5.</a:t>
            </a:r>
            <a:r>
              <a:rPr lang="en-US" altLang="bg-BG" sz="3200" dirty="0" smtClean="0"/>
              <a:t> </a:t>
            </a:r>
            <a:r>
              <a:rPr lang="bg-BG" altLang="bg-BG" sz="3200" dirty="0" err="1"/>
              <a:t>Promote</a:t>
            </a:r>
            <a:r>
              <a:rPr lang="bg-BG" altLang="bg-BG" sz="3200" dirty="0"/>
              <a:t> </a:t>
            </a:r>
            <a:r>
              <a:rPr lang="bg-BG" altLang="bg-BG" sz="3200" dirty="0" err="1"/>
              <a:t>hand-washing</a:t>
            </a:r>
            <a:r>
              <a:rPr lang="bg-BG" altLang="bg-BG" sz="3200" dirty="0"/>
              <a:t> </a:t>
            </a:r>
            <a:r>
              <a:rPr lang="bg-BG" altLang="bg-BG" sz="3200" dirty="0" err="1"/>
              <a:t>and</a:t>
            </a:r>
            <a:r>
              <a:rPr lang="bg-BG" altLang="bg-BG" sz="3200" dirty="0"/>
              <a:t> </a:t>
            </a:r>
            <a:r>
              <a:rPr lang="bg-BG" altLang="bg-BG" sz="3200" dirty="0" err="1"/>
              <a:t>treatment</a:t>
            </a:r>
            <a:r>
              <a:rPr lang="bg-BG" altLang="bg-BG" sz="3200" dirty="0"/>
              <a:t> of </a:t>
            </a:r>
            <a:r>
              <a:rPr lang="bg-BG" altLang="bg-BG" sz="3200" dirty="0" err="1"/>
              <a:t>home</a:t>
            </a:r>
            <a:r>
              <a:rPr lang="bg-BG" altLang="bg-BG" sz="3200" dirty="0"/>
              <a:t> </a:t>
            </a:r>
            <a:r>
              <a:rPr lang="bg-BG" altLang="bg-BG" sz="3200" dirty="0" err="1"/>
              <a:t>drinking</a:t>
            </a:r>
            <a:r>
              <a:rPr lang="bg-BG" altLang="bg-BG" sz="3200" dirty="0"/>
              <a:t> </a:t>
            </a:r>
            <a:r>
              <a:rPr lang="bg-BG" altLang="bg-BG" sz="3200" dirty="0" err="1"/>
              <a:t>water</a:t>
            </a:r>
            <a:r>
              <a:rPr lang="bg-BG" altLang="bg-BG" sz="3200" dirty="0"/>
              <a:t>.</a:t>
            </a:r>
            <a:br>
              <a:rPr lang="bg-BG" altLang="bg-BG" sz="3200" dirty="0"/>
            </a:br>
            <a:r>
              <a:rPr lang="bg-BG" altLang="bg-BG" sz="3200" dirty="0"/>
              <a:t> </a:t>
            </a:r>
            <a:br>
              <a:rPr lang="bg-BG" altLang="bg-BG" sz="3200" dirty="0"/>
            </a:br>
            <a:r>
              <a:rPr lang="en-US" altLang="bg-BG" sz="3200" dirty="0" smtClean="0">
                <a:solidFill>
                  <a:srgbClr val="FF0000"/>
                </a:solidFill>
                <a:effectLst>
                  <a:outerShdw blurRad="38100" dist="38100" dir="2700000" algn="tl">
                    <a:srgbClr val="000000">
                      <a:alpha val="43137"/>
                    </a:srgbClr>
                  </a:outerShdw>
                </a:effectLst>
              </a:rPr>
              <a:t>6.</a:t>
            </a:r>
            <a:r>
              <a:rPr lang="en-US" altLang="bg-BG" sz="3200" dirty="0" smtClean="0"/>
              <a:t> </a:t>
            </a:r>
            <a:r>
              <a:rPr lang="bg-BG" altLang="bg-BG" sz="3200" dirty="0" err="1"/>
              <a:t>Target</a:t>
            </a:r>
            <a:r>
              <a:rPr lang="bg-BG" altLang="bg-BG" sz="3200" dirty="0"/>
              <a:t> the </a:t>
            </a:r>
            <a:r>
              <a:rPr lang="bg-BG" altLang="bg-BG" sz="3200" dirty="0" err="1"/>
              <a:t>underlying</a:t>
            </a:r>
            <a:r>
              <a:rPr lang="bg-BG" altLang="bg-BG" sz="3200" dirty="0"/>
              <a:t> </a:t>
            </a:r>
            <a:r>
              <a:rPr lang="bg-BG" altLang="bg-BG" sz="3200" dirty="0" err="1"/>
              <a:t>socioeconomic</a:t>
            </a:r>
            <a:r>
              <a:rPr lang="bg-BG" altLang="bg-BG" sz="3200" dirty="0"/>
              <a:t> </a:t>
            </a:r>
            <a:r>
              <a:rPr lang="bg-BG" altLang="bg-BG" sz="3200" dirty="0" err="1"/>
              <a:t>causes</a:t>
            </a:r>
            <a:r>
              <a:rPr lang="bg-BG" altLang="bg-BG" sz="3200" dirty="0"/>
              <a:t> of </a:t>
            </a:r>
            <a:r>
              <a:rPr lang="bg-BG" altLang="bg-BG" sz="3200" dirty="0" err="1"/>
              <a:t>child</a:t>
            </a:r>
            <a:r>
              <a:rPr lang="bg-BG" altLang="bg-BG" sz="3200" dirty="0"/>
              <a:t> </a:t>
            </a:r>
            <a:r>
              <a:rPr lang="bg-BG" altLang="bg-BG" sz="3200" dirty="0" err="1"/>
              <a:t>mortality</a:t>
            </a:r>
            <a:r>
              <a:rPr lang="bg-BG" altLang="bg-BG" sz="3200" dirty="0"/>
              <a:t> </a:t>
            </a:r>
            <a:r>
              <a:rPr lang="bg-BG" altLang="bg-BG" sz="3200" dirty="0" err="1"/>
              <a:t>such</a:t>
            </a:r>
            <a:r>
              <a:rPr lang="en-US" altLang="bg-BG" sz="3200" dirty="0"/>
              <a:t> </a:t>
            </a:r>
            <a:r>
              <a:rPr lang="bg-BG" altLang="bg-BG" sz="3200" dirty="0" err="1"/>
              <a:t>as</a:t>
            </a:r>
            <a:r>
              <a:rPr lang="bg-BG" altLang="bg-BG" sz="3200" dirty="0"/>
              <a:t> </a:t>
            </a:r>
            <a:r>
              <a:rPr lang="bg-BG" altLang="bg-BG" sz="3200" dirty="0" err="1"/>
              <a:t>mothers’</a:t>
            </a:r>
            <a:r>
              <a:rPr lang="bg-BG" altLang="bg-BG" sz="3200" dirty="0"/>
              <a:t> </a:t>
            </a:r>
            <a:r>
              <a:rPr lang="bg-BG" altLang="bg-BG" sz="3200" dirty="0" err="1"/>
              <a:t>access</a:t>
            </a:r>
            <a:r>
              <a:rPr lang="bg-BG" altLang="bg-BG" sz="3200" dirty="0"/>
              <a:t> to </a:t>
            </a:r>
            <a:r>
              <a:rPr lang="bg-BG" altLang="bg-BG" sz="3200" dirty="0" err="1"/>
              <a:t>reproductive</a:t>
            </a:r>
            <a:r>
              <a:rPr lang="bg-BG" altLang="bg-BG" sz="3200" dirty="0"/>
              <a:t> </a:t>
            </a:r>
            <a:r>
              <a:rPr lang="bg-BG" altLang="bg-BG" sz="3200" dirty="0" err="1"/>
              <a:t>health</a:t>
            </a:r>
            <a:r>
              <a:rPr lang="bg-BG" altLang="bg-BG" sz="3200" dirty="0"/>
              <a:t>, </a:t>
            </a:r>
            <a:r>
              <a:rPr lang="bg-BG" altLang="bg-BG" sz="3200" dirty="0" err="1"/>
              <a:t>education</a:t>
            </a:r>
            <a:r>
              <a:rPr lang="bg-BG" altLang="bg-BG" sz="3200" dirty="0"/>
              <a:t> </a:t>
            </a:r>
            <a:r>
              <a:rPr lang="bg-BG" altLang="bg-BG" sz="3200" dirty="0" err="1"/>
              <a:t>and</a:t>
            </a:r>
            <a:r>
              <a:rPr lang="bg-BG" altLang="bg-BG" sz="3200" dirty="0"/>
              <a:t> </a:t>
            </a:r>
            <a:r>
              <a:rPr lang="bg-BG" altLang="bg-BG" sz="3200" dirty="0" err="1"/>
              <a:t>employment</a:t>
            </a:r>
            <a:r>
              <a:rPr lang="bg-BG" altLang="bg-BG" sz="3200" dirty="0"/>
              <a:t>. </a:t>
            </a:r>
            <a:br>
              <a:rPr lang="bg-BG" altLang="bg-BG" sz="3200" dirty="0"/>
            </a:br>
            <a:r>
              <a:rPr lang="bg-BG" altLang="bg-BG" sz="3200" dirty="0"/>
              <a:t/>
            </a:r>
            <a:br>
              <a:rPr lang="bg-BG" altLang="bg-BG" sz="3200" dirty="0"/>
            </a:br>
            <a:r>
              <a:rPr lang="en-US" altLang="bg-BG" sz="3200" dirty="0" smtClean="0">
                <a:solidFill>
                  <a:srgbClr val="FF0000"/>
                </a:solidFill>
                <a:effectLst>
                  <a:outerShdw blurRad="38100" dist="38100" dir="2700000" algn="tl">
                    <a:srgbClr val="000000">
                      <a:alpha val="43137"/>
                    </a:srgbClr>
                  </a:outerShdw>
                </a:effectLst>
              </a:rPr>
              <a:t>7.</a:t>
            </a:r>
            <a:r>
              <a:rPr lang="en-US" altLang="bg-BG" sz="3200" dirty="0" smtClean="0"/>
              <a:t> </a:t>
            </a:r>
            <a:r>
              <a:rPr lang="bg-BG" altLang="bg-BG" sz="3200" dirty="0" err="1"/>
              <a:t>Prevent</a:t>
            </a:r>
            <a:r>
              <a:rPr lang="bg-BG" altLang="bg-BG" sz="3200" dirty="0"/>
              <a:t> </a:t>
            </a:r>
            <a:r>
              <a:rPr lang="bg-BG" altLang="bg-BG" sz="3200" dirty="0" err="1"/>
              <a:t>and</a:t>
            </a:r>
            <a:r>
              <a:rPr lang="bg-BG" altLang="bg-BG" sz="3200" dirty="0"/>
              <a:t> </a:t>
            </a:r>
            <a:r>
              <a:rPr lang="bg-BG" altLang="bg-BG" sz="3200" dirty="0" err="1"/>
              <a:t>provide</a:t>
            </a:r>
            <a:r>
              <a:rPr lang="bg-BG" altLang="bg-BG" sz="3200" dirty="0"/>
              <a:t> </a:t>
            </a:r>
            <a:r>
              <a:rPr lang="bg-BG" altLang="bg-BG" sz="3200" dirty="0" err="1"/>
              <a:t>effective</a:t>
            </a:r>
            <a:r>
              <a:rPr lang="bg-BG" altLang="bg-BG" sz="3200" dirty="0"/>
              <a:t> </a:t>
            </a:r>
            <a:r>
              <a:rPr lang="bg-BG" altLang="bg-BG" sz="3200" dirty="0" err="1"/>
              <a:t>treatment</a:t>
            </a:r>
            <a:r>
              <a:rPr lang="bg-BG" altLang="bg-BG" sz="3200" dirty="0"/>
              <a:t> of </a:t>
            </a:r>
            <a:r>
              <a:rPr lang="bg-BG" altLang="bg-BG" sz="3200" dirty="0" err="1"/>
              <a:t>pneumonia</a:t>
            </a:r>
            <a:r>
              <a:rPr lang="bg-BG" altLang="bg-BG" sz="3200" dirty="0"/>
              <a:t>, </a:t>
            </a:r>
            <a:r>
              <a:rPr lang="bg-BG" altLang="bg-BG" sz="3200" dirty="0" err="1"/>
              <a:t>diarrhoea</a:t>
            </a:r>
            <a:r>
              <a:rPr lang="bg-BG" altLang="bg-BG" sz="3200" dirty="0"/>
              <a:t>, </a:t>
            </a:r>
            <a:r>
              <a:rPr lang="bg-BG" altLang="bg-BG" sz="3200" dirty="0" err="1"/>
              <a:t>malaria</a:t>
            </a:r>
            <a:r>
              <a:rPr lang="bg-BG" altLang="bg-BG" sz="3200" dirty="0"/>
              <a:t> </a:t>
            </a:r>
            <a:r>
              <a:rPr lang="bg-BG" altLang="bg-BG" sz="3200" dirty="0" err="1"/>
              <a:t>and</a:t>
            </a:r>
            <a:r>
              <a:rPr lang="bg-BG" altLang="bg-BG" sz="3200" dirty="0"/>
              <a:t> other </a:t>
            </a:r>
            <a:r>
              <a:rPr lang="bg-BG" altLang="bg-BG" sz="3200" dirty="0" err="1"/>
              <a:t>infectious</a:t>
            </a:r>
            <a:r>
              <a:rPr lang="bg-BG" altLang="bg-BG" sz="3200" dirty="0"/>
              <a:t> </a:t>
            </a:r>
            <a:r>
              <a:rPr lang="bg-BG" altLang="bg-BG" sz="3200" dirty="0" err="1"/>
              <a:t>diseases</a:t>
            </a:r>
            <a:r>
              <a:rPr lang="bg-BG" altLang="bg-BG" sz="3200" dirty="0"/>
              <a:t>. </a:t>
            </a:r>
          </a:p>
        </p:txBody>
      </p:sp>
      <p:sp>
        <p:nvSpPr>
          <p:cNvPr id="5" name="Контейнер за номер на слайда 4"/>
          <p:cNvSpPr>
            <a:spLocks noGrp="1"/>
          </p:cNvSpPr>
          <p:nvPr>
            <p:ph type="sldNum" sz="quarter" idx="11"/>
          </p:nvPr>
        </p:nvSpPr>
        <p:spPr/>
        <p:txBody>
          <a:bodyPr/>
          <a:lstStyle/>
          <a:p>
            <a:fld id="{B9022CA8-C44C-4D0D-92BE-6029016FEB08}" type="slidenum">
              <a:rPr lang="bg-BG" altLang="bg-BG"/>
              <a:pPr/>
              <a:t>56</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457200" y="274638"/>
            <a:ext cx="8229600" cy="5675312"/>
          </a:xfrm>
        </p:spPr>
        <p:txBody>
          <a:bodyPr>
            <a:normAutofit fontScale="90000"/>
          </a:bodyPr>
          <a:lstStyle/>
          <a:p>
            <a:pPr algn="l"/>
            <a:r>
              <a:rPr lang="en-US" altLang="bg-BG" sz="3200" dirty="0" smtClean="0">
                <a:solidFill>
                  <a:srgbClr val="FF0000"/>
                </a:solidFill>
                <a:effectLst>
                  <a:outerShdw blurRad="38100" dist="38100" dir="2700000" algn="tl">
                    <a:srgbClr val="000000">
                      <a:alpha val="43137"/>
                    </a:srgbClr>
                  </a:outerShdw>
                </a:effectLst>
              </a:rPr>
              <a:t>8.</a:t>
            </a:r>
            <a:r>
              <a:rPr lang="en-US" altLang="bg-BG" sz="3200" dirty="0" smtClean="0"/>
              <a:t> </a:t>
            </a:r>
            <a:r>
              <a:rPr lang="bg-BG" altLang="bg-BG" sz="3200" dirty="0" err="1" smtClean="0"/>
              <a:t>Promote</a:t>
            </a:r>
            <a:r>
              <a:rPr lang="bg-BG" altLang="bg-BG" sz="3200" dirty="0" smtClean="0"/>
              <a:t> </a:t>
            </a:r>
            <a:r>
              <a:rPr lang="bg-BG" altLang="bg-BG" sz="3200" dirty="0" err="1"/>
              <a:t>comprehensive</a:t>
            </a:r>
            <a:r>
              <a:rPr lang="bg-BG" altLang="bg-BG" sz="3200" dirty="0"/>
              <a:t> </a:t>
            </a:r>
            <a:r>
              <a:rPr lang="bg-BG" altLang="bg-BG" sz="3200" dirty="0" err="1"/>
              <a:t>and</a:t>
            </a:r>
            <a:r>
              <a:rPr lang="bg-BG" altLang="bg-BG" sz="3200" dirty="0"/>
              <a:t> </a:t>
            </a:r>
            <a:r>
              <a:rPr lang="bg-BG" altLang="bg-BG" sz="3200" dirty="0" err="1"/>
              <a:t>universal</a:t>
            </a:r>
            <a:r>
              <a:rPr lang="bg-BG" altLang="bg-BG" sz="3200" dirty="0"/>
              <a:t> </a:t>
            </a:r>
            <a:r>
              <a:rPr lang="bg-BG" altLang="bg-BG" sz="3200" dirty="0" err="1"/>
              <a:t>coverage</a:t>
            </a:r>
            <a:r>
              <a:rPr lang="bg-BG" altLang="bg-BG" sz="3200" dirty="0"/>
              <a:t> of </a:t>
            </a:r>
            <a:r>
              <a:rPr lang="bg-BG" altLang="bg-BG" sz="3200" dirty="0" err="1"/>
              <a:t>primary</a:t>
            </a:r>
            <a:r>
              <a:rPr lang="bg-BG" altLang="bg-BG" sz="3200" dirty="0"/>
              <a:t> </a:t>
            </a:r>
            <a:r>
              <a:rPr lang="bg-BG" altLang="bg-BG" sz="3200" dirty="0" err="1"/>
              <a:t>health-care</a:t>
            </a:r>
            <a:r>
              <a:rPr lang="bg-BG" altLang="bg-BG" sz="3200" dirty="0"/>
              <a:t> </a:t>
            </a:r>
            <a:r>
              <a:rPr lang="bg-BG" altLang="bg-BG" sz="3200" dirty="0" err="1"/>
              <a:t>systems</a:t>
            </a:r>
            <a:r>
              <a:rPr lang="bg-BG" altLang="bg-BG" sz="3200" dirty="0"/>
              <a:t> </a:t>
            </a:r>
            <a:r>
              <a:rPr lang="en-US" altLang="bg-BG" sz="3200" dirty="0"/>
              <a:t>-</a:t>
            </a:r>
            <a:r>
              <a:rPr lang="bg-BG" altLang="bg-BG" sz="3200" dirty="0"/>
              <a:t> with the </a:t>
            </a:r>
            <a:r>
              <a:rPr lang="bg-BG" altLang="bg-BG" sz="3200" dirty="0" err="1"/>
              <a:t>engagement</a:t>
            </a:r>
            <a:r>
              <a:rPr lang="bg-BG" altLang="bg-BG" sz="3200" dirty="0"/>
              <a:t> of </a:t>
            </a:r>
            <a:r>
              <a:rPr lang="bg-BG" altLang="bg-BG" sz="3200" dirty="0" err="1"/>
              <a:t>community</a:t>
            </a:r>
            <a:r>
              <a:rPr lang="bg-BG" altLang="bg-BG" sz="3200" dirty="0"/>
              <a:t> </a:t>
            </a:r>
            <a:r>
              <a:rPr lang="bg-BG" altLang="bg-BG" sz="3200" dirty="0" err="1"/>
              <a:t>health</a:t>
            </a:r>
            <a:r>
              <a:rPr lang="bg-BG" altLang="bg-BG" sz="3200" dirty="0"/>
              <a:t> </a:t>
            </a:r>
            <a:r>
              <a:rPr lang="bg-BG" altLang="bg-BG" sz="3200" dirty="0" err="1"/>
              <a:t>workers</a:t>
            </a:r>
            <a:r>
              <a:rPr lang="bg-BG" altLang="bg-BG" sz="3200" dirty="0"/>
              <a:t> </a:t>
            </a:r>
            <a:r>
              <a:rPr lang="en-US" altLang="bg-BG" sz="3200" dirty="0"/>
              <a:t>- a</a:t>
            </a:r>
            <a:r>
              <a:rPr lang="bg-BG" altLang="bg-BG" sz="3200" dirty="0" err="1"/>
              <a:t>ccompanied</a:t>
            </a:r>
            <a:r>
              <a:rPr lang="bg-BG" altLang="bg-BG" sz="3200" dirty="0"/>
              <a:t> </a:t>
            </a:r>
            <a:r>
              <a:rPr lang="bg-BG" altLang="bg-BG" sz="3200" dirty="0" err="1"/>
              <a:t>by</a:t>
            </a:r>
            <a:r>
              <a:rPr lang="bg-BG" altLang="bg-BG" sz="3200" dirty="0"/>
              <a:t> </a:t>
            </a:r>
            <a:r>
              <a:rPr lang="bg-BG" altLang="bg-BG" sz="3200" dirty="0" err="1"/>
              <a:t>sustained</a:t>
            </a:r>
            <a:r>
              <a:rPr lang="bg-BG" altLang="bg-BG" sz="3200" dirty="0"/>
              <a:t> </a:t>
            </a:r>
            <a:r>
              <a:rPr lang="bg-BG" altLang="bg-BG" sz="3200" dirty="0" err="1"/>
              <a:t>delivery</a:t>
            </a:r>
            <a:r>
              <a:rPr lang="bg-BG" altLang="bg-BG" sz="3200" dirty="0"/>
              <a:t> of </a:t>
            </a:r>
            <a:r>
              <a:rPr lang="bg-BG" altLang="bg-BG" sz="3200" dirty="0" err="1"/>
              <a:t>health</a:t>
            </a:r>
            <a:r>
              <a:rPr lang="bg-BG" altLang="bg-BG" sz="3200" dirty="0"/>
              <a:t> </a:t>
            </a:r>
            <a:r>
              <a:rPr lang="bg-BG" altLang="bg-BG" sz="3200" dirty="0" err="1"/>
              <a:t>services</a:t>
            </a:r>
            <a:r>
              <a:rPr lang="bg-BG" altLang="bg-BG" sz="3200" dirty="0"/>
              <a:t> </a:t>
            </a:r>
            <a:r>
              <a:rPr lang="bg-BG" altLang="bg-BG" sz="3200" dirty="0" err="1"/>
              <a:t>and</a:t>
            </a:r>
            <a:r>
              <a:rPr lang="bg-BG" altLang="bg-BG" sz="3200" dirty="0"/>
              <a:t> </a:t>
            </a:r>
            <a:r>
              <a:rPr lang="bg-BG" altLang="bg-BG" sz="3200" dirty="0" err="1"/>
              <a:t>women’s</a:t>
            </a:r>
            <a:r>
              <a:rPr lang="bg-BG" altLang="bg-BG" sz="3200" dirty="0"/>
              <a:t> </a:t>
            </a:r>
            <a:r>
              <a:rPr lang="bg-BG" altLang="bg-BG" sz="3200" dirty="0" err="1"/>
              <a:t>education</a:t>
            </a:r>
            <a:r>
              <a:rPr lang="bg-BG" altLang="bg-BG" sz="3200" dirty="0"/>
              <a:t> </a:t>
            </a:r>
            <a:r>
              <a:rPr lang="bg-BG" altLang="bg-BG" sz="3200" dirty="0" err="1"/>
              <a:t>programmes</a:t>
            </a:r>
            <a:r>
              <a:rPr lang="bg-BG" altLang="bg-BG" sz="3200" dirty="0"/>
              <a:t>.</a:t>
            </a:r>
            <a:br>
              <a:rPr lang="bg-BG" altLang="bg-BG" sz="3200" dirty="0"/>
            </a:br>
            <a:r>
              <a:rPr lang="bg-BG" altLang="bg-BG" sz="3200" dirty="0"/>
              <a:t/>
            </a:r>
            <a:br>
              <a:rPr lang="bg-BG" altLang="bg-BG" sz="3200" dirty="0"/>
            </a:br>
            <a:r>
              <a:rPr lang="en-US" altLang="bg-BG" sz="3200" dirty="0" smtClean="0">
                <a:solidFill>
                  <a:srgbClr val="FF0000"/>
                </a:solidFill>
                <a:effectLst>
                  <a:outerShdw blurRad="38100" dist="38100" dir="2700000" algn="tl">
                    <a:srgbClr val="000000">
                      <a:alpha val="43137"/>
                    </a:srgbClr>
                  </a:outerShdw>
                </a:effectLst>
              </a:rPr>
              <a:t>9.</a:t>
            </a:r>
            <a:r>
              <a:rPr lang="en-US" altLang="bg-BG" sz="3200" dirty="0" smtClean="0"/>
              <a:t> </a:t>
            </a:r>
            <a:r>
              <a:rPr lang="en-US" altLang="bg-BG" sz="3200" dirty="0"/>
              <a:t>E</a:t>
            </a:r>
            <a:r>
              <a:rPr lang="bg-BG" altLang="bg-BG" sz="3200" dirty="0" err="1"/>
              <a:t>nsure</a:t>
            </a:r>
            <a:r>
              <a:rPr lang="bg-BG" altLang="bg-BG" sz="3200" dirty="0"/>
              <a:t> </a:t>
            </a:r>
            <a:r>
              <a:rPr lang="bg-BG" altLang="bg-BG" sz="3200" dirty="0" err="1"/>
              <a:t>sufficient</a:t>
            </a:r>
            <a:r>
              <a:rPr lang="bg-BG" altLang="bg-BG" sz="3200" dirty="0"/>
              <a:t> </a:t>
            </a:r>
            <a:r>
              <a:rPr lang="bg-BG" altLang="bg-BG" sz="3200" dirty="0" err="1"/>
              <a:t>financing</a:t>
            </a:r>
            <a:r>
              <a:rPr lang="bg-BG" altLang="bg-BG" sz="3200" dirty="0"/>
              <a:t> </a:t>
            </a:r>
            <a:r>
              <a:rPr lang="bg-BG" altLang="bg-BG" sz="3200" dirty="0" err="1"/>
              <a:t>for</a:t>
            </a:r>
            <a:r>
              <a:rPr lang="bg-BG" altLang="bg-BG" sz="3200" dirty="0"/>
              <a:t> the </a:t>
            </a:r>
            <a:r>
              <a:rPr lang="bg-BG" altLang="bg-BG" sz="3200" dirty="0" err="1"/>
              <a:t>strengthening</a:t>
            </a:r>
            <a:r>
              <a:rPr lang="bg-BG" altLang="bg-BG" sz="3200" dirty="0"/>
              <a:t> of </a:t>
            </a:r>
            <a:r>
              <a:rPr lang="bg-BG" altLang="bg-BG" sz="3200" dirty="0" err="1"/>
              <a:t>health</a:t>
            </a:r>
            <a:r>
              <a:rPr lang="bg-BG" altLang="bg-BG" sz="3200" dirty="0"/>
              <a:t> </a:t>
            </a:r>
            <a:r>
              <a:rPr lang="bg-BG" altLang="bg-BG" sz="3200" dirty="0" err="1"/>
              <a:t>systems</a:t>
            </a:r>
            <a:r>
              <a:rPr lang="bg-BG" altLang="bg-BG" sz="3200" dirty="0"/>
              <a:t> to </a:t>
            </a:r>
            <a:r>
              <a:rPr lang="bg-BG" altLang="bg-BG" sz="3200" dirty="0" err="1"/>
              <a:t>meet</a:t>
            </a:r>
            <a:r>
              <a:rPr lang="bg-BG" altLang="bg-BG" sz="3200" dirty="0"/>
              <a:t> the </a:t>
            </a:r>
            <a:r>
              <a:rPr lang="bg-BG" altLang="bg-BG" sz="3200" dirty="0" err="1"/>
              <a:t>demand</a:t>
            </a:r>
            <a:r>
              <a:rPr lang="bg-BG" altLang="bg-BG" sz="3200" dirty="0"/>
              <a:t> </a:t>
            </a:r>
            <a:r>
              <a:rPr lang="bg-BG" altLang="bg-BG" sz="3200" dirty="0" err="1"/>
              <a:t>for</a:t>
            </a:r>
            <a:r>
              <a:rPr lang="bg-BG" altLang="bg-BG" sz="3200" dirty="0"/>
              <a:t> </a:t>
            </a:r>
            <a:r>
              <a:rPr lang="bg-BG" altLang="bg-BG" sz="3200" dirty="0" err="1"/>
              <a:t>maternal</a:t>
            </a:r>
            <a:r>
              <a:rPr lang="bg-BG" altLang="bg-BG" sz="3200" dirty="0"/>
              <a:t> </a:t>
            </a:r>
            <a:r>
              <a:rPr lang="bg-BG" altLang="bg-BG" sz="3200" dirty="0" err="1"/>
              <a:t>and</a:t>
            </a:r>
            <a:r>
              <a:rPr lang="bg-BG" altLang="bg-BG" sz="3200" dirty="0"/>
              <a:t> </a:t>
            </a:r>
            <a:r>
              <a:rPr lang="bg-BG" altLang="bg-BG" sz="3200" dirty="0" err="1"/>
              <a:t>childcare</a:t>
            </a:r>
            <a:r>
              <a:rPr lang="bg-BG" altLang="bg-BG" sz="3200" dirty="0"/>
              <a:t> </a:t>
            </a:r>
            <a:r>
              <a:rPr lang="bg-BG" altLang="bg-BG" sz="3200" dirty="0" err="1"/>
              <a:t>and</a:t>
            </a:r>
            <a:r>
              <a:rPr lang="bg-BG" altLang="bg-BG" sz="3200" dirty="0"/>
              <a:t> other </a:t>
            </a:r>
            <a:r>
              <a:rPr lang="bg-BG" altLang="bg-BG" sz="3200" dirty="0" err="1"/>
              <a:t>reproductive</a:t>
            </a:r>
            <a:r>
              <a:rPr lang="bg-BG" altLang="bg-BG" sz="3200" dirty="0"/>
              <a:t> </a:t>
            </a:r>
            <a:r>
              <a:rPr lang="bg-BG" altLang="bg-BG" sz="3200" dirty="0" err="1"/>
              <a:t>health</a:t>
            </a:r>
            <a:r>
              <a:rPr lang="bg-BG" altLang="bg-BG" sz="3200" dirty="0"/>
              <a:t> </a:t>
            </a:r>
            <a:r>
              <a:rPr lang="bg-BG" altLang="bg-BG" sz="3200" dirty="0" err="1"/>
              <a:t>services</a:t>
            </a:r>
            <a:r>
              <a:rPr lang="bg-BG" altLang="bg-BG" sz="3200" dirty="0"/>
              <a:t>.</a:t>
            </a:r>
          </a:p>
        </p:txBody>
      </p:sp>
      <p:sp>
        <p:nvSpPr>
          <p:cNvPr id="5" name="Контейнер за номер на слайда 4"/>
          <p:cNvSpPr>
            <a:spLocks noGrp="1"/>
          </p:cNvSpPr>
          <p:nvPr>
            <p:ph type="sldNum" sz="quarter" idx="11"/>
          </p:nvPr>
        </p:nvSpPr>
        <p:spPr/>
        <p:txBody>
          <a:bodyPr/>
          <a:lstStyle/>
          <a:p>
            <a:fld id="{1758ABCC-C565-4D3B-8D28-8D6311F80F1D}" type="slidenum">
              <a:rPr lang="bg-BG" altLang="bg-BG"/>
              <a:pPr/>
              <a:t>57</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solidFill>
                <a:effectLst>
                  <a:outerShdw blurRad="38100" dist="38100" dir="2700000" algn="tl">
                    <a:srgbClr val="000000">
                      <a:alpha val="43137"/>
                    </a:srgbClr>
                  </a:outerShdw>
                </a:effectLst>
              </a:rPr>
              <a:t>PEOPLE WITH DISABILITIES</a:t>
            </a:r>
            <a:endParaRPr lang="bg-B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24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Definitions</a:t>
            </a:r>
            <a:endParaRPr lang="bg-BG" dirty="0"/>
          </a:p>
        </p:txBody>
      </p:sp>
      <p:sp>
        <p:nvSpPr>
          <p:cNvPr id="3" name="Контейнер за съдържание 2"/>
          <p:cNvSpPr>
            <a:spLocks noGrp="1"/>
          </p:cNvSpPr>
          <p:nvPr>
            <p:ph sz="quarter" idx="1"/>
          </p:nvPr>
        </p:nvSpPr>
        <p:spPr>
          <a:xfrm>
            <a:off x="301752" y="1665312"/>
            <a:ext cx="8503920" cy="4572000"/>
          </a:xfrm>
        </p:spPr>
        <p:txBody>
          <a:bodyPr>
            <a:normAutofit fontScale="92500" lnSpcReduction="10000"/>
          </a:bodyPr>
          <a:lstStyle/>
          <a:p>
            <a:r>
              <a:rPr lang="en-US" sz="2800" dirty="0" smtClean="0"/>
              <a:t>By diagnosis: Traditional </a:t>
            </a:r>
            <a:r>
              <a:rPr lang="en-US" sz="2800" dirty="0"/>
              <a:t>approaches to defining disability for public health have focused on equating a particular diagnosis with </a:t>
            </a:r>
            <a:r>
              <a:rPr lang="en-US" sz="2800" dirty="0" smtClean="0"/>
              <a:t>disability (e.g. blindness). </a:t>
            </a:r>
          </a:p>
          <a:p>
            <a:r>
              <a:rPr lang="en-US" dirty="0" smtClean="0"/>
              <a:t>Focus on the impairment</a:t>
            </a:r>
            <a:endParaRPr lang="bg-BG" dirty="0" smtClean="0"/>
          </a:p>
          <a:p>
            <a:r>
              <a:rPr lang="en-US" dirty="0" smtClean="0"/>
              <a:t>Limitations in particular activities (e.g. self-care) </a:t>
            </a:r>
          </a:p>
          <a:p>
            <a:r>
              <a:rPr lang="en-US" dirty="0" smtClean="0"/>
              <a:t>Identification of those with problems in working or going to school </a:t>
            </a:r>
          </a:p>
          <a:p>
            <a:r>
              <a:rPr lang="en-US" dirty="0" smtClean="0"/>
              <a:t>Identification of those who need special </a:t>
            </a:r>
            <a:r>
              <a:rPr lang="en-US" dirty="0" err="1" smtClean="0"/>
              <a:t>programmes</a:t>
            </a:r>
            <a:r>
              <a:rPr lang="en-US" dirty="0" smtClean="0"/>
              <a:t>, e.g. special education </a:t>
            </a:r>
          </a:p>
          <a:p>
            <a:r>
              <a:rPr lang="en-US" dirty="0" smtClean="0"/>
              <a:t>To ask the individuals themselves if they or others would identify them as someone with disability (self-identification)</a:t>
            </a:r>
            <a:endParaRPr lang="bg-BG" dirty="0" smtClean="0"/>
          </a:p>
        </p:txBody>
      </p:sp>
    </p:spTree>
    <p:extLst>
      <p:ext uri="{BB962C8B-B14F-4D97-AF65-F5344CB8AC3E}">
        <p14:creationId xmlns:p14="http://schemas.microsoft.com/office/powerpoint/2010/main" val="28971445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5746750"/>
          </a:xfrm>
        </p:spPr>
        <p:txBody>
          <a:bodyPr/>
          <a:lstStyle/>
          <a:p>
            <a:r>
              <a:rPr lang="en-US" altLang="bg-BG" sz="4000" dirty="0"/>
              <a:t>Nowadays, the current trend all over the world is to provide </a:t>
            </a:r>
            <a:r>
              <a:rPr lang="en-US" altLang="bg-BG" sz="4000" dirty="0">
                <a:solidFill>
                  <a:srgbClr val="FF3300"/>
                </a:solidFill>
              </a:rPr>
              <a:t>integrated maternal and child care and family planning services.</a:t>
            </a:r>
            <a:br>
              <a:rPr lang="en-US" altLang="bg-BG" sz="4000" dirty="0">
                <a:solidFill>
                  <a:srgbClr val="FF3300"/>
                </a:solidFill>
              </a:rPr>
            </a:br>
            <a:r>
              <a:rPr lang="en-US" altLang="bg-BG" sz="4000" dirty="0" smtClean="0">
                <a:solidFill>
                  <a:srgbClr val="FF3300"/>
                </a:solidFill>
              </a:rPr>
              <a:t>	</a:t>
            </a:r>
            <a:r>
              <a:rPr lang="en-US" altLang="bg-BG" sz="3200" dirty="0" smtClean="0">
                <a:solidFill>
                  <a:schemeClr val="tx1"/>
                </a:solidFill>
              </a:rPr>
              <a:t>New concepts:</a:t>
            </a:r>
            <a:br>
              <a:rPr lang="en-US" altLang="bg-BG" sz="3200" dirty="0" smtClean="0">
                <a:solidFill>
                  <a:schemeClr val="tx1"/>
                </a:solidFill>
              </a:rPr>
            </a:br>
            <a:r>
              <a:rPr lang="en-US" altLang="bg-BG" sz="3200" dirty="0" smtClean="0">
                <a:solidFill>
                  <a:schemeClr val="tx1"/>
                </a:solidFill>
              </a:rPr>
              <a:t>	</a:t>
            </a:r>
            <a:r>
              <a:rPr lang="en-US" altLang="bg-BG" sz="3200" dirty="0" smtClean="0">
                <a:solidFill>
                  <a:srgbClr val="FF3300"/>
                </a:solidFill>
              </a:rPr>
              <a:t>- social obstetrics</a:t>
            </a:r>
            <a:br>
              <a:rPr lang="en-US" altLang="bg-BG" sz="3200" dirty="0" smtClean="0">
                <a:solidFill>
                  <a:srgbClr val="FF3300"/>
                </a:solidFill>
              </a:rPr>
            </a:br>
            <a:r>
              <a:rPr lang="en-US" altLang="bg-BG" sz="3200" dirty="0" smtClean="0">
                <a:solidFill>
                  <a:srgbClr val="FF3300"/>
                </a:solidFill>
              </a:rPr>
              <a:t>	- preventive </a:t>
            </a:r>
            <a:r>
              <a:rPr lang="en-US" altLang="bg-BG" sz="3200" dirty="0" err="1" smtClean="0">
                <a:solidFill>
                  <a:srgbClr val="FF3300"/>
                </a:solidFill>
              </a:rPr>
              <a:t>paediatrics</a:t>
            </a:r>
            <a:r>
              <a:rPr lang="en-US" altLang="bg-BG" sz="3200" dirty="0" smtClean="0">
                <a:solidFill>
                  <a:srgbClr val="FF3300"/>
                </a:solidFill>
              </a:rPr>
              <a:t/>
            </a:r>
            <a:br>
              <a:rPr lang="en-US" altLang="bg-BG" sz="3200" dirty="0" smtClean="0">
                <a:solidFill>
                  <a:srgbClr val="FF3300"/>
                </a:solidFill>
              </a:rPr>
            </a:br>
            <a:r>
              <a:rPr lang="en-US" altLang="bg-BG" sz="3200" dirty="0" smtClean="0">
                <a:solidFill>
                  <a:srgbClr val="FF3300"/>
                </a:solidFill>
              </a:rPr>
              <a:t>	- social </a:t>
            </a:r>
            <a:r>
              <a:rPr lang="en-US" altLang="bg-BG" sz="3200" dirty="0" err="1" smtClean="0">
                <a:solidFill>
                  <a:srgbClr val="FF3300"/>
                </a:solidFill>
              </a:rPr>
              <a:t>paediatrics</a:t>
            </a:r>
            <a:endParaRPr lang="bg-BG" altLang="bg-BG" sz="4000"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FADBC30D-7492-420F-B0AF-0B1808C41A8D}" type="slidenum">
              <a:rPr lang="bg-BG" altLang="bg-BG"/>
              <a:pPr/>
              <a:t>6</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457200" y="908720"/>
            <a:ext cx="8003232" cy="4873752"/>
          </a:xfrm>
        </p:spPr>
        <p:txBody>
          <a:bodyPr>
            <a:normAutofit/>
          </a:bodyPr>
          <a:lstStyle/>
          <a:p>
            <a:r>
              <a:rPr lang="en-US" sz="2600" dirty="0" smtClean="0"/>
              <a:t>Disability has traditionally been placed alongside morbidity and mortality as the negative public health outcomes.</a:t>
            </a:r>
          </a:p>
          <a:p>
            <a:r>
              <a:rPr lang="bg-BG" sz="2600" dirty="0" smtClean="0">
                <a:sym typeface="Symbol"/>
              </a:rPr>
              <a:t> </a:t>
            </a:r>
            <a:r>
              <a:rPr lang="en-US" sz="2600" dirty="0" smtClean="0">
                <a:sym typeface="Symbol"/>
              </a:rPr>
              <a:t>preventing disabilities, therefore, has been a goal of public health activities</a:t>
            </a:r>
            <a:endParaRPr lang="bg-BG" sz="2600" dirty="0" smtClean="0">
              <a:sym typeface="Symbol"/>
            </a:endParaRPr>
          </a:p>
          <a:p>
            <a:r>
              <a:rPr lang="en-US" sz="2600" dirty="0" smtClean="0">
                <a:sym typeface="Symbol"/>
              </a:rPr>
              <a:t>What happens to those who become disabled despite of our best primary prevention efforts</a:t>
            </a:r>
            <a:r>
              <a:rPr lang="bg-BG" sz="2600" dirty="0" smtClean="0">
                <a:sym typeface="Symbol"/>
              </a:rPr>
              <a:t>?</a:t>
            </a:r>
          </a:p>
          <a:p>
            <a:r>
              <a:rPr lang="en-US" sz="2600" dirty="0" smtClean="0">
                <a:sym typeface="Symbol"/>
              </a:rPr>
              <a:t>Traditional approach – medical and rehabilitation services </a:t>
            </a:r>
            <a:r>
              <a:rPr lang="bg-BG" sz="2600" dirty="0" smtClean="0">
                <a:sym typeface="Symbol"/>
              </a:rPr>
              <a:t>(</a:t>
            </a:r>
            <a:r>
              <a:rPr lang="en-US" sz="2600" dirty="0" smtClean="0">
                <a:sym typeface="Symbol"/>
              </a:rPr>
              <a:t>outside the purview of public health)</a:t>
            </a:r>
            <a:endParaRPr lang="bg-BG" sz="2600" dirty="0" smtClean="0">
              <a:sym typeface="Symbol"/>
            </a:endParaRPr>
          </a:p>
          <a:p>
            <a:pPr marL="0" indent="0">
              <a:buNone/>
            </a:pPr>
            <a:endParaRPr lang="bg-BG" sz="2600" dirty="0" smtClean="0">
              <a:sym typeface="Symbol"/>
            </a:endParaRPr>
          </a:p>
          <a:p>
            <a:endParaRPr lang="bg-BG" sz="2600" dirty="0"/>
          </a:p>
        </p:txBody>
      </p:sp>
    </p:spTree>
    <p:extLst>
      <p:ext uri="{BB962C8B-B14F-4D97-AF65-F5344CB8AC3E}">
        <p14:creationId xmlns:p14="http://schemas.microsoft.com/office/powerpoint/2010/main" val="2102545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752" y="293784"/>
            <a:ext cx="8534400" cy="758952"/>
          </a:xfrm>
        </p:spPr>
        <p:txBody>
          <a:bodyPr>
            <a:normAutofit fontScale="90000"/>
          </a:bodyPr>
          <a:lstStyle/>
          <a:p>
            <a:r>
              <a:rPr lang="en-US" dirty="0" smtClean="0"/>
              <a:t>Public health approach to people with disabilities</a:t>
            </a:r>
            <a:endParaRPr lang="bg-BG" dirty="0"/>
          </a:p>
        </p:txBody>
      </p:sp>
      <p:graphicFrame>
        <p:nvGraphicFramePr>
          <p:cNvPr id="3" name="Диаграма 2"/>
          <p:cNvGraphicFramePr/>
          <p:nvPr>
            <p:extLst/>
          </p:nvPr>
        </p:nvGraphicFramePr>
        <p:xfrm>
          <a:off x="1079612" y="1268760"/>
          <a:ext cx="69847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909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280048" y="269636"/>
            <a:ext cx="8534400" cy="758952"/>
          </a:xfrm>
          <a:prstGeom prst="rect">
            <a:avLst/>
          </a:prstGeom>
        </p:spPr>
        <p:txBody>
          <a:bodyPr>
            <a:normAutofit fontScale="82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Public health approach to people with disabilities</a:t>
            </a:r>
            <a:endParaRPr lang="bg-BG" dirty="0"/>
          </a:p>
        </p:txBody>
      </p:sp>
      <p:graphicFrame>
        <p:nvGraphicFramePr>
          <p:cNvPr id="3" name="Диаграма 2"/>
          <p:cNvGraphicFramePr/>
          <p:nvPr>
            <p:extLst/>
          </p:nvPr>
        </p:nvGraphicFramePr>
        <p:xfrm>
          <a:off x="1057908" y="1244612"/>
          <a:ext cx="69847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9556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179512" y="188640"/>
            <a:ext cx="8784976" cy="1008112"/>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800" dirty="0" smtClean="0"/>
              <a:t>ICF – International classification on Functioning, Disability and Health components</a:t>
            </a:r>
            <a:endParaRPr lang="bg-BG" sz="1200" dirty="0"/>
          </a:p>
        </p:txBody>
      </p:sp>
      <p:sp>
        <p:nvSpPr>
          <p:cNvPr id="4" name="Текстово поле 3"/>
          <p:cNvSpPr txBox="1"/>
          <p:nvPr/>
        </p:nvSpPr>
        <p:spPr>
          <a:xfrm>
            <a:off x="301752" y="1196752"/>
            <a:ext cx="8446712" cy="4093428"/>
          </a:xfrm>
          <a:prstGeom prst="rect">
            <a:avLst/>
          </a:prstGeom>
          <a:noFill/>
        </p:spPr>
        <p:txBody>
          <a:bodyPr wrap="square" rtlCol="0">
            <a:spAutoFit/>
          </a:bodyPr>
          <a:lstStyle/>
          <a:p>
            <a:pPr marL="285750" indent="-285750">
              <a:buFont typeface="Wingdings" panose="05000000000000000000" pitchFamily="2" charset="2"/>
              <a:buChar char="§"/>
            </a:pPr>
            <a:r>
              <a:rPr lang="en-US" sz="2000" dirty="0"/>
              <a:t>The ICF is a classification of health and health-related conditions for children and adults that was developed by </a:t>
            </a:r>
            <a:r>
              <a:rPr lang="en-US" sz="2000" dirty="0" smtClean="0"/>
              <a:t>WHO </a:t>
            </a:r>
            <a:r>
              <a:rPr lang="en-US" sz="2000" dirty="0"/>
              <a:t>and published in 2001. </a:t>
            </a:r>
            <a:endParaRPr lang="en-US" sz="2000" dirty="0" smtClean="0"/>
          </a:p>
          <a:p>
            <a:pPr marL="285750" indent="-285750">
              <a:buFont typeface="Wingdings" panose="05000000000000000000" pitchFamily="2" charset="2"/>
              <a:buChar char="§"/>
            </a:pPr>
            <a:r>
              <a:rPr lang="en-US" sz="2000" dirty="0"/>
              <a:t>ICF classification system to be considered a partner to the ICD. Whereas the ICD classifies disease, the ICF looks at functioning. Therefore, the use of the two together would provide a more comprehensive picture of the health of persons and populations</a:t>
            </a:r>
            <a:r>
              <a:rPr lang="en-US" sz="2000" dirty="0" smtClean="0"/>
              <a:t>.</a:t>
            </a:r>
          </a:p>
          <a:p>
            <a:pPr marL="285750" indent="-285750">
              <a:buFont typeface="Wingdings" panose="05000000000000000000" pitchFamily="2" charset="2"/>
              <a:buChar char="§"/>
            </a:pPr>
            <a:r>
              <a:rPr lang="en-US" sz="2000" dirty="0" smtClean="0"/>
              <a:t>ICF </a:t>
            </a:r>
            <a:r>
              <a:rPr lang="en-US" sz="2000" dirty="0"/>
              <a:t>is not based on etiology or "consequence of disease," but as a component of health. Thus, while functional status may be related to a health condition, knowing the health condition does not predict functional </a:t>
            </a:r>
            <a:r>
              <a:rPr lang="en-US" sz="2000" dirty="0" smtClean="0"/>
              <a:t>status.</a:t>
            </a:r>
          </a:p>
          <a:p>
            <a:pPr marL="285750" indent="-285750">
              <a:buFont typeface="Wingdings" panose="05000000000000000000" pitchFamily="2" charset="2"/>
              <a:buChar char="§"/>
            </a:pPr>
            <a:r>
              <a:rPr lang="en-US" sz="2000" dirty="0" smtClean="0"/>
              <a:t>ICF </a:t>
            </a:r>
            <a:r>
              <a:rPr lang="en-US" sz="2000" dirty="0"/>
              <a:t>describes health and health related domains using standard </a:t>
            </a:r>
            <a:r>
              <a:rPr lang="en-US" sz="2000" dirty="0" smtClean="0"/>
              <a:t>language &gt; wide application. </a:t>
            </a:r>
            <a:endParaRPr lang="en-US" sz="2000" dirty="0"/>
          </a:p>
        </p:txBody>
      </p:sp>
    </p:spTree>
    <p:extLst>
      <p:ext uri="{BB962C8B-B14F-4D97-AF65-F5344CB8AC3E}">
        <p14:creationId xmlns:p14="http://schemas.microsoft.com/office/powerpoint/2010/main" val="12760806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Benefits of ICF</a:t>
            </a:r>
            <a:endParaRPr lang="bg-BG" dirty="0"/>
          </a:p>
        </p:txBody>
      </p:sp>
      <p:sp>
        <p:nvSpPr>
          <p:cNvPr id="3" name="Контейнер за съдържание 2"/>
          <p:cNvSpPr>
            <a:spLocks noGrp="1"/>
          </p:cNvSpPr>
          <p:nvPr>
            <p:ph sz="quarter" idx="1"/>
          </p:nvPr>
        </p:nvSpPr>
        <p:spPr/>
        <p:txBody>
          <a:bodyPr/>
          <a:lstStyle/>
          <a:p>
            <a:r>
              <a:rPr lang="en-US" dirty="0" smtClean="0"/>
              <a:t>Integration </a:t>
            </a:r>
            <a:r>
              <a:rPr lang="en-US" dirty="0"/>
              <a:t>of the medical and social aspects of </a:t>
            </a:r>
            <a:r>
              <a:rPr lang="en-US" dirty="0" smtClean="0"/>
              <a:t>patient’s condition instead </a:t>
            </a:r>
            <a:r>
              <a:rPr lang="en-US" dirty="0"/>
              <a:t>of solely focusing on his or her diagnosis. </a:t>
            </a:r>
            <a:endParaRPr lang="en-US" dirty="0" smtClean="0"/>
          </a:p>
          <a:p>
            <a:r>
              <a:rPr lang="en-US" dirty="0" smtClean="0"/>
              <a:t>Identifying </a:t>
            </a:r>
            <a:r>
              <a:rPr lang="en-US" dirty="0"/>
              <a:t>the limitations of function is often the information used to plan and implement </a:t>
            </a:r>
            <a:r>
              <a:rPr lang="en-US" dirty="0" smtClean="0"/>
              <a:t>interventions.</a:t>
            </a:r>
          </a:p>
          <a:p>
            <a:r>
              <a:rPr lang="en-US" dirty="0"/>
              <a:t>Knowing how a disease affects one’s functioning enables better planning of services, treatment, and rehabilitation for persons with long-term disabilities or chronic conditions. </a:t>
            </a:r>
            <a:endParaRPr lang="bg-BG" dirty="0"/>
          </a:p>
        </p:txBody>
      </p:sp>
    </p:spTree>
    <p:extLst>
      <p:ext uri="{BB962C8B-B14F-4D97-AF65-F5344CB8AC3E}">
        <p14:creationId xmlns:p14="http://schemas.microsoft.com/office/powerpoint/2010/main" val="4233795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301" y="2564904"/>
            <a:ext cx="6425397" cy="3720635"/>
          </a:xfrm>
          <a:prstGeom prst="rect">
            <a:avLst/>
          </a:prstGeom>
        </p:spPr>
      </p:pic>
      <p:sp>
        <p:nvSpPr>
          <p:cNvPr id="4" name="Текстово поле 3"/>
          <p:cNvSpPr txBox="1"/>
          <p:nvPr/>
        </p:nvSpPr>
        <p:spPr>
          <a:xfrm>
            <a:off x="323528" y="260648"/>
            <a:ext cx="2520280" cy="369332"/>
          </a:xfrm>
          <a:prstGeom prst="rect">
            <a:avLst/>
          </a:prstGeom>
          <a:noFill/>
        </p:spPr>
        <p:txBody>
          <a:bodyPr wrap="square" rtlCol="0">
            <a:spAutoFit/>
          </a:bodyPr>
          <a:lstStyle/>
          <a:p>
            <a:r>
              <a:rPr lang="en-US" dirty="0" smtClean="0"/>
              <a:t>Components of IFC</a:t>
            </a:r>
            <a:endParaRPr lang="bg-BG" dirty="0"/>
          </a:p>
        </p:txBody>
      </p:sp>
      <p:sp>
        <p:nvSpPr>
          <p:cNvPr id="10" name="Закръглено правоъгълно изнесено означение 9"/>
          <p:cNvSpPr/>
          <p:nvPr/>
        </p:nvSpPr>
        <p:spPr>
          <a:xfrm>
            <a:off x="2555776" y="188640"/>
            <a:ext cx="1800200" cy="1512168"/>
          </a:xfrm>
          <a:prstGeom prst="wedgeRoundRectCallout">
            <a:avLst>
              <a:gd name="adj1" fmla="val 10216"/>
              <a:gd name="adj2" fmla="val 18703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Functioning and Disability </a:t>
            </a:r>
            <a:endParaRPr lang="bg-BG" dirty="0">
              <a:solidFill>
                <a:schemeClr val="tx1"/>
              </a:solidFill>
            </a:endParaRPr>
          </a:p>
        </p:txBody>
      </p:sp>
      <p:sp>
        <p:nvSpPr>
          <p:cNvPr id="11" name="Закръглено правоъгълно изнесено означение 10"/>
          <p:cNvSpPr/>
          <p:nvPr/>
        </p:nvSpPr>
        <p:spPr>
          <a:xfrm>
            <a:off x="6588224" y="188640"/>
            <a:ext cx="1800200" cy="1512168"/>
          </a:xfrm>
          <a:prstGeom prst="wedgeRoundRectCallout">
            <a:avLst>
              <a:gd name="adj1" fmla="val -143173"/>
              <a:gd name="adj2" fmla="val 300785"/>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Contextual factors</a:t>
            </a:r>
            <a:endParaRPr lang="bg-BG" dirty="0">
              <a:solidFill>
                <a:schemeClr val="tx1"/>
              </a:solidFill>
            </a:endParaRPr>
          </a:p>
        </p:txBody>
      </p:sp>
    </p:spTree>
    <p:extLst>
      <p:ext uri="{BB962C8B-B14F-4D97-AF65-F5344CB8AC3E}">
        <p14:creationId xmlns:p14="http://schemas.microsoft.com/office/powerpoint/2010/main" val="39875946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467544" y="188640"/>
            <a:ext cx="8208912" cy="369332"/>
          </a:xfrm>
          <a:prstGeom prst="rect">
            <a:avLst/>
          </a:prstGeom>
          <a:noFill/>
        </p:spPr>
        <p:txBody>
          <a:bodyPr wrap="square" rtlCol="0">
            <a:spAutoFit/>
          </a:bodyPr>
          <a:lstStyle/>
          <a:p>
            <a:pPr algn="ctr"/>
            <a:r>
              <a:rPr lang="en-US" dirty="0" smtClean="0"/>
              <a:t>Chapters of ICF</a:t>
            </a:r>
            <a:endParaRPr 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53" y="828664"/>
            <a:ext cx="8018294" cy="5264631"/>
          </a:xfrm>
          <a:prstGeom prst="rect">
            <a:avLst/>
          </a:prstGeom>
          <a:ln>
            <a:noFill/>
          </a:ln>
          <a:effectLst>
            <a:softEdge rad="112500"/>
          </a:effectLst>
        </p:spPr>
      </p:pic>
    </p:spTree>
    <p:extLst>
      <p:ext uri="{BB962C8B-B14F-4D97-AF65-F5344CB8AC3E}">
        <p14:creationId xmlns:p14="http://schemas.microsoft.com/office/powerpoint/2010/main" val="97736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50" y="836712"/>
            <a:ext cx="8787300" cy="4680520"/>
          </a:xfrm>
          <a:prstGeom prst="rect">
            <a:avLst/>
          </a:prstGeom>
        </p:spPr>
      </p:pic>
    </p:spTree>
    <p:extLst>
      <p:ext uri="{BB962C8B-B14F-4D97-AF65-F5344CB8AC3E}">
        <p14:creationId xmlns:p14="http://schemas.microsoft.com/office/powerpoint/2010/main" val="1798256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41383" y="162743"/>
            <a:ext cx="4661235" cy="6218585"/>
          </a:xfrm>
          <a:prstGeom prst="rect">
            <a:avLst/>
          </a:prstGeom>
        </p:spPr>
      </p:pic>
    </p:spTree>
    <p:extLst>
      <p:ext uri="{BB962C8B-B14F-4D97-AF65-F5344CB8AC3E}">
        <p14:creationId xmlns:p14="http://schemas.microsoft.com/office/powerpoint/2010/main" val="3887618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301752" y="293784"/>
            <a:ext cx="8534400" cy="758952"/>
          </a:xfrm>
          <a:prstGeom prst="rect">
            <a:avLst/>
          </a:prstGeom>
        </p:spPr>
        <p:txBody>
          <a:bodyPr>
            <a:normAutofit fontScale="82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Public health approach to people with disabilities</a:t>
            </a:r>
            <a:endParaRPr lang="bg-BG" dirty="0"/>
          </a:p>
        </p:txBody>
      </p:sp>
      <p:graphicFrame>
        <p:nvGraphicFramePr>
          <p:cNvPr id="3" name="Диаграма 2"/>
          <p:cNvGraphicFramePr/>
          <p:nvPr>
            <p:extLst/>
          </p:nvPr>
        </p:nvGraphicFramePr>
        <p:xfrm>
          <a:off x="1079612" y="1268760"/>
          <a:ext cx="69847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623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32656"/>
            <a:ext cx="3185270" cy="4129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6916" name="Rectangle 4"/>
          <p:cNvSpPr>
            <a:spLocks noGrp="1" noChangeArrowheads="1"/>
          </p:cNvSpPr>
          <p:nvPr>
            <p:ph type="title"/>
          </p:nvPr>
        </p:nvSpPr>
        <p:spPr>
          <a:xfrm>
            <a:off x="457200" y="1067197"/>
            <a:ext cx="8229600" cy="5818187"/>
          </a:xfrm>
        </p:spPr>
        <p:txBody>
          <a:bodyPr/>
          <a:lstStyle/>
          <a:p>
            <a:pPr algn="ctr"/>
            <a:r>
              <a:rPr lang="bg-BG" altLang="bg-BG" b="1" dirty="0">
                <a:solidFill>
                  <a:schemeClr val="accent2"/>
                </a:solidFill>
                <a:effectLst>
                  <a:outerShdw blurRad="38100" dist="38100" dir="2700000" algn="tl">
                    <a:srgbClr val="000000"/>
                  </a:outerShdw>
                </a:effectLst>
              </a:rPr>
              <a:t>THE WORLD HEALTH REPORT 2005</a:t>
            </a:r>
            <a:r>
              <a:rPr lang="bg-BG" altLang="bg-BG" b="1" dirty="0">
                <a:solidFill>
                  <a:srgbClr val="FF3300"/>
                </a:solidFill>
              </a:rPr>
              <a:t> </a:t>
            </a:r>
            <a:r>
              <a:rPr lang="en-US" altLang="bg-BG" b="1" dirty="0">
                <a:solidFill>
                  <a:srgbClr val="FF3300"/>
                </a:solidFill>
              </a:rPr>
              <a:t/>
            </a:r>
            <a:br>
              <a:rPr lang="en-US" altLang="bg-BG" b="1" dirty="0">
                <a:solidFill>
                  <a:srgbClr val="FF3300"/>
                </a:solidFill>
              </a:rPr>
            </a:br>
            <a:r>
              <a:rPr lang="en-US" altLang="bg-BG" b="1" dirty="0">
                <a:solidFill>
                  <a:srgbClr val="FF3300"/>
                </a:solidFill>
              </a:rPr>
              <a:t/>
            </a:r>
            <a:br>
              <a:rPr lang="en-US" altLang="bg-BG" b="1" dirty="0">
                <a:solidFill>
                  <a:srgbClr val="FF3300"/>
                </a:solidFill>
              </a:rPr>
            </a:br>
            <a:r>
              <a:rPr lang="bg-BG" altLang="bg-BG" b="1" dirty="0">
                <a:solidFill>
                  <a:srgbClr val="FF3300"/>
                </a:solidFill>
                <a:effectLst>
                  <a:outerShdw blurRad="38100" dist="38100" dir="2700000" algn="tl">
                    <a:srgbClr val="000000"/>
                  </a:outerShdw>
                </a:effectLst>
              </a:rPr>
              <a:t>MAKE EVERY MOTHER AND CHILD COUNT</a:t>
            </a:r>
            <a:r>
              <a:rPr lang="bg-BG" altLang="bg-BG" dirty="0"/>
              <a:t/>
            </a:r>
            <a:br>
              <a:rPr lang="bg-BG" altLang="bg-BG" dirty="0"/>
            </a:br>
            <a:endParaRPr lang="bg-BG" altLang="bg-BG"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51699DB5-038F-4A14-B083-4A8C4EB7F30F}" type="slidenum">
              <a:rPr lang="bg-BG" altLang="bg-BG"/>
              <a:pPr/>
              <a:t>7</a:t>
            </a:fld>
            <a:endParaRPr lang="bg-BG" altLang="bg-BG"/>
          </a:p>
        </p:txBody>
      </p:sp>
      <p:sp>
        <p:nvSpPr>
          <p:cNvPr id="3" name="Звезда с 7 лъча 2"/>
          <p:cNvSpPr/>
          <p:nvPr/>
        </p:nvSpPr>
        <p:spPr>
          <a:xfrm rot="20849069">
            <a:off x="3439575" y="129182"/>
            <a:ext cx="5214859" cy="4076552"/>
          </a:xfrm>
          <a:prstGeom prst="star7">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bg-BG" dirty="0"/>
              <a:t>The key message</a:t>
            </a:r>
            <a:br>
              <a:rPr lang="en-US" altLang="bg-BG" dirty="0"/>
            </a:br>
            <a:r>
              <a:rPr lang="en-US" altLang="bg-BG" dirty="0"/>
              <a:t>in WHR 2005</a:t>
            </a:r>
            <a:br>
              <a:rPr lang="en-US" altLang="bg-BG" dirty="0"/>
            </a:br>
            <a:r>
              <a:rPr lang="bg-BG" altLang="bg-BG" dirty="0"/>
              <a:t/>
            </a:r>
            <a:br>
              <a:rPr lang="bg-BG" altLang="bg-BG" dirty="0"/>
            </a:br>
            <a:r>
              <a:rPr lang="bg-BG" altLang="bg-BG" b="1" dirty="0">
                <a:solidFill>
                  <a:srgbClr val="FF3300"/>
                </a:solidFill>
                <a:effectLst>
                  <a:outerShdw blurRad="38100" dist="38100" dir="2700000" algn="tl">
                    <a:srgbClr val="000000"/>
                  </a:outerShdw>
                </a:effectLst>
              </a:rPr>
              <a:t>MOTHERS AND CHILDREN MATTER –</a:t>
            </a:r>
            <a:br>
              <a:rPr lang="bg-BG" altLang="bg-BG" b="1" dirty="0">
                <a:solidFill>
                  <a:srgbClr val="FF3300"/>
                </a:solidFill>
                <a:effectLst>
                  <a:outerShdw blurRad="38100" dist="38100" dir="2700000" algn="tl">
                    <a:srgbClr val="000000"/>
                  </a:outerShdw>
                </a:effectLst>
              </a:rPr>
            </a:br>
            <a:r>
              <a:rPr lang="bg-BG" altLang="bg-BG" b="1" dirty="0">
                <a:solidFill>
                  <a:srgbClr val="FF3300"/>
                </a:solidFill>
                <a:effectLst>
                  <a:outerShdw blurRad="38100" dist="38100" dir="2700000" algn="tl">
                    <a:srgbClr val="000000"/>
                  </a:outerShdw>
                </a:effectLst>
              </a:rPr>
              <a:t>SO DOES THEIR HEALTH</a:t>
            </a:r>
            <a:endParaRPr lang="bg-BG"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Why?</a:t>
            </a:r>
            <a:endParaRPr lang="bg-BG" dirty="0"/>
          </a:p>
        </p:txBody>
      </p:sp>
      <p:sp>
        <p:nvSpPr>
          <p:cNvPr id="3" name="Контейнер за съдържание 2"/>
          <p:cNvSpPr>
            <a:spLocks noGrp="1"/>
          </p:cNvSpPr>
          <p:nvPr>
            <p:ph sz="quarter" idx="1"/>
          </p:nvPr>
        </p:nvSpPr>
        <p:spPr/>
        <p:txBody>
          <a:bodyPr/>
          <a:lstStyle/>
          <a:p>
            <a:r>
              <a:rPr lang="en-US" dirty="0" smtClean="0"/>
              <a:t>Data obtained about persons with disabilities alone do not make a difference in public health or in their own lives. </a:t>
            </a:r>
          </a:p>
          <a:p>
            <a:r>
              <a:rPr lang="en-US" dirty="0" smtClean="0"/>
              <a:t>Policy development addresses the need for public health policies to use scientific knowledge in decision-making, as public health policy is best formulated on the foundation of strong data.</a:t>
            </a:r>
            <a:endParaRPr lang="bg-BG" dirty="0"/>
          </a:p>
        </p:txBody>
      </p:sp>
    </p:spTree>
    <p:extLst>
      <p:ext uri="{BB962C8B-B14F-4D97-AF65-F5344CB8AC3E}">
        <p14:creationId xmlns:p14="http://schemas.microsoft.com/office/powerpoint/2010/main" val="25252081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en-US" sz="2400" b="1" dirty="0" smtClean="0"/>
              <a:t>UN Standard rules on the equalization of opportunities for persons with disabilities (1993)</a:t>
            </a:r>
            <a:endParaRPr lang="bg-BG" sz="2400" dirty="0"/>
          </a:p>
        </p:txBody>
      </p:sp>
      <p:graphicFrame>
        <p:nvGraphicFramePr>
          <p:cNvPr id="5" name="Таблица 4"/>
          <p:cNvGraphicFramePr>
            <a:graphicFrameLocks noGrp="1"/>
          </p:cNvGraphicFramePr>
          <p:nvPr>
            <p:extLst/>
          </p:nvPr>
        </p:nvGraphicFramePr>
        <p:xfrm>
          <a:off x="323528" y="1607200"/>
          <a:ext cx="8568952" cy="3383280"/>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370840">
                <a:tc>
                  <a:txBody>
                    <a:bodyPr/>
                    <a:lstStyle/>
                    <a:p>
                      <a:r>
                        <a:rPr kumimoji="0" lang="en-US" sz="1800" b="1" u="sng" kern="1200" dirty="0" smtClean="0">
                          <a:solidFill>
                            <a:schemeClr val="lt1"/>
                          </a:solidFill>
                          <a:effectLst/>
                          <a:latin typeface="+mn-lt"/>
                          <a:ea typeface="+mn-ea"/>
                          <a:cs typeface="+mn-cs"/>
                        </a:rPr>
                        <a:t>Preconditions</a:t>
                      </a:r>
                      <a:endParaRPr kumimoji="0" lang="bg-BG" sz="1800" b="1" u="sng" kern="1200" dirty="0" smtClean="0">
                        <a:solidFill>
                          <a:schemeClr val="lt1"/>
                        </a:solidFill>
                        <a:effectLst/>
                        <a:latin typeface="+mn-lt"/>
                        <a:ea typeface="+mn-ea"/>
                        <a:cs typeface="+mn-cs"/>
                      </a:endParaRPr>
                    </a:p>
                    <a:p>
                      <a:endParaRPr kumimoji="0" lang="bg-BG" sz="1800" b="1" u="sng" kern="1200" dirty="0" smtClean="0">
                        <a:solidFill>
                          <a:schemeClr val="lt1"/>
                        </a:solidFill>
                        <a:effectLst/>
                        <a:latin typeface="+mn-lt"/>
                        <a:ea typeface="+mn-ea"/>
                        <a:cs typeface="+mn-cs"/>
                      </a:endParaRPr>
                    </a:p>
                    <a:p>
                      <a:r>
                        <a:rPr kumimoji="0" lang="en-US" sz="1800" b="1" kern="1200" dirty="0" smtClean="0">
                          <a:solidFill>
                            <a:schemeClr val="lt1"/>
                          </a:solidFill>
                          <a:effectLst/>
                          <a:latin typeface="+mn-lt"/>
                          <a:ea typeface="+mn-ea"/>
                          <a:cs typeface="+mn-cs"/>
                        </a:rPr>
                        <a:t>Rule </a:t>
                      </a:r>
                      <a:r>
                        <a:rPr kumimoji="0" lang="bg-BG" sz="1800" b="1" kern="1200" dirty="0" smtClean="0">
                          <a:solidFill>
                            <a:schemeClr val="lt1"/>
                          </a:solidFill>
                          <a:effectLst/>
                          <a:latin typeface="+mn-lt"/>
                          <a:ea typeface="+mn-ea"/>
                          <a:cs typeface="+mn-cs"/>
                        </a:rPr>
                        <a:t>1. </a:t>
                      </a:r>
                      <a:r>
                        <a:rPr kumimoji="0" lang="en-US" sz="1800" b="1" kern="1200" dirty="0" smtClean="0">
                          <a:solidFill>
                            <a:schemeClr val="lt1"/>
                          </a:solidFill>
                          <a:effectLst/>
                          <a:latin typeface="+mn-lt"/>
                          <a:ea typeface="+mn-ea"/>
                          <a:cs typeface="+mn-cs"/>
                        </a:rPr>
                        <a:t>Awareness raising</a:t>
                      </a:r>
                      <a:endParaRPr kumimoji="0" lang="bg-BG" sz="1800" b="1" kern="1200" dirty="0" smtClean="0">
                        <a:solidFill>
                          <a:schemeClr val="lt1"/>
                        </a:solidFill>
                        <a:effectLst/>
                        <a:latin typeface="+mn-lt"/>
                        <a:ea typeface="+mn-ea"/>
                        <a:cs typeface="+mn-cs"/>
                      </a:endParaRPr>
                    </a:p>
                    <a:p>
                      <a:r>
                        <a:rPr kumimoji="0" lang="en-US" sz="1800" b="1" kern="1200" dirty="0" smtClean="0">
                          <a:solidFill>
                            <a:schemeClr val="lt1"/>
                          </a:solidFill>
                          <a:effectLst/>
                          <a:latin typeface="+mn-lt"/>
                          <a:ea typeface="+mn-ea"/>
                          <a:cs typeface="+mn-cs"/>
                        </a:rPr>
                        <a:t>Rule </a:t>
                      </a:r>
                      <a:r>
                        <a:rPr kumimoji="0" lang="bg-BG" sz="1800" b="1" kern="1200" dirty="0" smtClean="0">
                          <a:solidFill>
                            <a:schemeClr val="lt1"/>
                          </a:solidFill>
                          <a:effectLst/>
                          <a:latin typeface="+mn-lt"/>
                          <a:ea typeface="+mn-ea"/>
                          <a:cs typeface="+mn-cs"/>
                        </a:rPr>
                        <a:t>2. </a:t>
                      </a:r>
                      <a:r>
                        <a:rPr kumimoji="0" lang="en-US" sz="1800" b="1" kern="1200" dirty="0" smtClean="0">
                          <a:solidFill>
                            <a:schemeClr val="lt1"/>
                          </a:solidFill>
                          <a:effectLst/>
                          <a:latin typeface="+mn-lt"/>
                          <a:ea typeface="+mn-ea"/>
                          <a:cs typeface="+mn-cs"/>
                        </a:rPr>
                        <a:t>Medical care</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3. </a:t>
                      </a:r>
                      <a:r>
                        <a:rPr kumimoji="0" lang="en-US" sz="1800" b="1" kern="1200" dirty="0" smtClean="0">
                          <a:solidFill>
                            <a:schemeClr val="lt1"/>
                          </a:solidFill>
                          <a:effectLst/>
                          <a:latin typeface="+mn-lt"/>
                          <a:ea typeface="+mn-ea"/>
                          <a:cs typeface="+mn-cs"/>
                        </a:rPr>
                        <a:t>Rehabilitation</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 </a:t>
                      </a:r>
                      <a:r>
                        <a:rPr kumimoji="0" lang="bg-BG" sz="1800" b="1" kern="1200" dirty="0" smtClean="0">
                          <a:solidFill>
                            <a:schemeClr val="lt1"/>
                          </a:solidFill>
                          <a:effectLst/>
                          <a:latin typeface="+mn-lt"/>
                          <a:ea typeface="+mn-ea"/>
                          <a:cs typeface="+mn-cs"/>
                        </a:rPr>
                        <a:t>4. </a:t>
                      </a:r>
                      <a:r>
                        <a:rPr kumimoji="0" lang="en-US" sz="1800" b="1" kern="1200" dirty="0" smtClean="0">
                          <a:solidFill>
                            <a:schemeClr val="lt1"/>
                          </a:solidFill>
                          <a:effectLst/>
                          <a:latin typeface="+mn-lt"/>
                          <a:ea typeface="+mn-ea"/>
                          <a:cs typeface="+mn-cs"/>
                        </a:rPr>
                        <a:t>Support </a:t>
                      </a:r>
                      <a:r>
                        <a:rPr kumimoji="0" lang="en-US" sz="1800" b="1" kern="1200" dirty="0" err="1" smtClean="0">
                          <a:solidFill>
                            <a:schemeClr val="lt1"/>
                          </a:solidFill>
                          <a:effectLst/>
                          <a:latin typeface="+mn-lt"/>
                          <a:ea typeface="+mn-ea"/>
                          <a:cs typeface="+mn-cs"/>
                        </a:rPr>
                        <a:t>sevices</a:t>
                      </a:r>
                      <a:r>
                        <a:rPr kumimoji="0" lang="bg-BG" sz="1800" b="1" kern="1200" dirty="0" smtClean="0">
                          <a:solidFill>
                            <a:schemeClr val="lt1"/>
                          </a:solidFill>
                          <a:effectLst/>
                          <a:latin typeface="+mn-lt"/>
                          <a:ea typeface="+mn-ea"/>
                          <a:cs typeface="+mn-cs"/>
                        </a:rPr>
                        <a:t> </a:t>
                      </a:r>
                      <a:endParaRPr lang="bg-BG" dirty="0"/>
                    </a:p>
                  </a:txBody>
                  <a:tcPr/>
                </a:tc>
                <a:tc>
                  <a:txBody>
                    <a:bodyPr/>
                    <a:lstStyle/>
                    <a:p>
                      <a:r>
                        <a:rPr kumimoji="0" lang="en-US" sz="1800" b="1" u="sng" kern="1200" dirty="0" smtClean="0">
                          <a:solidFill>
                            <a:schemeClr val="lt1"/>
                          </a:solidFill>
                          <a:effectLst/>
                          <a:latin typeface="+mn-lt"/>
                          <a:ea typeface="+mn-ea"/>
                          <a:cs typeface="+mn-cs"/>
                        </a:rPr>
                        <a:t>Target areas</a:t>
                      </a:r>
                      <a:endParaRPr kumimoji="0" lang="bg-BG" sz="1800" b="1" u="sng" kern="1200" dirty="0" smtClean="0">
                        <a:solidFill>
                          <a:schemeClr val="lt1"/>
                        </a:solidFill>
                        <a:effectLst/>
                        <a:latin typeface="+mn-lt"/>
                        <a:ea typeface="+mn-ea"/>
                        <a:cs typeface="+mn-cs"/>
                      </a:endParaRPr>
                    </a:p>
                    <a:p>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5. </a:t>
                      </a:r>
                      <a:r>
                        <a:rPr kumimoji="0" lang="en-US" sz="1800" b="1" kern="1200" dirty="0" smtClean="0">
                          <a:solidFill>
                            <a:schemeClr val="lt1"/>
                          </a:solidFill>
                          <a:effectLst/>
                          <a:latin typeface="+mn-lt"/>
                          <a:ea typeface="+mn-ea"/>
                          <a:cs typeface="+mn-cs"/>
                        </a:rPr>
                        <a:t>Accessibility</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6. </a:t>
                      </a:r>
                      <a:r>
                        <a:rPr kumimoji="0" lang="en-US" sz="1800" b="1" kern="1200" dirty="0" smtClean="0">
                          <a:solidFill>
                            <a:schemeClr val="lt1"/>
                          </a:solidFill>
                          <a:effectLst/>
                          <a:latin typeface="+mn-lt"/>
                          <a:ea typeface="+mn-ea"/>
                          <a:cs typeface="+mn-cs"/>
                        </a:rPr>
                        <a:t>Education</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7. </a:t>
                      </a:r>
                      <a:r>
                        <a:rPr kumimoji="0" lang="en-US" sz="1800" b="1" kern="1200" dirty="0" smtClean="0">
                          <a:solidFill>
                            <a:schemeClr val="lt1"/>
                          </a:solidFill>
                          <a:effectLst/>
                          <a:latin typeface="+mn-lt"/>
                          <a:ea typeface="+mn-ea"/>
                          <a:cs typeface="+mn-cs"/>
                        </a:rPr>
                        <a:t>Employment</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8. </a:t>
                      </a:r>
                      <a:r>
                        <a:rPr kumimoji="0" lang="en-US" sz="1800" b="1" kern="1200" dirty="0" smtClean="0">
                          <a:solidFill>
                            <a:schemeClr val="lt1"/>
                          </a:solidFill>
                          <a:effectLst/>
                          <a:latin typeface="+mn-lt"/>
                          <a:ea typeface="+mn-ea"/>
                          <a:cs typeface="+mn-cs"/>
                        </a:rPr>
                        <a:t>Income maintenance/ social security</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9. </a:t>
                      </a:r>
                      <a:r>
                        <a:rPr kumimoji="0" lang="en-US" sz="1800" b="1" kern="1200" dirty="0" smtClean="0">
                          <a:solidFill>
                            <a:schemeClr val="lt1"/>
                          </a:solidFill>
                          <a:effectLst/>
                          <a:latin typeface="+mn-lt"/>
                          <a:ea typeface="+mn-ea"/>
                          <a:cs typeface="+mn-cs"/>
                        </a:rPr>
                        <a:t>Family life and personal integrity</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10. </a:t>
                      </a:r>
                      <a:r>
                        <a:rPr kumimoji="0" lang="en-US" sz="1800" b="1" kern="1200" dirty="0" smtClean="0">
                          <a:solidFill>
                            <a:schemeClr val="lt1"/>
                          </a:solidFill>
                          <a:effectLst/>
                          <a:latin typeface="+mn-lt"/>
                          <a:ea typeface="+mn-ea"/>
                          <a:cs typeface="+mn-cs"/>
                        </a:rPr>
                        <a:t>Culture</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11. </a:t>
                      </a:r>
                      <a:r>
                        <a:rPr kumimoji="0" lang="en-US" sz="1800" b="1" kern="1200" dirty="0" smtClean="0">
                          <a:solidFill>
                            <a:schemeClr val="lt1"/>
                          </a:solidFill>
                          <a:effectLst/>
                          <a:latin typeface="+mn-lt"/>
                          <a:ea typeface="+mn-ea"/>
                          <a:cs typeface="+mn-cs"/>
                        </a:rPr>
                        <a:t>Recreation and sport</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 </a:t>
                      </a:r>
                      <a:r>
                        <a:rPr kumimoji="0" lang="bg-BG" sz="1800" b="1" kern="1200" dirty="0" smtClean="0">
                          <a:solidFill>
                            <a:schemeClr val="lt1"/>
                          </a:solidFill>
                          <a:effectLst/>
                          <a:latin typeface="+mn-lt"/>
                          <a:ea typeface="+mn-ea"/>
                          <a:cs typeface="+mn-cs"/>
                        </a:rPr>
                        <a:t>12. </a:t>
                      </a:r>
                      <a:r>
                        <a:rPr kumimoji="0" lang="en-US" sz="1800" b="1" kern="1200" dirty="0" smtClean="0">
                          <a:solidFill>
                            <a:schemeClr val="lt1"/>
                          </a:solidFill>
                          <a:effectLst/>
                          <a:latin typeface="+mn-lt"/>
                          <a:ea typeface="+mn-ea"/>
                          <a:cs typeface="+mn-cs"/>
                        </a:rPr>
                        <a:t>Religion</a:t>
                      </a:r>
                      <a:r>
                        <a:rPr kumimoji="0" lang="bg-BG" sz="1800" b="1" kern="1200" dirty="0" smtClean="0">
                          <a:solidFill>
                            <a:schemeClr val="lt1"/>
                          </a:solidFill>
                          <a:effectLst/>
                          <a:latin typeface="+mn-lt"/>
                          <a:ea typeface="+mn-ea"/>
                          <a:cs typeface="+mn-cs"/>
                        </a:rPr>
                        <a:t> </a:t>
                      </a:r>
                      <a:endParaRPr lang="bg-BG"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1252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301752" y="228600"/>
            <a:ext cx="8534400" cy="758952"/>
          </a:xfrm>
          <a:prstGeom prst="rect">
            <a:avLst/>
          </a:prstGeom>
        </p:spPr>
        <p:txBody>
          <a:bodyP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400" b="1" dirty="0"/>
              <a:t>UN Standard rules on the equalization of opportunities for persons with disabilities (1993)</a:t>
            </a:r>
            <a:endParaRPr lang="bg-BG" sz="2400" dirty="0"/>
          </a:p>
        </p:txBody>
      </p:sp>
      <p:graphicFrame>
        <p:nvGraphicFramePr>
          <p:cNvPr id="3" name="Таблица 2"/>
          <p:cNvGraphicFramePr>
            <a:graphicFrameLocks noGrp="1"/>
          </p:cNvGraphicFramePr>
          <p:nvPr>
            <p:extLst/>
          </p:nvPr>
        </p:nvGraphicFramePr>
        <p:xfrm>
          <a:off x="323528" y="1607200"/>
          <a:ext cx="8568952" cy="3383280"/>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370840">
                <a:tc>
                  <a:txBody>
                    <a:bodyPr/>
                    <a:lstStyle/>
                    <a:p>
                      <a:r>
                        <a:rPr kumimoji="0" lang="en-US" sz="1800" b="1" u="sng" kern="1200" dirty="0" smtClean="0">
                          <a:solidFill>
                            <a:schemeClr val="lt1"/>
                          </a:solidFill>
                          <a:effectLst/>
                          <a:latin typeface="+mn-lt"/>
                          <a:ea typeface="+mn-ea"/>
                          <a:cs typeface="+mn-cs"/>
                        </a:rPr>
                        <a:t>Implementation</a:t>
                      </a:r>
                      <a:r>
                        <a:rPr kumimoji="0" lang="en-US" sz="1800" b="1" u="sng" kern="1200" baseline="0" dirty="0" smtClean="0">
                          <a:solidFill>
                            <a:schemeClr val="lt1"/>
                          </a:solidFill>
                          <a:effectLst/>
                          <a:latin typeface="+mn-lt"/>
                          <a:ea typeface="+mn-ea"/>
                          <a:cs typeface="+mn-cs"/>
                        </a:rPr>
                        <a:t> measures</a:t>
                      </a:r>
                      <a:endParaRPr kumimoji="0" lang="bg-BG" sz="1800" b="1" u="sng" kern="1200" dirty="0" smtClean="0">
                        <a:solidFill>
                          <a:schemeClr val="lt1"/>
                        </a:solidFill>
                        <a:effectLst/>
                        <a:latin typeface="+mn-lt"/>
                        <a:ea typeface="+mn-ea"/>
                        <a:cs typeface="+mn-cs"/>
                      </a:endParaRPr>
                    </a:p>
                    <a:p>
                      <a:endParaRPr kumimoji="0" lang="bg-BG" sz="1800" b="1" u="sng" kern="1200" dirty="0" smtClean="0">
                        <a:solidFill>
                          <a:schemeClr val="lt1"/>
                        </a:solidFill>
                        <a:effectLst/>
                        <a:latin typeface="+mn-lt"/>
                        <a:ea typeface="+mn-ea"/>
                        <a:cs typeface="+mn-cs"/>
                      </a:endParaRPr>
                    </a:p>
                    <a:p>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13. </a:t>
                      </a:r>
                      <a:r>
                        <a:rPr kumimoji="0" lang="en-US" sz="1800" b="1" kern="1200" dirty="0" smtClean="0">
                          <a:solidFill>
                            <a:schemeClr val="lt1"/>
                          </a:solidFill>
                          <a:effectLst/>
                          <a:latin typeface="+mn-lt"/>
                          <a:ea typeface="+mn-ea"/>
                          <a:cs typeface="+mn-cs"/>
                        </a:rPr>
                        <a:t>Information and research</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14. </a:t>
                      </a:r>
                      <a:r>
                        <a:rPr kumimoji="0" lang="en-US" sz="1800" b="1" kern="1200" dirty="0" smtClean="0">
                          <a:solidFill>
                            <a:schemeClr val="lt1"/>
                          </a:solidFill>
                          <a:effectLst/>
                          <a:latin typeface="+mn-lt"/>
                          <a:ea typeface="+mn-ea"/>
                          <a:cs typeface="+mn-cs"/>
                        </a:rPr>
                        <a:t>Policy</a:t>
                      </a:r>
                      <a:r>
                        <a:rPr kumimoji="0" lang="en-US" sz="1800" b="1" kern="1200" baseline="0" dirty="0" smtClean="0">
                          <a:solidFill>
                            <a:schemeClr val="lt1"/>
                          </a:solidFill>
                          <a:effectLst/>
                          <a:latin typeface="+mn-lt"/>
                          <a:ea typeface="+mn-ea"/>
                          <a:cs typeface="+mn-cs"/>
                        </a:rPr>
                        <a:t> making and planning</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15. </a:t>
                      </a:r>
                      <a:r>
                        <a:rPr kumimoji="0" lang="en-US" sz="1800" b="1" kern="1200" dirty="0" smtClean="0">
                          <a:solidFill>
                            <a:schemeClr val="lt1"/>
                          </a:solidFill>
                          <a:effectLst/>
                          <a:latin typeface="+mn-lt"/>
                          <a:ea typeface="+mn-ea"/>
                          <a:cs typeface="+mn-cs"/>
                        </a:rPr>
                        <a:t>Legislation</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16. </a:t>
                      </a:r>
                      <a:r>
                        <a:rPr kumimoji="0" lang="en-US" sz="1800" b="1" kern="1200" dirty="0" smtClean="0">
                          <a:solidFill>
                            <a:schemeClr val="lt1"/>
                          </a:solidFill>
                          <a:effectLst/>
                          <a:latin typeface="+mn-lt"/>
                          <a:ea typeface="+mn-ea"/>
                          <a:cs typeface="+mn-cs"/>
                        </a:rPr>
                        <a:t>Economic policies</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17. </a:t>
                      </a:r>
                      <a:r>
                        <a:rPr kumimoji="0" lang="en-US" sz="1800" b="1" kern="1200" dirty="0" smtClean="0">
                          <a:solidFill>
                            <a:schemeClr val="lt1"/>
                          </a:solidFill>
                          <a:effectLst/>
                          <a:latin typeface="+mn-lt"/>
                          <a:ea typeface="+mn-ea"/>
                          <a:cs typeface="+mn-cs"/>
                        </a:rPr>
                        <a:t>Coordination of work</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endParaRPr kumimoji="0" lang="bg-BG" sz="1800" b="1" u="sng" kern="1200" dirty="0" smtClean="0">
                        <a:solidFill>
                          <a:schemeClr val="lt1"/>
                        </a:solidFill>
                        <a:effectLst/>
                        <a:latin typeface="+mn-lt"/>
                        <a:ea typeface="+mn-ea"/>
                        <a:cs typeface="+mn-cs"/>
                      </a:endParaRPr>
                    </a:p>
                  </a:txBody>
                  <a:tcPr/>
                </a:tc>
                <a:tc>
                  <a:txBody>
                    <a:bodyPr/>
                    <a:lstStyle/>
                    <a:p>
                      <a:endParaRPr lang="bg-BG" dirty="0" smtClean="0"/>
                    </a:p>
                    <a:p>
                      <a:endParaRPr lang="bg-BG" dirty="0" smtClean="0"/>
                    </a:p>
                    <a:p>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18. </a:t>
                      </a:r>
                      <a:r>
                        <a:rPr kumimoji="0" lang="en-US" sz="1800" b="1" kern="1200" dirty="0" smtClean="0">
                          <a:solidFill>
                            <a:schemeClr val="lt1"/>
                          </a:solidFill>
                          <a:effectLst/>
                          <a:latin typeface="+mn-lt"/>
                          <a:ea typeface="+mn-ea"/>
                          <a:cs typeface="+mn-cs"/>
                        </a:rPr>
                        <a:t>Organizations of people with disabilities</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19. </a:t>
                      </a:r>
                      <a:r>
                        <a:rPr kumimoji="0" lang="en-US" sz="1800" b="1" kern="1200" dirty="0" smtClean="0">
                          <a:solidFill>
                            <a:schemeClr val="lt1"/>
                          </a:solidFill>
                          <a:effectLst/>
                          <a:latin typeface="+mn-lt"/>
                          <a:ea typeface="+mn-ea"/>
                          <a:cs typeface="+mn-cs"/>
                        </a:rPr>
                        <a:t>Personnel training</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20. </a:t>
                      </a:r>
                      <a:r>
                        <a:rPr kumimoji="0" lang="en-US" sz="1800" b="1" kern="1200" dirty="0" smtClean="0">
                          <a:solidFill>
                            <a:schemeClr val="lt1"/>
                          </a:solidFill>
                          <a:effectLst/>
                          <a:latin typeface="+mn-lt"/>
                          <a:ea typeface="+mn-ea"/>
                          <a:cs typeface="+mn-cs"/>
                        </a:rPr>
                        <a:t>National monitoring/evaluation of disability </a:t>
                      </a:r>
                      <a:r>
                        <a:rPr kumimoji="0" lang="en-US" sz="1800" b="1" kern="1200" dirty="0" err="1" smtClean="0">
                          <a:solidFill>
                            <a:schemeClr val="lt1"/>
                          </a:solidFill>
                          <a:effectLst/>
                          <a:latin typeface="+mn-lt"/>
                          <a:ea typeface="+mn-ea"/>
                          <a:cs typeface="+mn-cs"/>
                        </a:rPr>
                        <a:t>programmes</a:t>
                      </a:r>
                      <a:r>
                        <a:rPr kumimoji="0" lang="bg-BG" sz="1800" b="1" kern="1200" dirty="0" smtClean="0">
                          <a:solidFill>
                            <a:schemeClr val="lt1"/>
                          </a:solidFill>
                          <a:effectLst/>
                          <a:latin typeface="+mn-lt"/>
                          <a:ea typeface="+mn-ea"/>
                          <a:cs typeface="+mn-cs"/>
                        </a:rPr>
                        <a:t>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21. </a:t>
                      </a:r>
                      <a:r>
                        <a:rPr kumimoji="0" lang="en-US" sz="1800" b="1" kern="1200" dirty="0" smtClean="0">
                          <a:solidFill>
                            <a:schemeClr val="lt1"/>
                          </a:solidFill>
                          <a:effectLst/>
                          <a:latin typeface="+mn-lt"/>
                          <a:ea typeface="+mn-ea"/>
                          <a:cs typeface="+mn-cs"/>
                        </a:rPr>
                        <a:t>Technical and economic cooperation</a:t>
                      </a:r>
                      <a:r>
                        <a:rPr kumimoji="0" lang="bg-BG" sz="1800" b="1" kern="1200" dirty="0" smtClean="0">
                          <a:solidFill>
                            <a:schemeClr val="lt1"/>
                          </a:solidFill>
                          <a:effectLst/>
                          <a:latin typeface="+mn-lt"/>
                          <a:ea typeface="+mn-ea"/>
                          <a:cs typeface="+mn-cs"/>
                        </a:rPr>
                        <a:t/>
                      </a:r>
                      <a:br>
                        <a:rPr kumimoji="0" lang="bg-BG" sz="1800" b="1" kern="1200" dirty="0" smtClean="0">
                          <a:solidFill>
                            <a:schemeClr val="lt1"/>
                          </a:solidFill>
                          <a:effectLst/>
                          <a:latin typeface="+mn-lt"/>
                          <a:ea typeface="+mn-ea"/>
                          <a:cs typeface="+mn-cs"/>
                        </a:rPr>
                      </a:br>
                      <a:r>
                        <a:rPr kumimoji="0" lang="en-US" sz="1800" b="1" kern="1200" dirty="0" smtClean="0">
                          <a:solidFill>
                            <a:schemeClr val="lt1"/>
                          </a:solidFill>
                          <a:effectLst/>
                          <a:latin typeface="+mn-lt"/>
                          <a:ea typeface="+mn-ea"/>
                          <a:cs typeface="+mn-cs"/>
                        </a:rPr>
                        <a:t>Rule</a:t>
                      </a:r>
                      <a:r>
                        <a:rPr kumimoji="0" lang="bg-BG" sz="1800" b="1" kern="1200" dirty="0" smtClean="0">
                          <a:solidFill>
                            <a:schemeClr val="lt1"/>
                          </a:solidFill>
                          <a:effectLst/>
                          <a:latin typeface="+mn-lt"/>
                          <a:ea typeface="+mn-ea"/>
                          <a:cs typeface="+mn-cs"/>
                        </a:rPr>
                        <a:t> 22. </a:t>
                      </a:r>
                      <a:r>
                        <a:rPr kumimoji="0" lang="en-US" sz="1800" b="1" kern="1200" dirty="0" smtClean="0">
                          <a:solidFill>
                            <a:schemeClr val="lt1"/>
                          </a:solidFill>
                          <a:effectLst/>
                          <a:latin typeface="+mn-lt"/>
                          <a:ea typeface="+mn-ea"/>
                          <a:cs typeface="+mn-cs"/>
                        </a:rPr>
                        <a:t>International cooperation</a:t>
                      </a:r>
                      <a:endParaRPr lang="bg-BG"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8542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txBox="1">
            <a:spLocks/>
          </p:cNvSpPr>
          <p:nvPr/>
        </p:nvSpPr>
        <p:spPr>
          <a:xfrm>
            <a:off x="301752" y="293784"/>
            <a:ext cx="8534400" cy="758952"/>
          </a:xfrm>
          <a:prstGeom prst="rect">
            <a:avLst/>
          </a:prstGeom>
        </p:spPr>
        <p:txBody>
          <a:bodyPr>
            <a:normAutofit fontScale="82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Public health approach to people with disabilities</a:t>
            </a:r>
            <a:endParaRPr lang="bg-BG" dirty="0"/>
          </a:p>
        </p:txBody>
      </p:sp>
      <p:graphicFrame>
        <p:nvGraphicFramePr>
          <p:cNvPr id="3" name="Диаграма 2"/>
          <p:cNvGraphicFramePr/>
          <p:nvPr>
            <p:extLst/>
          </p:nvPr>
        </p:nvGraphicFramePr>
        <p:xfrm>
          <a:off x="1079612" y="1268760"/>
          <a:ext cx="698477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804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What does it mean?</a:t>
            </a:r>
            <a:endParaRPr lang="bg-BG" dirty="0"/>
          </a:p>
        </p:txBody>
      </p:sp>
      <p:sp>
        <p:nvSpPr>
          <p:cNvPr id="3" name="Контейнер за съдържание 2"/>
          <p:cNvSpPr>
            <a:spLocks noGrp="1"/>
          </p:cNvSpPr>
          <p:nvPr>
            <p:ph sz="quarter" idx="1"/>
          </p:nvPr>
        </p:nvSpPr>
        <p:spPr/>
        <p:txBody>
          <a:bodyPr>
            <a:normAutofit/>
          </a:bodyPr>
          <a:lstStyle/>
          <a:p>
            <a:r>
              <a:rPr lang="en-US" dirty="0" smtClean="0"/>
              <a:t>Certitude that needed services will be provided to individuals and communities so that health goals can be reached</a:t>
            </a:r>
            <a:r>
              <a:rPr lang="bg-BG" dirty="0" smtClean="0"/>
              <a:t>;</a:t>
            </a:r>
          </a:p>
          <a:p>
            <a:r>
              <a:rPr lang="en-US" dirty="0" smtClean="0"/>
              <a:t>Services must not only be present but also maintained so that goals can be met</a:t>
            </a:r>
            <a:r>
              <a:rPr lang="bg-BG" dirty="0" smtClean="0"/>
              <a:t>;</a:t>
            </a:r>
          </a:p>
          <a:p>
            <a:r>
              <a:rPr lang="en-US" dirty="0" smtClean="0"/>
              <a:t>Not only presence of services but also access to those services </a:t>
            </a:r>
            <a:r>
              <a:rPr lang="bg-BG" dirty="0" smtClean="0"/>
              <a:t>:</a:t>
            </a:r>
          </a:p>
          <a:p>
            <a:pPr lvl="1"/>
            <a:r>
              <a:rPr lang="en-US" dirty="0" smtClean="0">
                <a:solidFill>
                  <a:schemeClr val="tx1"/>
                </a:solidFill>
              </a:rPr>
              <a:t>Physical proximity</a:t>
            </a:r>
            <a:endParaRPr lang="bg-BG" dirty="0" smtClean="0">
              <a:solidFill>
                <a:schemeClr val="tx1"/>
              </a:solidFill>
            </a:endParaRPr>
          </a:p>
          <a:p>
            <a:pPr lvl="1"/>
            <a:r>
              <a:rPr lang="en-US" dirty="0" smtClean="0">
                <a:solidFill>
                  <a:schemeClr val="tx1"/>
                </a:solidFill>
              </a:rPr>
              <a:t>Reasonable transport to the services</a:t>
            </a:r>
            <a:endParaRPr lang="bg-BG" dirty="0" smtClean="0">
              <a:solidFill>
                <a:schemeClr val="tx1"/>
              </a:solidFill>
            </a:endParaRPr>
          </a:p>
          <a:p>
            <a:pPr lvl="1"/>
            <a:r>
              <a:rPr lang="en-US" dirty="0" smtClean="0">
                <a:solidFill>
                  <a:schemeClr val="tx1"/>
                </a:solidFill>
              </a:rPr>
              <a:t>Physical accessibility</a:t>
            </a:r>
          </a:p>
          <a:p>
            <a:pPr lvl="1"/>
            <a:r>
              <a:rPr lang="en-US" dirty="0" smtClean="0">
                <a:solidFill>
                  <a:schemeClr val="tx1"/>
                </a:solidFill>
              </a:rPr>
              <a:t>Financial access</a:t>
            </a:r>
            <a:endParaRPr lang="bg-BG" dirty="0" smtClean="0">
              <a:solidFill>
                <a:schemeClr val="tx1"/>
              </a:solidFill>
            </a:endParaRPr>
          </a:p>
          <a:p>
            <a:pPr lvl="1"/>
            <a:r>
              <a:rPr lang="en-US" dirty="0" smtClean="0">
                <a:solidFill>
                  <a:schemeClr val="tx1"/>
                </a:solidFill>
              </a:rPr>
              <a:t>Attitudes that encourage participation in the services</a:t>
            </a:r>
            <a:endParaRPr lang="bg-BG" dirty="0" smtClean="0">
              <a:solidFill>
                <a:schemeClr val="tx1"/>
              </a:solidFill>
            </a:endParaRPr>
          </a:p>
          <a:p>
            <a:endParaRPr lang="bg-BG" dirty="0"/>
          </a:p>
        </p:txBody>
      </p:sp>
    </p:spTree>
    <p:extLst>
      <p:ext uri="{BB962C8B-B14F-4D97-AF65-F5344CB8AC3E}">
        <p14:creationId xmlns:p14="http://schemas.microsoft.com/office/powerpoint/2010/main" val="532048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60648"/>
            <a:ext cx="3888432" cy="3888432"/>
          </a:xfrm>
          <a:prstGeom prst="rect">
            <a:avLst/>
          </a:prstGeom>
          <a:ln>
            <a:noFill/>
          </a:ln>
          <a:effectLst>
            <a:softEdge rad="112500"/>
          </a:effectLst>
        </p:spPr>
      </p:pic>
      <p:sp>
        <p:nvSpPr>
          <p:cNvPr id="4" name="Title 3"/>
          <p:cNvSpPr>
            <a:spLocks noGrp="1"/>
          </p:cNvSpPr>
          <p:nvPr>
            <p:ph type="title"/>
          </p:nvPr>
        </p:nvSpPr>
        <p:spPr>
          <a:xfrm>
            <a:off x="2483768" y="3122285"/>
            <a:ext cx="6172200" cy="2053590"/>
          </a:xfrm>
        </p:spPr>
        <p:txBody>
          <a:bodyPr/>
          <a:lstStyle/>
          <a:p>
            <a:r>
              <a:rPr lang="en-US" dirty="0" smtClean="0">
                <a:solidFill>
                  <a:schemeClr val="accent1"/>
                </a:solidFill>
                <a:effectLst>
                  <a:outerShdw blurRad="38100" dist="38100" dir="2700000" algn="tl">
                    <a:srgbClr val="000000">
                      <a:alpha val="43137"/>
                    </a:srgbClr>
                  </a:outerShdw>
                </a:effectLst>
              </a:rPr>
              <a:t>ELDERLY</a:t>
            </a:r>
            <a:endParaRPr lang="bg-BG"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7957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98860" y="1121471"/>
            <a:ext cx="6746281" cy="4323753"/>
          </a:xfrm>
          <a:prstGeom prst="rect">
            <a:avLst/>
          </a:prstGeom>
        </p:spPr>
      </p:pic>
    </p:spTree>
    <p:extLst>
      <p:ext uri="{BB962C8B-B14F-4D97-AF65-F5344CB8AC3E}">
        <p14:creationId xmlns:p14="http://schemas.microsoft.com/office/powerpoint/2010/main" val="10237330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p:txBody>
          <a:bodyPr>
            <a:normAutofit/>
          </a:bodyPr>
          <a:lstStyle/>
          <a:p>
            <a:pPr marL="0" indent="0">
              <a:buNone/>
            </a:pPr>
            <a:endParaRPr lang="bg-BG" sz="2600" dirty="0" smtClean="0">
              <a:sym typeface="Symbol"/>
            </a:endParaRPr>
          </a:p>
          <a:p>
            <a:endParaRPr lang="bg-BG" sz="2600" dirty="0"/>
          </a:p>
        </p:txBody>
      </p:sp>
      <p:sp>
        <p:nvSpPr>
          <p:cNvPr id="4" name="Заглавие 1"/>
          <p:cNvSpPr>
            <a:spLocks noGrp="1"/>
          </p:cNvSpPr>
          <p:nvPr>
            <p:ph type="title"/>
          </p:nvPr>
        </p:nvSpPr>
        <p:spPr>
          <a:xfrm>
            <a:off x="301752" y="228600"/>
            <a:ext cx="8534400" cy="758952"/>
          </a:xfrm>
        </p:spPr>
        <p:txBody>
          <a:bodyPr/>
          <a:lstStyle/>
          <a:p>
            <a:r>
              <a:rPr lang="en-US" dirty="0" smtClean="0"/>
              <a:t>General characteristics</a:t>
            </a:r>
            <a:endParaRPr lang="bg-BG" dirty="0"/>
          </a:p>
        </p:txBody>
      </p:sp>
      <p:sp>
        <p:nvSpPr>
          <p:cNvPr id="2" name="Текстово поле 1"/>
          <p:cNvSpPr txBox="1"/>
          <p:nvPr/>
        </p:nvSpPr>
        <p:spPr>
          <a:xfrm>
            <a:off x="323528" y="1614279"/>
            <a:ext cx="8424936"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smtClean="0"/>
              <a:t>Aging is </a:t>
            </a:r>
            <a:r>
              <a:rPr lang="en-US" sz="2400" dirty="0" smtClean="0"/>
              <a:t>a continuous process of limitation over vitality and increase of disease susceptibility</a:t>
            </a:r>
            <a:r>
              <a:rPr lang="bg-BG" sz="2400" dirty="0" smtClean="0"/>
              <a:t>.</a:t>
            </a:r>
          </a:p>
          <a:p>
            <a:pPr marL="342900" indent="-342900">
              <a:buFont typeface="Wingdings" panose="05000000000000000000" pitchFamily="2" charset="2"/>
              <a:buChar char="§"/>
            </a:pPr>
            <a:r>
              <a:rPr lang="en-US" sz="2400" dirty="0" smtClean="0"/>
              <a:t>Higher incidence of physical and mental disorders</a:t>
            </a:r>
            <a:r>
              <a:rPr lang="bg-BG" sz="2400" dirty="0" smtClean="0"/>
              <a:t>.</a:t>
            </a:r>
            <a:endParaRPr lang="en-US" sz="2400" dirty="0" smtClean="0"/>
          </a:p>
          <a:p>
            <a:pPr marL="342900" indent="-342900">
              <a:buFont typeface="Wingdings" panose="05000000000000000000" pitchFamily="2" charset="2"/>
              <a:buChar char="§"/>
            </a:pPr>
            <a:r>
              <a:rPr lang="en-US" sz="2400" dirty="0" smtClean="0"/>
              <a:t>Age specific diseases.</a:t>
            </a:r>
          </a:p>
          <a:p>
            <a:pPr marL="342900" indent="-342900">
              <a:buFont typeface="Wingdings" panose="05000000000000000000" pitchFamily="2" charset="2"/>
              <a:buChar char="§"/>
            </a:pPr>
            <a:r>
              <a:rPr lang="en-US" sz="2400" dirty="0" smtClean="0"/>
              <a:t>Increased risk for certain diseases.</a:t>
            </a:r>
          </a:p>
          <a:p>
            <a:pPr marL="342900" indent="-342900">
              <a:buFont typeface="Wingdings" panose="05000000000000000000" pitchFamily="2" charset="2"/>
              <a:buChar char="§"/>
            </a:pPr>
            <a:r>
              <a:rPr lang="en-US" sz="2400" dirty="0" smtClean="0"/>
              <a:t>Chronic multiple diseases.</a:t>
            </a:r>
          </a:p>
          <a:p>
            <a:pPr marL="342900" indent="-342900">
              <a:buFont typeface="Wingdings" panose="05000000000000000000" pitchFamily="2" charset="2"/>
              <a:buChar char="§"/>
            </a:pPr>
            <a:r>
              <a:rPr lang="en-US" sz="2400" dirty="0" smtClean="0"/>
              <a:t>Changed reactivity – severe diseases.</a:t>
            </a:r>
          </a:p>
          <a:p>
            <a:pPr marL="342900" indent="-342900">
              <a:buFont typeface="Wingdings" panose="05000000000000000000" pitchFamily="2" charset="2"/>
              <a:buChar char="§"/>
            </a:pPr>
            <a:r>
              <a:rPr lang="en-US" sz="2400" dirty="0" smtClean="0"/>
              <a:t>Blurred symptoms of disease.</a:t>
            </a:r>
          </a:p>
          <a:p>
            <a:pPr marL="342900" indent="-342900">
              <a:buFont typeface="Wingdings" panose="05000000000000000000" pitchFamily="2" charset="2"/>
              <a:buChar char="§"/>
            </a:pPr>
            <a:r>
              <a:rPr lang="en-US" sz="2400" dirty="0" smtClean="0"/>
              <a:t>More disease complications.</a:t>
            </a:r>
          </a:p>
          <a:p>
            <a:pPr marL="342900" indent="-342900">
              <a:buFont typeface="Wingdings" panose="05000000000000000000" pitchFamily="2" charset="2"/>
              <a:buChar char="§"/>
            </a:pPr>
            <a:endParaRPr lang="bg-BG" sz="2400" dirty="0" smtClean="0"/>
          </a:p>
          <a:p>
            <a:endParaRPr lang="bg-BG" sz="2400" dirty="0"/>
          </a:p>
        </p:txBody>
      </p:sp>
    </p:spTree>
    <p:extLst>
      <p:ext uri="{BB962C8B-B14F-4D97-AF65-F5344CB8AC3E}">
        <p14:creationId xmlns:p14="http://schemas.microsoft.com/office/powerpoint/2010/main" val="30027974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 y="476672"/>
            <a:ext cx="9129552" cy="5974598"/>
          </a:xfrm>
          <a:prstGeom prst="rect">
            <a:avLst/>
          </a:prstGeom>
          <a:ln>
            <a:noFill/>
          </a:ln>
          <a:effectLst>
            <a:softEdge rad="112500"/>
          </a:effectLst>
        </p:spPr>
      </p:pic>
    </p:spTree>
    <p:extLst>
      <p:ext uri="{BB962C8B-B14F-4D97-AF65-F5344CB8AC3E}">
        <p14:creationId xmlns:p14="http://schemas.microsoft.com/office/powerpoint/2010/main" val="573966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5" y="160573"/>
            <a:ext cx="7576210" cy="6580795"/>
          </a:xfrm>
          <a:prstGeom prst="rect">
            <a:avLst/>
          </a:prstGeom>
        </p:spPr>
      </p:pic>
    </p:spTree>
    <p:extLst>
      <p:ext uri="{BB962C8B-B14F-4D97-AF65-F5344CB8AC3E}">
        <p14:creationId xmlns:p14="http://schemas.microsoft.com/office/powerpoint/2010/main" val="2157660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a:xfrm>
            <a:off x="457200" y="274638"/>
            <a:ext cx="8229600" cy="5891212"/>
          </a:xfrm>
        </p:spPr>
        <p:txBody>
          <a:bodyPr/>
          <a:lstStyle/>
          <a:p>
            <a:r>
              <a:rPr lang="en-US" altLang="bg-BG" b="1">
                <a:solidFill>
                  <a:srgbClr val="FF3300"/>
                </a:solidFill>
                <a:effectLst>
                  <a:outerShdw blurRad="38100" dist="38100" dir="2700000" algn="tl">
                    <a:srgbClr val="000000"/>
                  </a:outerShdw>
                </a:effectLst>
              </a:rPr>
              <a:t>CONTENT AND SPECIFIC OBJECTIVES OF MCHC</a:t>
            </a:r>
            <a:endParaRPr lang="bg-BG" altLang="bg-BG" b="1">
              <a:solidFill>
                <a:srgbClr val="FF3300"/>
              </a:solidFill>
              <a:effectLst>
                <a:outerShdw blurRad="38100" dist="38100" dir="2700000" algn="tl">
                  <a:srgbClr val="000000"/>
                </a:outerShdw>
              </a:effectLst>
            </a:endParaRPr>
          </a:p>
        </p:txBody>
      </p:sp>
      <p:sp>
        <p:nvSpPr>
          <p:cNvPr id="5" name="Контейнер за номер на слайда 4"/>
          <p:cNvSpPr>
            <a:spLocks noGrp="1"/>
          </p:cNvSpPr>
          <p:nvPr>
            <p:ph type="sldNum" sz="quarter" idx="11"/>
          </p:nvPr>
        </p:nvSpPr>
        <p:spPr/>
        <p:txBody>
          <a:bodyPr/>
          <a:lstStyle/>
          <a:p>
            <a:fld id="{22AE8168-F29F-4AAB-B74E-AD0A8D6AB83E}" type="slidenum">
              <a:rPr lang="bg-BG" altLang="bg-BG"/>
              <a:pPr/>
              <a:t>8</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7467600" cy="634082"/>
          </a:xfrm>
        </p:spPr>
        <p:txBody>
          <a:bodyPr/>
          <a:lstStyle/>
          <a:p>
            <a:r>
              <a:rPr lang="en-US" dirty="0" smtClean="0"/>
              <a:t>Leading health problems</a:t>
            </a:r>
            <a:endParaRPr lang="bg-BG" dirty="0"/>
          </a:p>
        </p:txBody>
      </p:sp>
      <p:graphicFrame>
        <p:nvGraphicFramePr>
          <p:cNvPr id="4" name="Контейнер за съдържание 3"/>
          <p:cNvGraphicFramePr>
            <a:graphicFrameLocks noGrp="1"/>
          </p:cNvGraphicFramePr>
          <p:nvPr>
            <p:ph sz="quarter" idx="1"/>
            <p:extLst>
              <p:ext uri="{D42A27DB-BD31-4B8C-83A1-F6EECF244321}">
                <p14:modId xmlns:p14="http://schemas.microsoft.com/office/powerpoint/2010/main" val="2279533805"/>
              </p:ext>
            </p:extLst>
          </p:nvPr>
        </p:nvGraphicFramePr>
        <p:xfrm>
          <a:off x="107504" y="927561"/>
          <a:ext cx="8784976" cy="5648960"/>
        </p:xfrm>
        <a:graphic>
          <a:graphicData uri="http://schemas.openxmlformats.org/drawingml/2006/table">
            <a:tbl>
              <a:tblPr firstRow="1" firstCol="1" lastRow="1" lastCol="1" bandRow="1" bandCol="1">
                <a:tableStyleId>{5C22544A-7EE6-4342-B048-85BDC9FD1C3A}</a:tableStyleId>
              </a:tblPr>
              <a:tblGrid>
                <a:gridCol w="4035376">
                  <a:extLst>
                    <a:ext uri="{9D8B030D-6E8A-4147-A177-3AD203B41FA5}">
                      <a16:colId xmlns:a16="http://schemas.microsoft.com/office/drawing/2014/main" val="20000"/>
                    </a:ext>
                  </a:extLst>
                </a:gridCol>
                <a:gridCol w="4749600">
                  <a:extLst>
                    <a:ext uri="{9D8B030D-6E8A-4147-A177-3AD203B41FA5}">
                      <a16:colId xmlns:a16="http://schemas.microsoft.com/office/drawing/2014/main" val="20001"/>
                    </a:ext>
                  </a:extLst>
                </a:gridCol>
              </a:tblGrid>
              <a:tr h="1964400">
                <a:tc>
                  <a:txBody>
                    <a:bodyPr/>
                    <a:lstStyle/>
                    <a:p>
                      <a:pPr algn="ctr">
                        <a:spcBef>
                          <a:spcPts val="200"/>
                        </a:spcBef>
                        <a:spcAft>
                          <a:spcPts val="200"/>
                        </a:spcAft>
                      </a:pPr>
                      <a:r>
                        <a:rPr lang="en-US" sz="1800" cap="all" dirty="0">
                          <a:effectLst/>
                          <a:latin typeface="Arial Narrow" panose="020B0606020202030204" pitchFamily="34" charset="0"/>
                        </a:rPr>
                        <a:t>Problems due to the ageing process</a:t>
                      </a:r>
                      <a:endParaRPr lang="bg-BG" sz="1100" dirty="0">
                        <a:effectLst/>
                        <a:latin typeface="Arial Narrow" panose="020B0606020202030204" pitchFamily="34" charset="0"/>
                        <a:ea typeface="Times New Roman"/>
                      </a:endParaRPr>
                    </a:p>
                  </a:txBody>
                  <a:tcPr marL="58671" marR="58671" marT="0" marB="0" anchor="ctr"/>
                </a:tc>
                <a:tc>
                  <a:txBody>
                    <a:bodyPr/>
                    <a:lstStyle/>
                    <a:p>
                      <a:pPr algn="just">
                        <a:spcBef>
                          <a:spcPts val="200"/>
                        </a:spcBef>
                        <a:spcAft>
                          <a:spcPts val="200"/>
                        </a:spcAft>
                      </a:pPr>
                      <a:r>
                        <a:rPr lang="en-US" sz="1800">
                          <a:effectLst/>
                          <a:latin typeface="Arial Narrow" panose="020B0606020202030204" pitchFamily="34" charset="0"/>
                        </a:rPr>
                        <a:t>Senile caract</a:t>
                      </a:r>
                      <a:endParaRPr lang="bg-BG" sz="1100">
                        <a:effectLst/>
                        <a:latin typeface="Arial Narrow" panose="020B0606020202030204" pitchFamily="34" charset="0"/>
                      </a:endParaRPr>
                    </a:p>
                    <a:p>
                      <a:pPr algn="just">
                        <a:spcBef>
                          <a:spcPts val="200"/>
                        </a:spcBef>
                        <a:spcAft>
                          <a:spcPts val="200"/>
                        </a:spcAft>
                      </a:pPr>
                      <a:r>
                        <a:rPr lang="en-US" sz="1800">
                          <a:effectLst/>
                          <a:latin typeface="Arial Narrow" panose="020B0606020202030204" pitchFamily="34" charset="0"/>
                        </a:rPr>
                        <a:t>Glaucoma</a:t>
                      </a:r>
                      <a:endParaRPr lang="bg-BG" sz="1100">
                        <a:effectLst/>
                        <a:latin typeface="Arial Narrow" panose="020B0606020202030204" pitchFamily="34" charset="0"/>
                      </a:endParaRPr>
                    </a:p>
                    <a:p>
                      <a:pPr algn="just">
                        <a:spcBef>
                          <a:spcPts val="200"/>
                        </a:spcBef>
                        <a:spcAft>
                          <a:spcPts val="200"/>
                        </a:spcAft>
                      </a:pPr>
                      <a:r>
                        <a:rPr lang="en-US" sz="1800">
                          <a:effectLst/>
                          <a:latin typeface="Arial Narrow" panose="020B0606020202030204" pitchFamily="34" charset="0"/>
                        </a:rPr>
                        <a:t>Nerve deafness</a:t>
                      </a:r>
                      <a:endParaRPr lang="bg-BG" sz="1100">
                        <a:effectLst/>
                        <a:latin typeface="Arial Narrow" panose="020B0606020202030204" pitchFamily="34" charset="0"/>
                      </a:endParaRPr>
                    </a:p>
                    <a:p>
                      <a:pPr algn="just">
                        <a:spcBef>
                          <a:spcPts val="200"/>
                        </a:spcBef>
                        <a:spcAft>
                          <a:spcPts val="200"/>
                        </a:spcAft>
                      </a:pPr>
                      <a:r>
                        <a:rPr lang="en-US" sz="1800">
                          <a:effectLst/>
                          <a:latin typeface="Arial Narrow" panose="020B0606020202030204" pitchFamily="34" charset="0"/>
                        </a:rPr>
                        <a:t>Bony changes</a:t>
                      </a:r>
                      <a:endParaRPr lang="bg-BG" sz="1100">
                        <a:effectLst/>
                        <a:latin typeface="Arial Narrow" panose="020B0606020202030204" pitchFamily="34" charset="0"/>
                      </a:endParaRPr>
                    </a:p>
                    <a:p>
                      <a:pPr algn="just">
                        <a:spcBef>
                          <a:spcPts val="200"/>
                        </a:spcBef>
                        <a:spcAft>
                          <a:spcPts val="200"/>
                        </a:spcAft>
                      </a:pPr>
                      <a:r>
                        <a:rPr lang="en-US" sz="1800">
                          <a:effectLst/>
                          <a:latin typeface="Arial Narrow" panose="020B0606020202030204" pitchFamily="34" charset="0"/>
                        </a:rPr>
                        <a:t>Emphysema</a:t>
                      </a:r>
                      <a:endParaRPr lang="bg-BG" sz="1100">
                        <a:effectLst/>
                        <a:latin typeface="Arial Narrow" panose="020B0606020202030204" pitchFamily="34" charset="0"/>
                      </a:endParaRPr>
                    </a:p>
                    <a:p>
                      <a:pPr algn="just">
                        <a:spcBef>
                          <a:spcPts val="200"/>
                        </a:spcBef>
                        <a:spcAft>
                          <a:spcPts val="200"/>
                        </a:spcAft>
                      </a:pPr>
                      <a:r>
                        <a:rPr lang="en-US" sz="1800">
                          <a:effectLst/>
                          <a:latin typeface="Arial Narrow" panose="020B0606020202030204" pitchFamily="34" charset="0"/>
                        </a:rPr>
                        <a:t>Failure of special senses</a:t>
                      </a:r>
                      <a:endParaRPr lang="bg-BG" sz="1100">
                        <a:effectLst/>
                        <a:latin typeface="Arial Narrow" panose="020B0606020202030204" pitchFamily="34" charset="0"/>
                      </a:endParaRPr>
                    </a:p>
                    <a:p>
                      <a:pPr algn="just">
                        <a:spcBef>
                          <a:spcPts val="200"/>
                        </a:spcBef>
                        <a:spcAft>
                          <a:spcPts val="200"/>
                        </a:spcAft>
                      </a:pPr>
                      <a:r>
                        <a:rPr lang="en-US" sz="1800">
                          <a:effectLst/>
                          <a:latin typeface="Arial Narrow" panose="020B0606020202030204" pitchFamily="34" charset="0"/>
                        </a:rPr>
                        <a:t>Changes in mental outlook</a:t>
                      </a:r>
                      <a:endParaRPr lang="bg-BG" sz="1100">
                        <a:effectLst/>
                        <a:latin typeface="Arial Narrow" panose="020B0606020202030204" pitchFamily="34" charset="0"/>
                        <a:ea typeface="Times New Roman"/>
                      </a:endParaRPr>
                    </a:p>
                  </a:txBody>
                  <a:tcPr marL="58671" marR="58671" marT="0" marB="0"/>
                </a:tc>
                <a:extLst>
                  <a:ext uri="{0D108BD9-81ED-4DB2-BD59-A6C34878D82A}">
                    <a16:rowId xmlns:a16="http://schemas.microsoft.com/office/drawing/2014/main" val="10000"/>
                  </a:ext>
                </a:extLst>
              </a:tr>
              <a:tr h="2335708">
                <a:tc>
                  <a:txBody>
                    <a:bodyPr/>
                    <a:lstStyle/>
                    <a:p>
                      <a:pPr algn="ctr">
                        <a:spcBef>
                          <a:spcPts val="200"/>
                        </a:spcBef>
                        <a:spcAft>
                          <a:spcPts val="200"/>
                        </a:spcAft>
                      </a:pPr>
                      <a:r>
                        <a:rPr lang="en-US" sz="1800" cap="all" dirty="0">
                          <a:effectLst/>
                          <a:latin typeface="Arial Narrow" panose="020B0606020202030204" pitchFamily="34" charset="0"/>
                        </a:rPr>
                        <a:t>Problems associated with long-term illness</a:t>
                      </a:r>
                      <a:endParaRPr lang="bg-BG" sz="1100" dirty="0">
                        <a:effectLst/>
                        <a:latin typeface="Arial Narrow" panose="020B0606020202030204" pitchFamily="34" charset="0"/>
                        <a:ea typeface="Times New Roman"/>
                      </a:endParaRPr>
                    </a:p>
                  </a:txBody>
                  <a:tcPr marL="58671" marR="58671" marT="0" marB="0" anchor="ctr"/>
                </a:tc>
                <a:tc>
                  <a:txBody>
                    <a:bodyPr/>
                    <a:lstStyle/>
                    <a:p>
                      <a:pPr algn="just">
                        <a:spcBef>
                          <a:spcPts val="200"/>
                        </a:spcBef>
                        <a:spcAft>
                          <a:spcPts val="200"/>
                        </a:spcAft>
                      </a:pPr>
                      <a:r>
                        <a:rPr lang="en-US" sz="1800" dirty="0">
                          <a:effectLst/>
                          <a:latin typeface="Arial Narrow" panose="020B0606020202030204" pitchFamily="34" charset="0"/>
                        </a:rPr>
                        <a:t>Degenerative diseases of heart and blood vessels</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Cancer</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Accidents. Fracture neck of femur</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Diabetes</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Disease of locomotor system</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Respiratory illnesses. Chronic bronchitis. Asthma. Emphysema.</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Genitourinary system.</a:t>
                      </a:r>
                      <a:endParaRPr lang="bg-BG" sz="1100" dirty="0">
                        <a:effectLst/>
                        <a:latin typeface="Arial Narrow" panose="020B0606020202030204" pitchFamily="34" charset="0"/>
                        <a:ea typeface="Times New Roman"/>
                      </a:endParaRPr>
                    </a:p>
                  </a:txBody>
                  <a:tcPr marL="58671" marR="58671" marT="0" marB="0"/>
                </a:tc>
                <a:extLst>
                  <a:ext uri="{0D108BD9-81ED-4DB2-BD59-A6C34878D82A}">
                    <a16:rowId xmlns:a16="http://schemas.microsoft.com/office/drawing/2014/main" val="10001"/>
                  </a:ext>
                </a:extLst>
              </a:tr>
              <a:tr h="810176">
                <a:tc>
                  <a:txBody>
                    <a:bodyPr/>
                    <a:lstStyle/>
                    <a:p>
                      <a:pPr algn="ctr">
                        <a:spcBef>
                          <a:spcPts val="200"/>
                        </a:spcBef>
                        <a:spcAft>
                          <a:spcPts val="200"/>
                        </a:spcAft>
                      </a:pPr>
                      <a:r>
                        <a:rPr lang="en-US" sz="1800" cap="all" dirty="0">
                          <a:effectLst/>
                          <a:latin typeface="Arial Narrow" panose="020B0606020202030204" pitchFamily="34" charset="0"/>
                        </a:rPr>
                        <a:t>psychological problems</a:t>
                      </a:r>
                      <a:endParaRPr lang="bg-BG" sz="1100" dirty="0">
                        <a:effectLst/>
                        <a:latin typeface="Arial Narrow" panose="020B0606020202030204" pitchFamily="34" charset="0"/>
                        <a:ea typeface="Times New Roman"/>
                      </a:endParaRPr>
                    </a:p>
                  </a:txBody>
                  <a:tcPr marL="58671" marR="58671" marT="0" marB="0" anchor="ctr"/>
                </a:tc>
                <a:tc>
                  <a:txBody>
                    <a:bodyPr/>
                    <a:lstStyle/>
                    <a:p>
                      <a:pPr algn="just">
                        <a:spcBef>
                          <a:spcPts val="200"/>
                        </a:spcBef>
                        <a:spcAft>
                          <a:spcPts val="200"/>
                        </a:spcAft>
                      </a:pPr>
                      <a:r>
                        <a:rPr lang="en-US" sz="1800" dirty="0">
                          <a:effectLst/>
                          <a:latin typeface="Arial Narrow" panose="020B0606020202030204" pitchFamily="34" charset="0"/>
                        </a:rPr>
                        <a:t>Mental changes</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Sexual adjustment</a:t>
                      </a:r>
                      <a:endParaRPr lang="bg-BG" sz="1100" dirty="0">
                        <a:effectLst/>
                        <a:latin typeface="Arial Narrow" panose="020B0606020202030204" pitchFamily="34" charset="0"/>
                      </a:endParaRPr>
                    </a:p>
                    <a:p>
                      <a:pPr algn="just">
                        <a:spcBef>
                          <a:spcPts val="200"/>
                        </a:spcBef>
                        <a:spcAft>
                          <a:spcPts val="200"/>
                        </a:spcAft>
                      </a:pPr>
                      <a:r>
                        <a:rPr lang="en-US" sz="1800" dirty="0">
                          <a:effectLst/>
                          <a:latin typeface="Arial Narrow" panose="020B0606020202030204" pitchFamily="34" charset="0"/>
                        </a:rPr>
                        <a:t>Emotional disorders</a:t>
                      </a:r>
                      <a:endParaRPr lang="bg-BG" sz="1100" dirty="0">
                        <a:effectLst/>
                        <a:latin typeface="Arial Narrow" panose="020B0606020202030204" pitchFamily="34" charset="0"/>
                        <a:ea typeface="Times New Roman"/>
                      </a:endParaRPr>
                    </a:p>
                  </a:txBody>
                  <a:tcPr marL="58671" marR="5867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7261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en-US" sz="2400" b="1" cap="all" dirty="0"/>
              <a:t>Area potentially amenable to preventive health care in the </a:t>
            </a:r>
            <a:r>
              <a:rPr lang="en-US" sz="2400" b="1" cap="all" dirty="0" smtClean="0"/>
              <a:t>elderly</a:t>
            </a:r>
            <a:endParaRPr lang="bg-BG" sz="2400" dirty="0"/>
          </a:p>
        </p:txBody>
      </p:sp>
      <p:graphicFrame>
        <p:nvGraphicFramePr>
          <p:cNvPr id="4" name="Контейнер за съдържание 3"/>
          <p:cNvGraphicFramePr>
            <a:graphicFrameLocks noGrp="1"/>
          </p:cNvGraphicFramePr>
          <p:nvPr>
            <p:ph sz="quarter" idx="1"/>
            <p:extLst/>
          </p:nvPr>
        </p:nvGraphicFramePr>
        <p:xfrm>
          <a:off x="251520" y="1483320"/>
          <a:ext cx="8640960" cy="4826000"/>
        </p:xfrm>
        <a:graphic>
          <a:graphicData uri="http://schemas.openxmlformats.org/drawingml/2006/table">
            <a:tbl>
              <a:tblPr firstRow="1" firstCol="1" lastRow="1" lastCol="1" bandRow="1" bandCol="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194209">
                <a:tc>
                  <a:txBody>
                    <a:bodyPr/>
                    <a:lstStyle/>
                    <a:p>
                      <a:pPr algn="ctr">
                        <a:spcBef>
                          <a:spcPts val="200"/>
                        </a:spcBef>
                        <a:spcAft>
                          <a:spcPts val="200"/>
                        </a:spcAft>
                      </a:pPr>
                      <a:r>
                        <a:rPr lang="en-US" sz="1300" cap="all">
                          <a:effectLst/>
                        </a:rPr>
                        <a:t>primary</a:t>
                      </a:r>
                      <a:endParaRPr lang="bg-BG" sz="1000">
                        <a:effectLst/>
                        <a:latin typeface="Times New Roman"/>
                        <a:ea typeface="Times New Roman"/>
                      </a:endParaRPr>
                    </a:p>
                  </a:txBody>
                  <a:tcPr marL="54621" marR="54621" marT="0" marB="0"/>
                </a:tc>
                <a:tc>
                  <a:txBody>
                    <a:bodyPr/>
                    <a:lstStyle/>
                    <a:p>
                      <a:pPr algn="ctr">
                        <a:spcBef>
                          <a:spcPts val="200"/>
                        </a:spcBef>
                        <a:spcAft>
                          <a:spcPts val="200"/>
                        </a:spcAft>
                      </a:pPr>
                      <a:r>
                        <a:rPr lang="en-US" sz="1300" cap="all">
                          <a:effectLst/>
                        </a:rPr>
                        <a:t>secondary</a:t>
                      </a:r>
                      <a:endParaRPr lang="bg-BG" sz="1000">
                        <a:effectLst/>
                        <a:latin typeface="Times New Roman"/>
                        <a:ea typeface="Times New Roman"/>
                      </a:endParaRPr>
                    </a:p>
                  </a:txBody>
                  <a:tcPr marL="54621" marR="54621" marT="0" marB="0"/>
                </a:tc>
                <a:tc>
                  <a:txBody>
                    <a:bodyPr/>
                    <a:lstStyle/>
                    <a:p>
                      <a:pPr algn="ctr">
                        <a:spcBef>
                          <a:spcPts val="200"/>
                        </a:spcBef>
                        <a:spcAft>
                          <a:spcPts val="200"/>
                        </a:spcAft>
                      </a:pPr>
                      <a:r>
                        <a:rPr lang="en-US" sz="1300" cap="all">
                          <a:effectLst/>
                        </a:rPr>
                        <a:t>tertiary</a:t>
                      </a:r>
                      <a:endParaRPr lang="bg-BG" sz="1000">
                        <a:effectLst/>
                        <a:latin typeface="Times New Roman"/>
                        <a:ea typeface="Times New Roman"/>
                      </a:endParaRPr>
                    </a:p>
                  </a:txBody>
                  <a:tcPr marL="54621" marR="54621" marT="0" marB="0"/>
                </a:tc>
                <a:extLst>
                  <a:ext uri="{0D108BD9-81ED-4DB2-BD59-A6C34878D82A}">
                    <a16:rowId xmlns:a16="http://schemas.microsoft.com/office/drawing/2014/main" val="10000"/>
                  </a:ext>
                </a:extLst>
              </a:tr>
              <a:tr h="4377791">
                <a:tc>
                  <a:txBody>
                    <a:bodyPr/>
                    <a:lstStyle/>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1. Health habits</a:t>
                      </a:r>
                      <a:endParaRPr lang="bg-BG" sz="1000">
                        <a:effectLst/>
                      </a:endParaRPr>
                    </a:p>
                    <a:p>
                      <a:pPr marL="228600" algn="just">
                        <a:spcBef>
                          <a:spcPts val="200"/>
                        </a:spcBef>
                        <a:spcAft>
                          <a:spcPts val="200"/>
                        </a:spcAft>
                      </a:pPr>
                      <a:r>
                        <a:rPr lang="en-US" sz="1300">
                          <a:effectLst/>
                        </a:rPr>
                        <a:t>Smoking</a:t>
                      </a:r>
                      <a:endParaRPr lang="bg-BG" sz="1000">
                        <a:effectLst/>
                      </a:endParaRPr>
                    </a:p>
                    <a:p>
                      <a:pPr marL="228600" algn="just">
                        <a:spcBef>
                          <a:spcPts val="200"/>
                        </a:spcBef>
                        <a:spcAft>
                          <a:spcPts val="200"/>
                        </a:spcAft>
                      </a:pPr>
                      <a:r>
                        <a:rPr lang="en-US" sz="1300">
                          <a:effectLst/>
                        </a:rPr>
                        <a:t>Alcohol abuse</a:t>
                      </a:r>
                      <a:endParaRPr lang="bg-BG" sz="1000">
                        <a:effectLst/>
                      </a:endParaRPr>
                    </a:p>
                    <a:p>
                      <a:pPr marL="228600" algn="just">
                        <a:spcBef>
                          <a:spcPts val="200"/>
                        </a:spcBef>
                        <a:spcAft>
                          <a:spcPts val="200"/>
                        </a:spcAft>
                      </a:pPr>
                      <a:r>
                        <a:rPr lang="en-US" sz="1300">
                          <a:effectLst/>
                        </a:rPr>
                        <a:t>Obesity</a:t>
                      </a:r>
                      <a:endParaRPr lang="bg-BG" sz="1000">
                        <a:effectLst/>
                      </a:endParaRPr>
                    </a:p>
                    <a:p>
                      <a:pPr marL="228600" algn="just">
                        <a:spcBef>
                          <a:spcPts val="200"/>
                        </a:spcBef>
                        <a:spcAft>
                          <a:spcPts val="200"/>
                        </a:spcAft>
                      </a:pPr>
                      <a:r>
                        <a:rPr lang="en-US" sz="1300">
                          <a:effectLst/>
                        </a:rPr>
                        <a:t>Nutrition</a:t>
                      </a:r>
                      <a:endParaRPr lang="bg-BG" sz="1000">
                        <a:effectLst/>
                      </a:endParaRPr>
                    </a:p>
                    <a:p>
                      <a:pPr marL="228600" algn="just">
                        <a:spcBef>
                          <a:spcPts val="200"/>
                        </a:spcBef>
                        <a:spcAft>
                          <a:spcPts val="200"/>
                        </a:spcAft>
                      </a:pPr>
                      <a:r>
                        <a:rPr lang="en-US" sz="1300">
                          <a:effectLst/>
                        </a:rPr>
                        <a:t>Sleep</a:t>
                      </a:r>
                      <a:endParaRPr lang="bg-BG" sz="1000">
                        <a:effectLst/>
                      </a:endParaRPr>
                    </a:p>
                    <a:p>
                      <a:pPr algn="just">
                        <a:spcBef>
                          <a:spcPts val="200"/>
                        </a:spcBef>
                        <a:spcAft>
                          <a:spcPts val="200"/>
                        </a:spcAft>
                      </a:pPr>
                      <a:r>
                        <a:rPr lang="en-US" sz="1300">
                          <a:effectLst/>
                        </a:rPr>
                        <a:t>2. Coronary heart disease risk factors</a:t>
                      </a:r>
                      <a:endParaRPr lang="bg-BG" sz="1000">
                        <a:effectLst/>
                      </a:endParaRPr>
                    </a:p>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3. Immunization</a:t>
                      </a:r>
                      <a:endParaRPr lang="bg-BG" sz="1000">
                        <a:effectLst/>
                      </a:endParaRPr>
                    </a:p>
                    <a:p>
                      <a:pPr marL="228600" algn="just">
                        <a:spcBef>
                          <a:spcPts val="200"/>
                        </a:spcBef>
                        <a:spcAft>
                          <a:spcPts val="200"/>
                        </a:spcAft>
                      </a:pPr>
                      <a:r>
                        <a:rPr lang="en-US" sz="1300">
                          <a:effectLst/>
                        </a:rPr>
                        <a:t>Influenza</a:t>
                      </a:r>
                      <a:endParaRPr lang="bg-BG" sz="1000">
                        <a:effectLst/>
                      </a:endParaRPr>
                    </a:p>
                    <a:p>
                      <a:pPr marL="228600" algn="just">
                        <a:spcBef>
                          <a:spcPts val="200"/>
                        </a:spcBef>
                        <a:spcAft>
                          <a:spcPts val="200"/>
                        </a:spcAft>
                      </a:pPr>
                      <a:r>
                        <a:rPr lang="en-US" sz="1300">
                          <a:effectLst/>
                        </a:rPr>
                        <a:t>Pneumovax</a:t>
                      </a:r>
                      <a:endParaRPr lang="bg-BG" sz="1000">
                        <a:effectLst/>
                      </a:endParaRPr>
                    </a:p>
                    <a:p>
                      <a:pPr marL="228600" algn="just">
                        <a:spcBef>
                          <a:spcPts val="200"/>
                        </a:spcBef>
                        <a:spcAft>
                          <a:spcPts val="200"/>
                        </a:spcAft>
                      </a:pPr>
                      <a:r>
                        <a:rPr lang="en-US" sz="1300">
                          <a:effectLst/>
                        </a:rPr>
                        <a:t>Tetanus</a:t>
                      </a:r>
                      <a:endParaRPr lang="bg-BG" sz="1000">
                        <a:effectLst/>
                      </a:endParaRPr>
                    </a:p>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4. Injury prevention</a:t>
                      </a:r>
                      <a:endParaRPr lang="bg-BG" sz="1000">
                        <a:effectLst/>
                      </a:endParaRPr>
                    </a:p>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5. Osteoporosis prevention</a:t>
                      </a:r>
                      <a:endParaRPr lang="bg-BG" sz="1000">
                        <a:effectLst/>
                      </a:endParaRPr>
                    </a:p>
                    <a:p>
                      <a:pPr algn="just">
                        <a:spcBef>
                          <a:spcPts val="200"/>
                        </a:spcBef>
                        <a:spcAft>
                          <a:spcPts val="200"/>
                        </a:spcAft>
                      </a:pPr>
                      <a:r>
                        <a:rPr lang="en-US" sz="1300">
                          <a:effectLst/>
                        </a:rPr>
                        <a:t> </a:t>
                      </a:r>
                      <a:endParaRPr lang="bg-BG" sz="1000">
                        <a:effectLst/>
                        <a:latin typeface="Times New Roman"/>
                        <a:ea typeface="Times New Roman"/>
                      </a:endParaRPr>
                    </a:p>
                  </a:txBody>
                  <a:tcPr marL="54621" marR="54621" marT="0" marB="0"/>
                </a:tc>
                <a:tc>
                  <a:txBody>
                    <a:bodyPr/>
                    <a:lstStyle/>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1. Screening for</a:t>
                      </a:r>
                      <a:endParaRPr lang="bg-BG" sz="1000">
                        <a:effectLst/>
                      </a:endParaRPr>
                    </a:p>
                    <a:p>
                      <a:pPr marL="167640" algn="just">
                        <a:spcBef>
                          <a:spcPts val="200"/>
                        </a:spcBef>
                        <a:spcAft>
                          <a:spcPts val="200"/>
                        </a:spcAft>
                      </a:pPr>
                      <a:r>
                        <a:rPr lang="en-US" sz="1300">
                          <a:effectLst/>
                        </a:rPr>
                        <a:t>Hypertension, diabetes</a:t>
                      </a:r>
                      <a:endParaRPr lang="bg-BG" sz="1000">
                        <a:effectLst/>
                      </a:endParaRPr>
                    </a:p>
                    <a:p>
                      <a:pPr marL="167640" algn="just">
                        <a:spcBef>
                          <a:spcPts val="200"/>
                        </a:spcBef>
                        <a:spcAft>
                          <a:spcPts val="200"/>
                        </a:spcAft>
                      </a:pPr>
                      <a:r>
                        <a:rPr lang="en-US" sz="1300">
                          <a:effectLst/>
                        </a:rPr>
                        <a:t>Periodontal disease</a:t>
                      </a:r>
                      <a:endParaRPr lang="bg-BG" sz="1000">
                        <a:effectLst/>
                      </a:endParaRPr>
                    </a:p>
                    <a:p>
                      <a:pPr marL="167640" algn="just">
                        <a:spcBef>
                          <a:spcPts val="200"/>
                        </a:spcBef>
                        <a:spcAft>
                          <a:spcPts val="200"/>
                        </a:spcAft>
                      </a:pPr>
                      <a:r>
                        <a:rPr lang="en-US" sz="1300">
                          <a:effectLst/>
                        </a:rPr>
                        <a:t>Sensory impairment</a:t>
                      </a:r>
                      <a:endParaRPr lang="bg-BG" sz="1000">
                        <a:effectLst/>
                      </a:endParaRPr>
                    </a:p>
                    <a:p>
                      <a:pPr marL="167640" algn="just">
                        <a:spcBef>
                          <a:spcPts val="200"/>
                        </a:spcBef>
                        <a:spcAft>
                          <a:spcPts val="200"/>
                        </a:spcAft>
                      </a:pPr>
                      <a:r>
                        <a:rPr lang="en-US" sz="1300">
                          <a:effectLst/>
                        </a:rPr>
                        <a:t>Colo-rectal cancer</a:t>
                      </a:r>
                      <a:endParaRPr lang="bg-BG" sz="1000">
                        <a:effectLst/>
                      </a:endParaRPr>
                    </a:p>
                    <a:p>
                      <a:pPr marL="167640" algn="just">
                        <a:spcBef>
                          <a:spcPts val="200"/>
                        </a:spcBef>
                        <a:spcAft>
                          <a:spcPts val="200"/>
                        </a:spcAft>
                      </a:pPr>
                      <a:r>
                        <a:rPr lang="en-US" sz="1300">
                          <a:effectLst/>
                        </a:rPr>
                        <a:t>Breast cancer, cervical cancer</a:t>
                      </a:r>
                      <a:endParaRPr lang="bg-BG" sz="1000">
                        <a:effectLst/>
                      </a:endParaRPr>
                    </a:p>
                    <a:p>
                      <a:pPr marL="167640" algn="just">
                        <a:spcBef>
                          <a:spcPts val="200"/>
                        </a:spcBef>
                        <a:spcAft>
                          <a:spcPts val="200"/>
                        </a:spcAft>
                      </a:pPr>
                      <a:r>
                        <a:rPr lang="en-US" sz="1300">
                          <a:effectLst/>
                        </a:rPr>
                        <a:t>Prostatic cancer</a:t>
                      </a:r>
                      <a:endParaRPr lang="bg-BG" sz="1000">
                        <a:effectLst/>
                      </a:endParaRPr>
                    </a:p>
                    <a:p>
                      <a:pPr marL="167640" algn="just">
                        <a:spcBef>
                          <a:spcPts val="200"/>
                        </a:spcBef>
                        <a:spcAft>
                          <a:spcPts val="200"/>
                        </a:spcAft>
                      </a:pPr>
                      <a:r>
                        <a:rPr lang="en-US" sz="1300">
                          <a:effectLst/>
                        </a:rPr>
                        <a:t>Nutritionally-induced anaemias</a:t>
                      </a:r>
                      <a:endParaRPr lang="bg-BG" sz="1000">
                        <a:effectLst/>
                      </a:endParaRPr>
                    </a:p>
                    <a:p>
                      <a:pPr marL="167640" algn="just">
                        <a:spcBef>
                          <a:spcPts val="200"/>
                        </a:spcBef>
                        <a:spcAft>
                          <a:spcPts val="200"/>
                        </a:spcAft>
                      </a:pPr>
                      <a:r>
                        <a:rPr lang="en-US" sz="1300">
                          <a:effectLst/>
                        </a:rPr>
                        <a:t>Depression, stress</a:t>
                      </a:r>
                      <a:endParaRPr lang="bg-BG" sz="1000">
                        <a:effectLst/>
                      </a:endParaRPr>
                    </a:p>
                    <a:p>
                      <a:pPr marL="167640" algn="just">
                        <a:spcBef>
                          <a:spcPts val="200"/>
                        </a:spcBef>
                        <a:spcAft>
                          <a:spcPts val="200"/>
                        </a:spcAft>
                      </a:pPr>
                      <a:r>
                        <a:rPr lang="en-US" sz="1300">
                          <a:effectLst/>
                        </a:rPr>
                        <a:t>Urinary incontinence</a:t>
                      </a:r>
                      <a:endParaRPr lang="bg-BG" sz="1000">
                        <a:effectLst/>
                      </a:endParaRPr>
                    </a:p>
                    <a:p>
                      <a:pPr marL="167640" algn="just">
                        <a:spcBef>
                          <a:spcPts val="200"/>
                        </a:spcBef>
                        <a:spcAft>
                          <a:spcPts val="200"/>
                        </a:spcAft>
                      </a:pPr>
                      <a:r>
                        <a:rPr lang="en-US" sz="1300">
                          <a:effectLst/>
                        </a:rPr>
                        <a:t>Tuberculosis</a:t>
                      </a:r>
                      <a:endParaRPr lang="bg-BG" sz="1000">
                        <a:effectLst/>
                      </a:endParaRPr>
                    </a:p>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2. Stroke prevention</a:t>
                      </a:r>
                      <a:endParaRPr lang="bg-BG" sz="1000">
                        <a:effectLst/>
                      </a:endParaRPr>
                    </a:p>
                    <a:p>
                      <a:pPr algn="just">
                        <a:spcBef>
                          <a:spcPts val="200"/>
                        </a:spcBef>
                        <a:spcAft>
                          <a:spcPts val="200"/>
                        </a:spcAft>
                      </a:pPr>
                      <a:r>
                        <a:rPr lang="en-US" sz="1300">
                          <a:effectLst/>
                        </a:rPr>
                        <a:t> </a:t>
                      </a:r>
                      <a:endParaRPr lang="bg-BG" sz="1000">
                        <a:effectLst/>
                      </a:endParaRPr>
                    </a:p>
                    <a:p>
                      <a:pPr algn="just">
                        <a:spcBef>
                          <a:spcPts val="200"/>
                        </a:spcBef>
                        <a:spcAft>
                          <a:spcPts val="200"/>
                        </a:spcAft>
                      </a:pPr>
                      <a:r>
                        <a:rPr lang="en-US" sz="1300">
                          <a:effectLst/>
                        </a:rPr>
                        <a:t>3. Myocardial infarction</a:t>
                      </a:r>
                      <a:endParaRPr lang="bg-BG" sz="1000">
                        <a:effectLst/>
                        <a:latin typeface="Times New Roman"/>
                        <a:ea typeface="Times New Roman"/>
                      </a:endParaRPr>
                    </a:p>
                  </a:txBody>
                  <a:tcPr marL="54621" marR="54621" marT="0" marB="0"/>
                </a:tc>
                <a:tc>
                  <a:txBody>
                    <a:bodyPr/>
                    <a:lstStyle/>
                    <a:p>
                      <a:pPr algn="just">
                        <a:spcBef>
                          <a:spcPts val="200"/>
                        </a:spcBef>
                        <a:spcAft>
                          <a:spcPts val="200"/>
                        </a:spcAft>
                      </a:pPr>
                      <a:r>
                        <a:rPr lang="en-US" sz="1300" dirty="0">
                          <a:effectLst/>
                        </a:rPr>
                        <a:t> </a:t>
                      </a:r>
                      <a:endParaRPr lang="bg-BG" sz="1000" dirty="0">
                        <a:effectLst/>
                      </a:endParaRPr>
                    </a:p>
                    <a:p>
                      <a:pPr algn="just">
                        <a:spcBef>
                          <a:spcPts val="200"/>
                        </a:spcBef>
                        <a:spcAft>
                          <a:spcPts val="200"/>
                        </a:spcAft>
                      </a:pPr>
                      <a:r>
                        <a:rPr lang="en-US" sz="1300" dirty="0">
                          <a:effectLst/>
                        </a:rPr>
                        <a:t>1. Rehabilitation</a:t>
                      </a:r>
                      <a:endParaRPr lang="bg-BG" sz="1000" dirty="0">
                        <a:effectLst/>
                      </a:endParaRPr>
                    </a:p>
                    <a:p>
                      <a:pPr marL="220980" algn="just">
                        <a:spcBef>
                          <a:spcPts val="200"/>
                        </a:spcBef>
                        <a:spcAft>
                          <a:spcPts val="200"/>
                        </a:spcAft>
                      </a:pPr>
                      <a:r>
                        <a:rPr lang="en-US" sz="1300" dirty="0">
                          <a:effectLst/>
                        </a:rPr>
                        <a:t>Physical deficits</a:t>
                      </a:r>
                      <a:endParaRPr lang="bg-BG" sz="1000" dirty="0">
                        <a:effectLst/>
                      </a:endParaRPr>
                    </a:p>
                    <a:p>
                      <a:pPr marL="220980" algn="just">
                        <a:spcBef>
                          <a:spcPts val="200"/>
                        </a:spcBef>
                        <a:spcAft>
                          <a:spcPts val="200"/>
                        </a:spcAft>
                      </a:pPr>
                      <a:r>
                        <a:rPr lang="en-US" sz="1300" dirty="0">
                          <a:effectLst/>
                        </a:rPr>
                        <a:t>Cognitive deficits</a:t>
                      </a:r>
                      <a:endParaRPr lang="bg-BG" sz="1000" dirty="0">
                        <a:effectLst/>
                      </a:endParaRPr>
                    </a:p>
                    <a:p>
                      <a:pPr marL="220980" algn="just">
                        <a:spcBef>
                          <a:spcPts val="200"/>
                        </a:spcBef>
                        <a:spcAft>
                          <a:spcPts val="200"/>
                        </a:spcAft>
                      </a:pPr>
                      <a:r>
                        <a:rPr lang="en-US" sz="1300" dirty="0">
                          <a:effectLst/>
                        </a:rPr>
                        <a:t>Functional deficits</a:t>
                      </a:r>
                      <a:endParaRPr lang="bg-BG" sz="1000" dirty="0">
                        <a:effectLst/>
                      </a:endParaRPr>
                    </a:p>
                    <a:p>
                      <a:pPr algn="just">
                        <a:spcBef>
                          <a:spcPts val="200"/>
                        </a:spcBef>
                        <a:spcAft>
                          <a:spcPts val="200"/>
                        </a:spcAft>
                      </a:pPr>
                      <a:r>
                        <a:rPr lang="en-US" sz="1300" dirty="0">
                          <a:effectLst/>
                        </a:rPr>
                        <a:t> </a:t>
                      </a:r>
                      <a:endParaRPr lang="bg-BG" sz="1000" dirty="0">
                        <a:effectLst/>
                      </a:endParaRPr>
                    </a:p>
                    <a:p>
                      <a:pPr algn="just">
                        <a:spcBef>
                          <a:spcPts val="200"/>
                        </a:spcBef>
                        <a:spcAft>
                          <a:spcPts val="200"/>
                        </a:spcAft>
                      </a:pPr>
                      <a:r>
                        <a:rPr lang="en-US" sz="1300" dirty="0">
                          <a:effectLst/>
                        </a:rPr>
                        <a:t>2. Caretaker support</a:t>
                      </a:r>
                      <a:endParaRPr lang="bg-BG" sz="1000" dirty="0">
                        <a:effectLst/>
                      </a:endParaRPr>
                    </a:p>
                    <a:p>
                      <a:pPr marL="220980" algn="just">
                        <a:spcBef>
                          <a:spcPts val="200"/>
                        </a:spcBef>
                        <a:spcAft>
                          <a:spcPts val="200"/>
                        </a:spcAft>
                      </a:pPr>
                      <a:r>
                        <a:rPr lang="en-US" sz="1300" dirty="0">
                          <a:effectLst/>
                        </a:rPr>
                        <a:t>Introduction of support necessary to prevent loss of autonomy</a:t>
                      </a:r>
                      <a:endParaRPr lang="bg-BG" sz="1000" dirty="0">
                        <a:effectLst/>
                        <a:latin typeface="Times New Roman"/>
                        <a:ea typeface="Times New Roman"/>
                      </a:endParaRPr>
                    </a:p>
                  </a:txBody>
                  <a:tcPr marL="54621" marR="5462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8491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752" y="372616"/>
            <a:ext cx="8534400" cy="680120"/>
          </a:xfrm>
        </p:spPr>
        <p:txBody>
          <a:bodyPr>
            <a:noAutofit/>
          </a:bodyPr>
          <a:lstStyle/>
          <a:p>
            <a:r>
              <a:rPr lang="en-US" sz="2800" b="1" dirty="0" smtClean="0"/>
              <a:t>Madrid Action Plan on Aging</a:t>
            </a:r>
            <a:br>
              <a:rPr lang="en-US" sz="2800" b="1" dirty="0" smtClean="0"/>
            </a:br>
            <a:r>
              <a:rPr lang="ru-RU" sz="2800" b="1" i="1" dirty="0" smtClean="0">
                <a:solidFill>
                  <a:schemeClr val="tx1"/>
                </a:solidFill>
              </a:rPr>
              <a:t>12 </a:t>
            </a:r>
            <a:r>
              <a:rPr lang="en-US" sz="2800" b="1" i="1" dirty="0" smtClean="0">
                <a:solidFill>
                  <a:schemeClr val="tx1"/>
                </a:solidFill>
              </a:rPr>
              <a:t>April</a:t>
            </a:r>
            <a:r>
              <a:rPr lang="ru-RU" sz="2800" b="1" i="1" dirty="0" smtClean="0">
                <a:solidFill>
                  <a:schemeClr val="tx1"/>
                </a:solidFill>
              </a:rPr>
              <a:t> 2002</a:t>
            </a:r>
            <a:endParaRPr lang="bg-BG" sz="2800" dirty="0">
              <a:solidFill>
                <a:schemeClr val="tx1"/>
              </a:solidFill>
            </a:endParaRPr>
          </a:p>
        </p:txBody>
      </p:sp>
      <p:sp>
        <p:nvSpPr>
          <p:cNvPr id="3" name="Контейнер за съдържание 2"/>
          <p:cNvSpPr>
            <a:spLocks noGrp="1"/>
          </p:cNvSpPr>
          <p:nvPr>
            <p:ph sz="quarter" idx="1"/>
          </p:nvPr>
        </p:nvSpPr>
        <p:spPr/>
        <p:txBody>
          <a:bodyPr/>
          <a:lstStyle/>
          <a:p>
            <a:r>
              <a:rPr lang="en-US" dirty="0"/>
              <a:t>We recognize that concerted action is required </a:t>
            </a:r>
            <a:r>
              <a:rPr lang="en-US" dirty="0" smtClean="0"/>
              <a:t>to transform </a:t>
            </a:r>
            <a:r>
              <a:rPr lang="en-US" dirty="0"/>
              <a:t>the opportunities and the quality of life of men and women as </a:t>
            </a:r>
            <a:r>
              <a:rPr lang="en-US" dirty="0" smtClean="0"/>
              <a:t>they age </a:t>
            </a:r>
            <a:r>
              <a:rPr lang="en-US" dirty="0"/>
              <a:t>and to ensure the sustainability of their support systems, thus building </a:t>
            </a:r>
            <a:r>
              <a:rPr lang="en-US" dirty="0" smtClean="0"/>
              <a:t>the foundation </a:t>
            </a:r>
            <a:r>
              <a:rPr lang="en-US" dirty="0"/>
              <a:t>for a society for all ages.</a:t>
            </a:r>
            <a:r>
              <a:rPr lang="ru-RU" dirty="0"/>
              <a:t/>
            </a:r>
            <a:br>
              <a:rPr lang="ru-RU" dirty="0"/>
            </a:br>
            <a:endParaRPr lang="bg-BG" dirty="0"/>
          </a:p>
        </p:txBody>
      </p:sp>
    </p:spTree>
    <p:extLst>
      <p:ext uri="{BB962C8B-B14F-4D97-AF65-F5344CB8AC3E}">
        <p14:creationId xmlns:p14="http://schemas.microsoft.com/office/powerpoint/2010/main" val="262506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752" y="293784"/>
            <a:ext cx="8534400" cy="758952"/>
          </a:xfrm>
        </p:spPr>
        <p:txBody>
          <a:bodyPr>
            <a:noAutofit/>
          </a:bodyPr>
          <a:lstStyle/>
          <a:p>
            <a:r>
              <a:rPr lang="en-US" sz="2800" b="1" dirty="0"/>
              <a:t>Madrid Action Plan on Aging</a:t>
            </a:r>
            <a:br>
              <a:rPr lang="en-US" sz="2800" b="1" dirty="0"/>
            </a:br>
            <a:r>
              <a:rPr lang="ru-RU" sz="2800" b="1" i="1" dirty="0">
                <a:solidFill>
                  <a:schemeClr val="tx1"/>
                </a:solidFill>
              </a:rPr>
              <a:t>12 </a:t>
            </a:r>
            <a:r>
              <a:rPr lang="en-US" sz="2800" b="1" i="1" dirty="0">
                <a:solidFill>
                  <a:schemeClr val="tx1"/>
                </a:solidFill>
              </a:rPr>
              <a:t>April</a:t>
            </a:r>
            <a:r>
              <a:rPr lang="ru-RU" sz="2800" b="1" i="1" dirty="0">
                <a:solidFill>
                  <a:schemeClr val="tx1"/>
                </a:solidFill>
              </a:rPr>
              <a:t> 2002</a:t>
            </a:r>
            <a:endParaRPr lang="bg-BG" sz="2800" dirty="0"/>
          </a:p>
        </p:txBody>
      </p:sp>
      <p:sp>
        <p:nvSpPr>
          <p:cNvPr id="3" name="Контейнер за съдържание 2"/>
          <p:cNvSpPr>
            <a:spLocks noGrp="1"/>
          </p:cNvSpPr>
          <p:nvPr>
            <p:ph sz="quarter" idx="1"/>
          </p:nvPr>
        </p:nvSpPr>
        <p:spPr/>
        <p:txBody>
          <a:bodyPr/>
          <a:lstStyle/>
          <a:p>
            <a:r>
              <a:rPr lang="en-US" dirty="0"/>
              <a:t>It focuses on three priority areas: </a:t>
            </a:r>
            <a:endParaRPr lang="en-US" dirty="0" smtClean="0"/>
          </a:p>
          <a:p>
            <a:pPr marL="788670" lvl="1" indent="-514350">
              <a:buFont typeface="+mj-lt"/>
              <a:buAutoNum type="arabicPeriod"/>
            </a:pPr>
            <a:r>
              <a:rPr lang="en-US" dirty="0" smtClean="0"/>
              <a:t>older </a:t>
            </a:r>
            <a:r>
              <a:rPr lang="en-US" dirty="0"/>
              <a:t>persons and development; </a:t>
            </a:r>
            <a:endParaRPr lang="en-US" dirty="0" smtClean="0"/>
          </a:p>
          <a:p>
            <a:pPr marL="788670" lvl="1" indent="-514350">
              <a:buFont typeface="+mj-lt"/>
              <a:buAutoNum type="arabicPeriod"/>
            </a:pPr>
            <a:r>
              <a:rPr lang="en-US" dirty="0" smtClean="0"/>
              <a:t>advancing </a:t>
            </a:r>
            <a:r>
              <a:rPr lang="en-US" dirty="0"/>
              <a:t>health and well-being into old age; </a:t>
            </a:r>
            <a:endParaRPr lang="en-US" dirty="0" smtClean="0"/>
          </a:p>
          <a:p>
            <a:pPr marL="788670" lvl="1" indent="-514350">
              <a:buFont typeface="+mj-lt"/>
              <a:buAutoNum type="arabicPeriod"/>
            </a:pPr>
            <a:r>
              <a:rPr lang="en-US" dirty="0" smtClean="0"/>
              <a:t>and </a:t>
            </a:r>
            <a:r>
              <a:rPr lang="en-US" dirty="0"/>
              <a:t>ensuring enabling and supportive environments</a:t>
            </a:r>
            <a:r>
              <a:rPr lang="en-US" dirty="0" smtClean="0"/>
              <a:t>.</a:t>
            </a:r>
          </a:p>
          <a:p>
            <a:r>
              <a:rPr lang="en-US" dirty="0"/>
              <a:t>It is a resource for policymaking, suggesting ways for Governments, non-governmental </a:t>
            </a:r>
            <a:r>
              <a:rPr lang="en-US" dirty="0" err="1"/>
              <a:t>organizations,and</a:t>
            </a:r>
            <a:r>
              <a:rPr lang="en-US" dirty="0"/>
              <a:t> other actors to reorient the ways in which their societies perceive, interact with and care for their older citizens. </a:t>
            </a:r>
            <a:endParaRPr lang="bg-BG" dirty="0"/>
          </a:p>
        </p:txBody>
      </p:sp>
    </p:spTree>
    <p:extLst>
      <p:ext uri="{BB962C8B-B14F-4D97-AF65-F5344CB8AC3E}">
        <p14:creationId xmlns:p14="http://schemas.microsoft.com/office/powerpoint/2010/main" val="13451764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752" y="293784"/>
            <a:ext cx="8534400" cy="758952"/>
          </a:xfrm>
        </p:spPr>
        <p:txBody>
          <a:bodyPr>
            <a:noAutofit/>
          </a:bodyPr>
          <a:lstStyle/>
          <a:p>
            <a:r>
              <a:rPr lang="en-US" sz="2800" b="1" dirty="0"/>
              <a:t>Madrid Action Plan on Aging</a:t>
            </a:r>
            <a:br>
              <a:rPr lang="en-US" sz="2800" b="1" dirty="0"/>
            </a:br>
            <a:r>
              <a:rPr lang="ru-RU" sz="2800" b="1" i="1" dirty="0">
                <a:solidFill>
                  <a:schemeClr val="tx1"/>
                </a:solidFill>
              </a:rPr>
              <a:t>12 </a:t>
            </a:r>
            <a:r>
              <a:rPr lang="en-US" sz="2800" b="1" i="1" dirty="0">
                <a:solidFill>
                  <a:schemeClr val="tx1"/>
                </a:solidFill>
              </a:rPr>
              <a:t>April</a:t>
            </a:r>
            <a:r>
              <a:rPr lang="ru-RU" sz="2800" b="1" i="1" dirty="0">
                <a:solidFill>
                  <a:schemeClr val="tx1"/>
                </a:solidFill>
              </a:rPr>
              <a:t> 2002</a:t>
            </a:r>
            <a:endParaRPr lang="bg-BG" sz="2800" dirty="0"/>
          </a:p>
        </p:txBody>
      </p:sp>
      <p:sp>
        <p:nvSpPr>
          <p:cNvPr id="3" name="Контейнер за съдържание 2"/>
          <p:cNvSpPr>
            <a:spLocks noGrp="1"/>
          </p:cNvSpPr>
          <p:nvPr>
            <p:ph sz="quarter" idx="1"/>
          </p:nvPr>
        </p:nvSpPr>
        <p:spPr/>
        <p:txBody>
          <a:bodyPr>
            <a:normAutofit fontScale="77500" lnSpcReduction="20000"/>
          </a:bodyPr>
          <a:lstStyle/>
          <a:p>
            <a:pPr marL="0" indent="0">
              <a:buNone/>
            </a:pPr>
            <a:r>
              <a:rPr lang="en-US" dirty="0" smtClean="0">
                <a:solidFill>
                  <a:srgbClr val="C00000"/>
                </a:solidFill>
              </a:rPr>
              <a:t>Priority 1 – Older persons and development</a:t>
            </a:r>
          </a:p>
          <a:p>
            <a:r>
              <a:rPr lang="en-US" dirty="0" smtClean="0"/>
              <a:t>Active participation in society and development</a:t>
            </a:r>
          </a:p>
          <a:p>
            <a:r>
              <a:rPr lang="en-US" dirty="0" smtClean="0"/>
              <a:t>Recognition of the social, cultural, economic and political contribution of older people</a:t>
            </a:r>
          </a:p>
          <a:p>
            <a:r>
              <a:rPr lang="en-US" dirty="0" smtClean="0"/>
              <a:t>Participation of older persons in decision-making processes at all levels</a:t>
            </a:r>
          </a:p>
          <a:p>
            <a:r>
              <a:rPr lang="en-US" dirty="0" smtClean="0"/>
              <a:t>Work and the ageing labor force, employment opportunities for all older persons who want to work</a:t>
            </a:r>
          </a:p>
          <a:p>
            <a:r>
              <a:rPr lang="en-US" dirty="0" smtClean="0"/>
              <a:t>Improvement of living conditions and infrastructure in rural areas</a:t>
            </a:r>
          </a:p>
          <a:p>
            <a:r>
              <a:rPr lang="en-US" dirty="0" smtClean="0"/>
              <a:t>Access to knowledge, education and training</a:t>
            </a:r>
          </a:p>
          <a:p>
            <a:r>
              <a:rPr lang="en-US" dirty="0" smtClean="0"/>
              <a:t>Full utilization of the potential and expertise of persons of all ages, recognizing the benefits of increased experience with age</a:t>
            </a:r>
          </a:p>
          <a:p>
            <a:r>
              <a:rPr lang="en-US" dirty="0" smtClean="0"/>
              <a:t>Intergenerational solidarity</a:t>
            </a:r>
          </a:p>
          <a:p>
            <a:r>
              <a:rPr lang="en-US" dirty="0" smtClean="0"/>
              <a:t>Sufficient minimum income for all age persons, paying particular attention to socially and economically disadvantaged groups</a:t>
            </a:r>
            <a:endParaRPr lang="bg-BG" dirty="0"/>
          </a:p>
        </p:txBody>
      </p:sp>
    </p:spTree>
    <p:extLst>
      <p:ext uri="{BB962C8B-B14F-4D97-AF65-F5344CB8AC3E}">
        <p14:creationId xmlns:p14="http://schemas.microsoft.com/office/powerpoint/2010/main" val="11238282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752" y="293784"/>
            <a:ext cx="8534400" cy="758952"/>
          </a:xfrm>
        </p:spPr>
        <p:txBody>
          <a:bodyPr>
            <a:noAutofit/>
          </a:bodyPr>
          <a:lstStyle/>
          <a:p>
            <a:r>
              <a:rPr lang="en-US" sz="2800" b="1" dirty="0"/>
              <a:t>Madrid Action Plan on Aging</a:t>
            </a:r>
            <a:br>
              <a:rPr lang="en-US" sz="2800" b="1" dirty="0"/>
            </a:br>
            <a:r>
              <a:rPr lang="ru-RU" sz="2800" b="1" i="1" dirty="0">
                <a:solidFill>
                  <a:schemeClr val="tx1"/>
                </a:solidFill>
              </a:rPr>
              <a:t>12 </a:t>
            </a:r>
            <a:r>
              <a:rPr lang="en-US" sz="2800" b="1" i="1" dirty="0">
                <a:solidFill>
                  <a:schemeClr val="tx1"/>
                </a:solidFill>
              </a:rPr>
              <a:t>April</a:t>
            </a:r>
            <a:r>
              <a:rPr lang="ru-RU" sz="2800" b="1" i="1" dirty="0">
                <a:solidFill>
                  <a:schemeClr val="tx1"/>
                </a:solidFill>
              </a:rPr>
              <a:t> 2002</a:t>
            </a:r>
            <a:endParaRPr lang="bg-BG" sz="2800" dirty="0"/>
          </a:p>
        </p:txBody>
      </p:sp>
      <p:sp>
        <p:nvSpPr>
          <p:cNvPr id="3" name="Контейнер за съдържание 2"/>
          <p:cNvSpPr>
            <a:spLocks noGrp="1"/>
          </p:cNvSpPr>
          <p:nvPr>
            <p:ph sz="quarter" idx="1"/>
          </p:nvPr>
        </p:nvSpPr>
        <p:spPr/>
        <p:txBody>
          <a:bodyPr>
            <a:normAutofit fontScale="77500" lnSpcReduction="20000"/>
          </a:bodyPr>
          <a:lstStyle/>
          <a:p>
            <a:pPr marL="0" indent="0">
              <a:buNone/>
            </a:pPr>
            <a:r>
              <a:rPr lang="en-US" dirty="0" smtClean="0">
                <a:solidFill>
                  <a:srgbClr val="C00000"/>
                </a:solidFill>
              </a:rPr>
              <a:t>Priority 2 – Advancing health and well-being into old age</a:t>
            </a:r>
          </a:p>
          <a:p>
            <a:r>
              <a:rPr lang="en-US" dirty="0" smtClean="0"/>
              <a:t>Health promotion and well-being throughout life</a:t>
            </a:r>
          </a:p>
          <a:p>
            <a:r>
              <a:rPr lang="en-US" dirty="0" smtClean="0"/>
              <a:t>Reduction of cumulative effects of factors that increase the risk of disease and consequently potential dependence in older age</a:t>
            </a:r>
          </a:p>
          <a:p>
            <a:r>
              <a:rPr lang="en-US" dirty="0" smtClean="0"/>
              <a:t>Development of policies to prevent ill-health among older persons</a:t>
            </a:r>
          </a:p>
          <a:p>
            <a:r>
              <a:rPr lang="en-US" dirty="0" smtClean="0"/>
              <a:t>Access to food and adequate nutrition for all older persons</a:t>
            </a:r>
          </a:p>
          <a:p>
            <a:r>
              <a:rPr lang="en-US" dirty="0" smtClean="0"/>
              <a:t>Universal and equal access to health-care services</a:t>
            </a:r>
          </a:p>
          <a:p>
            <a:r>
              <a:rPr lang="en-US" dirty="0" smtClean="0"/>
              <a:t>Development and strengthening of primary health care services to meet the needs of older persons and promote their inclusion in the process</a:t>
            </a:r>
          </a:p>
          <a:p>
            <a:r>
              <a:rPr lang="en-US" dirty="0" smtClean="0"/>
              <a:t>Development od continuum of health care to meet the needs of older persons</a:t>
            </a:r>
          </a:p>
          <a:p>
            <a:r>
              <a:rPr lang="en-US" dirty="0" smtClean="0"/>
              <a:t>Training of care providers and health professionals</a:t>
            </a:r>
          </a:p>
          <a:p>
            <a:r>
              <a:rPr lang="en-US" dirty="0" smtClean="0"/>
              <a:t>Mental health needs of older persons</a:t>
            </a:r>
          </a:p>
          <a:p>
            <a:r>
              <a:rPr lang="en-US" dirty="0" smtClean="0"/>
              <a:t>Older persons and disabilities</a:t>
            </a:r>
            <a:endParaRPr lang="bg-BG" dirty="0"/>
          </a:p>
        </p:txBody>
      </p:sp>
    </p:spTree>
    <p:extLst>
      <p:ext uri="{BB962C8B-B14F-4D97-AF65-F5344CB8AC3E}">
        <p14:creationId xmlns:p14="http://schemas.microsoft.com/office/powerpoint/2010/main" val="4088836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en-US" sz="2800" b="1" dirty="0"/>
              <a:t>Madrid Action Plan on Aging</a:t>
            </a:r>
            <a:br>
              <a:rPr lang="en-US" sz="2800" b="1" dirty="0"/>
            </a:br>
            <a:r>
              <a:rPr lang="ru-RU" sz="2800" b="1" i="1" dirty="0">
                <a:solidFill>
                  <a:schemeClr val="tx1"/>
                </a:solidFill>
              </a:rPr>
              <a:t>12 </a:t>
            </a:r>
            <a:r>
              <a:rPr lang="en-US" sz="2800" b="1" i="1" dirty="0">
                <a:solidFill>
                  <a:schemeClr val="tx1"/>
                </a:solidFill>
              </a:rPr>
              <a:t>April</a:t>
            </a:r>
            <a:r>
              <a:rPr lang="ru-RU" sz="2800" b="1" i="1" dirty="0">
                <a:solidFill>
                  <a:schemeClr val="tx1"/>
                </a:solidFill>
              </a:rPr>
              <a:t> 2002</a:t>
            </a:r>
            <a:endParaRPr lang="bg-BG" sz="2800" dirty="0"/>
          </a:p>
        </p:txBody>
      </p:sp>
      <p:sp>
        <p:nvSpPr>
          <p:cNvPr id="3" name="Контейнер за съдържание 2"/>
          <p:cNvSpPr>
            <a:spLocks noGrp="1"/>
          </p:cNvSpPr>
          <p:nvPr>
            <p:ph sz="quarter" idx="1"/>
          </p:nvPr>
        </p:nvSpPr>
        <p:spPr/>
        <p:txBody>
          <a:bodyPr/>
          <a:lstStyle/>
          <a:p>
            <a:pPr marL="0" indent="0">
              <a:buNone/>
            </a:pPr>
            <a:r>
              <a:rPr lang="en-US" dirty="0" smtClean="0">
                <a:solidFill>
                  <a:srgbClr val="C00000"/>
                </a:solidFill>
              </a:rPr>
              <a:t>Priority 3 – Ensuring enabling and supportive environments</a:t>
            </a:r>
          </a:p>
          <a:p>
            <a:r>
              <a:rPr lang="en-US" dirty="0" smtClean="0"/>
              <a:t>Housing and the living environment</a:t>
            </a:r>
          </a:p>
          <a:p>
            <a:r>
              <a:rPr lang="en-US" dirty="0" smtClean="0"/>
              <a:t>Improved availability of accessible and affordable transportation for older people</a:t>
            </a:r>
          </a:p>
          <a:p>
            <a:r>
              <a:rPr lang="en-US" dirty="0" smtClean="0"/>
              <a:t>Care and support for caregivers</a:t>
            </a:r>
          </a:p>
          <a:p>
            <a:r>
              <a:rPr lang="en-US" dirty="0" smtClean="0"/>
              <a:t>Images of ageing, enhancement of public recognition of the authority, wisdom, productivity and other important contributions of older people</a:t>
            </a:r>
            <a:endParaRPr lang="bg-BG" dirty="0"/>
          </a:p>
        </p:txBody>
      </p:sp>
    </p:spTree>
    <p:extLst>
      <p:ext uri="{BB962C8B-B14F-4D97-AF65-F5344CB8AC3E}">
        <p14:creationId xmlns:p14="http://schemas.microsoft.com/office/powerpoint/2010/main" val="37287229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47568" y="1124744"/>
            <a:ext cx="6309360" cy="457200"/>
          </a:xfrm>
        </p:spPr>
        <p:txBody>
          <a:bodyPr>
            <a:noAutofit/>
          </a:bodyPr>
          <a:lstStyle/>
          <a:p>
            <a:r>
              <a:rPr lang="en-US" sz="2800" dirty="0" smtClean="0">
                <a:solidFill>
                  <a:srgbClr val="C00000"/>
                </a:solidFill>
              </a:rPr>
              <a:t>ACTIVE AGING</a:t>
            </a:r>
            <a:endParaRPr lang="bg-BG" sz="2800" dirty="0">
              <a:solidFill>
                <a:srgbClr val="C00000"/>
              </a:solidFill>
            </a:endParaRPr>
          </a:p>
        </p:txBody>
      </p:sp>
      <p:pic>
        <p:nvPicPr>
          <p:cNvPr id="5" name="Контейнер за съдържание 4"/>
          <p:cNvPicPr>
            <a:picLocks noGrp="1" noChangeAspect="1"/>
          </p:cNvPicPr>
          <p:nvPr>
            <p:ph sz="quarter"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7504" y="2132856"/>
            <a:ext cx="6048672" cy="4015067"/>
          </a:xfrm>
        </p:spPr>
      </p:pic>
    </p:spTree>
    <p:extLst>
      <p:ext uri="{BB962C8B-B14F-4D97-AF65-F5344CB8AC3E}">
        <p14:creationId xmlns:p14="http://schemas.microsoft.com/office/powerpoint/2010/main" val="39762548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smtClean="0"/>
              <a:t>Active aging</a:t>
            </a:r>
            <a:endParaRPr lang="bg-BG" dirty="0"/>
          </a:p>
        </p:txBody>
      </p:sp>
      <p:sp>
        <p:nvSpPr>
          <p:cNvPr id="3" name="Контейнер за съдържание 2"/>
          <p:cNvSpPr>
            <a:spLocks noGrp="1"/>
          </p:cNvSpPr>
          <p:nvPr>
            <p:ph sz="quarter" idx="1"/>
          </p:nvPr>
        </p:nvSpPr>
        <p:spPr/>
        <p:txBody>
          <a:bodyPr>
            <a:normAutofit/>
          </a:bodyPr>
          <a:lstStyle/>
          <a:p>
            <a:r>
              <a:rPr lang="en-US" dirty="0"/>
              <a:t>Active ageing is the process of optimizing opportunities for health, participation and security in order to enhance quality of life as people age</a:t>
            </a:r>
            <a:r>
              <a:rPr lang="en-US" dirty="0" smtClean="0"/>
              <a:t>.</a:t>
            </a:r>
          </a:p>
          <a:p>
            <a:r>
              <a:rPr lang="en-US" dirty="0"/>
              <a:t>Active ageing allows people to realize their potential for physical, social, and mental well-being throughout the life course and to participate in society, while providing them with adequate protection, security and care when they need.</a:t>
            </a:r>
            <a:endParaRPr lang="bg-BG" dirty="0" smtClean="0"/>
          </a:p>
          <a:p>
            <a:pPr marL="0" indent="0">
              <a:buNone/>
            </a:pPr>
            <a:endParaRPr lang="bg-BG" dirty="0"/>
          </a:p>
        </p:txBody>
      </p:sp>
    </p:spTree>
    <p:extLst>
      <p:ext uri="{BB962C8B-B14F-4D97-AF65-F5344CB8AC3E}">
        <p14:creationId xmlns:p14="http://schemas.microsoft.com/office/powerpoint/2010/main" val="36158785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88637" y="332656"/>
            <a:ext cx="4183363" cy="4869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Картина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2636912"/>
            <a:ext cx="5763304" cy="3724344"/>
          </a:xfrm>
          <a:prstGeom prst="rect">
            <a:avLst/>
          </a:prstGeom>
        </p:spPr>
      </p:pic>
    </p:spTree>
    <p:extLst>
      <p:ext uri="{BB962C8B-B14F-4D97-AF65-F5344CB8AC3E}">
        <p14:creationId xmlns:p14="http://schemas.microsoft.com/office/powerpoint/2010/main" val="2229773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4638"/>
            <a:ext cx="8229600" cy="5746750"/>
          </a:xfrm>
        </p:spPr>
        <p:txBody>
          <a:bodyPr>
            <a:normAutofit fontScale="90000"/>
          </a:bodyPr>
          <a:lstStyle/>
          <a:p>
            <a:pPr algn="l">
              <a:lnSpc>
                <a:spcPct val="90000"/>
              </a:lnSpc>
            </a:pPr>
            <a:r>
              <a:rPr lang="en-US" altLang="bg-BG" sz="4000" b="1" dirty="0">
                <a:solidFill>
                  <a:srgbClr val="FF3300"/>
                </a:solidFill>
              </a:rPr>
              <a:t>MCH problems cover a broad spectrum.</a:t>
            </a:r>
            <a:br>
              <a:rPr lang="en-US" altLang="bg-BG" sz="4000" b="1" dirty="0">
                <a:solidFill>
                  <a:srgbClr val="FF3300"/>
                </a:solidFill>
              </a:rPr>
            </a:br>
            <a:r>
              <a:rPr lang="en-US" altLang="bg-BG" sz="4000" b="1" dirty="0">
                <a:solidFill>
                  <a:srgbClr val="FF3300"/>
                </a:solidFill>
              </a:rPr>
              <a:t/>
            </a:r>
            <a:br>
              <a:rPr lang="en-US" altLang="bg-BG" sz="4000" b="1" dirty="0">
                <a:solidFill>
                  <a:srgbClr val="FF3300"/>
                </a:solidFill>
              </a:rPr>
            </a:br>
            <a:r>
              <a:rPr lang="en-US" altLang="bg-BG" sz="2800" b="1" dirty="0">
                <a:solidFill>
                  <a:srgbClr val="FF3300"/>
                </a:solidFill>
              </a:rPr>
              <a:t>In developed </a:t>
            </a:r>
            <a:r>
              <a:rPr lang="en-US" altLang="bg-BG" sz="2800" b="1" dirty="0" smtClean="0">
                <a:solidFill>
                  <a:srgbClr val="FF3300"/>
                </a:solidFill>
              </a:rPr>
              <a:t>regions</a:t>
            </a:r>
            <a:br>
              <a:rPr lang="en-US" altLang="bg-BG" sz="2800" b="1" dirty="0" smtClean="0">
                <a:solidFill>
                  <a:srgbClr val="FF3300"/>
                </a:solidFill>
              </a:rPr>
            </a:br>
            <a:r>
              <a:rPr lang="en-US" altLang="bg-BG" sz="2800" b="1" dirty="0" smtClean="0">
                <a:solidFill>
                  <a:srgbClr val="FF3300"/>
                </a:solidFill>
              </a:rPr>
              <a:t>	</a:t>
            </a:r>
            <a:r>
              <a:rPr lang="en-US" altLang="bg-BG" sz="2200" b="1" dirty="0" smtClean="0">
                <a:solidFill>
                  <a:schemeClr val="tx1"/>
                </a:solidFill>
              </a:rPr>
              <a:t>perinatal </a:t>
            </a:r>
            <a:r>
              <a:rPr lang="en-US" altLang="bg-BG" sz="2200" b="1" dirty="0">
                <a:solidFill>
                  <a:schemeClr val="tx1"/>
                </a:solidFill>
              </a:rPr>
              <a:t>problems, </a:t>
            </a:r>
            <a:r>
              <a:rPr lang="en-US" altLang="bg-BG" sz="2200" b="1" dirty="0" smtClean="0">
                <a:solidFill>
                  <a:schemeClr val="tx1"/>
                </a:solidFill>
              </a:rPr>
              <a:t/>
            </a:r>
            <a:br>
              <a:rPr lang="en-US" altLang="bg-BG" sz="2200" b="1" dirty="0" smtClean="0">
                <a:solidFill>
                  <a:schemeClr val="tx1"/>
                </a:solidFill>
              </a:rPr>
            </a:br>
            <a:r>
              <a:rPr lang="en-US" altLang="bg-BG" sz="2200" b="1" dirty="0" smtClean="0">
                <a:solidFill>
                  <a:schemeClr val="tx1"/>
                </a:solidFill>
              </a:rPr>
              <a:t>	congenital </a:t>
            </a:r>
            <a:r>
              <a:rPr lang="en-US" altLang="bg-BG" sz="2200" b="1" dirty="0">
                <a:solidFill>
                  <a:schemeClr val="tx1"/>
                </a:solidFill>
              </a:rPr>
              <a:t>malformations, </a:t>
            </a:r>
            <a:r>
              <a:rPr lang="en-US" altLang="bg-BG" sz="2200" b="1" dirty="0" smtClean="0">
                <a:solidFill>
                  <a:schemeClr val="tx1"/>
                </a:solidFill>
              </a:rPr>
              <a:t/>
            </a:r>
            <a:br>
              <a:rPr lang="en-US" altLang="bg-BG" sz="2200" b="1" dirty="0" smtClean="0">
                <a:solidFill>
                  <a:schemeClr val="tx1"/>
                </a:solidFill>
              </a:rPr>
            </a:br>
            <a:r>
              <a:rPr lang="en-US" altLang="bg-BG" sz="2200" b="1" dirty="0" smtClean="0">
                <a:solidFill>
                  <a:schemeClr val="tx1"/>
                </a:solidFill>
              </a:rPr>
              <a:t>	genetic </a:t>
            </a:r>
            <a:r>
              <a:rPr lang="en-US" altLang="bg-BG" sz="2200" b="1" dirty="0">
                <a:solidFill>
                  <a:schemeClr val="tx1"/>
                </a:solidFill>
              </a:rPr>
              <a:t>and </a:t>
            </a:r>
            <a:r>
              <a:rPr lang="en-US" altLang="bg-BG" sz="2200" b="1" dirty="0" smtClean="0">
                <a:solidFill>
                  <a:schemeClr val="tx1"/>
                </a:solidFill>
              </a:rPr>
              <a:t>behavioral </a:t>
            </a:r>
            <a:r>
              <a:rPr lang="en-US" altLang="bg-BG" sz="2200" b="1" dirty="0">
                <a:solidFill>
                  <a:schemeClr val="tx1"/>
                </a:solidFill>
              </a:rPr>
              <a:t>problems</a:t>
            </a:r>
            <a:br>
              <a:rPr lang="en-US" altLang="bg-BG" sz="2200" b="1" dirty="0">
                <a:solidFill>
                  <a:schemeClr val="tx1"/>
                </a:solidFill>
              </a:rPr>
            </a:br>
            <a:r>
              <a:rPr lang="en-US" altLang="bg-BG" sz="2200" b="1" dirty="0">
                <a:solidFill>
                  <a:schemeClr val="tx1"/>
                </a:solidFill>
              </a:rPr>
              <a:t/>
            </a:r>
            <a:br>
              <a:rPr lang="en-US" altLang="bg-BG" sz="2200" b="1" dirty="0">
                <a:solidFill>
                  <a:schemeClr val="tx1"/>
                </a:solidFill>
              </a:rPr>
            </a:br>
            <a:r>
              <a:rPr lang="en-US" altLang="bg-BG" sz="2800" b="1" dirty="0">
                <a:solidFill>
                  <a:srgbClr val="FF3300"/>
                </a:solidFill>
              </a:rPr>
              <a:t>In developing </a:t>
            </a:r>
            <a:r>
              <a:rPr lang="en-US" altLang="bg-BG" sz="2800" b="1" dirty="0" smtClean="0">
                <a:solidFill>
                  <a:srgbClr val="FF3300"/>
                </a:solidFill>
              </a:rPr>
              <a:t>regions</a:t>
            </a:r>
            <a:r>
              <a:rPr lang="en-US" altLang="bg-BG" sz="2800" b="1" dirty="0">
                <a:solidFill>
                  <a:schemeClr val="tx1"/>
                </a:solidFill>
              </a:rPr>
              <a:t/>
            </a:r>
            <a:br>
              <a:rPr lang="en-US" altLang="bg-BG" sz="2800" b="1" dirty="0">
                <a:solidFill>
                  <a:schemeClr val="tx1"/>
                </a:solidFill>
              </a:rPr>
            </a:br>
            <a:r>
              <a:rPr lang="en-US" altLang="bg-BG" sz="2800" b="1" dirty="0">
                <a:solidFill>
                  <a:schemeClr val="tx1"/>
                </a:solidFill>
              </a:rPr>
              <a:t>	</a:t>
            </a:r>
            <a:r>
              <a:rPr lang="en-US" altLang="bg-BG" sz="2200" b="1" dirty="0" smtClean="0">
                <a:solidFill>
                  <a:schemeClr val="tx1"/>
                </a:solidFill>
              </a:rPr>
              <a:t>reduction </a:t>
            </a:r>
            <a:r>
              <a:rPr lang="en-US" altLang="bg-BG" sz="2200" b="1" dirty="0">
                <a:solidFill>
                  <a:schemeClr val="tx1"/>
                </a:solidFill>
              </a:rPr>
              <a:t>of maternal and child mortality and morbidity, </a:t>
            </a:r>
            <a:r>
              <a:rPr lang="en-US" altLang="bg-BG" sz="2200" b="1" dirty="0" smtClean="0">
                <a:solidFill>
                  <a:schemeClr val="tx1"/>
                </a:solidFill>
              </a:rPr>
              <a:t/>
            </a:r>
            <a:br>
              <a:rPr lang="en-US" altLang="bg-BG" sz="2200" b="1" dirty="0" smtClean="0">
                <a:solidFill>
                  <a:schemeClr val="tx1"/>
                </a:solidFill>
              </a:rPr>
            </a:br>
            <a:r>
              <a:rPr lang="en-US" altLang="bg-BG" sz="2200" b="1" dirty="0">
                <a:solidFill>
                  <a:schemeClr val="tx1"/>
                </a:solidFill>
              </a:rPr>
              <a:t>	</a:t>
            </a:r>
            <a:r>
              <a:rPr lang="en-US" altLang="bg-BG" sz="2200" b="1" dirty="0" smtClean="0">
                <a:solidFill>
                  <a:schemeClr val="tx1"/>
                </a:solidFill>
              </a:rPr>
              <a:t>spacing </a:t>
            </a:r>
            <a:r>
              <a:rPr lang="en-US" altLang="bg-BG" sz="2200" b="1" dirty="0">
                <a:solidFill>
                  <a:schemeClr val="tx1"/>
                </a:solidFill>
              </a:rPr>
              <a:t>of pregnancies, </a:t>
            </a:r>
            <a:r>
              <a:rPr lang="en-US" altLang="bg-BG" sz="2200" b="1" dirty="0" smtClean="0">
                <a:solidFill>
                  <a:schemeClr val="tx1"/>
                </a:solidFill>
              </a:rPr>
              <a:t/>
            </a:r>
            <a:br>
              <a:rPr lang="en-US" altLang="bg-BG" sz="2200" b="1" dirty="0" smtClean="0">
                <a:solidFill>
                  <a:schemeClr val="tx1"/>
                </a:solidFill>
              </a:rPr>
            </a:br>
            <a:r>
              <a:rPr lang="en-US" altLang="bg-BG" sz="2200" b="1" dirty="0">
                <a:solidFill>
                  <a:schemeClr val="tx1"/>
                </a:solidFill>
              </a:rPr>
              <a:t>	</a:t>
            </a:r>
            <a:r>
              <a:rPr lang="en-US" altLang="bg-BG" sz="2200" b="1" dirty="0" smtClean="0">
                <a:solidFill>
                  <a:schemeClr val="tx1"/>
                </a:solidFill>
              </a:rPr>
              <a:t>limitation </a:t>
            </a:r>
            <a:r>
              <a:rPr lang="en-US" altLang="bg-BG" sz="2200" b="1" dirty="0">
                <a:solidFill>
                  <a:schemeClr val="tx1"/>
                </a:solidFill>
              </a:rPr>
              <a:t>of family size, </a:t>
            </a:r>
            <a:r>
              <a:rPr lang="en-US" altLang="bg-BG" sz="2200" b="1" dirty="0" smtClean="0">
                <a:solidFill>
                  <a:schemeClr val="tx1"/>
                </a:solidFill>
              </a:rPr>
              <a:t/>
            </a:r>
            <a:br>
              <a:rPr lang="en-US" altLang="bg-BG" sz="2200" b="1" dirty="0" smtClean="0">
                <a:solidFill>
                  <a:schemeClr val="tx1"/>
                </a:solidFill>
              </a:rPr>
            </a:br>
            <a:r>
              <a:rPr lang="en-US" altLang="bg-BG" sz="2200" b="1" dirty="0">
                <a:solidFill>
                  <a:schemeClr val="tx1"/>
                </a:solidFill>
              </a:rPr>
              <a:t>	</a:t>
            </a:r>
            <a:r>
              <a:rPr lang="en-US" altLang="bg-BG" sz="2200" b="1" dirty="0" smtClean="0">
                <a:solidFill>
                  <a:schemeClr val="tx1"/>
                </a:solidFill>
              </a:rPr>
              <a:t>prevention </a:t>
            </a:r>
            <a:r>
              <a:rPr lang="en-US" altLang="bg-BG" sz="2200" b="1" dirty="0">
                <a:solidFill>
                  <a:schemeClr val="tx1"/>
                </a:solidFill>
              </a:rPr>
              <a:t>of communicable diseases, </a:t>
            </a:r>
            <a:r>
              <a:rPr lang="en-US" altLang="bg-BG" sz="2200" b="1" dirty="0" smtClean="0">
                <a:solidFill>
                  <a:schemeClr val="tx1"/>
                </a:solidFill>
              </a:rPr>
              <a:t/>
            </a:r>
            <a:br>
              <a:rPr lang="en-US" altLang="bg-BG" sz="2200" b="1" dirty="0" smtClean="0">
                <a:solidFill>
                  <a:schemeClr val="tx1"/>
                </a:solidFill>
              </a:rPr>
            </a:br>
            <a:r>
              <a:rPr lang="en-US" altLang="bg-BG" sz="2200" b="1" dirty="0">
                <a:solidFill>
                  <a:schemeClr val="tx1"/>
                </a:solidFill>
              </a:rPr>
              <a:t>	</a:t>
            </a:r>
            <a:r>
              <a:rPr lang="en-US" altLang="bg-BG" sz="2200" b="1" dirty="0" smtClean="0">
                <a:solidFill>
                  <a:schemeClr val="tx1"/>
                </a:solidFill>
              </a:rPr>
              <a:t>improvement </a:t>
            </a:r>
            <a:r>
              <a:rPr lang="en-US" altLang="bg-BG" sz="2200" b="1" dirty="0">
                <a:solidFill>
                  <a:schemeClr val="tx1"/>
                </a:solidFill>
              </a:rPr>
              <a:t>of nutrition, </a:t>
            </a:r>
            <a:r>
              <a:rPr lang="en-US" altLang="bg-BG" sz="2200" b="1" dirty="0" smtClean="0">
                <a:solidFill>
                  <a:schemeClr val="tx1"/>
                </a:solidFill>
              </a:rPr>
              <a:t/>
            </a:r>
            <a:br>
              <a:rPr lang="en-US" altLang="bg-BG" sz="2200" b="1" dirty="0" smtClean="0">
                <a:solidFill>
                  <a:schemeClr val="tx1"/>
                </a:solidFill>
              </a:rPr>
            </a:br>
            <a:r>
              <a:rPr lang="en-US" altLang="bg-BG" sz="2200" b="1" dirty="0">
                <a:solidFill>
                  <a:schemeClr val="tx1"/>
                </a:solidFill>
              </a:rPr>
              <a:t>	</a:t>
            </a:r>
            <a:r>
              <a:rPr lang="en-US" altLang="bg-BG" sz="2200" b="1" dirty="0" smtClean="0">
                <a:solidFill>
                  <a:schemeClr val="tx1"/>
                </a:solidFill>
              </a:rPr>
              <a:t>promoting </a:t>
            </a:r>
            <a:r>
              <a:rPr lang="en-US" altLang="bg-BG" sz="2200" b="1" dirty="0">
                <a:solidFill>
                  <a:schemeClr val="tx1"/>
                </a:solidFill>
              </a:rPr>
              <a:t>acceptance of health services.</a:t>
            </a:r>
            <a:endParaRPr lang="bg-BG" altLang="bg-BG" sz="2800" b="1" dirty="0">
              <a:solidFill>
                <a:srgbClr val="FF3300"/>
              </a:solidFill>
            </a:endParaRPr>
          </a:p>
        </p:txBody>
      </p:sp>
      <p:sp>
        <p:nvSpPr>
          <p:cNvPr id="5" name="Контейнер за номер на слайда 4"/>
          <p:cNvSpPr>
            <a:spLocks noGrp="1"/>
          </p:cNvSpPr>
          <p:nvPr>
            <p:ph type="sldNum" sz="quarter" idx="11"/>
          </p:nvPr>
        </p:nvSpPr>
        <p:spPr/>
        <p:txBody>
          <a:bodyPr/>
          <a:lstStyle/>
          <a:p>
            <a:fld id="{5D155AF2-D4C4-4539-83C1-D93C75B355A4}" type="slidenum">
              <a:rPr lang="bg-BG" altLang="bg-BG"/>
              <a:pPr/>
              <a:t>9</a:t>
            </a:fld>
            <a:endParaRPr lang="bg-BG" altLang="bg-BG"/>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AGING INITIATIVES</a:t>
            </a:r>
            <a:endParaRPr lang="bg-BG" dirty="0"/>
          </a:p>
        </p:txBody>
      </p:sp>
      <p:sp>
        <p:nvSpPr>
          <p:cNvPr id="3" name="Content Placeholder 2"/>
          <p:cNvSpPr>
            <a:spLocks noGrp="1"/>
          </p:cNvSpPr>
          <p:nvPr>
            <p:ph sz="quarter" idx="1"/>
          </p:nvPr>
        </p:nvSpPr>
        <p:spPr/>
        <p:txBody>
          <a:bodyPr/>
          <a:lstStyle/>
          <a:p>
            <a:pPr marL="0" indent="0">
              <a:buNone/>
            </a:pPr>
            <a:r>
              <a:rPr lang="en-US" dirty="0" smtClean="0"/>
              <a:t>1. </a:t>
            </a:r>
            <a:r>
              <a:rPr lang="en-US" b="1" dirty="0"/>
              <a:t>WHO - Age Friendly Cities </a:t>
            </a:r>
            <a:r>
              <a:rPr lang="en-US" b="1" dirty="0" err="1" smtClean="0"/>
              <a:t>Programme</a:t>
            </a:r>
            <a:r>
              <a:rPr lang="en-US" b="1" dirty="0" smtClean="0"/>
              <a:t>. </a:t>
            </a:r>
            <a:r>
              <a:rPr lang="en-US" dirty="0"/>
              <a:t>In 2007 </a:t>
            </a:r>
            <a:r>
              <a:rPr lang="en-US" dirty="0" smtClean="0"/>
              <a:t>WHO </a:t>
            </a:r>
            <a:r>
              <a:rPr lang="en-US" dirty="0"/>
              <a:t>published guidelines to help cities become more age-friendly</a:t>
            </a:r>
            <a:r>
              <a:rPr lang="en-US" dirty="0" smtClean="0"/>
              <a:t>. </a:t>
            </a:r>
            <a:r>
              <a:rPr lang="en-US" dirty="0"/>
              <a:t>It lists a number of requirements for age friendly outdoor spaces and buildings including the need for general cleanliness, seating both inside and outside, shelter</a:t>
            </a:r>
            <a:r>
              <a:rPr lang="en-US" dirty="0"/>
              <a:t/>
            </a:r>
            <a:br>
              <a:rPr lang="en-US" dirty="0"/>
            </a:br>
            <a:r>
              <a:rPr lang="en-US" dirty="0"/>
              <a:t>from the elements, toilets, smooth nonslip surfaces, wheelchair access, ramps where needed, steps with rails and green spaces.</a:t>
            </a:r>
            <a:endParaRPr lang="bg-BG" dirty="0"/>
          </a:p>
        </p:txBody>
      </p:sp>
      <p:sp>
        <p:nvSpPr>
          <p:cNvPr id="4" name="Slide Number Placeholder 3"/>
          <p:cNvSpPr>
            <a:spLocks noGrp="1"/>
          </p:cNvSpPr>
          <p:nvPr>
            <p:ph type="sldNum" sz="quarter" idx="15"/>
          </p:nvPr>
        </p:nvSpPr>
        <p:spPr/>
        <p:txBody>
          <a:bodyPr/>
          <a:lstStyle/>
          <a:p>
            <a:fld id="{99C46A18-4312-4F4A-8330-1AA91B839AD7}" type="slidenum">
              <a:rPr lang="bg-BG" altLang="bg-BG" smtClean="0"/>
              <a:pPr/>
              <a:t>90</a:t>
            </a:fld>
            <a:endParaRPr lang="bg-BG" altLang="bg-BG"/>
          </a:p>
        </p:txBody>
      </p:sp>
    </p:spTree>
    <p:extLst>
      <p:ext uri="{BB962C8B-B14F-4D97-AF65-F5344CB8AC3E}">
        <p14:creationId xmlns:p14="http://schemas.microsoft.com/office/powerpoint/2010/main" val="1331470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AGING INITIATIVES</a:t>
            </a:r>
            <a:endParaRPr lang="bg-BG" dirty="0"/>
          </a:p>
        </p:txBody>
      </p:sp>
      <p:sp>
        <p:nvSpPr>
          <p:cNvPr id="3" name="Content Placeholder 2"/>
          <p:cNvSpPr>
            <a:spLocks noGrp="1"/>
          </p:cNvSpPr>
          <p:nvPr>
            <p:ph sz="quarter" idx="1"/>
          </p:nvPr>
        </p:nvSpPr>
        <p:spPr/>
        <p:txBody>
          <a:bodyPr/>
          <a:lstStyle/>
          <a:p>
            <a:pPr marL="0" indent="0">
              <a:buNone/>
            </a:pPr>
            <a:r>
              <a:rPr lang="en-US" dirty="0" smtClean="0"/>
              <a:t>2. </a:t>
            </a:r>
            <a:r>
              <a:rPr lang="en-US" b="1" dirty="0"/>
              <a:t>Retired and senior volunteer </a:t>
            </a:r>
            <a:r>
              <a:rPr lang="en-US" b="1" dirty="0" err="1"/>
              <a:t>programme</a:t>
            </a:r>
            <a:r>
              <a:rPr lang="en-US" b="1" dirty="0"/>
              <a:t> – Retire into </a:t>
            </a:r>
            <a:r>
              <a:rPr lang="en-US" b="1" dirty="0" smtClean="0"/>
              <a:t>Action. </a:t>
            </a:r>
            <a:r>
              <a:rPr lang="en-US" dirty="0"/>
              <a:t>This UK </a:t>
            </a:r>
            <a:r>
              <a:rPr lang="en-US" dirty="0" err="1"/>
              <a:t>programme</a:t>
            </a:r>
            <a:r>
              <a:rPr lang="en-US" dirty="0"/>
              <a:t> was established in 1988 and encourages people aged 50+ to get involved in local concerns. This </a:t>
            </a:r>
            <a:r>
              <a:rPr lang="en-US" dirty="0" err="1"/>
              <a:t>programme</a:t>
            </a:r>
            <a:r>
              <a:rPr lang="en-US" dirty="0"/>
              <a:t> within Community Service Volunteers (CSV) uses the wide range of skills and experience of older people to </a:t>
            </a:r>
            <a:r>
              <a:rPr lang="en-US" dirty="0" err="1"/>
              <a:t>benefi</a:t>
            </a:r>
            <a:r>
              <a:rPr lang="en-US" dirty="0"/>
              <a:t> t people in the community. </a:t>
            </a:r>
            <a:endParaRPr lang="bg-BG" dirty="0"/>
          </a:p>
        </p:txBody>
      </p:sp>
      <p:sp>
        <p:nvSpPr>
          <p:cNvPr id="4" name="Slide Number Placeholder 3"/>
          <p:cNvSpPr>
            <a:spLocks noGrp="1"/>
          </p:cNvSpPr>
          <p:nvPr>
            <p:ph type="sldNum" sz="quarter" idx="15"/>
          </p:nvPr>
        </p:nvSpPr>
        <p:spPr/>
        <p:txBody>
          <a:bodyPr/>
          <a:lstStyle/>
          <a:p>
            <a:fld id="{99C46A18-4312-4F4A-8330-1AA91B839AD7}" type="slidenum">
              <a:rPr lang="bg-BG" altLang="bg-BG" smtClean="0"/>
              <a:pPr/>
              <a:t>91</a:t>
            </a:fld>
            <a:endParaRPr lang="bg-BG" altLang="bg-BG"/>
          </a:p>
        </p:txBody>
      </p:sp>
    </p:spTree>
    <p:extLst>
      <p:ext uri="{BB962C8B-B14F-4D97-AF65-F5344CB8AC3E}">
        <p14:creationId xmlns:p14="http://schemas.microsoft.com/office/powerpoint/2010/main" val="2162860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AGING INITIATIVES</a:t>
            </a:r>
            <a:endParaRPr lang="bg-BG" dirty="0"/>
          </a:p>
        </p:txBody>
      </p:sp>
      <p:sp>
        <p:nvSpPr>
          <p:cNvPr id="3" name="Content Placeholder 2"/>
          <p:cNvSpPr>
            <a:spLocks noGrp="1"/>
          </p:cNvSpPr>
          <p:nvPr>
            <p:ph sz="quarter" idx="1"/>
          </p:nvPr>
        </p:nvSpPr>
        <p:spPr/>
        <p:txBody>
          <a:bodyPr>
            <a:normAutofit lnSpcReduction="10000"/>
          </a:bodyPr>
          <a:lstStyle/>
          <a:p>
            <a:pPr marL="0" indent="0">
              <a:buNone/>
            </a:pPr>
            <a:r>
              <a:rPr lang="en-US" dirty="0"/>
              <a:t>3</a:t>
            </a:r>
            <a:r>
              <a:rPr lang="en-US" dirty="0" smtClean="0"/>
              <a:t>. </a:t>
            </a:r>
            <a:r>
              <a:rPr lang="en-US" b="1" dirty="0"/>
              <a:t>Elderly Councils in </a:t>
            </a:r>
            <a:r>
              <a:rPr lang="en-US" b="1" dirty="0" smtClean="0"/>
              <a:t>France. </a:t>
            </a:r>
            <a:r>
              <a:rPr lang="en-US" dirty="0"/>
              <a:t>Many French municipalities have senior consultative Council in which issues of interest to older citizens are debated and local policies or projects are discussed or proposed.</a:t>
            </a:r>
          </a:p>
          <a:p>
            <a:pPr marL="0" indent="0">
              <a:buNone/>
            </a:pPr>
            <a:endParaRPr lang="en-US" dirty="0" smtClean="0"/>
          </a:p>
          <a:p>
            <a:pPr marL="0" indent="0">
              <a:buNone/>
            </a:pPr>
            <a:r>
              <a:rPr lang="en-US" dirty="0" smtClean="0"/>
              <a:t>Their </a:t>
            </a:r>
            <a:r>
              <a:rPr lang="en-US" dirty="0"/>
              <a:t>aims are to:</a:t>
            </a:r>
          </a:p>
          <a:p>
            <a:r>
              <a:rPr lang="en-US" dirty="0"/>
              <a:t>Facilitate dialogue between decision-makers and seniors</a:t>
            </a:r>
          </a:p>
          <a:p>
            <a:r>
              <a:rPr lang="en-US" dirty="0"/>
              <a:t>Inform older citizens on community projects and allow them to express their view and comments</a:t>
            </a:r>
          </a:p>
          <a:p>
            <a:r>
              <a:rPr lang="en-US" dirty="0"/>
              <a:t>Improve older people’s lives within the community and better respond to their needs</a:t>
            </a:r>
          </a:p>
          <a:p>
            <a:pPr marL="0" indent="0">
              <a:buNone/>
            </a:pPr>
            <a:endParaRPr lang="bg-BG" dirty="0"/>
          </a:p>
        </p:txBody>
      </p:sp>
      <p:sp>
        <p:nvSpPr>
          <p:cNvPr id="4" name="Slide Number Placeholder 3"/>
          <p:cNvSpPr>
            <a:spLocks noGrp="1"/>
          </p:cNvSpPr>
          <p:nvPr>
            <p:ph type="sldNum" sz="quarter" idx="15"/>
          </p:nvPr>
        </p:nvSpPr>
        <p:spPr/>
        <p:txBody>
          <a:bodyPr/>
          <a:lstStyle/>
          <a:p>
            <a:fld id="{99C46A18-4312-4F4A-8330-1AA91B839AD7}" type="slidenum">
              <a:rPr lang="bg-BG" altLang="bg-BG" smtClean="0"/>
              <a:pPr/>
              <a:t>92</a:t>
            </a:fld>
            <a:endParaRPr lang="bg-BG" altLang="bg-BG"/>
          </a:p>
        </p:txBody>
      </p:sp>
    </p:spTree>
    <p:extLst>
      <p:ext uri="{BB962C8B-B14F-4D97-AF65-F5344CB8AC3E}">
        <p14:creationId xmlns:p14="http://schemas.microsoft.com/office/powerpoint/2010/main" val="1945411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AGING INITIATIVES</a:t>
            </a:r>
            <a:endParaRPr lang="bg-BG" dirty="0"/>
          </a:p>
        </p:txBody>
      </p:sp>
      <p:sp>
        <p:nvSpPr>
          <p:cNvPr id="3" name="Content Placeholder 2"/>
          <p:cNvSpPr>
            <a:spLocks noGrp="1"/>
          </p:cNvSpPr>
          <p:nvPr>
            <p:ph sz="quarter" idx="1"/>
          </p:nvPr>
        </p:nvSpPr>
        <p:spPr/>
        <p:txBody>
          <a:bodyPr>
            <a:normAutofit/>
          </a:bodyPr>
          <a:lstStyle/>
          <a:p>
            <a:pPr marL="0" indent="0">
              <a:buNone/>
            </a:pPr>
            <a:r>
              <a:rPr lang="en-US" dirty="0" smtClean="0"/>
              <a:t>4. </a:t>
            </a:r>
            <a:r>
              <a:rPr lang="en-US" b="1" dirty="0"/>
              <a:t>Sustainable Learning in the </a:t>
            </a:r>
            <a:r>
              <a:rPr lang="en-US" b="1" dirty="0" smtClean="0"/>
              <a:t>Community. </a:t>
            </a:r>
            <a:r>
              <a:rPr lang="en-US" dirty="0"/>
              <a:t>The SLIC project, coordinated by the Austrian Red Cross, aimed to empower older people to become active citizens, encouraging the development of skills and competences through formal and informal learning opportunities and directly linking the concepts of lifelong learning and community involvement.</a:t>
            </a:r>
            <a:endParaRPr lang="bg-BG" dirty="0"/>
          </a:p>
        </p:txBody>
      </p:sp>
      <p:sp>
        <p:nvSpPr>
          <p:cNvPr id="4" name="Slide Number Placeholder 3"/>
          <p:cNvSpPr>
            <a:spLocks noGrp="1"/>
          </p:cNvSpPr>
          <p:nvPr>
            <p:ph type="sldNum" sz="quarter" idx="15"/>
          </p:nvPr>
        </p:nvSpPr>
        <p:spPr/>
        <p:txBody>
          <a:bodyPr/>
          <a:lstStyle/>
          <a:p>
            <a:fld id="{99C46A18-4312-4F4A-8330-1AA91B839AD7}" type="slidenum">
              <a:rPr lang="bg-BG" altLang="bg-BG" smtClean="0"/>
              <a:pPr/>
              <a:t>93</a:t>
            </a:fld>
            <a:endParaRPr lang="bg-BG" altLang="bg-BG"/>
          </a:p>
        </p:txBody>
      </p:sp>
    </p:spTree>
    <p:extLst>
      <p:ext uri="{BB962C8B-B14F-4D97-AF65-F5344CB8AC3E}">
        <p14:creationId xmlns:p14="http://schemas.microsoft.com/office/powerpoint/2010/main" val="365297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искани">
  <a:themeElements>
    <a:clrScheme name="Изискани">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Изискани">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зискани">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1098</TotalTime>
  <Words>2350</Words>
  <Application>Microsoft Office PowerPoint</Application>
  <PresentationFormat>On-screen Show (4:3)</PresentationFormat>
  <Paragraphs>375</Paragraphs>
  <Slides>93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93</vt:i4>
      </vt:variant>
    </vt:vector>
  </HeadingPairs>
  <TitlesOfParts>
    <vt:vector size="103" baseType="lpstr">
      <vt:lpstr>Arial</vt:lpstr>
      <vt:lpstr>Arial Narrow</vt:lpstr>
      <vt:lpstr>Cambria</vt:lpstr>
      <vt:lpstr>Century Schoolbook</vt:lpstr>
      <vt:lpstr>Courier New</vt:lpstr>
      <vt:lpstr>Symbol</vt:lpstr>
      <vt:lpstr>Times New Roman</vt:lpstr>
      <vt:lpstr>Wingdings</vt:lpstr>
      <vt:lpstr>Wingdings 2</vt:lpstr>
      <vt:lpstr>Изискани</vt:lpstr>
      <vt:lpstr>PUBLIC HEALTH NEEDS OF SPECIAL POPULATION GROUPS</vt:lpstr>
      <vt:lpstr>MATERNAL and child HEALTH</vt:lpstr>
      <vt:lpstr>- SIGNIFICANCE OF MCHC  - CONTENT AND SPECIFIC OBJECTIVES OF MCHC  - MATERNAL HEALTH CARE  - CHILD HEALTH CARE  - MATERNAL AND CHILD CARE AND MDGs</vt:lpstr>
      <vt:lpstr>SIGNIFICANCE OF MCHC    - In any community, mothers and children constitute a priority group. - They comprise approximately 70% of the population of the developing countries, and about 45-50% in developed countries.  - Mothers and children as “vulnerable” or high-risk group.  For women the risk is connected with child-bearing.  For infants children – with growth development and survival.  </vt:lpstr>
      <vt:lpstr>Mother and child – one unit 1.During the antenatal period the fetus is part of the mother. 2. Child health is closely related to maternal health. A healthy mother – a healthy baby. 3. Certain diseases and conditions during pregnancy (syphilis, german measles, AIDS, drug intake) are likely to have effects upon the fetus. 4. After birth the child is dependent upon the mother.  5. Almost all care services to the mother and child are closely related.  6. The mother is the first teacher of the child.</vt:lpstr>
      <vt:lpstr>Nowadays, the current trend all over the world is to provide integrated maternal and child care and family planning services.  New concepts:  - social obstetrics  - preventive paediatrics  - social paediatrics</vt:lpstr>
      <vt:lpstr>THE WORLD HEALTH REPORT 2005   MAKE EVERY MOTHER AND CHILD COUNT </vt:lpstr>
      <vt:lpstr>CONTENT AND SPECIFIC OBJECTIVES OF MCHC</vt:lpstr>
      <vt:lpstr>MCH problems cover a broad spectrum.  In developed regions  perinatal problems,   congenital malformations,   genetic and behavioral problems  In developing regions  reduction of maternal and child mortality and morbidity,   spacing of pregnancies,   limitation of family size,   prevention of communicable diseases,   improvement of nutrition,   promoting acceptance of health services.</vt:lpstr>
      <vt:lpstr>MATERNAL AND CHILD HEALTH refers to the promotive, preventive, curative and rehabilitative health care for mothers and children.  MCH includes the sub-areas:  maternal health,   child health,   family planning,   school health,   handicapped children,   adolescence and health aspects of children care in special settings. </vt:lpstr>
      <vt:lpstr>Specific objectives of MCH globally:  - reduction of maternal, perinatal, infant and childhood mortality and morbidity; - promotion of reproductive health; - promotion of the physical and psychological development of the child and adolescent within the family.  The ultimate objective of MCH services is lifelong health.</vt:lpstr>
      <vt:lpstr>MATERNAL HEALTH care</vt:lpstr>
      <vt:lpstr>Antenatal care  The primary aim – to achieve at the end of a pregnancy a healthy mother and a healthy baby.</vt:lpstr>
      <vt:lpstr>RISK APPROACH Introduced by WHO in 1970s as a strategy to determine high-risk groups in the population and to direct specific preventive measures to these groups and individuals in order to minimize the effects of risk factors.</vt:lpstr>
      <vt:lpstr>Intranatal care The aims of a good intranatal care are to provide: - thorough asepsis; - delivery with minimum injury to the infant and mother; - readiness to deal with complications such as prolonged labour, antepartum haemorrhage, convulsions, malpresentations, prolapse of the cord, etc. - care of the baby at delivery – resuscitation, care of the cord, care of the eyes, etc.  Domiciliary care  Institutional care – for all high-risk cases</vt:lpstr>
      <vt:lpstr>Postnatal care Care of the mother (postpartal care) – a responsibility of the obstetrician; Care of the newborn – a combined responsibility of the obstetrician and paediatrician </vt:lpstr>
      <vt:lpstr>PowerPoint Presentation</vt:lpstr>
      <vt:lpstr>Where do  maternal deaths occur?  The high number of maternal deaths in some areas of the world reflects inequalities in access to quality health services and highlights the gap between rich and poor. The MMR in low income countries in 2017 is 462 per 100 000 live births versus 11 per 100 000 live births in high income countries. </vt:lpstr>
      <vt:lpstr>PowerPoint Presentation</vt:lpstr>
      <vt:lpstr>What are the leading causes of maternal deaths?  direct or indirect causes in pregnancy, childbirth or the postpartum period</vt:lpstr>
      <vt:lpstr>PowerPoint Presentation</vt:lpstr>
      <vt:lpstr>HOW CAN THE MOTHERS' LIVES BE SAVED?    Most maternal deaths are avoidable as the medical solutions to prevent or manage the fatal causes are well known.   Skilled care at birth (good quality of intranatal care) can make the difference between life and death.   For instance, if unattended, severe bleeding in the third stage of labour can kill even a healthy woman within two hours. An injection of the drug oxytocin given immediately after childbirth reduces the risk of bleeding very effectively.</vt:lpstr>
      <vt:lpstr>Sepsis, the second most frequent cause of maternal death, can be widely reduced if aseptic techniques are respected.   The third-cause, pre-eclampsia, is a common hypertensive disorder in pregnancy, which can be monitored. Although pre-eclampsia cannot be completely cured before the delivery, the administration of drugs like magnesium sulfate can lower a woman's risk of developing convulsions (eclampsia).   </vt:lpstr>
      <vt:lpstr>Another frequent cause of maternal death, obstructed labour, can be prevented or managed by skilled birth attendants.  Obstructed labour occurs when the fetus' head is too big compared to the mother's pelvis or if the baby is abnormally positioned.   A simple tool to identify problems in labour early is the partograph to monitor the progress of labour and the maternal and fetal condition. Skilled practitioners can use the partograph to recognize and deal with slow progress before labour becomes obstructed, and, if necessary, reffer the woman to caesarean section.</vt:lpstr>
      <vt:lpstr>WHY DO MOTHERS NOT GET THE CARE THEY NEED?     The latest available data suggest that in most high income and upper middle income countries, more than 90% of all births benefit from the presence of a trained midwife, doctor or nurse. However, fewer than half of all births in several low income and lower-middle-income countries are assisted by such skilled health personnel. </vt:lpstr>
      <vt:lpstr>main factors that prevent women from receiving or seeking care </vt:lpstr>
      <vt:lpstr> The WHO strategy “MAKING PREGNANCY SAFER”  is directed to:  improve maternal health,   assists countries to ensure skilled care before, during and after pregnancy and childbirth  strengthen national health systems in order to achieve Millennium Development Goals. </vt:lpstr>
      <vt:lpstr>A cornerstone of MAKING PREGNANCY SAFER is the integrated management of pregnancy and childbirth: - Guidance and tools to increase the availability of high-quality health services to pregnant women.  - Clinical guidelines for the management of complications before, during and after childbirth  - recommendations and standards for interventions for a continuum of care for mothers and newborns were developed.  - involvement of individuals, families and communities to increase the access to quality care. </vt:lpstr>
      <vt:lpstr> Millennium Development Goals   MILLENIUM GOAL 5: IMPROVE MATERNAL HEALTH  Target 1:  Reduce by ¾ the maternal mortality ratio  Target 2: Achieve universal access to reproductive health     </vt:lpstr>
      <vt:lpstr>Target 2: Achieve universal access to reproductive health </vt:lpstr>
      <vt:lpstr>WHAT NEEDS TO BE DONE?  1. Provide sufficient financing to strengthen health systems for maternal, childcare and other reproductive health services, and ensure appropriate procurement and distribution of contraception, drugs and equipment.  2. Establish national programmes to reduce maternal mortality and ensure universal access to reproductive health care, including family planning services.   3. Provide trained health workers during and after pregnancy and childbirth for delivery of quality antenatal care, timely emergency obstetric services and contraception.</vt:lpstr>
      <vt:lpstr>4. Ensure access to timely emergency obstetric services and provide adequate communication, skilled personnel, facilities and transportation systems, especially in areas where poverty, conflict, great distances and overloaded health systems obstruct such efforts.  5. Adopt and implement policies that protect poor families from the catastrophic consequences of unaffordable maternity care, including through access to health insurance or free services.  6. Protect pregnant women from domestic violence; and involve men in maternal health and wider reproductive health. </vt:lpstr>
      <vt:lpstr>7. Increase access to contraception and sexual and reproductive health counseling for men, women and adolescents.  8. Increase efforts to prevent child marriage and ensure that young women postpone their first pregnancy. </vt:lpstr>
      <vt:lpstr>PowerPoint Presentation</vt:lpstr>
      <vt:lpstr>CHILD HEALTH care</vt:lpstr>
      <vt:lpstr>Care of children The age group 0-14 years is the most important in all societies because: - they constitute about 40% of the total population worldwide; - the determinants of chronic diseases and health behaviour are laid down at this stage; - it is a vital period of socialization and transmission of attitudes, customs and behaviour that may impact the health in later life, etc.</vt:lpstr>
      <vt:lpstr>Age-periods of the childhood</vt:lpstr>
      <vt:lpstr>PowerPoint Presentation</vt:lpstr>
      <vt:lpstr>PowerPoint Presentation</vt:lpstr>
      <vt:lpstr>10 FACTS ON CHILD HEALTH</vt:lpstr>
      <vt:lpstr>Fact 1 A child's risk of dying is highest in the first month of life. Preterm birth, birth asphyxia and infections cause most newborn deaths. Until the age of five years the main causes of deaths are pneumonia, diarrhoea, malaria, measles and HIV. Malnutrition contributes to more than half of all child deaths.</vt:lpstr>
      <vt:lpstr>Fact 2 Annually almost four million children die in the first month of life. Health risks to newborns can be minimized by quality care during pregnancy, safe delivery by a skilled birth attendant, and strong neonatal care (immediate attention to breathing and warmth, hygienic cord and skin care, and exclusive breastfeeding).</vt:lpstr>
      <vt:lpstr>Fact 3 Pneumonia is the largest single cause of death in children under five years of age. Addressing the major risk factors for the illness is essential to prevention, along with vaccination. Antibiotics and oxygen are vital treatment tools for pneumonia.</vt:lpstr>
      <vt:lpstr>Fact 4 Diarrhoeal diseases are among the leading causes of sickness and death among children in developing countries. Breastfeeding helps prevent diarrhoea among young children. Treatment with Oral Rehydration Salts (ORS) and zinc supplements is cost-effective and saves lives. </vt:lpstr>
      <vt:lpstr>Fact 5 Every 30 seconds a child dies from malaria in Africa. It is the leading cause of death in that region among under-fives. Insecticide-treated nets prevent transmission and increase child survival. Early treatment with anti-malarial medication saves lives.</vt:lpstr>
      <vt:lpstr>Fact 6 Over 90% of children with HIV are infected through mother-to-child transmission, which is preventable with the use of antiretrovirals and safer delivery and feeding practices. An estimated 2.3 million children under 15 years of age are living with HIV, and every day more than 1400 are newly infected. Without intervention, more than half of all HIV-infected children die before their second birthday. </vt:lpstr>
      <vt:lpstr>Fact 7 About 20 million children under five years of age worldwide are severely malnourished. Around three-quarters of them can be treated with "ready-to-use therapeutic foods". These highly fortified and energy-rich foods can be used at home without refrigeration, and even where hygiene conditions are not ideal.</vt:lpstr>
      <vt:lpstr>Fact 8 Child survival rates differ significantly around the world - three-quarters of child deaths occur in Africa and South-East Asia. Within countries, child mortality is higher in rural areas, and among poorer and less educated families.</vt:lpstr>
      <vt:lpstr>Fact 9 Child health is improving. About two-thirds of child deaths are preventable through access to practical, low-cost interventions, and effective primary care up to five years of age. Stronger health systems are crucial for improving access to care and prevention.</vt:lpstr>
      <vt:lpstr>Fact 10 Greater investment is key to achieving reduction of under-five mortality rate. Public and private partners must come together to fill the gap in order to meet this goal. The launch of the International Health Partnership, the related Global Campaign for the Health MDGs, and several large bilateral donor pledges are important steps in this direction.</vt:lpstr>
      <vt:lpstr>MILLENNIUM DEVELOPMENT GOAL 4: REDUCE CHILD MORTALITY  Target 1:  Reduce by two thirds, between 1990 and 2015, the under-five mortality rate   </vt:lpstr>
      <vt:lpstr>PowerPoint Presentation</vt:lpstr>
      <vt:lpstr>SUSTAINABLE DEVELOPMENT UN 2015 GOAL 3: end preventable deaths of newborns and under-5 children by 2030  Target 1:  Reduce newborn mortality to at least as low as 12 per 1 000 live births in every country  Target 2:  Reduce under-five mortality to at least as low as 25 per 1,000 live births in every country</vt:lpstr>
      <vt:lpstr>PowerPoint Presentation</vt:lpstr>
      <vt:lpstr>WHAT NEEDS TO BE DONE?  Measures to achieve the necessary reductions in child mortality should include:   1. Ensure full coverage of immunization programmes.   2. Scale up vitamin A supplementation.   3. Pursue exclusive breastfeeding for children under 6 months of age and breastfeeding plus appropriate complementary feeding for children aged 6 months to two years. </vt:lpstr>
      <vt:lpstr>4.Provide adequate nourishment for children of poor families, despite food price rises.  5. Promote hand-washing and treatment of home drinking water.   6. Target the underlying socioeconomic causes of child mortality such as mothers’ access to reproductive health, education and employment.   7. Prevent and provide effective treatment of pneumonia, diarrhoea, malaria and other infectious diseases. </vt:lpstr>
      <vt:lpstr>8. Promote comprehensive and universal coverage of primary health-care systems - with the engagement of community health workers - accompanied by sustained delivery of health services and women’s education programmes.  9. Ensure sufficient financing for the strengthening of health systems to meet the demand for maternal and childcare and other reproductive health services.</vt:lpstr>
      <vt:lpstr>PEOPLE WITH DISABILITIES</vt:lpstr>
      <vt:lpstr>Definitions</vt:lpstr>
      <vt:lpstr>PowerPoint Presentation</vt:lpstr>
      <vt:lpstr>Public health approach to people with disabilities</vt:lpstr>
      <vt:lpstr>PowerPoint Presentation</vt:lpstr>
      <vt:lpstr>PowerPoint Presentation</vt:lpstr>
      <vt:lpstr>Benefits of ICF</vt:lpstr>
      <vt:lpstr>PowerPoint Presentation</vt:lpstr>
      <vt:lpstr>PowerPoint Presentation</vt:lpstr>
      <vt:lpstr>PowerPoint Presentation</vt:lpstr>
      <vt:lpstr>PowerPoint Presentation</vt:lpstr>
      <vt:lpstr>PowerPoint Presentation</vt:lpstr>
      <vt:lpstr>Why?</vt:lpstr>
      <vt:lpstr>UN Standard rules on the equalization of opportunities for persons with disabilities (1993)</vt:lpstr>
      <vt:lpstr>PowerPoint Presentation</vt:lpstr>
      <vt:lpstr>PowerPoint Presentation</vt:lpstr>
      <vt:lpstr>What does it mean?</vt:lpstr>
      <vt:lpstr>ELDERLY</vt:lpstr>
      <vt:lpstr>PowerPoint Presentation</vt:lpstr>
      <vt:lpstr>General characteristics</vt:lpstr>
      <vt:lpstr>PowerPoint Presentation</vt:lpstr>
      <vt:lpstr>PowerPoint Presentation</vt:lpstr>
      <vt:lpstr>Leading health problems</vt:lpstr>
      <vt:lpstr>Area potentially amenable to preventive health care in the elderly</vt:lpstr>
      <vt:lpstr>Madrid Action Plan on Aging 12 April 2002</vt:lpstr>
      <vt:lpstr>Madrid Action Plan on Aging 12 April 2002</vt:lpstr>
      <vt:lpstr>Madrid Action Plan on Aging 12 April 2002</vt:lpstr>
      <vt:lpstr>Madrid Action Plan on Aging 12 April 2002</vt:lpstr>
      <vt:lpstr>Madrid Action Plan on Aging 12 April 2002</vt:lpstr>
      <vt:lpstr>ACTIVE AGING</vt:lpstr>
      <vt:lpstr>Active aging</vt:lpstr>
      <vt:lpstr>PowerPoint Presentation</vt:lpstr>
      <vt:lpstr>ACTIVE AGING INITIATIVES</vt:lpstr>
      <vt:lpstr>ACTIVE AGING INITIATIVES</vt:lpstr>
      <vt:lpstr>ACTIVE AGING INITIATIVES</vt:lpstr>
      <vt:lpstr>ACTIVE AGING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Silviya Aleksandrova</cp:lastModifiedBy>
  <cp:revision>126</cp:revision>
  <dcterms:created xsi:type="dcterms:W3CDTF">2008-11-23T09:08:25Z</dcterms:created>
  <dcterms:modified xsi:type="dcterms:W3CDTF">2020-04-13T16:55:28Z</dcterms:modified>
</cp:coreProperties>
</file>