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3" r:id="rId1"/>
    <p:sldMasterId id="2147484103" r:id="rId2"/>
  </p:sldMasterIdLst>
  <p:notesMasterIdLst>
    <p:notesMasterId r:id="rId88"/>
  </p:notesMasterIdLst>
  <p:handoutMasterIdLst>
    <p:handoutMasterId r:id="rId89"/>
  </p:handoutMasterIdLst>
  <p:sldIdLst>
    <p:sldId id="418" r:id="rId3"/>
    <p:sldId id="420" r:id="rId4"/>
    <p:sldId id="421" r:id="rId5"/>
    <p:sldId id="422" r:id="rId6"/>
    <p:sldId id="423" r:id="rId7"/>
    <p:sldId id="424" r:id="rId8"/>
    <p:sldId id="425" r:id="rId9"/>
    <p:sldId id="426" r:id="rId10"/>
    <p:sldId id="427" r:id="rId11"/>
    <p:sldId id="428" r:id="rId12"/>
    <p:sldId id="429" r:id="rId13"/>
    <p:sldId id="430" r:id="rId14"/>
    <p:sldId id="431" r:id="rId15"/>
    <p:sldId id="432" r:id="rId16"/>
    <p:sldId id="433" r:id="rId17"/>
    <p:sldId id="434" r:id="rId18"/>
    <p:sldId id="435" r:id="rId19"/>
    <p:sldId id="436" r:id="rId20"/>
    <p:sldId id="437" r:id="rId21"/>
    <p:sldId id="438" r:id="rId22"/>
    <p:sldId id="439" r:id="rId23"/>
    <p:sldId id="440" r:id="rId24"/>
    <p:sldId id="441" r:id="rId25"/>
    <p:sldId id="442" r:id="rId26"/>
    <p:sldId id="443" r:id="rId27"/>
    <p:sldId id="444" r:id="rId28"/>
    <p:sldId id="445" r:id="rId29"/>
    <p:sldId id="446" r:id="rId30"/>
    <p:sldId id="447" r:id="rId31"/>
    <p:sldId id="448" r:id="rId32"/>
    <p:sldId id="449" r:id="rId33"/>
    <p:sldId id="450" r:id="rId34"/>
    <p:sldId id="451" r:id="rId35"/>
    <p:sldId id="452" r:id="rId36"/>
    <p:sldId id="453" r:id="rId37"/>
    <p:sldId id="454" r:id="rId38"/>
    <p:sldId id="455" r:id="rId39"/>
    <p:sldId id="456" r:id="rId40"/>
    <p:sldId id="457" r:id="rId41"/>
    <p:sldId id="458" r:id="rId42"/>
    <p:sldId id="459" r:id="rId43"/>
    <p:sldId id="460" r:id="rId44"/>
    <p:sldId id="461" r:id="rId45"/>
    <p:sldId id="462" r:id="rId46"/>
    <p:sldId id="463" r:id="rId47"/>
    <p:sldId id="464" r:id="rId48"/>
    <p:sldId id="465" r:id="rId49"/>
    <p:sldId id="466" r:id="rId50"/>
    <p:sldId id="467" r:id="rId51"/>
    <p:sldId id="468" r:id="rId52"/>
    <p:sldId id="469" r:id="rId53"/>
    <p:sldId id="470" r:id="rId54"/>
    <p:sldId id="471" r:id="rId55"/>
    <p:sldId id="472" r:id="rId56"/>
    <p:sldId id="473" r:id="rId57"/>
    <p:sldId id="474" r:id="rId58"/>
    <p:sldId id="475" r:id="rId59"/>
    <p:sldId id="476" r:id="rId60"/>
    <p:sldId id="477" r:id="rId61"/>
    <p:sldId id="478" r:id="rId62"/>
    <p:sldId id="479" r:id="rId63"/>
    <p:sldId id="480" r:id="rId64"/>
    <p:sldId id="481" r:id="rId65"/>
    <p:sldId id="482" r:id="rId66"/>
    <p:sldId id="483" r:id="rId67"/>
    <p:sldId id="484" r:id="rId68"/>
    <p:sldId id="485" r:id="rId69"/>
    <p:sldId id="486" r:id="rId70"/>
    <p:sldId id="487" r:id="rId71"/>
    <p:sldId id="488" r:id="rId72"/>
    <p:sldId id="489" r:id="rId73"/>
    <p:sldId id="490" r:id="rId74"/>
    <p:sldId id="491" r:id="rId75"/>
    <p:sldId id="492" r:id="rId76"/>
    <p:sldId id="493" r:id="rId77"/>
    <p:sldId id="494" r:id="rId78"/>
    <p:sldId id="495" r:id="rId79"/>
    <p:sldId id="496" r:id="rId80"/>
    <p:sldId id="497" r:id="rId81"/>
    <p:sldId id="498" r:id="rId82"/>
    <p:sldId id="499" r:id="rId83"/>
    <p:sldId id="500" r:id="rId84"/>
    <p:sldId id="501" r:id="rId85"/>
    <p:sldId id="502" r:id="rId86"/>
    <p:sldId id="503" r:id="rId87"/>
  </p:sldIdLst>
  <p:sldSz cx="9144000" cy="6858000" type="screen4x3"/>
  <p:notesSz cx="7099300" cy="10234613"/>
  <p:defaultTextStyle>
    <a:defPPr>
      <a:defRPr lang="bg-BG"/>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EFFC70"/>
    <a:srgbClr val="99FF66"/>
    <a:srgbClr val="FF5050"/>
    <a:srgbClr val="FAE2EC"/>
    <a:srgbClr val="CCFFCC"/>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708" autoAdjust="0"/>
  </p:normalViewPr>
  <p:slideViewPr>
    <p:cSldViewPr snapToGrid="0">
      <p:cViewPr varScale="1">
        <p:scale>
          <a:sx n="105" d="100"/>
          <a:sy n="105" d="100"/>
        </p:scale>
        <p:origin x="163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3" d="100"/>
          <a:sy n="73" d="100"/>
        </p:scale>
        <p:origin x="-4032" y="-11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handoutMaster" Target="handoutMasters/handout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1315"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charset="0"/>
                <a:cs typeface="+mn-cs"/>
              </a:defRPr>
            </a:lvl1pPr>
          </a:lstStyle>
          <a:p>
            <a:pPr>
              <a:defRPr/>
            </a:pPr>
            <a:endParaRPr lang="bg-BG" altLang="bg-BG"/>
          </a:p>
        </p:txBody>
      </p:sp>
      <p:sp>
        <p:nvSpPr>
          <p:cNvPr id="141316"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1317"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atin typeface="Arial" panose="020B0604020202020204" pitchFamily="34" charset="0"/>
                <a:cs typeface="+mn-cs"/>
              </a:defRPr>
            </a:lvl1pPr>
          </a:lstStyle>
          <a:p>
            <a:pPr>
              <a:defRPr/>
            </a:pPr>
            <a:fld id="{FA99C722-40CE-4F8A-8266-6F14B1AB6F6E}" type="slidenum">
              <a:rPr lang="bg-BG" altLang="bg-BG"/>
              <a:pPr>
                <a:defRPr/>
              </a:pPr>
              <a:t>‹#›</a:t>
            </a:fld>
            <a:endParaRPr lang="bg-BG" altLang="bg-BG"/>
          </a:p>
        </p:txBody>
      </p:sp>
    </p:spTree>
    <p:extLst>
      <p:ext uri="{BB962C8B-B14F-4D97-AF65-F5344CB8AC3E}">
        <p14:creationId xmlns:p14="http://schemas.microsoft.com/office/powerpoint/2010/main" val="961668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233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charset="0"/>
                <a:cs typeface="+mn-cs"/>
              </a:defRPr>
            </a:lvl1pPr>
          </a:lstStyle>
          <a:p>
            <a:pPr>
              <a:defRPr/>
            </a:pPr>
            <a:endParaRPr lang="bg-BG" altLang="bg-BG"/>
          </a:p>
        </p:txBody>
      </p:sp>
      <p:sp>
        <p:nvSpPr>
          <p:cNvPr id="410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2341"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bg-BG" altLang="bg-BG" noProof="0" smtClean="0"/>
              <a:t>Click to edit Master text styles</a:t>
            </a:r>
          </a:p>
          <a:p>
            <a:pPr lvl="1"/>
            <a:r>
              <a:rPr lang="bg-BG" altLang="bg-BG" noProof="0" smtClean="0"/>
              <a:t>Second level</a:t>
            </a:r>
          </a:p>
          <a:p>
            <a:pPr lvl="2"/>
            <a:r>
              <a:rPr lang="bg-BG" altLang="bg-BG" noProof="0" smtClean="0"/>
              <a:t>Third level</a:t>
            </a:r>
          </a:p>
          <a:p>
            <a:pPr lvl="3"/>
            <a:r>
              <a:rPr lang="bg-BG" altLang="bg-BG" noProof="0" smtClean="0"/>
              <a:t>Fourth level</a:t>
            </a:r>
          </a:p>
          <a:p>
            <a:pPr lvl="4"/>
            <a:r>
              <a:rPr lang="bg-BG" altLang="bg-BG" noProof="0" smtClean="0"/>
              <a:t>Fifth level</a:t>
            </a:r>
          </a:p>
        </p:txBody>
      </p:sp>
      <p:sp>
        <p:nvSpPr>
          <p:cNvPr id="14234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234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atin typeface="Arial" panose="020B0604020202020204" pitchFamily="34" charset="0"/>
                <a:cs typeface="+mn-cs"/>
              </a:defRPr>
            </a:lvl1pPr>
          </a:lstStyle>
          <a:p>
            <a:pPr>
              <a:defRPr/>
            </a:pPr>
            <a:fld id="{8E410D28-5B60-4FE7-BAE5-C4ADB6AB32B3}" type="slidenum">
              <a:rPr lang="bg-BG" altLang="bg-BG"/>
              <a:pPr>
                <a:defRPr/>
              </a:pPr>
              <a:t>‹#›</a:t>
            </a:fld>
            <a:endParaRPr lang="bg-BG" altLang="bg-BG"/>
          </a:p>
        </p:txBody>
      </p:sp>
    </p:spTree>
    <p:extLst>
      <p:ext uri="{BB962C8B-B14F-4D97-AF65-F5344CB8AC3E}">
        <p14:creationId xmlns:p14="http://schemas.microsoft.com/office/powerpoint/2010/main" val="2413915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Arial Black" panose="020B0A04020102020204" pitchFamily="34" charset="0"/>
                <a:cs typeface="Arial" panose="020B0604020202020204" pitchFamily="34" charset="0"/>
              </a:defRPr>
            </a:lvl1pPr>
            <a:lvl2pPr marL="742950" indent="-285750" defTabSz="990600">
              <a:defRPr>
                <a:solidFill>
                  <a:schemeClr val="tx1"/>
                </a:solidFill>
                <a:latin typeface="Arial Black" panose="020B0A04020102020204" pitchFamily="34" charset="0"/>
                <a:cs typeface="Arial" panose="020B0604020202020204" pitchFamily="34" charset="0"/>
              </a:defRPr>
            </a:lvl2pPr>
            <a:lvl3pPr marL="1143000" indent="-228600" defTabSz="990600">
              <a:defRPr>
                <a:solidFill>
                  <a:schemeClr val="tx1"/>
                </a:solidFill>
                <a:latin typeface="Arial Black" panose="020B0A04020102020204" pitchFamily="34" charset="0"/>
                <a:cs typeface="Arial" panose="020B0604020202020204" pitchFamily="34" charset="0"/>
              </a:defRPr>
            </a:lvl3pPr>
            <a:lvl4pPr marL="1600200" indent="-228600" defTabSz="990600">
              <a:defRPr>
                <a:solidFill>
                  <a:schemeClr val="tx1"/>
                </a:solidFill>
                <a:latin typeface="Arial Black" panose="020B0A04020102020204" pitchFamily="34" charset="0"/>
                <a:cs typeface="Arial" panose="020B0604020202020204" pitchFamily="34" charset="0"/>
              </a:defRPr>
            </a:lvl4pPr>
            <a:lvl5pPr marL="2057400" indent="-228600" defTabSz="990600">
              <a:defRPr>
                <a:solidFill>
                  <a:schemeClr val="tx1"/>
                </a:solidFill>
                <a:latin typeface="Arial Black" panose="020B0A040201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algn="r" eaLnBrk="1" hangingPunct="1"/>
            <a:fld id="{9D97A1E8-CF6E-4D65-84FB-05332DF6D4A5}" type="slidenum">
              <a:rPr lang="bg-BG" altLang="bg-BG" sz="1300">
                <a:latin typeface="Arial" panose="020B0604020202020204" pitchFamily="34" charset="0"/>
              </a:rPr>
              <a:pPr algn="r" eaLnBrk="1" hangingPunct="1"/>
              <a:t>1</a:t>
            </a:fld>
            <a:endParaRPr lang="bg-BG" altLang="bg-BG" sz="1300">
              <a:latin typeface="Arial" panose="020B0604020202020204" pitchFamily="34" charset="0"/>
            </a:endParaRPr>
          </a:p>
        </p:txBody>
      </p:sp>
      <p:sp>
        <p:nvSpPr>
          <p:cNvPr id="7171" name="Rectangle 2"/>
          <p:cNvSpPr>
            <a:spLocks noGrp="1" noRot="1" noChangeAspect="1" noChangeArrowheads="1" noTextEdit="1"/>
          </p:cNvSpPr>
          <p:nvPr>
            <p:ph type="sldImg"/>
          </p:nvPr>
        </p:nvSpPr>
        <p:spPr>
          <a:xfrm>
            <a:off x="992188" y="768350"/>
            <a:ext cx="5114925" cy="3836988"/>
          </a:xfrm>
          <a:ln/>
        </p:spPr>
      </p:sp>
      <p:sp>
        <p:nvSpPr>
          <p:cNvPr id="7172" name="Rectangle 3"/>
          <p:cNvSpPr>
            <a:spLocks noGrp="1" noChangeArrowheads="1"/>
          </p:cNvSpPr>
          <p:nvPr>
            <p:ph type="body" idx="1"/>
          </p:nvPr>
        </p:nvSpPr>
        <p:spPr>
          <a:noFill/>
        </p:spPr>
        <p:txBody>
          <a:bodyPr/>
          <a:lstStyle/>
          <a:p>
            <a:pPr eaLnBrk="1" hangingPunct="1"/>
            <a:endParaRPr lang="bg-BG" altLang="bg-BG"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F5E3009A-628C-4CA0-B814-1EFD49E5276B}" type="slidenum">
              <a:rPr lang="bg-BG" altLang="bg-BG" smtClean="0">
                <a:latin typeface="Arial" charset="0"/>
              </a:rPr>
              <a:pPr/>
              <a:t>37</a:t>
            </a:fld>
            <a:endParaRPr lang="bg-BG" altLang="bg-BG" smtClean="0">
              <a:latin typeface="Arial" charset="0"/>
            </a:endParaRPr>
          </a:p>
        </p:txBody>
      </p:sp>
      <p:sp>
        <p:nvSpPr>
          <p:cNvPr id="91139" name="Rectangle 2"/>
          <p:cNvSpPr>
            <a:spLocks noGrp="1" noRot="1" noChangeAspect="1" noChangeArrowheads="1" noTextEdit="1"/>
          </p:cNvSpPr>
          <p:nvPr>
            <p:ph type="sldImg"/>
          </p:nvPr>
        </p:nvSpPr>
        <p:spPr>
          <a:xfrm>
            <a:off x="992188" y="768350"/>
            <a:ext cx="5114925" cy="3836988"/>
          </a:xfrm>
          <a:ln/>
        </p:spPr>
      </p:sp>
      <p:sp>
        <p:nvSpPr>
          <p:cNvPr id="91140" name="Rectangle 3"/>
          <p:cNvSpPr>
            <a:spLocks noGrp="1" noChangeArrowheads="1"/>
          </p:cNvSpPr>
          <p:nvPr>
            <p:ph type="body" idx="1"/>
          </p:nvPr>
        </p:nvSpPr>
        <p:spPr>
          <a:xfrm>
            <a:off x="946574" y="4861441"/>
            <a:ext cx="5206153" cy="4605576"/>
          </a:xfrm>
          <a:noFill/>
          <a:ln/>
        </p:spPr>
        <p:txBody>
          <a:bodyPr/>
          <a:lstStyle/>
          <a:p>
            <a:pPr eaLnBrk="1" hangingPunct="1"/>
            <a:r>
              <a:rPr lang="en-US" altLang="bg-BG" smtClean="0">
                <a:latin typeface="Arial" charset="0"/>
              </a:rPr>
              <a:t>HIV is essentially an infection of the immune system. Virus selectively attacks the central players of immune system –  </a:t>
            </a:r>
            <a:r>
              <a:rPr lang="bg-BG" altLang="bg-BG" smtClean="0">
                <a:latin typeface="Arial" charset="0"/>
              </a:rPr>
              <a:t> </a:t>
            </a:r>
            <a:r>
              <a:rPr lang="en-US" altLang="bg-BG" smtClean="0">
                <a:latin typeface="Arial" charset="0"/>
              </a:rPr>
              <a:t>antigen presenting cells (APC)</a:t>
            </a:r>
            <a:r>
              <a:rPr lang="bg-BG" altLang="bg-BG" smtClean="0">
                <a:latin typeface="Arial" charset="0"/>
              </a:rPr>
              <a:t> и С</a:t>
            </a:r>
            <a:r>
              <a:rPr lang="en-US" altLang="bg-BG" smtClean="0">
                <a:latin typeface="Arial" charset="0"/>
              </a:rPr>
              <a:t>D</a:t>
            </a:r>
            <a:r>
              <a:rPr lang="bg-BG" altLang="bg-BG" smtClean="0">
                <a:latin typeface="Arial" charset="0"/>
              </a:rPr>
              <a:t>4 Т-</a:t>
            </a:r>
            <a:r>
              <a:rPr lang="en-US" altLang="bg-BG" smtClean="0">
                <a:latin typeface="Arial" charset="0"/>
              </a:rPr>
              <a:t>helper cells</a:t>
            </a:r>
            <a:r>
              <a:rPr lang="bg-BG" altLang="bg-BG" smtClean="0">
                <a:latin typeface="Arial" charset="0"/>
              </a:rPr>
              <a:t>.</a:t>
            </a:r>
            <a:r>
              <a:rPr lang="en-US" altLang="bg-BG" smtClean="0">
                <a:latin typeface="Arial" charset="0"/>
              </a:rPr>
              <a:t> Both express  HIV-specific </a:t>
            </a:r>
            <a:r>
              <a:rPr lang="bg-BG" altLang="bg-BG" smtClean="0">
                <a:latin typeface="Arial" charset="0"/>
              </a:rPr>
              <a:t> </a:t>
            </a:r>
            <a:r>
              <a:rPr lang="en-US" altLang="bg-BG" smtClean="0">
                <a:latin typeface="Arial" charset="0"/>
              </a:rPr>
              <a:t>receptors</a:t>
            </a:r>
            <a:r>
              <a:rPr lang="bg-BG" altLang="bg-BG" smtClean="0">
                <a:latin typeface="Arial" charset="0"/>
              </a:rPr>
              <a:t>– </a:t>
            </a:r>
            <a:r>
              <a:rPr lang="en-US" altLang="bg-BG" smtClean="0">
                <a:latin typeface="Arial" charset="0"/>
              </a:rPr>
              <a:t> </a:t>
            </a:r>
            <a:r>
              <a:rPr lang="bg-BG" altLang="bg-BG" smtClean="0">
                <a:latin typeface="Arial" charset="0"/>
              </a:rPr>
              <a:t> С</a:t>
            </a:r>
            <a:r>
              <a:rPr lang="en-US" altLang="bg-BG" smtClean="0">
                <a:latin typeface="Arial" charset="0"/>
              </a:rPr>
              <a:t>D</a:t>
            </a:r>
            <a:r>
              <a:rPr lang="bg-BG" altLang="bg-BG" smtClean="0">
                <a:latin typeface="Arial" charset="0"/>
              </a:rPr>
              <a:t>4 </a:t>
            </a:r>
            <a:r>
              <a:rPr lang="en-US" altLang="bg-BG" smtClean="0">
                <a:latin typeface="Arial" charset="0"/>
              </a:rPr>
              <a:t>molecule</a:t>
            </a:r>
            <a:r>
              <a:rPr lang="bg-BG" altLang="bg-BG" smtClean="0">
                <a:latin typeface="Arial" charset="0"/>
              </a:rPr>
              <a:t> </a:t>
            </a:r>
            <a:r>
              <a:rPr lang="en-US" altLang="bg-BG" smtClean="0">
                <a:latin typeface="Arial" charset="0"/>
              </a:rPr>
              <a:t>and</a:t>
            </a:r>
            <a:r>
              <a:rPr lang="bg-BG" altLang="bg-BG" smtClean="0">
                <a:latin typeface="Arial" charset="0"/>
              </a:rPr>
              <a:t> ССС</a:t>
            </a:r>
            <a:r>
              <a:rPr lang="en-US" altLang="bg-BG" smtClean="0">
                <a:latin typeface="Arial" charset="0"/>
              </a:rPr>
              <a:t>R5</a:t>
            </a:r>
            <a:r>
              <a:rPr lang="bg-BG" altLang="bg-BG" smtClean="0">
                <a:latin typeface="Arial" charset="0"/>
              </a:rPr>
              <a:t> </a:t>
            </a:r>
            <a:r>
              <a:rPr lang="en-US" altLang="bg-BG" smtClean="0">
                <a:latin typeface="Arial" charset="0"/>
              </a:rPr>
              <a:t>chemokine receptor</a:t>
            </a:r>
            <a:r>
              <a:rPr lang="bg-BG" altLang="bg-BG" smtClean="0">
                <a:latin typeface="Arial" charset="0"/>
              </a:rPr>
              <a:t>.  </a:t>
            </a:r>
            <a:r>
              <a:rPr lang="en-US" altLang="bg-BG" smtClean="0">
                <a:latin typeface="Arial" charset="0"/>
              </a:rPr>
              <a:t>Following a complex process of  consequtive interactions and conformational changes of HIV surface molecules  </a:t>
            </a:r>
            <a:r>
              <a:rPr lang="bg-BG" altLang="bg-BG" smtClean="0">
                <a:latin typeface="Arial" charset="0"/>
              </a:rPr>
              <a:t> </a:t>
            </a:r>
            <a:r>
              <a:rPr lang="en-US" altLang="bg-BG" smtClean="0">
                <a:latin typeface="Arial" charset="0"/>
              </a:rPr>
              <a:t>gp120 </a:t>
            </a:r>
            <a:r>
              <a:rPr lang="bg-BG" altLang="bg-BG" smtClean="0">
                <a:latin typeface="Arial" charset="0"/>
              </a:rPr>
              <a:t>и </a:t>
            </a:r>
            <a:r>
              <a:rPr lang="en-US" altLang="bg-BG" smtClean="0">
                <a:latin typeface="Arial" charset="0"/>
              </a:rPr>
              <a:t>gp41</a:t>
            </a:r>
            <a:r>
              <a:rPr lang="bg-BG" altLang="bg-BG" smtClean="0">
                <a:latin typeface="Arial" charset="0"/>
              </a:rPr>
              <a:t>, </a:t>
            </a:r>
            <a:r>
              <a:rPr lang="en-US" altLang="bg-BG" smtClean="0">
                <a:latin typeface="Arial" charset="0"/>
              </a:rPr>
              <a:t>they bind respectively  </a:t>
            </a:r>
            <a:r>
              <a:rPr lang="bg-BG" altLang="bg-BG" smtClean="0">
                <a:latin typeface="Arial" charset="0"/>
              </a:rPr>
              <a:t> С</a:t>
            </a:r>
            <a:r>
              <a:rPr lang="en-US" altLang="bg-BG" smtClean="0">
                <a:latin typeface="Arial" charset="0"/>
              </a:rPr>
              <a:t>D</a:t>
            </a:r>
            <a:r>
              <a:rPr lang="bg-BG" altLang="bg-BG" smtClean="0">
                <a:latin typeface="Arial" charset="0"/>
              </a:rPr>
              <a:t>4 </a:t>
            </a:r>
            <a:r>
              <a:rPr lang="en-US" altLang="bg-BG" smtClean="0">
                <a:latin typeface="Arial" charset="0"/>
              </a:rPr>
              <a:t>and </a:t>
            </a:r>
            <a:r>
              <a:rPr lang="bg-BG" altLang="bg-BG" smtClean="0">
                <a:latin typeface="Arial" charset="0"/>
              </a:rPr>
              <a:t> СС . </a:t>
            </a:r>
            <a:r>
              <a:rPr lang="en-US" altLang="bg-BG" smtClean="0">
                <a:latin typeface="Arial" charset="0"/>
              </a:rPr>
              <a:t>This results in the fusion of virus with the cell membrane and its penetration into the cell.  HIV replication within CD4 and APC brings not only to their destruction but disturbs profoundly immune functions.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F0FF887-4D1C-4FC6-A055-4C98A7249F02}" type="slidenum">
              <a:rPr lang="bg-BG" altLang="bg-BG" smtClean="0">
                <a:latin typeface="Arial" charset="0"/>
              </a:rPr>
              <a:pPr/>
              <a:t>55</a:t>
            </a:fld>
            <a:endParaRPr lang="bg-BG" altLang="bg-BG" smtClean="0">
              <a:latin typeface="Arial" charset="0"/>
            </a:endParaRPr>
          </a:p>
        </p:txBody>
      </p:sp>
      <p:sp>
        <p:nvSpPr>
          <p:cNvPr id="92163" name="Rectangle 2"/>
          <p:cNvSpPr>
            <a:spLocks noGrp="1" noRot="1" noChangeAspect="1" noChangeArrowheads="1" noTextEdit="1"/>
          </p:cNvSpPr>
          <p:nvPr>
            <p:ph type="sldImg"/>
          </p:nvPr>
        </p:nvSpPr>
        <p:spPr>
          <a:xfrm>
            <a:off x="992188" y="768350"/>
            <a:ext cx="5114925" cy="3836988"/>
          </a:xfrm>
          <a:ln/>
        </p:spPr>
      </p:sp>
      <p:sp>
        <p:nvSpPr>
          <p:cNvPr id="92164" name="Rectangle 3"/>
          <p:cNvSpPr>
            <a:spLocks noGrp="1" noChangeArrowheads="1"/>
          </p:cNvSpPr>
          <p:nvPr>
            <p:ph type="body" idx="1"/>
          </p:nvPr>
        </p:nvSpPr>
        <p:spPr>
          <a:xfrm>
            <a:off x="946574" y="4861441"/>
            <a:ext cx="5206153" cy="4605576"/>
          </a:xfrm>
          <a:noFill/>
          <a:ln/>
        </p:spPr>
        <p:txBody>
          <a:bodyPr/>
          <a:lstStyle/>
          <a:p>
            <a:pPr eaLnBrk="1" hangingPunct="1">
              <a:lnSpc>
                <a:spcPct val="90000"/>
              </a:lnSpc>
              <a:buFont typeface="Symbol" pitchFamily="18" charset="2"/>
              <a:buNone/>
            </a:pPr>
            <a:r>
              <a:rPr lang="en-US" altLang="bg-BG" sz="1100" dirty="0" smtClean="0"/>
              <a:t>One of </a:t>
            </a:r>
            <a:r>
              <a:rPr lang="en-US" altLang="bg-BG" sz="1100" dirty="0" err="1" smtClean="0"/>
              <a:t>th</a:t>
            </a:r>
            <a:r>
              <a:rPr lang="en-US" altLang="bg-BG" sz="1100" dirty="0" smtClean="0"/>
              <a:t> </a:t>
            </a:r>
            <a:r>
              <a:rPr lang="en-US" altLang="bg-BG" sz="1100" dirty="0" err="1" smtClean="0"/>
              <a:t>emost</a:t>
            </a:r>
            <a:r>
              <a:rPr lang="en-US" altLang="bg-BG" sz="1100" dirty="0" smtClean="0"/>
              <a:t> important elements of HIV </a:t>
            </a:r>
            <a:r>
              <a:rPr lang="en-US" altLang="bg-BG" sz="1100" dirty="0" err="1" smtClean="0"/>
              <a:t>immunopathogenesis</a:t>
            </a:r>
            <a:r>
              <a:rPr lang="en-US" altLang="bg-BG" sz="1100" dirty="0" smtClean="0"/>
              <a:t> is the accelerated CD4 T cell destruction.  It starts from the onset of HIV infection and is manifested by a </a:t>
            </a:r>
            <a:r>
              <a:rPr lang="en-US" altLang="bg-BG" sz="1100" dirty="0" err="1" smtClean="0"/>
              <a:t>pregressive</a:t>
            </a:r>
            <a:r>
              <a:rPr lang="en-US" altLang="bg-BG" sz="1100" dirty="0" smtClean="0"/>
              <a:t> decline of CD4 T cell numbers leading to a physical exhaustion of the immune system and </a:t>
            </a:r>
            <a:r>
              <a:rPr lang="bg-BG" altLang="bg-BG" sz="1100" dirty="0" smtClean="0"/>
              <a:t> </a:t>
            </a:r>
            <a:r>
              <a:rPr lang="en-US" altLang="bg-BG" sz="1100" dirty="0" smtClean="0"/>
              <a:t>immune deficiency. The reasons for CD4 T cell destruction are complex and include: </a:t>
            </a:r>
            <a:r>
              <a:rPr lang="bg-BG" altLang="bg-BG" sz="1100" dirty="0" smtClean="0"/>
              <a:t> </a:t>
            </a:r>
            <a:r>
              <a:rPr lang="en-US" altLang="bg-BG" sz="1100" dirty="0" smtClean="0"/>
              <a:t> </a:t>
            </a:r>
            <a:endParaRPr lang="bg-BG" altLang="bg-BG" sz="1100" dirty="0" smtClean="0"/>
          </a:p>
          <a:p>
            <a:pPr lvl="1" eaLnBrk="1" hangingPunct="1">
              <a:lnSpc>
                <a:spcPct val="90000"/>
              </a:lnSpc>
              <a:spcBef>
                <a:spcPts val="650"/>
              </a:spcBef>
              <a:spcAft>
                <a:spcPts val="325"/>
              </a:spcAft>
            </a:pPr>
            <a:r>
              <a:rPr lang="en-US" altLang="bg-BG" sz="1000" b="1" dirty="0" smtClean="0"/>
              <a:t>Cell destruction -</a:t>
            </a:r>
            <a:endParaRPr lang="en-US" altLang="bg-BG" sz="1100" b="1" dirty="0" smtClean="0"/>
          </a:p>
          <a:p>
            <a:pPr lvl="2" eaLnBrk="1" hangingPunct="1">
              <a:lnSpc>
                <a:spcPct val="90000"/>
              </a:lnSpc>
              <a:spcBef>
                <a:spcPts val="650"/>
              </a:spcBef>
              <a:spcAft>
                <a:spcPts val="325"/>
              </a:spcAft>
            </a:pPr>
            <a:r>
              <a:rPr lang="en-US" altLang="bg-BG" sz="1100" dirty="0" smtClean="0"/>
              <a:t>Direct viral mediated  c</a:t>
            </a:r>
            <a:r>
              <a:rPr lang="en-US" altLang="bg-BG" sz="1000" dirty="0" smtClean="0"/>
              <a:t>ell destruction</a:t>
            </a:r>
          </a:p>
          <a:p>
            <a:pPr lvl="2" eaLnBrk="1" hangingPunct="1">
              <a:lnSpc>
                <a:spcPct val="90000"/>
              </a:lnSpc>
              <a:spcBef>
                <a:spcPts val="650"/>
              </a:spcBef>
              <a:spcAft>
                <a:spcPts val="325"/>
              </a:spcAft>
            </a:pPr>
            <a:r>
              <a:rPr lang="en-US" altLang="bg-BG" sz="1100" dirty="0" smtClean="0"/>
              <a:t>Destruction of uninfected cells</a:t>
            </a:r>
          </a:p>
          <a:p>
            <a:pPr eaLnBrk="1" hangingPunct="1">
              <a:lnSpc>
                <a:spcPct val="90000"/>
              </a:lnSpc>
              <a:spcBef>
                <a:spcPts val="650"/>
              </a:spcBef>
              <a:spcAft>
                <a:spcPts val="325"/>
              </a:spcAft>
            </a:pPr>
            <a:r>
              <a:rPr lang="en-US" altLang="bg-BG" sz="1000" dirty="0" smtClean="0"/>
              <a:t>   </a:t>
            </a:r>
            <a:r>
              <a:rPr lang="en-US" altLang="bg-BG" sz="1000" b="1" dirty="0" smtClean="0"/>
              <a:t>Altered re-circulation and redistribution.</a:t>
            </a:r>
          </a:p>
          <a:p>
            <a:pPr eaLnBrk="1" hangingPunct="1">
              <a:lnSpc>
                <a:spcPct val="90000"/>
              </a:lnSpc>
              <a:spcBef>
                <a:spcPts val="650"/>
              </a:spcBef>
              <a:spcAft>
                <a:spcPts val="325"/>
              </a:spcAft>
            </a:pPr>
            <a:r>
              <a:rPr lang="en-US" altLang="bg-BG" sz="1000" b="1" dirty="0" smtClean="0"/>
              <a:t>   Impaired  cell production</a:t>
            </a:r>
          </a:p>
          <a:p>
            <a:pPr lvl="2" eaLnBrk="1" hangingPunct="1">
              <a:lnSpc>
                <a:spcPct val="90000"/>
              </a:lnSpc>
            </a:pPr>
            <a:r>
              <a:rPr lang="en-US" altLang="bg-BG" sz="1100" dirty="0" smtClean="0"/>
              <a:t>Bone marrow</a:t>
            </a:r>
          </a:p>
          <a:p>
            <a:pPr lvl="2" eaLnBrk="1" hangingPunct="1">
              <a:lnSpc>
                <a:spcPct val="90000"/>
              </a:lnSpc>
            </a:pPr>
            <a:r>
              <a:rPr lang="en-US" altLang="bg-BG" sz="1100" dirty="0" smtClean="0"/>
              <a:t>Thymus</a:t>
            </a:r>
          </a:p>
          <a:p>
            <a:pPr lvl="2" eaLnBrk="1" hangingPunct="1">
              <a:lnSpc>
                <a:spcPct val="90000"/>
              </a:lnSpc>
            </a:pPr>
            <a:r>
              <a:rPr lang="en-US" altLang="bg-BG" sz="1100" dirty="0" smtClean="0"/>
              <a:t>Peripheral lymphoid organs</a:t>
            </a:r>
          </a:p>
          <a:p>
            <a:pPr eaLnBrk="1" hangingPunct="1">
              <a:lnSpc>
                <a:spcPct val="90000"/>
              </a:lnSpc>
              <a:spcBef>
                <a:spcPts val="650"/>
              </a:spcBef>
              <a:spcAft>
                <a:spcPts val="325"/>
              </a:spcAft>
            </a:pPr>
            <a:r>
              <a:rPr lang="en-US" altLang="bg-BG" sz="1000" dirty="0" smtClean="0"/>
              <a:t>   </a:t>
            </a:r>
            <a:r>
              <a:rPr lang="en-US" altLang="bg-BG" sz="1000" b="1" dirty="0" smtClean="0"/>
              <a:t>Activation induced cell death</a:t>
            </a:r>
          </a:p>
          <a:p>
            <a:pPr lvl="2" eaLnBrk="1" hangingPunct="1">
              <a:lnSpc>
                <a:spcPct val="90000"/>
              </a:lnSpc>
            </a:pPr>
            <a:r>
              <a:rPr lang="en-US" altLang="bg-BG" sz="1100" dirty="0" smtClean="0"/>
              <a:t>Activation by antigenic stimulus or cytokines released by APCs and activated T cells</a:t>
            </a:r>
            <a:endParaRPr lang="bg-BG" altLang="bg-BG" sz="1100" dirty="0" smtClean="0"/>
          </a:p>
          <a:p>
            <a:pPr eaLnBrk="1" hangingPunct="1">
              <a:lnSpc>
                <a:spcPct val="90000"/>
              </a:lnSpc>
              <a:buFont typeface="Symbol" pitchFamily="18" charset="2"/>
              <a:buNone/>
            </a:pPr>
            <a:endParaRPr lang="en-US" altLang="bg-BG" sz="1100" dirty="0" smtClean="0"/>
          </a:p>
          <a:p>
            <a:pPr eaLnBrk="1" hangingPunct="1">
              <a:lnSpc>
                <a:spcPct val="90000"/>
              </a:lnSpc>
              <a:buFont typeface="Symbol" pitchFamily="18" charset="2"/>
              <a:buNone/>
            </a:pPr>
            <a:r>
              <a:rPr lang="en-US" altLang="bg-BG" sz="1100" dirty="0" smtClean="0"/>
              <a:t>Regardless of  reason, the final result is progressive depletion of CD4 T cells below a level whereby immune deficiency is manifested.</a:t>
            </a:r>
          </a:p>
          <a:p>
            <a:pPr eaLnBrk="1" hangingPunct="1">
              <a:lnSpc>
                <a:spcPct val="90000"/>
              </a:lnSpc>
              <a:buFont typeface="Symbol" pitchFamily="18" charset="2"/>
              <a:buNone/>
            </a:pPr>
            <a:r>
              <a:rPr lang="en-US" altLang="bg-BG" sz="1100" dirty="0" smtClean="0"/>
              <a:t>It is due to the fact that APC and CD4 T cells are crucial for the development of immune responses. </a:t>
            </a:r>
            <a:endParaRPr lang="bg-BG" altLang="bg-BG" sz="1100" dirty="0" smtClean="0"/>
          </a:p>
          <a:p>
            <a:pPr eaLnBrk="1" hangingPunct="1">
              <a:lnSpc>
                <a:spcPct val="90000"/>
              </a:lnSpc>
              <a:buFont typeface="Symbol" pitchFamily="18" charset="2"/>
              <a:buNone/>
            </a:pPr>
            <a:r>
              <a:rPr lang="en-US" altLang="bg-BG" sz="1100"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2D58106-6997-442E-BDBC-A924EEBB817C}" type="slidenum">
              <a:rPr lang="bg-BG" altLang="bg-BG" smtClean="0">
                <a:latin typeface="Arial" charset="0"/>
              </a:rPr>
              <a:pPr/>
              <a:t>56</a:t>
            </a:fld>
            <a:endParaRPr lang="bg-BG" altLang="bg-BG" smtClean="0">
              <a:latin typeface="Arial" charset="0"/>
            </a:endParaRPr>
          </a:p>
        </p:txBody>
      </p:sp>
      <p:sp>
        <p:nvSpPr>
          <p:cNvPr id="93187" name="Rectangle 2"/>
          <p:cNvSpPr>
            <a:spLocks noGrp="1" noRot="1" noChangeAspect="1" noChangeArrowheads="1" noTextEdit="1"/>
          </p:cNvSpPr>
          <p:nvPr>
            <p:ph type="sldImg"/>
          </p:nvPr>
        </p:nvSpPr>
        <p:spPr>
          <a:xfrm>
            <a:off x="992188" y="768350"/>
            <a:ext cx="5114925" cy="3836988"/>
          </a:xfrm>
          <a:ln/>
        </p:spPr>
      </p:sp>
      <p:sp>
        <p:nvSpPr>
          <p:cNvPr id="93188" name="Rectangle 3"/>
          <p:cNvSpPr>
            <a:spLocks noGrp="1" noChangeArrowheads="1"/>
          </p:cNvSpPr>
          <p:nvPr>
            <p:ph type="body" idx="1"/>
          </p:nvPr>
        </p:nvSpPr>
        <p:spPr>
          <a:xfrm>
            <a:off x="946574" y="4861441"/>
            <a:ext cx="5206153" cy="4605576"/>
          </a:xfrm>
          <a:noFill/>
          <a:ln/>
        </p:spPr>
        <p:txBody>
          <a:bodyPr/>
          <a:lstStyle/>
          <a:p>
            <a:pPr eaLnBrk="1" hangingPunct="1"/>
            <a:r>
              <a:rPr lang="en-US" altLang="bg-BG" sz="1100" dirty="0" smtClean="0"/>
              <a:t>This can be illustrated by the correlation between the number of CD4 T cells and the appearance of opportunistic infections. They are usually manifested when CD4 count drops below  </a:t>
            </a:r>
            <a:r>
              <a:rPr lang="bg-BG" altLang="bg-BG" sz="1100" dirty="0" smtClean="0"/>
              <a:t> 500 </a:t>
            </a:r>
            <a:r>
              <a:rPr lang="en-US" altLang="bg-BG" sz="1100" dirty="0" smtClean="0"/>
              <a:t>cells </a:t>
            </a:r>
            <a:r>
              <a:rPr lang="bg-BG" altLang="bg-BG" sz="1100" dirty="0" smtClean="0"/>
              <a:t>/</a:t>
            </a:r>
            <a:r>
              <a:rPr lang="en-US" altLang="bg-BG" sz="1100" dirty="0" smtClean="0"/>
              <a:t>mm</a:t>
            </a:r>
            <a:r>
              <a:rPr lang="bg-BG" altLang="bg-BG" sz="1100" baseline="30000" dirty="0" smtClean="0"/>
              <a:t>3</a:t>
            </a:r>
            <a:r>
              <a:rPr lang="bg-BG" altLang="bg-BG" sz="1100" dirty="0" smtClean="0"/>
              <a:t>. </a:t>
            </a:r>
            <a:r>
              <a:rPr lang="en-US" altLang="bg-BG" sz="1100" dirty="0" smtClean="0"/>
              <a:t>The spectrum and incidence of opportunistic infections increase with the development of immune deficiency. The clear-cur association between CD4 count and the incidence of opportunistic infections and malignant diseases is the rationale for using CD4 count as criterion for starting HAART. Two  views for starting HAART exist </a:t>
            </a:r>
            <a:endParaRPr lang="bg-BG" altLang="bg-BG" sz="1100" dirty="0" smtClean="0"/>
          </a:p>
          <a:p>
            <a:pPr eaLnBrk="1" hangingPunct="1"/>
            <a:r>
              <a:rPr lang="en-US" altLang="bg-BG" sz="1100" dirty="0" smtClean="0"/>
              <a:t> </a:t>
            </a:r>
            <a:r>
              <a:rPr lang="bg-BG" altLang="bg-BG" sz="1100" dirty="0" smtClean="0"/>
              <a:t> </a:t>
            </a:r>
            <a:r>
              <a:rPr lang="en-US" altLang="bg-BG" sz="1100" dirty="0" smtClean="0"/>
              <a:t> </a:t>
            </a:r>
          </a:p>
          <a:p>
            <a:pPr eaLnBrk="1" hangingPunct="1">
              <a:buFontTx/>
              <a:buChar char="•"/>
            </a:pPr>
            <a:r>
              <a:rPr lang="en-US" altLang="bg-BG" sz="1100" dirty="0" smtClean="0"/>
              <a:t>Starting therapy as early as possible while the immune system is still preserved to achieve a quick and more complete immune recovery </a:t>
            </a:r>
          </a:p>
          <a:p>
            <a:pPr eaLnBrk="1" hangingPunct="1">
              <a:buFontTx/>
              <a:buChar char="•"/>
            </a:pPr>
            <a:r>
              <a:rPr lang="en-US" altLang="bg-BG" sz="1100" dirty="0" smtClean="0"/>
              <a:t> Delay of</a:t>
            </a:r>
            <a:r>
              <a:rPr lang="bg-BG" altLang="bg-BG" sz="1100" dirty="0" smtClean="0"/>
              <a:t> </a:t>
            </a:r>
            <a:r>
              <a:rPr lang="en-US" altLang="bg-BG" sz="1100" dirty="0" smtClean="0"/>
              <a:t>therapy to avoid toxicity and side effects of HAART as well as the early appearance of resistant strains. </a:t>
            </a:r>
            <a:r>
              <a:rPr lang="bg-BG" altLang="bg-BG" sz="1100" dirty="0" smtClean="0"/>
              <a:t> </a:t>
            </a:r>
            <a:r>
              <a:rPr lang="en-US" altLang="bg-BG" sz="1100" dirty="0" smtClean="0"/>
              <a:t> </a:t>
            </a:r>
            <a:endParaRPr lang="bg-BG" altLang="bg-BG" sz="1100" dirty="0" smtClean="0"/>
          </a:p>
          <a:p>
            <a:pPr eaLnBrk="1" hangingPunct="1"/>
            <a:r>
              <a:rPr lang="en-US" altLang="bg-BG" sz="1100" dirty="0" smtClean="0"/>
              <a:t>According to the European and USA guidelines, in asymptomatic patients HAART is started at CD4 count between 500 and 350 cells/mm3 depending on  viral load. According to WHO recommendations HAART should start at 200 cells/mm3.</a:t>
            </a:r>
          </a:p>
          <a:p>
            <a:pPr eaLnBrk="1" hangingPunct="1"/>
            <a:r>
              <a:rPr lang="en-US" altLang="bg-BG" sz="1100" dirty="0" smtClean="0"/>
              <a:t>In conclusion, the correlation between CD4 cell count and the clinical course of HIV/AIDS  determine CD4 count as a basic laboratory indicator for monitoring of immune deficiency and the effects of antiretroviral therapy. </a:t>
            </a:r>
            <a:endParaRPr lang="bg-BG" altLang="bg-BG" sz="1100" dirty="0" smtClean="0"/>
          </a:p>
          <a:p>
            <a:pPr eaLnBrk="1" hangingPunct="1"/>
            <a:r>
              <a:rPr lang="en-US" altLang="bg-BG" sz="1100" dirty="0" smtClean="0"/>
              <a:t> Consequently, the precise and reproducible measurement of CD4 cell count is extremely important. </a:t>
            </a:r>
            <a:endParaRPr lang="bg-BG" altLang="bg-BG" sz="1100" dirty="0" smtClean="0"/>
          </a:p>
          <a:p>
            <a:pPr eaLnBrk="1" hangingPunct="1"/>
            <a:endParaRPr lang="bg-BG" altLang="bg-BG" sz="1100" dirty="0" smtClean="0"/>
          </a:p>
          <a:p>
            <a:pPr eaLnBrk="1" hangingPunct="1"/>
            <a:r>
              <a:rPr lang="en-US" altLang="bg-BG" sz="1100" dirty="0" smtClean="0"/>
              <a:t> </a:t>
            </a:r>
            <a:endParaRPr lang="bg-BG" altLang="bg-BG" sz="1100" dirty="0" smtClean="0"/>
          </a:p>
          <a:p>
            <a:pPr eaLnBrk="1" hangingPunct="1"/>
            <a:endParaRPr lang="en-US" altLang="bg-BG" sz="11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4772FC5-9D9C-4CE7-B0C2-AD6E01511781}" type="slidenum">
              <a:rPr lang="bg-BG" altLang="bg-BG" smtClean="0">
                <a:latin typeface="Arial" charset="0"/>
              </a:rPr>
              <a:pPr/>
              <a:t>62</a:t>
            </a:fld>
            <a:endParaRPr lang="bg-BG" altLang="bg-BG" smtClean="0">
              <a:latin typeface="Arial" charset="0"/>
            </a:endParaRPr>
          </a:p>
        </p:txBody>
      </p:sp>
      <p:sp>
        <p:nvSpPr>
          <p:cNvPr id="94211" name="Rectangle 2"/>
          <p:cNvSpPr>
            <a:spLocks noGrp="1" noRot="1" noChangeAspect="1" noChangeArrowheads="1" noTextEdit="1"/>
          </p:cNvSpPr>
          <p:nvPr>
            <p:ph type="sldImg"/>
          </p:nvPr>
        </p:nvSpPr>
        <p:spPr>
          <a:xfrm>
            <a:off x="992188" y="768350"/>
            <a:ext cx="5114925" cy="3836988"/>
          </a:xfrm>
          <a:ln/>
        </p:spPr>
      </p:sp>
      <p:sp>
        <p:nvSpPr>
          <p:cNvPr id="94212" name="Rectangle 3"/>
          <p:cNvSpPr>
            <a:spLocks noGrp="1" noChangeArrowheads="1"/>
          </p:cNvSpPr>
          <p:nvPr>
            <p:ph type="body" idx="1"/>
          </p:nvPr>
        </p:nvSpPr>
        <p:spPr>
          <a:noFill/>
          <a:ln/>
        </p:spPr>
        <p:txBody>
          <a:bodyPr/>
          <a:lstStyle/>
          <a:p>
            <a:pPr eaLnBrk="1" hangingPunct="1"/>
            <a:r>
              <a:rPr lang="en-US" altLang="bg-BG" smtClean="0">
                <a:latin typeface="Arial" charset="0"/>
              </a:rPr>
              <a:t>Figure 1. Per-contact probability of HIV transmission. The infectivity ranges for sexual contact are derived from a comprehensive review of the literature (lower and upper bounds are from modeling per-contact transmission in different study populations with different modeling techniques). Each infectivity estimate for the other routes of infection originates from one representative study. The routes of infectionare as follows: sexual intercourse, with indicatingfemale-to-male transmission, indicating male-to-femaletransmission, and indicating male-to-male transmission; needlestick; needle sharing; transmission from mother to infant with and withoutperinatal zidovudine treatment; and transfusion.</a:t>
            </a:r>
            <a:br>
              <a:rPr lang="en-US" altLang="bg-BG" smtClean="0">
                <a:latin typeface="Arial" charset="0"/>
              </a:rPr>
            </a:br>
            <a:r>
              <a:rPr lang="en-US" altLang="bg-BG" smtClean="0">
                <a:latin typeface="Arial" charset="0"/>
              </a:rPr>
              <a:t>Royce RA, Sena A, Cates W Jr, Cohen MS. Current concepts: sexual transmission of HIV. N Engl J Med. 1997;336:1072-1078. Copyright 1997. Massachusetts Medical Society. All rights reserved.</a:t>
            </a:r>
          </a:p>
          <a:p>
            <a:pPr eaLnBrk="1" hangingPunct="1"/>
            <a:endParaRPr lang="bg-BG" altLang="bg-BG"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sp>
        <p:nvSpPr>
          <p:cNvPr id="113666" name="Rectangle 2"/>
          <p:cNvSpPr>
            <a:spLocks noGrp="1" noChangeArrowheads="1"/>
          </p:cNvSpPr>
          <p:nvPr>
            <p:ph type="ctrTitle"/>
          </p:nvPr>
        </p:nvSpPr>
        <p:spPr>
          <a:xfrm>
            <a:off x="914400" y="1524000"/>
            <a:ext cx="7623175" cy="1752600"/>
          </a:xfrm>
        </p:spPr>
        <p:txBody>
          <a:bodyPr/>
          <a:lstStyle>
            <a:lvl1pPr>
              <a:defRPr sz="5000"/>
            </a:lvl1pPr>
          </a:lstStyle>
          <a:p>
            <a:pPr lvl="0"/>
            <a:r>
              <a:rPr lang="bg-BG" altLang="en-US" noProof="0" smtClean="0"/>
              <a:t>Click to edit Master title style</a:t>
            </a:r>
          </a:p>
        </p:txBody>
      </p:sp>
      <p:sp>
        <p:nvSpPr>
          <p:cNvPr id="1136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bg-BG" altLang="en-US" noProof="0" smtClean="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bg-BG" altLang="en-US"/>
          </a:p>
        </p:txBody>
      </p:sp>
      <p:sp>
        <p:nvSpPr>
          <p:cNvPr id="7" name="Rectangle 5"/>
          <p:cNvSpPr>
            <a:spLocks noGrp="1" noChangeArrowheads="1"/>
          </p:cNvSpPr>
          <p:nvPr>
            <p:ph type="ftr" sz="quarter" idx="11"/>
          </p:nvPr>
        </p:nvSpPr>
        <p:spPr/>
        <p:txBody>
          <a:bodyPr/>
          <a:lstStyle>
            <a:lvl1pPr>
              <a:defRPr/>
            </a:lvl1pPr>
          </a:lstStyle>
          <a:p>
            <a:pPr>
              <a:defRPr/>
            </a:pPr>
            <a:endParaRPr lang="bg-BG" altLang="en-US"/>
          </a:p>
        </p:txBody>
      </p:sp>
      <p:sp>
        <p:nvSpPr>
          <p:cNvPr id="8" name="Rectangle 6"/>
          <p:cNvSpPr>
            <a:spLocks noGrp="1" noChangeArrowheads="1"/>
          </p:cNvSpPr>
          <p:nvPr>
            <p:ph type="sldNum" sz="quarter" idx="12"/>
          </p:nvPr>
        </p:nvSpPr>
        <p:spPr/>
        <p:txBody>
          <a:bodyPr/>
          <a:lstStyle>
            <a:lvl1pPr>
              <a:defRPr/>
            </a:lvl1pPr>
          </a:lstStyle>
          <a:p>
            <a:pPr>
              <a:defRPr/>
            </a:pPr>
            <a:fld id="{D16B4CBD-D7E6-4BEB-9DF2-639065E7A3F8}" type="slidenum">
              <a:rPr lang="bg-BG" altLang="en-US"/>
              <a:pPr>
                <a:defRPr/>
              </a:pPr>
              <a:t>‹#›</a:t>
            </a:fld>
            <a:endParaRPr lang="bg-BG" altLang="en-US"/>
          </a:p>
        </p:txBody>
      </p:sp>
    </p:spTree>
    <p:extLst>
      <p:ext uri="{BB962C8B-B14F-4D97-AF65-F5344CB8AC3E}">
        <p14:creationId xmlns:p14="http://schemas.microsoft.com/office/powerpoint/2010/main" val="4288832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50A0E475-5367-4FE6-B966-17D18F501EF0}" type="datetimeFigureOut">
              <a:rPr lang="en-US" altLang="en-US" smtClean="0"/>
              <a:pPr>
                <a:defRPr/>
              </a:pPr>
              <a:t>3/29/2020</a:t>
            </a:fld>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E1486C1-207B-4900-8635-A3A4C2962D81}" type="slidenum">
              <a:rPr lang="en-US" altLang="en-US" smtClean="0"/>
              <a:pPr>
                <a:defRPr/>
              </a:pPr>
              <a:t>‹#›</a:t>
            </a:fld>
            <a:endParaRPr lang="en-US" altLang="en-US"/>
          </a:p>
        </p:txBody>
      </p:sp>
    </p:spTree>
    <p:extLst>
      <p:ext uri="{BB962C8B-B14F-4D97-AF65-F5344CB8AC3E}">
        <p14:creationId xmlns:p14="http://schemas.microsoft.com/office/powerpoint/2010/main" val="208304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76B05BF-9558-4E4E-AB3A-C694E89691FA}" type="datetimeFigureOut">
              <a:rPr lang="en-US" altLang="en-US" smtClean="0"/>
              <a:pPr>
                <a:defRPr/>
              </a:pPr>
              <a:t>3/29/2020</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1CADD3F-BFBC-43DC-9FDB-73AE6D2E8E86}" type="slidenum">
              <a:rPr lang="en-US" altLang="en-US" smtClean="0"/>
              <a:pPr>
                <a:defRPr/>
              </a:pPr>
              <a:t>‹#›</a:t>
            </a:fld>
            <a:endParaRPr lang="en-US" altLang="en-US"/>
          </a:p>
        </p:txBody>
      </p:sp>
    </p:spTree>
    <p:extLst>
      <p:ext uri="{BB962C8B-B14F-4D97-AF65-F5344CB8AC3E}">
        <p14:creationId xmlns:p14="http://schemas.microsoft.com/office/powerpoint/2010/main" val="2660630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13AA10C-F615-487B-8268-AD8756675251}" type="datetimeFigureOut">
              <a:rPr lang="en-US" altLang="en-US" smtClean="0"/>
              <a:pPr>
                <a:defRPr/>
              </a:pPr>
              <a:t>3/29/2020</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FDD0FAD-1C47-413B-BC85-82B6C52E24CF}" type="slidenum">
              <a:rPr lang="en-US" altLang="en-US" smtClean="0"/>
              <a:pPr>
                <a:defRPr/>
              </a:pPr>
              <a:t>‹#›</a:t>
            </a:fld>
            <a:endParaRPr lang="en-US" altLang="en-US"/>
          </a:p>
        </p:txBody>
      </p:sp>
    </p:spTree>
    <p:extLst>
      <p:ext uri="{BB962C8B-B14F-4D97-AF65-F5344CB8AC3E}">
        <p14:creationId xmlns:p14="http://schemas.microsoft.com/office/powerpoint/2010/main" val="1206606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лавие, съдържание и текст">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7813"/>
            <a:ext cx="8229600" cy="1139825"/>
          </a:xfrm>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648200" y="1600200"/>
            <a:ext cx="4038600" cy="4525963"/>
          </a:xfr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Rectangle 69"/>
          <p:cNvSpPr>
            <a:spLocks noGrp="1" noChangeArrowheads="1"/>
          </p:cNvSpPr>
          <p:nvPr>
            <p:ph type="dt" sz="half" idx="10"/>
          </p:nvPr>
        </p:nvSpPr>
        <p:spPr>
          <a:ln/>
        </p:spPr>
        <p:txBody>
          <a:bodyPr/>
          <a:lstStyle>
            <a:lvl1pPr>
              <a:defRPr/>
            </a:lvl1pPr>
          </a:lstStyle>
          <a:p>
            <a:pPr>
              <a:defRPr/>
            </a:pPr>
            <a:endParaRPr lang="bg-BG"/>
          </a:p>
        </p:txBody>
      </p:sp>
      <p:sp>
        <p:nvSpPr>
          <p:cNvPr id="6" name="Rectangle 70"/>
          <p:cNvSpPr>
            <a:spLocks noGrp="1" noChangeArrowheads="1"/>
          </p:cNvSpPr>
          <p:nvPr>
            <p:ph type="ftr" sz="quarter" idx="11"/>
          </p:nvPr>
        </p:nvSpPr>
        <p:spPr>
          <a:ln/>
        </p:spPr>
        <p:txBody>
          <a:bodyPr/>
          <a:lstStyle>
            <a:lvl1pPr>
              <a:defRPr/>
            </a:lvl1pPr>
          </a:lstStyle>
          <a:p>
            <a:pPr>
              <a:defRPr/>
            </a:pPr>
            <a:endParaRPr lang="bg-BG"/>
          </a:p>
        </p:txBody>
      </p:sp>
      <p:sp>
        <p:nvSpPr>
          <p:cNvPr id="7" name="Rectangle 71"/>
          <p:cNvSpPr>
            <a:spLocks noGrp="1" noChangeArrowheads="1"/>
          </p:cNvSpPr>
          <p:nvPr>
            <p:ph type="sldNum" sz="quarter" idx="12"/>
          </p:nvPr>
        </p:nvSpPr>
        <p:spPr>
          <a:ln/>
        </p:spPr>
        <p:txBody>
          <a:bodyPr/>
          <a:lstStyle>
            <a:lvl1pPr>
              <a:defRPr/>
            </a:lvl1pPr>
          </a:lstStyle>
          <a:p>
            <a:pPr>
              <a:defRPr/>
            </a:pPr>
            <a:fld id="{4EF79ECC-6B09-4440-BF2F-B4E7F94D5645}" type="slidenum">
              <a:rPr lang="bg-BG"/>
              <a:pPr>
                <a:defRPr/>
              </a:pPr>
              <a:t>‹#›</a:t>
            </a:fld>
            <a:endParaRPr lang="bg-BG"/>
          </a:p>
        </p:txBody>
      </p:sp>
    </p:spTree>
    <p:extLst>
      <p:ext uri="{BB962C8B-B14F-4D97-AF65-F5344CB8AC3E}">
        <p14:creationId xmlns:p14="http://schemas.microsoft.com/office/powerpoint/2010/main" val="452187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Заглавие и таблица">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7813"/>
            <a:ext cx="8229600" cy="1139825"/>
          </a:xfrm>
        </p:spPr>
        <p:txBody>
          <a:bodyPr/>
          <a:lstStyle/>
          <a:p>
            <a:r>
              <a:rPr lang="bg-BG" smtClean="0"/>
              <a:t>Щракнете, за да редактирате стила на заглавието в образеца</a:t>
            </a:r>
            <a:endParaRPr lang="bg-BG"/>
          </a:p>
        </p:txBody>
      </p:sp>
      <p:sp>
        <p:nvSpPr>
          <p:cNvPr id="3" name="Контейнер за таблица 2"/>
          <p:cNvSpPr>
            <a:spLocks noGrp="1"/>
          </p:cNvSpPr>
          <p:nvPr>
            <p:ph type="tbl" idx="1"/>
          </p:nvPr>
        </p:nvSpPr>
        <p:spPr>
          <a:xfrm>
            <a:off x="457200" y="1600200"/>
            <a:ext cx="8229600" cy="4525963"/>
          </a:xfrm>
        </p:spPr>
        <p:txBody>
          <a:bodyPr/>
          <a:lstStyle/>
          <a:p>
            <a:pPr lvl="0"/>
            <a:endParaRPr lang="bg-BG" noProof="0" smtClean="0"/>
          </a:p>
        </p:txBody>
      </p:sp>
      <p:sp>
        <p:nvSpPr>
          <p:cNvPr id="4" name="Rectangle 69"/>
          <p:cNvSpPr>
            <a:spLocks noGrp="1" noChangeArrowheads="1"/>
          </p:cNvSpPr>
          <p:nvPr>
            <p:ph type="dt" sz="half" idx="10"/>
          </p:nvPr>
        </p:nvSpPr>
        <p:spPr>
          <a:ln/>
        </p:spPr>
        <p:txBody>
          <a:bodyPr/>
          <a:lstStyle>
            <a:lvl1pPr>
              <a:defRPr/>
            </a:lvl1pPr>
          </a:lstStyle>
          <a:p>
            <a:pPr>
              <a:defRPr/>
            </a:pPr>
            <a:endParaRPr lang="bg-BG"/>
          </a:p>
        </p:txBody>
      </p:sp>
      <p:sp>
        <p:nvSpPr>
          <p:cNvPr id="5" name="Rectangle 70"/>
          <p:cNvSpPr>
            <a:spLocks noGrp="1" noChangeArrowheads="1"/>
          </p:cNvSpPr>
          <p:nvPr>
            <p:ph type="ftr" sz="quarter" idx="11"/>
          </p:nvPr>
        </p:nvSpPr>
        <p:spPr>
          <a:ln/>
        </p:spPr>
        <p:txBody>
          <a:bodyPr/>
          <a:lstStyle>
            <a:lvl1pPr>
              <a:defRPr/>
            </a:lvl1pPr>
          </a:lstStyle>
          <a:p>
            <a:pPr>
              <a:defRPr/>
            </a:pPr>
            <a:endParaRPr lang="bg-BG"/>
          </a:p>
        </p:txBody>
      </p:sp>
      <p:sp>
        <p:nvSpPr>
          <p:cNvPr id="6" name="Rectangle 71"/>
          <p:cNvSpPr>
            <a:spLocks noGrp="1" noChangeArrowheads="1"/>
          </p:cNvSpPr>
          <p:nvPr>
            <p:ph type="sldNum" sz="quarter" idx="12"/>
          </p:nvPr>
        </p:nvSpPr>
        <p:spPr>
          <a:ln/>
        </p:spPr>
        <p:txBody>
          <a:bodyPr/>
          <a:lstStyle>
            <a:lvl1pPr>
              <a:defRPr/>
            </a:lvl1pPr>
          </a:lstStyle>
          <a:p>
            <a:pPr>
              <a:defRPr/>
            </a:pPr>
            <a:fld id="{5A568212-EBB9-4351-8697-ECCDE32D151A}" type="slidenum">
              <a:rPr lang="bg-BG"/>
              <a:pPr>
                <a:defRPr/>
              </a:pPr>
              <a:t>‹#›</a:t>
            </a:fld>
            <a:endParaRPr lang="bg-BG"/>
          </a:p>
        </p:txBody>
      </p:sp>
    </p:spTree>
    <p:extLst>
      <p:ext uri="{BB962C8B-B14F-4D97-AF65-F5344CB8AC3E}">
        <p14:creationId xmlns:p14="http://schemas.microsoft.com/office/powerpoint/2010/main" val="249553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3191FD70-AC6E-4613-BBDB-AC047553FEE2}" type="datetimeFigureOut">
              <a:rPr lang="en-US" altLang="en-US" smtClean="0"/>
              <a:pPr>
                <a:defRPr/>
              </a:pPr>
              <a:t>3/29/2020</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3D85AAE-8EEF-4C9F-934B-EAB865FBD428}"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92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1F4CFB7-5897-420E-8359-2B3AD50997D9}" type="datetimeFigureOut">
              <a:rPr lang="en-US" altLang="en-US" smtClean="0"/>
              <a:pPr>
                <a:defRPr/>
              </a:pPr>
              <a:t>3/29/2020</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DADFB53-1AD7-4F0A-A761-57801D23F7E3}" type="slidenum">
              <a:rPr lang="en-US" altLang="en-US" smtClean="0"/>
              <a:pPr>
                <a:defRPr/>
              </a:pPr>
              <a:t>‹#›</a:t>
            </a:fld>
            <a:endParaRPr lang="en-US" altLang="en-US"/>
          </a:p>
        </p:txBody>
      </p:sp>
    </p:spTree>
    <p:extLst>
      <p:ext uri="{BB962C8B-B14F-4D97-AF65-F5344CB8AC3E}">
        <p14:creationId xmlns:p14="http://schemas.microsoft.com/office/powerpoint/2010/main" val="386781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FA71C3A0-9BB9-4758-AC70-E5AAA7567E94}" type="datetimeFigureOut">
              <a:rPr lang="en-US" altLang="en-US" smtClean="0"/>
              <a:pPr>
                <a:defRPr/>
              </a:pPr>
              <a:t>3/29/2020</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D010C58-8371-49C3-91F1-DB9BA8FE14AC}"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14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45BCD252-1D31-4832-A3C2-B906504740FC}" type="datetimeFigureOut">
              <a:rPr lang="en-US" altLang="en-US" smtClean="0"/>
              <a:pPr>
                <a:defRPr/>
              </a:pPr>
              <a:t>3/29/2020</a:t>
            </a:fld>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B205E62-D273-4A15-9590-1EA0ABA2128D}" type="slidenum">
              <a:rPr lang="en-US" altLang="en-US" smtClean="0"/>
              <a:pPr>
                <a:defRPr/>
              </a:pPr>
              <a:t>‹#›</a:t>
            </a:fld>
            <a:endParaRPr lang="en-US" altLang="en-US"/>
          </a:p>
        </p:txBody>
      </p:sp>
    </p:spTree>
    <p:extLst>
      <p:ext uri="{BB962C8B-B14F-4D97-AF65-F5344CB8AC3E}">
        <p14:creationId xmlns:p14="http://schemas.microsoft.com/office/powerpoint/2010/main" val="225273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9696E96B-FF83-4676-B61D-C191E3D16AD6}" type="datetimeFigureOut">
              <a:rPr lang="en-US" altLang="en-US" smtClean="0"/>
              <a:pPr>
                <a:defRPr/>
              </a:pPr>
              <a:t>3/29/2020</a:t>
            </a:fld>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58AD0FC-DBA9-44DF-8B33-8A5E3BF184F7}" type="slidenum">
              <a:rPr lang="en-US" altLang="en-US" smtClean="0"/>
              <a:pPr>
                <a:defRPr/>
              </a:pPr>
              <a:t>‹#›</a:t>
            </a:fld>
            <a:endParaRPr lang="en-US" altLang="en-US"/>
          </a:p>
        </p:txBody>
      </p:sp>
    </p:spTree>
    <p:extLst>
      <p:ext uri="{BB962C8B-B14F-4D97-AF65-F5344CB8AC3E}">
        <p14:creationId xmlns:p14="http://schemas.microsoft.com/office/powerpoint/2010/main" val="415376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8F1D0B4F-E378-4072-AB38-8BA26406DE6B}" type="datetimeFigureOut">
              <a:rPr lang="en-US" altLang="en-US" smtClean="0"/>
              <a:pPr>
                <a:defRPr/>
              </a:pPr>
              <a:t>3/29/2020</a:t>
            </a:fld>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4368F6A3-DEEC-42D7-823C-5CD3C5F6478E}" type="slidenum">
              <a:rPr lang="en-US" altLang="en-US" smtClean="0"/>
              <a:pPr>
                <a:defRPr/>
              </a:pPr>
              <a:t>‹#›</a:t>
            </a:fld>
            <a:endParaRPr lang="en-US" altLang="en-US"/>
          </a:p>
        </p:txBody>
      </p:sp>
    </p:spTree>
    <p:extLst>
      <p:ext uri="{BB962C8B-B14F-4D97-AF65-F5344CB8AC3E}">
        <p14:creationId xmlns:p14="http://schemas.microsoft.com/office/powerpoint/2010/main" val="208513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74A86AF2-C6FF-4794-B4D4-39F754F2C729}" type="datetimeFigureOut">
              <a:rPr lang="en-US" altLang="en-US" smtClean="0"/>
              <a:pPr>
                <a:defRPr/>
              </a:pPr>
              <a:t>3/29/2020</a:t>
            </a:fld>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04E39D05-1CAB-41C0-918B-86758F29A236}" type="slidenum">
              <a:rPr lang="en-US" altLang="en-US" smtClean="0"/>
              <a:pPr>
                <a:defRPr/>
              </a:pPr>
              <a:t>‹#›</a:t>
            </a:fld>
            <a:endParaRPr lang="en-US" altLang="en-US"/>
          </a:p>
        </p:txBody>
      </p:sp>
    </p:spTree>
    <p:extLst>
      <p:ext uri="{BB962C8B-B14F-4D97-AF65-F5344CB8AC3E}">
        <p14:creationId xmlns:p14="http://schemas.microsoft.com/office/powerpoint/2010/main" val="222882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62F86938-A73A-4E10-89E9-41ACFB9B29B8}" type="datetimeFigureOut">
              <a:rPr lang="en-US" altLang="en-US" smtClean="0"/>
              <a:pPr>
                <a:defRPr/>
              </a:pPr>
              <a:t>3/29/2020</a:t>
            </a:fld>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C016D48C-1354-467C-B88B-03FC20C8C23D}" type="slidenum">
              <a:rPr lang="en-US" altLang="en-US" smtClean="0"/>
              <a:pPr>
                <a:defRPr/>
              </a:pPr>
              <a:t>‹#›</a:t>
            </a:fld>
            <a:endParaRPr lang="en-US" altLang="en-US"/>
          </a:p>
        </p:txBody>
      </p:sp>
    </p:spTree>
    <p:extLst>
      <p:ext uri="{BB962C8B-B14F-4D97-AF65-F5344CB8AC3E}">
        <p14:creationId xmlns:p14="http://schemas.microsoft.com/office/powerpoint/2010/main" val="2115351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en-US" smtClean="0"/>
              <a:t>Click to edit Master title style</a:t>
            </a:r>
          </a:p>
        </p:txBody>
      </p:sp>
      <p:sp>
        <p:nvSpPr>
          <p:cNvPr id="2051"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en-US" smtClean="0"/>
              <a:t>Click to edit Master text styles</a:t>
            </a:r>
          </a:p>
          <a:p>
            <a:pPr lvl="1"/>
            <a:r>
              <a:rPr lang="bg-BG" altLang="en-US" smtClean="0"/>
              <a:t>Second level</a:t>
            </a:r>
          </a:p>
          <a:p>
            <a:pPr lvl="2"/>
            <a:r>
              <a:rPr lang="bg-BG" altLang="en-US" smtClean="0"/>
              <a:t>Third level</a:t>
            </a:r>
          </a:p>
          <a:p>
            <a:pPr lvl="3"/>
            <a:r>
              <a:rPr lang="bg-BG" altLang="en-US" smtClean="0"/>
              <a:t>Fourth level</a:t>
            </a:r>
          </a:p>
          <a:p>
            <a:pPr lvl="4"/>
            <a:r>
              <a:rPr lang="bg-BG" altLang="en-US" smtClean="0"/>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j-lt"/>
                <a:cs typeface="+mn-cs"/>
              </a:defRPr>
            </a:lvl1pPr>
          </a:lstStyle>
          <a:p>
            <a:pPr>
              <a:defRPr/>
            </a:pPr>
            <a:endParaRPr lang="bg-BG" altLang="en-US"/>
          </a:p>
        </p:txBody>
      </p:sp>
      <p:sp>
        <p:nvSpPr>
          <p:cNvPr id="12" name="Rectangle 5"/>
          <p:cNvSpPr>
            <a:spLocks noGrp="1" noChangeArrowheads="1"/>
          </p:cNvSpPr>
          <p:nvPr>
            <p:ph type="ftr" sz="quarter" idx="3"/>
          </p:nvPr>
        </p:nvSpPr>
        <p:spPr bwMode="auto">
          <a:xfrm>
            <a:off x="31242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j-lt"/>
                <a:cs typeface="+mn-cs"/>
              </a:defRPr>
            </a:lvl1pPr>
          </a:lstStyle>
          <a:p>
            <a:pPr>
              <a:defRPr/>
            </a:pPr>
            <a:endParaRPr lang="bg-BG" altLang="en-US"/>
          </a:p>
        </p:txBody>
      </p:sp>
      <p:sp>
        <p:nvSpPr>
          <p:cNvPr id="13" name="Rectangle 6"/>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cs typeface="+mn-cs"/>
              </a:defRPr>
            </a:lvl1pPr>
          </a:lstStyle>
          <a:p>
            <a:pPr>
              <a:defRPr/>
            </a:pPr>
            <a:fld id="{417D9679-1AFE-4839-AE6B-975E7CEDD4B0}" type="slidenum">
              <a:rPr lang="bg-BG" altLang="en-US"/>
              <a:pPr>
                <a:defRPr/>
              </a:pPr>
              <a:t>‹#›</a:t>
            </a:fld>
            <a:endParaRPr lang="bg-BG" altLang="en-US"/>
          </a:p>
        </p:txBody>
      </p:sp>
    </p:spTree>
  </p:cSld>
  <p:clrMap bg1="lt1" tx1="dk1" bg2="lt2" tx2="dk2" accent1="accent1" accent2="accent2" accent3="accent3" accent4="accent4" accent5="accent5" accent6="accent6" hlink="hlink" folHlink="folHlink"/>
  <p:sldLayoutIdLst>
    <p:sldLayoutId id="2147484100" r:id="rId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E3A021D8-ADD9-47FB-AA37-584BF956E908}" type="datetimeFigureOut">
              <a:rPr lang="en-US" altLang="en-US" smtClean="0"/>
              <a:pPr>
                <a:defRPr/>
              </a:pPr>
              <a:t>3/29/2020</a:t>
            </a:fld>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A927DE59-0333-42F7-91BA-CDA51B904350}" type="slidenum">
              <a:rPr lang="en-US" altLang="en-US" smtClean="0"/>
              <a:pPr>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994012"/>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5" r:id="rId12"/>
    <p:sldLayoutId id="2147484116"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bg.wikipedia.org/wiki/%D0%A3%D1%87%D0%B5%D0%BD" TargetMode="External"/><Relationship Id="rId3" Type="http://schemas.openxmlformats.org/officeDocument/2006/relationships/hyperlink" Target="https://bg.wikipedia.org/wiki/%D0%9B%D1%8E%D0%BA_%D0%9C%D0%BE%D0%BD%D1%82%D0%B0%D0%BD%D0%B8%D0%B5" TargetMode="External"/><Relationship Id="rId7" Type="http://schemas.openxmlformats.org/officeDocument/2006/relationships/hyperlink" Target="https://bg.wikipedia.org/wiki/%D0%A1%D0%90%D0%A9" TargetMode="External"/><Relationship Id="rId2" Type="http://schemas.openxmlformats.org/officeDocument/2006/relationships/hyperlink" Target="https://bg.wikipedia.org/wiki/%D0%A4%D1%80%D0%B0%D0%BD%D1%86%D0%B8%D1%8F" TargetMode="External"/><Relationship Id="rId1" Type="http://schemas.openxmlformats.org/officeDocument/2006/relationships/slideLayout" Target="../slideLayouts/slideLayout3.xml"/><Relationship Id="rId6" Type="http://schemas.openxmlformats.org/officeDocument/2006/relationships/hyperlink" Target="https://bg.wikipedia.org/wiki/2008" TargetMode="External"/><Relationship Id="rId5" Type="http://schemas.openxmlformats.org/officeDocument/2006/relationships/hyperlink" Target="https://bg.wikipedia.org/wiki/%D0%9D%D0%BE%D0%B1%D0%B5%D0%BB%D0%BE%D0%B2%D0%B0_%D0%BD%D0%B0%D0%B3%D1%80%D0%B0%D0%B4%D0%B0" TargetMode="External"/><Relationship Id="rId4" Type="http://schemas.openxmlformats.org/officeDocument/2006/relationships/hyperlink" Target="https://bg.wikipedia.org/wiki/%D0%A4%D1%80%D0%B0%D0%BD%D1%81%D0%BE%D0%B0%D0%B7_%D0%91%D0%B0%D1%80-%D0%A1%D0%B8%D0%BD%D1%83%D1%81%D0%B8" TargetMode="External"/><Relationship Id="rId9" Type="http://schemas.openxmlformats.org/officeDocument/2006/relationships/hyperlink" Target="https://bg.wikipedia.org/wiki/%D0%A0%D0%BE%D0%B1%D1%8A%D1%80%D1%82_%D0%93%D0%B0%D0%BB%D0%BE"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146" name="Line 5"/>
          <p:cNvSpPr>
            <a:spLocks noChangeShapeType="1"/>
          </p:cNvSpPr>
          <p:nvPr/>
        </p:nvSpPr>
        <p:spPr bwMode="auto">
          <a:xfrm>
            <a:off x="2581275" y="901700"/>
            <a:ext cx="4813300" cy="0"/>
          </a:xfrm>
          <a:prstGeom prst="line">
            <a:avLst/>
          </a:prstGeom>
          <a:noFill/>
          <a:ln w="15875" cmpd="thickThin">
            <a:solidFill>
              <a:srgbClr val="000000"/>
            </a:solidFill>
            <a:round/>
            <a:headEnd/>
            <a:tailEnd/>
          </a:ln>
          <a:extLst>
            <a:ext uri="{909E8E84-426E-40DD-AFC4-6F175D3DCCD1}">
              <a14:hiddenFill xmlns:a14="http://schemas.microsoft.com/office/drawing/2010/main">
                <a:noFill/>
              </a14:hiddenFill>
            </a:ext>
          </a:extLst>
        </p:spPr>
        <p:txBody>
          <a:bodyPr/>
          <a:lstStyle/>
          <a:p>
            <a:endParaRPr lang="bg-BG"/>
          </a:p>
        </p:txBody>
      </p:sp>
      <p:graphicFrame>
        <p:nvGraphicFramePr>
          <p:cNvPr id="6147" name="Object 6"/>
          <p:cNvGraphicFramePr>
            <a:graphicFrameLocks noChangeAspect="1"/>
          </p:cNvGraphicFramePr>
          <p:nvPr/>
        </p:nvGraphicFramePr>
        <p:xfrm>
          <a:off x="527050" y="350838"/>
          <a:ext cx="862013" cy="882650"/>
        </p:xfrm>
        <a:graphic>
          <a:graphicData uri="http://schemas.openxmlformats.org/presentationml/2006/ole">
            <mc:AlternateContent xmlns:mc="http://schemas.openxmlformats.org/markup-compatibility/2006">
              <mc:Choice xmlns:v="urn:schemas-microsoft-com:vml" Requires="v">
                <p:oleObj spid="_x0000_s6167" r:id="rId4" imgW="4785480" imgH="4894560" progId="">
                  <p:embed/>
                </p:oleObj>
              </mc:Choice>
              <mc:Fallback>
                <p:oleObj r:id="rId4" imgW="4785480" imgH="4894560"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50" y="350838"/>
                        <a:ext cx="862013"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Rectangle 7"/>
          <p:cNvSpPr>
            <a:spLocks noChangeArrowheads="1"/>
          </p:cNvSpPr>
          <p:nvPr/>
        </p:nvSpPr>
        <p:spPr bwMode="auto">
          <a:xfrm>
            <a:off x="71438" y="2833688"/>
            <a:ext cx="9144000" cy="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wrap="none" lIns="0" r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Arial Black" panose="020B0A04020102020204" pitchFamily="34" charset="0"/>
            </a:endParaRPr>
          </a:p>
        </p:txBody>
      </p:sp>
      <p:sp>
        <p:nvSpPr>
          <p:cNvPr id="6149" name="Rectangle 8"/>
          <p:cNvSpPr>
            <a:spLocks noChangeArrowheads="1"/>
          </p:cNvSpPr>
          <p:nvPr/>
        </p:nvSpPr>
        <p:spPr bwMode="auto">
          <a:xfrm>
            <a:off x="71438" y="2833688"/>
            <a:ext cx="9144000" cy="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lIns="0" r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Arial Black" panose="020B0A04020102020204" pitchFamily="34" charset="0"/>
            </a:endParaRPr>
          </a:p>
        </p:txBody>
      </p:sp>
      <p:sp>
        <p:nvSpPr>
          <p:cNvPr id="11270" name="Rectangle 9"/>
          <p:cNvSpPr>
            <a:spLocks noChangeArrowheads="1"/>
          </p:cNvSpPr>
          <p:nvPr/>
        </p:nvSpPr>
        <p:spPr bwMode="auto">
          <a:xfrm>
            <a:off x="0" y="142875"/>
            <a:ext cx="9144000" cy="14176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lIns="0" rIns="0" anchor="ct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a:defRPr/>
            </a:pPr>
            <a:r>
              <a:rPr lang="bg-BG" altLang="en-US" sz="2400" b="1" dirty="0" smtClean="0">
                <a:solidFill>
                  <a:schemeClr val="accent2"/>
                </a:solidFill>
                <a:latin typeface="Times New Roman" panose="02020603050405020304" pitchFamily="18" charset="0"/>
                <a:cs typeface="Times New Roman" panose="02020603050405020304" pitchFamily="18" charset="0"/>
              </a:rPr>
              <a:t>	МЕДИЦИНСКИ УНИВЕРСИТЕТ </a:t>
            </a:r>
            <a:r>
              <a:rPr lang="bg-BG" altLang="en-US" sz="2400" b="1" dirty="0" smtClean="0">
                <a:solidFill>
                  <a:schemeClr val="accent2"/>
                </a:solidFill>
                <a:cs typeface="Times New Roman" panose="02020603050405020304" pitchFamily="18" charset="0"/>
              </a:rPr>
              <a:t>–</a:t>
            </a:r>
            <a:r>
              <a:rPr lang="bg-BG" altLang="en-US" sz="2400" b="1" dirty="0" smtClean="0">
                <a:solidFill>
                  <a:schemeClr val="accent2"/>
                </a:solidFill>
                <a:latin typeface="Times New Roman" panose="02020603050405020304" pitchFamily="18" charset="0"/>
                <a:cs typeface="Times New Roman" panose="02020603050405020304" pitchFamily="18" charset="0"/>
              </a:rPr>
              <a:t> ПЛЕВЕН</a:t>
            </a:r>
            <a:endParaRPr lang="bg-BG" altLang="en-US" sz="2400" b="1" dirty="0" smtClean="0">
              <a:solidFill>
                <a:schemeClr val="accent2"/>
              </a:solidFill>
              <a:cs typeface="+mn-cs"/>
            </a:endParaRPr>
          </a:p>
          <a:p>
            <a:pPr algn="ctr">
              <a:defRPr/>
            </a:pPr>
            <a:r>
              <a:rPr lang="bg-BG" altLang="en-US" sz="2000" b="1" dirty="0" smtClean="0">
                <a:solidFill>
                  <a:schemeClr val="accent2"/>
                </a:solidFill>
                <a:latin typeface="+mn-lt"/>
                <a:cs typeface="Times New Roman" panose="02020603050405020304" pitchFamily="18" charset="0"/>
              </a:rPr>
              <a:t>	ФАКУЛТЕТ „МЕДИЦИНА“</a:t>
            </a:r>
            <a:endParaRPr lang="en-US" altLang="en-US" sz="2000" b="1" dirty="0" smtClean="0">
              <a:solidFill>
                <a:schemeClr val="accent2"/>
              </a:solidFill>
              <a:latin typeface="+mn-lt"/>
              <a:cs typeface="Times New Roman" panose="02020603050405020304" pitchFamily="18" charset="0"/>
            </a:endParaRPr>
          </a:p>
          <a:p>
            <a:pPr algn="ctr">
              <a:spcBef>
                <a:spcPts val="600"/>
              </a:spcBef>
              <a:defRPr/>
            </a:pPr>
            <a:r>
              <a:rPr lang="bg-BG" altLang="en-US" b="1" dirty="0" smtClean="0">
                <a:solidFill>
                  <a:schemeClr val="accent2"/>
                </a:solidFill>
                <a:latin typeface="Times New Roman" panose="02020603050405020304" pitchFamily="18" charset="0"/>
                <a:cs typeface="Times New Roman" panose="02020603050405020304" pitchFamily="18" charset="0"/>
              </a:rPr>
              <a:t>	ЦЕНТЪР ЗА ДИСТАНЦИОННО ОБУЧЕНИЕ</a:t>
            </a:r>
            <a:endParaRPr lang="bg-BG" altLang="en-US" b="1" dirty="0" smtClean="0">
              <a:solidFill>
                <a:schemeClr val="accent2"/>
              </a:solidFill>
              <a:cs typeface="+mn-cs"/>
            </a:endParaRPr>
          </a:p>
          <a:p>
            <a:pPr algn="ctr">
              <a:defRPr/>
            </a:pPr>
            <a:endParaRPr lang="bg-BG" altLang="en-US" sz="2000" b="1" dirty="0" smtClean="0">
              <a:solidFill>
                <a:schemeClr val="accent2"/>
              </a:solidFill>
              <a:latin typeface="Arial Unicode MS" panose="020B0604020202020204" pitchFamily="34" charset="-128"/>
              <a:cs typeface="Times New Roman" panose="02020603050405020304" pitchFamily="18" charset="0"/>
            </a:endParaRPr>
          </a:p>
        </p:txBody>
      </p:sp>
      <p:sp>
        <p:nvSpPr>
          <p:cNvPr id="41994" name="Text Box 4"/>
          <p:cNvSpPr txBox="1">
            <a:spLocks noChangeArrowheads="1"/>
          </p:cNvSpPr>
          <p:nvPr/>
        </p:nvSpPr>
        <p:spPr bwMode="auto">
          <a:xfrm>
            <a:off x="265113" y="1616075"/>
            <a:ext cx="1968500"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lIns="0" rIns="0">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spcBef>
                <a:spcPct val="50000"/>
              </a:spcBef>
              <a:defRPr/>
            </a:pPr>
            <a:r>
              <a:rPr lang="bg-BG" altLang="bg-BG" dirty="0" smtClean="0">
                <a:solidFill>
                  <a:schemeClr val="accent2">
                    <a:lumMod val="75000"/>
                  </a:schemeClr>
                </a:solidFill>
                <a:cs typeface="+mn-cs"/>
              </a:rPr>
              <a:t>Лекция №</a:t>
            </a:r>
            <a:r>
              <a:rPr lang="en-US" altLang="bg-BG" dirty="0" smtClean="0">
                <a:solidFill>
                  <a:schemeClr val="accent2">
                    <a:lumMod val="75000"/>
                  </a:schemeClr>
                </a:solidFill>
                <a:cs typeface="+mn-cs"/>
              </a:rPr>
              <a:t>11</a:t>
            </a:r>
          </a:p>
        </p:txBody>
      </p:sp>
      <p:sp>
        <p:nvSpPr>
          <p:cNvPr id="41997" name="Text Box 4"/>
          <p:cNvSpPr txBox="1">
            <a:spLocks noChangeArrowheads="1"/>
          </p:cNvSpPr>
          <p:nvPr/>
        </p:nvSpPr>
        <p:spPr bwMode="auto">
          <a:xfrm>
            <a:off x="4233863" y="6038850"/>
            <a:ext cx="4706937"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lIns="0" rIns="0">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spcBef>
                <a:spcPct val="50000"/>
              </a:spcBef>
              <a:defRPr/>
            </a:pPr>
            <a:r>
              <a:rPr lang="bg-BG" altLang="bg-BG" dirty="0" smtClean="0">
                <a:solidFill>
                  <a:schemeClr val="accent2">
                    <a:lumMod val="75000"/>
                  </a:schemeClr>
                </a:solidFill>
                <a:cs typeface="+mn-cs"/>
              </a:rPr>
              <a:t>Проф. Д-р Цеца Дойчинова</a:t>
            </a:r>
          </a:p>
        </p:txBody>
      </p:sp>
      <p:sp>
        <p:nvSpPr>
          <p:cNvPr id="6153" name="TextBox 1"/>
          <p:cNvSpPr txBox="1">
            <a:spLocks noChangeArrowheads="1"/>
          </p:cNvSpPr>
          <p:nvPr/>
        </p:nvSpPr>
        <p:spPr bwMode="auto">
          <a:xfrm>
            <a:off x="443802" y="2960688"/>
            <a:ext cx="771685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ru-RU" altLang="bg-BG" sz="2800" dirty="0">
                <a:solidFill>
                  <a:srgbClr val="C00000"/>
                </a:solidFill>
                <a:latin typeface="Arial Black" panose="020B0A04020102020204" pitchFamily="34" charset="0"/>
              </a:rPr>
              <a:t>НІ</a:t>
            </a:r>
            <a:r>
              <a:rPr lang="en-US" altLang="bg-BG" sz="2800" dirty="0">
                <a:solidFill>
                  <a:srgbClr val="C00000"/>
                </a:solidFill>
                <a:latin typeface="Arial Black" panose="020B0A04020102020204" pitchFamily="34" charset="0"/>
              </a:rPr>
              <a:t>V, </a:t>
            </a:r>
            <a:r>
              <a:rPr lang="ru-RU" altLang="bg-BG" sz="2800">
                <a:solidFill>
                  <a:srgbClr val="C00000"/>
                </a:solidFill>
                <a:latin typeface="Arial Black" panose="020B0A04020102020204" pitchFamily="34" charset="0"/>
              </a:rPr>
              <a:t>СПИН, опортюнистични инфекции.</a:t>
            </a:r>
            <a:endParaRPr lang="bg-BG" altLang="bg-BG" sz="2800" dirty="0">
              <a:solidFill>
                <a:srgbClr val="C00000"/>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bg-BG" smtClean="0">
                <a:solidFill>
                  <a:srgbClr val="FF0066"/>
                </a:solidFill>
              </a:rPr>
              <a:t>Етиология-общи данни</a:t>
            </a:r>
          </a:p>
        </p:txBody>
      </p:sp>
      <p:sp>
        <p:nvSpPr>
          <p:cNvPr id="6147" name="Rectangle 3"/>
          <p:cNvSpPr>
            <a:spLocks noGrp="1" noChangeArrowheads="1"/>
          </p:cNvSpPr>
          <p:nvPr>
            <p:ph idx="1"/>
          </p:nvPr>
        </p:nvSpPr>
        <p:spPr/>
        <p:txBody>
          <a:bodyPr/>
          <a:lstStyle/>
          <a:p>
            <a:pPr eaLnBrk="1" hangingPunct="1">
              <a:buFont typeface="Wingdings" pitchFamily="2" charset="2"/>
              <a:buNone/>
              <a:defRPr/>
            </a:pPr>
            <a:r>
              <a:rPr lang="bg-BG" smtClean="0"/>
              <a:t>НІV – на границата между двата вида-</a:t>
            </a:r>
          </a:p>
          <a:p>
            <a:pPr eaLnBrk="1" hangingPunct="1">
              <a:buFont typeface="Wingdings" pitchFamily="2" charset="2"/>
              <a:buNone/>
              <a:defRPr/>
            </a:pPr>
            <a:r>
              <a:rPr lang="bg-BG" smtClean="0"/>
              <a:t>          пълна характеристика на онкогенен,</a:t>
            </a:r>
          </a:p>
          <a:p>
            <a:pPr eaLnBrk="1" hangingPunct="1">
              <a:buFont typeface="Wingdings" pitchFamily="2" charset="2"/>
              <a:buNone/>
              <a:defRPr/>
            </a:pPr>
            <a:r>
              <a:rPr lang="bg-BG" smtClean="0"/>
              <a:t>          а действа като инфекциозен- влиза</a:t>
            </a:r>
          </a:p>
          <a:p>
            <a:pPr eaLnBrk="1" hangingPunct="1">
              <a:buFont typeface="Wingdings" pitchFamily="2" charset="2"/>
              <a:buNone/>
              <a:defRPr/>
            </a:pPr>
            <a:r>
              <a:rPr lang="bg-BG" smtClean="0"/>
              <a:t>          в СД4 и ги разрушава. Това е една</a:t>
            </a:r>
          </a:p>
          <a:p>
            <a:pPr eaLnBrk="1" hangingPunct="1">
              <a:buFont typeface="Wingdings" pitchFamily="2" charset="2"/>
              <a:buNone/>
              <a:defRPr/>
            </a:pPr>
            <a:r>
              <a:rPr lang="bg-BG" smtClean="0"/>
              <a:t>          от причините за трудната борба с</a:t>
            </a:r>
          </a:p>
          <a:p>
            <a:pPr eaLnBrk="1" hangingPunct="1">
              <a:buFont typeface="Wingdings" pitchFamily="2" charset="2"/>
              <a:buNone/>
              <a:defRPr/>
            </a:pPr>
            <a:r>
              <a:rPr lang="bg-BG" smtClean="0"/>
              <a:t>          НІV.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bg-BG" smtClean="0">
                <a:solidFill>
                  <a:srgbClr val="FF0066"/>
                </a:solidFill>
              </a:rPr>
              <a:t>Етиология-общи данни</a:t>
            </a:r>
          </a:p>
        </p:txBody>
      </p:sp>
      <p:sp>
        <p:nvSpPr>
          <p:cNvPr id="7171" name="Rectangle 3"/>
          <p:cNvSpPr>
            <a:spLocks noGrp="1" noChangeArrowheads="1"/>
          </p:cNvSpPr>
          <p:nvPr>
            <p:ph idx="1"/>
          </p:nvPr>
        </p:nvSpPr>
        <p:spPr>
          <a:xfrm>
            <a:off x="457200" y="1484313"/>
            <a:ext cx="8507413" cy="4641850"/>
          </a:xfrm>
        </p:spPr>
        <p:txBody>
          <a:bodyPr/>
          <a:lstStyle/>
          <a:p>
            <a:pPr eaLnBrk="1" hangingPunct="1">
              <a:buFont typeface="Wingdings" pitchFamily="2" charset="2"/>
              <a:buNone/>
              <a:defRPr/>
            </a:pPr>
            <a:r>
              <a:rPr lang="bg-BG" sz="2800" smtClean="0"/>
              <a:t>Има 3 подсемейства:</a:t>
            </a:r>
          </a:p>
          <a:p>
            <a:pPr eaLnBrk="1" hangingPunct="1">
              <a:buFont typeface="Wingdings" pitchFamily="2" charset="2"/>
              <a:buNone/>
              <a:defRPr/>
            </a:pPr>
            <a:r>
              <a:rPr lang="bg-BG" sz="2800" smtClean="0"/>
              <a:t>1/ </a:t>
            </a:r>
            <a:r>
              <a:rPr lang="en-US" sz="2800" smtClean="0"/>
              <a:t>Encovirine</a:t>
            </a:r>
            <a:r>
              <a:rPr lang="bg-BG" sz="2800" smtClean="0"/>
              <a:t> </a:t>
            </a:r>
            <a:r>
              <a:rPr lang="en-US" sz="2800" smtClean="0"/>
              <a:t>- </a:t>
            </a:r>
            <a:r>
              <a:rPr lang="bg-BG" sz="2800" smtClean="0"/>
              <a:t>всички известни саркомни и</a:t>
            </a:r>
          </a:p>
          <a:p>
            <a:pPr eaLnBrk="1" hangingPunct="1">
              <a:buFont typeface="Wingdings" pitchFamily="2" charset="2"/>
              <a:buNone/>
              <a:defRPr/>
            </a:pPr>
            <a:r>
              <a:rPr lang="bg-BG" sz="2800" smtClean="0"/>
              <a:t>    левкозни вируси</a:t>
            </a:r>
          </a:p>
          <a:p>
            <a:pPr eaLnBrk="1" hangingPunct="1">
              <a:buFont typeface="Wingdings" pitchFamily="2" charset="2"/>
              <a:buNone/>
              <a:defRPr/>
            </a:pPr>
            <a:r>
              <a:rPr lang="bg-BG" sz="2800" smtClean="0"/>
              <a:t>2/ </a:t>
            </a:r>
            <a:r>
              <a:rPr lang="en-US" sz="2800" smtClean="0"/>
              <a:t>Lentivirine</a:t>
            </a:r>
            <a:r>
              <a:rPr lang="bg-BG" sz="2800" smtClean="0"/>
              <a:t> (бавни- инкубационен период</a:t>
            </a:r>
          </a:p>
          <a:p>
            <a:pPr eaLnBrk="1" hangingPunct="1">
              <a:buFont typeface="Wingdings" pitchFamily="2" charset="2"/>
              <a:buNone/>
              <a:defRPr/>
            </a:pPr>
            <a:r>
              <a:rPr lang="bg-BG" sz="2800" smtClean="0"/>
              <a:t>    с години) - НІV 1и 2- всички бозайници</a:t>
            </a:r>
          </a:p>
          <a:p>
            <a:pPr eaLnBrk="1" hangingPunct="1">
              <a:buFont typeface="Wingdings" pitchFamily="2" charset="2"/>
              <a:buNone/>
              <a:defRPr/>
            </a:pPr>
            <a:r>
              <a:rPr lang="bg-BG" sz="2800" smtClean="0"/>
              <a:t>    си имат свой вирус на имунния дефицит:</a:t>
            </a:r>
          </a:p>
          <a:p>
            <a:pPr eaLnBrk="1" hangingPunct="1">
              <a:buFont typeface="Wingdings" pitchFamily="2" charset="2"/>
              <a:buNone/>
              <a:defRPr/>
            </a:pPr>
            <a:r>
              <a:rPr lang="bg-BG" sz="2800" smtClean="0"/>
              <a:t>    заешки(най-близък до човешкия), котеш-</a:t>
            </a:r>
          </a:p>
          <a:p>
            <a:pPr eaLnBrk="1" hangingPunct="1">
              <a:buFont typeface="Wingdings" pitchFamily="2" charset="2"/>
              <a:buNone/>
              <a:defRPr/>
            </a:pPr>
            <a:r>
              <a:rPr lang="bg-BG" sz="2800" smtClean="0"/>
              <a:t>    ки, маймунски и др.</a:t>
            </a:r>
          </a:p>
          <a:p>
            <a:pPr eaLnBrk="1" hangingPunct="1">
              <a:buFont typeface="Wingdings" pitchFamily="2" charset="2"/>
              <a:buNone/>
              <a:defRPr/>
            </a:pPr>
            <a:r>
              <a:rPr lang="bg-BG" sz="2800" smtClean="0"/>
              <a:t>3/ </a:t>
            </a:r>
            <a:r>
              <a:rPr lang="en-US" sz="2800" smtClean="0"/>
              <a:t>Spumavirine</a:t>
            </a:r>
            <a:r>
              <a:rPr lang="bg-BG" sz="2800" smtClean="0"/>
              <a:t> – пенещи - неясни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bg-BG" smtClean="0">
                <a:solidFill>
                  <a:srgbClr val="FF0066"/>
                </a:solidFill>
              </a:rPr>
              <a:t>Етиология-общи данни</a:t>
            </a:r>
          </a:p>
        </p:txBody>
      </p:sp>
      <p:sp>
        <p:nvSpPr>
          <p:cNvPr id="8195" name="Rectangle 3"/>
          <p:cNvSpPr>
            <a:spLocks noGrp="1" noChangeArrowheads="1"/>
          </p:cNvSpPr>
          <p:nvPr>
            <p:ph idx="1"/>
          </p:nvPr>
        </p:nvSpPr>
        <p:spPr/>
        <p:txBody>
          <a:bodyPr/>
          <a:lstStyle/>
          <a:p>
            <a:pPr eaLnBrk="1" hangingPunct="1">
              <a:buFont typeface="Wingdings" pitchFamily="2" charset="2"/>
              <a:buNone/>
              <a:defRPr/>
            </a:pPr>
            <a:r>
              <a:rPr lang="bg-BG" smtClean="0"/>
              <a:t>Защо се наричат ретровируси?</a:t>
            </a:r>
          </a:p>
          <a:p>
            <a:pPr eaLnBrk="1" hangingPunct="1">
              <a:buFont typeface="Wingdings" pitchFamily="2" charset="2"/>
              <a:buNone/>
              <a:defRPr/>
            </a:pPr>
            <a:r>
              <a:rPr lang="bg-BG" smtClean="0"/>
              <a:t>ДНК</a:t>
            </a:r>
            <a:r>
              <a:rPr lang="bg-BG" smtClean="0">
                <a:cs typeface="Arial" pitchFamily="34" charset="0"/>
              </a:rPr>
              <a:t>→РНК →белтък – това е нормалния</a:t>
            </a:r>
          </a:p>
          <a:p>
            <a:pPr eaLnBrk="1" hangingPunct="1">
              <a:buFont typeface="Wingdings" pitchFamily="2" charset="2"/>
              <a:buNone/>
              <a:defRPr/>
            </a:pPr>
            <a:r>
              <a:rPr lang="bg-BG" smtClean="0">
                <a:cs typeface="Arial" pitchFamily="34" charset="0"/>
              </a:rPr>
              <a:t>      път за предаване на генетична инфор</a:t>
            </a:r>
          </a:p>
          <a:p>
            <a:pPr eaLnBrk="1" hangingPunct="1">
              <a:buFont typeface="Wingdings" pitchFamily="2" charset="2"/>
              <a:buNone/>
              <a:defRPr/>
            </a:pPr>
            <a:r>
              <a:rPr lang="bg-BG" smtClean="0">
                <a:cs typeface="Arial" pitchFamily="34" charset="0"/>
              </a:rPr>
              <a:t>      мация;</a:t>
            </a:r>
          </a:p>
          <a:p>
            <a:pPr eaLnBrk="1" hangingPunct="1">
              <a:buFont typeface="Wingdings" pitchFamily="2" charset="2"/>
              <a:buNone/>
              <a:defRPr/>
            </a:pPr>
            <a:r>
              <a:rPr lang="bg-BG" smtClean="0">
                <a:cs typeface="Arial" pitchFamily="34" charset="0"/>
              </a:rPr>
              <a:t>При ретро-в състава си има ензим обрат-</a:t>
            </a:r>
          </a:p>
          <a:p>
            <a:pPr eaLnBrk="1" hangingPunct="1">
              <a:buFont typeface="Wingdings" pitchFamily="2" charset="2"/>
              <a:buNone/>
              <a:defRPr/>
            </a:pPr>
            <a:r>
              <a:rPr lang="bg-BG" smtClean="0">
                <a:cs typeface="Arial" pitchFamily="34" charset="0"/>
              </a:rPr>
              <a:t>      на транскриптаза- РНК →допълнител-</a:t>
            </a:r>
          </a:p>
          <a:p>
            <a:pPr eaLnBrk="1" hangingPunct="1">
              <a:buFont typeface="Wingdings" pitchFamily="2" charset="2"/>
              <a:buNone/>
              <a:defRPr/>
            </a:pPr>
            <a:r>
              <a:rPr lang="bg-BG" smtClean="0">
                <a:cs typeface="Arial" pitchFamily="34" charset="0"/>
              </a:rPr>
              <a:t>      на огледална ДНК →РНК →белтък</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bg-BG" smtClean="0">
                <a:solidFill>
                  <a:srgbClr val="FF0066"/>
                </a:solidFill>
              </a:rPr>
              <a:t>Етиология-общи данни</a:t>
            </a:r>
          </a:p>
        </p:txBody>
      </p:sp>
      <p:sp>
        <p:nvSpPr>
          <p:cNvPr id="28675" name="Rectangle 3"/>
          <p:cNvSpPr>
            <a:spLocks noGrp="1" noChangeArrowheads="1"/>
          </p:cNvSpPr>
          <p:nvPr>
            <p:ph idx="1"/>
          </p:nvPr>
        </p:nvSpPr>
        <p:spPr/>
        <p:txBody>
          <a:bodyPr/>
          <a:lstStyle/>
          <a:p>
            <a:pPr eaLnBrk="1" hangingPunct="1">
              <a:lnSpc>
                <a:spcPct val="90000"/>
              </a:lnSpc>
              <a:buFont typeface="Wingdings" pitchFamily="2" charset="2"/>
              <a:buNone/>
              <a:defRPr/>
            </a:pPr>
            <a:r>
              <a:rPr lang="bg-BG" smtClean="0"/>
              <a:t>Всички ретровируси имат 3 вида структур</a:t>
            </a:r>
          </a:p>
          <a:p>
            <a:pPr eaLnBrk="1" hangingPunct="1">
              <a:lnSpc>
                <a:spcPct val="90000"/>
              </a:lnSpc>
              <a:buFont typeface="Wingdings" pitchFamily="2" charset="2"/>
              <a:buNone/>
              <a:defRPr/>
            </a:pPr>
            <a:r>
              <a:rPr lang="bg-BG" smtClean="0"/>
              <a:t>ни гени:</a:t>
            </a:r>
          </a:p>
          <a:p>
            <a:pPr eaLnBrk="1" hangingPunct="1">
              <a:lnSpc>
                <a:spcPct val="90000"/>
              </a:lnSpc>
              <a:buFont typeface="Wingdings" pitchFamily="2" charset="2"/>
              <a:buNone/>
              <a:defRPr/>
            </a:pPr>
            <a:r>
              <a:rPr lang="bg-BG" smtClean="0"/>
              <a:t>І – </a:t>
            </a:r>
            <a:r>
              <a:rPr lang="en-US" smtClean="0"/>
              <a:t>gag</a:t>
            </a:r>
            <a:r>
              <a:rPr lang="bg-BG" smtClean="0"/>
              <a:t>- кодира р24</a:t>
            </a:r>
          </a:p>
          <a:p>
            <a:pPr eaLnBrk="1" hangingPunct="1">
              <a:lnSpc>
                <a:spcPct val="90000"/>
              </a:lnSpc>
              <a:buFont typeface="Wingdings" pitchFamily="2" charset="2"/>
              <a:buNone/>
              <a:defRPr/>
            </a:pPr>
            <a:r>
              <a:rPr lang="bg-BG" smtClean="0"/>
              <a:t>ІІ – </a:t>
            </a:r>
            <a:r>
              <a:rPr lang="en-US" smtClean="0"/>
              <a:t>pol – </a:t>
            </a:r>
            <a:r>
              <a:rPr lang="bg-BG" smtClean="0"/>
              <a:t>кодира уникалните ензими- ОТ, </a:t>
            </a:r>
          </a:p>
          <a:p>
            <a:pPr eaLnBrk="1" hangingPunct="1">
              <a:lnSpc>
                <a:spcPct val="90000"/>
              </a:lnSpc>
              <a:buFont typeface="Wingdings" pitchFamily="2" charset="2"/>
              <a:buNone/>
              <a:defRPr/>
            </a:pPr>
            <a:r>
              <a:rPr lang="bg-BG" smtClean="0"/>
              <a:t>      протеаза, интеграза</a:t>
            </a:r>
          </a:p>
          <a:p>
            <a:pPr eaLnBrk="1" hangingPunct="1">
              <a:lnSpc>
                <a:spcPct val="90000"/>
              </a:lnSpc>
              <a:buFont typeface="Wingdings" pitchFamily="2" charset="2"/>
              <a:buNone/>
              <a:defRPr/>
            </a:pPr>
            <a:r>
              <a:rPr lang="bg-BG" smtClean="0"/>
              <a:t>ІІІ – </a:t>
            </a:r>
            <a:r>
              <a:rPr lang="en-US" smtClean="0"/>
              <a:t>enf – </a:t>
            </a:r>
            <a:r>
              <a:rPr lang="bg-BG" smtClean="0"/>
              <a:t>кодира външната обвивка</a:t>
            </a:r>
          </a:p>
          <a:p>
            <a:pPr eaLnBrk="1" hangingPunct="1">
              <a:lnSpc>
                <a:spcPct val="90000"/>
              </a:lnSpc>
              <a:buFont typeface="Wingdings" pitchFamily="2" charset="2"/>
              <a:buNone/>
              <a:defRPr/>
            </a:pPr>
            <a:r>
              <a:rPr lang="bg-BG" smtClean="0"/>
              <a:t>Между структурните се намират функцио-</a:t>
            </a:r>
          </a:p>
          <a:p>
            <a:pPr eaLnBrk="1" hangingPunct="1">
              <a:lnSpc>
                <a:spcPct val="90000"/>
              </a:lnSpc>
              <a:buFont typeface="Wingdings" pitchFamily="2" charset="2"/>
              <a:buNone/>
              <a:defRPr/>
            </a:pPr>
            <a:r>
              <a:rPr lang="bg-BG" smtClean="0"/>
              <a:t>налните, които са уникални.</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bg-BG" smtClean="0">
                <a:solidFill>
                  <a:srgbClr val="FF0066"/>
                </a:solidFill>
              </a:rPr>
              <a:t>Етиология-общи данни</a:t>
            </a:r>
          </a:p>
        </p:txBody>
      </p:sp>
      <p:sp>
        <p:nvSpPr>
          <p:cNvPr id="29699" name="Rectangle 3"/>
          <p:cNvSpPr>
            <a:spLocks noGrp="1" noChangeArrowheads="1"/>
          </p:cNvSpPr>
          <p:nvPr>
            <p:ph idx="1"/>
          </p:nvPr>
        </p:nvSpPr>
        <p:spPr>
          <a:xfrm>
            <a:off x="457200" y="1484313"/>
            <a:ext cx="8507413" cy="4641850"/>
          </a:xfrm>
        </p:spPr>
        <p:txBody>
          <a:bodyPr/>
          <a:lstStyle/>
          <a:p>
            <a:pPr eaLnBrk="1" hangingPunct="1">
              <a:buFont typeface="Wingdings" pitchFamily="2" charset="2"/>
              <a:buNone/>
              <a:defRPr/>
            </a:pPr>
            <a:r>
              <a:rPr lang="bg-BG" sz="2800" smtClean="0"/>
              <a:t>Функционалните са 6 групи:</a:t>
            </a:r>
          </a:p>
          <a:p>
            <a:pPr eaLnBrk="1" hangingPunct="1">
              <a:buFont typeface="Wingdings" pitchFamily="2" charset="2"/>
              <a:buNone/>
              <a:defRPr/>
            </a:pPr>
            <a:r>
              <a:rPr lang="bg-BG" sz="2800" smtClean="0"/>
              <a:t>І – </a:t>
            </a:r>
            <a:r>
              <a:rPr lang="en-US" sz="2800" smtClean="0"/>
              <a:t>tat – </a:t>
            </a:r>
            <a:r>
              <a:rPr lang="bg-BG" sz="2800" smtClean="0"/>
              <a:t>свързва се с РНК на ХИВ</a:t>
            </a:r>
          </a:p>
          <a:p>
            <a:pPr eaLnBrk="1" hangingPunct="1">
              <a:buFont typeface="Wingdings" pitchFamily="2" charset="2"/>
              <a:buNone/>
              <a:defRPr/>
            </a:pPr>
            <a:r>
              <a:rPr lang="bg-BG" sz="2800" smtClean="0"/>
              <a:t>ІІ – </a:t>
            </a:r>
            <a:r>
              <a:rPr lang="en-US" sz="2800" smtClean="0"/>
              <a:t>rev</a:t>
            </a:r>
            <a:r>
              <a:rPr lang="bg-BG" sz="2800" smtClean="0"/>
              <a:t>- -задължителен за репликацията</a:t>
            </a:r>
          </a:p>
          <a:p>
            <a:pPr eaLnBrk="1" hangingPunct="1">
              <a:buFont typeface="Wingdings" pitchFamily="2" charset="2"/>
              <a:buNone/>
              <a:defRPr/>
            </a:pPr>
            <a:r>
              <a:rPr lang="bg-BG" sz="2800" smtClean="0"/>
              <a:t>ІІІ – </a:t>
            </a:r>
            <a:r>
              <a:rPr lang="en-US" sz="2800" smtClean="0"/>
              <a:t>nef – </a:t>
            </a:r>
            <a:r>
              <a:rPr lang="bg-BG" sz="2800" smtClean="0"/>
              <a:t>намалява експресията на СД4</a:t>
            </a:r>
          </a:p>
          <a:p>
            <a:pPr eaLnBrk="1" hangingPunct="1">
              <a:buFont typeface="Wingdings" pitchFamily="2" charset="2"/>
              <a:buNone/>
              <a:defRPr/>
            </a:pPr>
            <a:r>
              <a:rPr lang="bg-BG" sz="2800" smtClean="0"/>
              <a:t>ІV – </a:t>
            </a:r>
            <a:r>
              <a:rPr lang="en-US" sz="2800" smtClean="0"/>
              <a:t>vpr</a:t>
            </a:r>
            <a:r>
              <a:rPr lang="bg-BG" sz="2800" smtClean="0"/>
              <a:t> – чрез него се заразяват клетки в</a:t>
            </a:r>
          </a:p>
          <a:p>
            <a:pPr eaLnBrk="1" hangingPunct="1">
              <a:buFont typeface="Wingdings" pitchFamily="2" charset="2"/>
              <a:buNone/>
              <a:defRPr/>
            </a:pPr>
            <a:r>
              <a:rPr lang="bg-BG" sz="2800" smtClean="0"/>
              <a:t>        покой(характерно за ретровирусите,</a:t>
            </a:r>
          </a:p>
          <a:p>
            <a:pPr eaLnBrk="1" hangingPunct="1">
              <a:buFont typeface="Wingdings" pitchFamily="2" charset="2"/>
              <a:buNone/>
              <a:defRPr/>
            </a:pPr>
            <a:r>
              <a:rPr lang="bg-BG" sz="2800" smtClean="0"/>
              <a:t>        обикн.се заразяват делящи се клетки)</a:t>
            </a:r>
          </a:p>
          <a:p>
            <a:pPr eaLnBrk="1" hangingPunct="1">
              <a:buFont typeface="Wingdings" pitchFamily="2" charset="2"/>
              <a:buNone/>
              <a:defRPr/>
            </a:pPr>
            <a:r>
              <a:rPr lang="bg-BG" sz="2800" smtClean="0"/>
              <a:t>V – </a:t>
            </a:r>
            <a:r>
              <a:rPr lang="en-US" sz="2800" smtClean="0"/>
              <a:t>vpu</a:t>
            </a:r>
            <a:r>
              <a:rPr lang="bg-BG" sz="2800" smtClean="0"/>
              <a:t> – за освобождаване на вириона</a:t>
            </a:r>
          </a:p>
          <a:p>
            <a:pPr eaLnBrk="1" hangingPunct="1">
              <a:buFont typeface="Wingdings" pitchFamily="2" charset="2"/>
              <a:buNone/>
              <a:defRPr/>
            </a:pPr>
            <a:r>
              <a:rPr lang="bg-BG" sz="2800" smtClean="0"/>
              <a:t>VІ – </a:t>
            </a:r>
            <a:r>
              <a:rPr lang="en-US" sz="2800" smtClean="0"/>
              <a:t>vif</a:t>
            </a:r>
            <a:r>
              <a:rPr lang="bg-BG" sz="2800" smtClean="0"/>
              <a:t> – задължителен за репликацията</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bg-BG" smtClean="0">
                <a:solidFill>
                  <a:srgbClr val="FF0066"/>
                </a:solidFill>
              </a:rPr>
              <a:t>Етиология</a:t>
            </a:r>
          </a:p>
        </p:txBody>
      </p:sp>
      <p:sp>
        <p:nvSpPr>
          <p:cNvPr id="9219" name="Rectangle 3"/>
          <p:cNvSpPr>
            <a:spLocks noGrp="1" noChangeArrowheads="1"/>
          </p:cNvSpPr>
          <p:nvPr>
            <p:ph idx="1"/>
          </p:nvPr>
        </p:nvSpPr>
        <p:spPr/>
        <p:txBody>
          <a:bodyPr/>
          <a:lstStyle/>
          <a:p>
            <a:pPr eaLnBrk="1" hangingPunct="1">
              <a:buFont typeface="Wingdings" pitchFamily="2" charset="2"/>
              <a:buNone/>
              <a:defRPr/>
            </a:pPr>
            <a:r>
              <a:rPr lang="bg-BG" smtClean="0"/>
              <a:t>Вирусната частица се нарича </a:t>
            </a:r>
            <a:r>
              <a:rPr lang="bg-BG" b="1" smtClean="0"/>
              <a:t>вирион </a:t>
            </a:r>
            <a:r>
              <a:rPr lang="bg-BG" smtClean="0"/>
              <a:t>–</a:t>
            </a:r>
          </a:p>
          <a:p>
            <a:pPr eaLnBrk="1" hangingPunct="1">
              <a:buFont typeface="Wingdings" pitchFamily="2" charset="2"/>
              <a:buNone/>
              <a:defRPr/>
            </a:pPr>
            <a:r>
              <a:rPr lang="bg-BG" smtClean="0"/>
              <a:t>Това е сферична частица с </a:t>
            </a:r>
            <a:r>
              <a:rPr lang="en-US" smtClean="0"/>
              <a:t>d</a:t>
            </a:r>
            <a:r>
              <a:rPr lang="bg-BG" smtClean="0"/>
              <a:t> 100</a:t>
            </a:r>
            <a:r>
              <a:rPr lang="en-US" smtClean="0"/>
              <a:t>nm</a:t>
            </a:r>
            <a:r>
              <a:rPr lang="bg-BG" smtClean="0"/>
              <a:t>.</a:t>
            </a:r>
          </a:p>
          <a:p>
            <a:pPr eaLnBrk="1" hangingPunct="1">
              <a:buFont typeface="Wingdings" pitchFamily="2" charset="2"/>
              <a:buNone/>
              <a:defRPr/>
            </a:pPr>
            <a:r>
              <a:rPr lang="bg-BG" smtClean="0"/>
              <a:t>Обвит е с дебела двуслойна липидна обвивка (добре защитен), върху която са разположени вирусни компоненти – гликопротеини(под формата на габърчета, шпайкове и др).</a:t>
            </a:r>
          </a:p>
          <a:p>
            <a:pPr eaLnBrk="1" hangingPunct="1">
              <a:buFont typeface="Wingdings" pitchFamily="2" charset="2"/>
              <a:buNone/>
              <a:defRPr/>
            </a:pPr>
            <a:r>
              <a:rPr lang="bg-BG" smtClean="0"/>
              <a:t>Основен гликопротеин на обвивката-</a:t>
            </a:r>
            <a:r>
              <a:rPr lang="en-US" smtClean="0"/>
              <a:t>gp41</a:t>
            </a:r>
            <a:endParaRPr lang="bg-BG" b="1" smtClean="0"/>
          </a:p>
          <a:p>
            <a:pPr eaLnBrk="1" hangingPunct="1">
              <a:buFont typeface="Wingdings" pitchFamily="2" charset="2"/>
              <a:buNone/>
              <a:defRPr/>
            </a:pPr>
            <a:endParaRPr lang="bg-BG" b="1"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bg-BG" smtClean="0">
                <a:solidFill>
                  <a:srgbClr val="FF0066"/>
                </a:solidFill>
              </a:rPr>
              <a:t>Етиология</a:t>
            </a:r>
          </a:p>
        </p:txBody>
      </p:sp>
      <p:sp>
        <p:nvSpPr>
          <p:cNvPr id="10243" name="Rectangle 3"/>
          <p:cNvSpPr>
            <a:spLocks noGrp="1" noChangeArrowheads="1"/>
          </p:cNvSpPr>
          <p:nvPr>
            <p:ph idx="1"/>
          </p:nvPr>
        </p:nvSpPr>
        <p:spPr/>
        <p:txBody>
          <a:bodyPr/>
          <a:lstStyle/>
          <a:p>
            <a:pPr eaLnBrk="1" hangingPunct="1">
              <a:buFont typeface="Wingdings" pitchFamily="2" charset="2"/>
              <a:buNone/>
              <a:defRPr/>
            </a:pPr>
            <a:r>
              <a:rPr lang="bg-BG" smtClean="0"/>
              <a:t>Вътрешна аморфна част – </a:t>
            </a:r>
            <a:r>
              <a:rPr lang="bg-BG" b="1" smtClean="0"/>
              <a:t>матрикс</a:t>
            </a:r>
            <a:r>
              <a:rPr lang="bg-BG" smtClean="0"/>
              <a:t>.</a:t>
            </a:r>
          </a:p>
          <a:p>
            <a:pPr eaLnBrk="1" hangingPunct="1">
              <a:buFont typeface="Wingdings" pitchFamily="2" charset="2"/>
              <a:buNone/>
              <a:defRPr/>
            </a:pPr>
            <a:r>
              <a:rPr lang="bg-BG" smtClean="0"/>
              <a:t>Сърцевина – конусообразна, с белтъчна покривка – р24-това е нуклеокапсида на вириона.</a:t>
            </a:r>
          </a:p>
          <a:p>
            <a:pPr eaLnBrk="1" hangingPunct="1">
              <a:buFont typeface="Wingdings" pitchFamily="2" charset="2"/>
              <a:buNone/>
              <a:defRPr/>
            </a:pPr>
            <a:r>
              <a:rPr lang="bg-BG" smtClean="0"/>
              <a:t>Всички </a:t>
            </a:r>
            <a:r>
              <a:rPr lang="en-US" smtClean="0"/>
              <a:t>gp </a:t>
            </a:r>
            <a:r>
              <a:rPr lang="bg-BG" smtClean="0"/>
              <a:t>и р се кодират от отделни гени</a:t>
            </a:r>
          </a:p>
          <a:p>
            <a:pPr eaLnBrk="1" hangingPunct="1">
              <a:buFont typeface="Wingdings" pitchFamily="2" charset="2"/>
              <a:buNone/>
              <a:defRPr/>
            </a:pPr>
            <a:r>
              <a:rPr lang="bg-BG" smtClean="0"/>
              <a:t>Под р24 се прониква в генетичната структура на вируса</a:t>
            </a:r>
            <a:endParaRPr lang="bg-BG" b="1"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hiv_virus1[1]"/>
          <p:cNvPicPr>
            <a:picLocks noChangeAspect="1" noChangeArrowheads="1"/>
          </p:cNvPicPr>
          <p:nvPr/>
        </p:nvPicPr>
        <p:blipFill>
          <a:blip r:embed="rId2"/>
          <a:srcRect/>
          <a:stretch>
            <a:fillRect/>
          </a:stretch>
        </p:blipFill>
        <p:spPr bwMode="auto">
          <a:xfrm>
            <a:off x="0" y="0"/>
            <a:ext cx="4286250" cy="4286250"/>
          </a:xfrm>
          <a:prstGeom prst="rect">
            <a:avLst/>
          </a:prstGeom>
          <a:noFill/>
          <a:ln w="9525">
            <a:noFill/>
            <a:miter lim="800000"/>
            <a:headEnd/>
            <a:tailEnd/>
          </a:ln>
        </p:spPr>
      </p:pic>
      <p:pic>
        <p:nvPicPr>
          <p:cNvPr id="20483" name="Picture 4"/>
          <p:cNvPicPr>
            <a:picLocks noChangeAspect="1" noChangeArrowheads="1"/>
          </p:cNvPicPr>
          <p:nvPr/>
        </p:nvPicPr>
        <p:blipFill>
          <a:blip r:embed="rId3"/>
          <a:srcRect/>
          <a:stretch>
            <a:fillRect/>
          </a:stretch>
        </p:blipFill>
        <p:spPr bwMode="auto">
          <a:xfrm>
            <a:off x="4357688" y="1785938"/>
            <a:ext cx="4643437" cy="450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755650" y="517525"/>
          <a:ext cx="7413625" cy="5578475"/>
        </p:xfrm>
        <a:graphic>
          <a:graphicData uri="http://schemas.openxmlformats.org/presentationml/2006/ole">
            <mc:AlternateContent xmlns:mc="http://schemas.openxmlformats.org/markup-compatibility/2006">
              <mc:Choice xmlns:v="urn:schemas-microsoft-com:vml" Requires="v">
                <p:oleObj spid="_x0000_s22531" name="Document" r:id="rId3" imgW="5611368" imgH="4221480" progId="Word.Document.8">
                  <p:embed/>
                </p:oleObj>
              </mc:Choice>
              <mc:Fallback>
                <p:oleObj name="Document" r:id="rId3" imgW="5611368" imgH="42214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17525"/>
                        <a:ext cx="7413625" cy="557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descr="Topic159NotesImage1"/>
          <p:cNvPicPr>
            <a:picLocks noChangeAspect="1" noChangeArrowheads="1"/>
          </p:cNvPicPr>
          <p:nvPr/>
        </p:nvPicPr>
        <p:blipFill>
          <a:blip r:embed="rId2"/>
          <a:srcRect/>
          <a:stretch>
            <a:fillRect/>
          </a:stretch>
        </p:blipFill>
        <p:spPr bwMode="auto">
          <a:xfrm>
            <a:off x="2035175" y="1000125"/>
            <a:ext cx="4933950" cy="47148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bg-BG" smtClean="0">
                <a:solidFill>
                  <a:srgbClr val="FF0066"/>
                </a:solidFill>
              </a:rPr>
              <a:t>Определение</a:t>
            </a:r>
            <a:r>
              <a:rPr lang="bg-BG" smtClean="0"/>
              <a:t> </a:t>
            </a:r>
          </a:p>
        </p:txBody>
      </p:sp>
      <p:sp>
        <p:nvSpPr>
          <p:cNvPr id="3075" name="Rectangle 3"/>
          <p:cNvSpPr>
            <a:spLocks noGrp="1" noChangeArrowheads="1"/>
          </p:cNvSpPr>
          <p:nvPr>
            <p:ph idx="1"/>
          </p:nvPr>
        </p:nvSpPr>
        <p:spPr/>
        <p:txBody>
          <a:bodyPr/>
          <a:lstStyle/>
          <a:p>
            <a:pPr eaLnBrk="1" hangingPunct="1">
              <a:buFont typeface="Wingdings" pitchFamily="2" charset="2"/>
              <a:buNone/>
              <a:defRPr/>
            </a:pPr>
            <a:r>
              <a:rPr lang="en-US" smtClean="0"/>
              <a:t>   </a:t>
            </a:r>
            <a:r>
              <a:rPr lang="bg-BG" smtClean="0"/>
              <a:t>СПИН е общо заразно заболяване, което започва с нехарактерни оплаквания, увеличени л. възли, намалена телесна маса, периодична диария, след което настъпват тежки увреди на различни органи и системи.</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p:cNvPicPr>
            <a:picLocks noChangeAspect="1" noChangeArrowheads="1"/>
          </p:cNvPicPr>
          <p:nvPr/>
        </p:nvPicPr>
        <p:blipFill>
          <a:blip r:embed="rId2"/>
          <a:srcRect/>
          <a:stretch>
            <a:fillRect/>
          </a:stretch>
        </p:blipFill>
        <p:spPr bwMode="auto">
          <a:xfrm>
            <a:off x="2643188" y="1857375"/>
            <a:ext cx="3994150" cy="3638550"/>
          </a:xfrm>
          <a:prstGeom prst="rect">
            <a:avLst/>
          </a:prstGeom>
          <a:noFill/>
          <a:ln w="9525">
            <a:noFill/>
            <a:miter lim="800000"/>
            <a:headEnd/>
            <a:tailEnd/>
          </a:ln>
        </p:spPr>
      </p:pic>
      <p:sp>
        <p:nvSpPr>
          <p:cNvPr id="22531" name="Правоъгълник 2"/>
          <p:cNvSpPr>
            <a:spLocks noChangeArrowheads="1"/>
          </p:cNvSpPr>
          <p:nvPr/>
        </p:nvSpPr>
        <p:spPr bwMode="auto">
          <a:xfrm>
            <a:off x="1500188" y="428625"/>
            <a:ext cx="6786562" cy="923925"/>
          </a:xfrm>
          <a:prstGeom prst="rect">
            <a:avLst/>
          </a:prstGeom>
          <a:noFill/>
          <a:ln w="9525">
            <a:noFill/>
            <a:miter lim="800000"/>
            <a:headEnd/>
            <a:tailEnd/>
          </a:ln>
        </p:spPr>
        <p:txBody>
          <a:bodyPr>
            <a:spAutoFit/>
          </a:bodyPr>
          <a:lstStyle/>
          <a:p>
            <a:pPr algn="ctr"/>
            <a:r>
              <a:rPr lang="bg-BG" b="1" u="sng">
                <a:solidFill>
                  <a:srgbClr val="FFC000"/>
                </a:solidFill>
              </a:rPr>
              <a:t>Н</a:t>
            </a:r>
            <a:r>
              <a:rPr lang="en-US" b="1" u="sng">
                <a:solidFill>
                  <a:srgbClr val="FFC000"/>
                </a:solidFill>
              </a:rPr>
              <a:t>I</a:t>
            </a:r>
            <a:r>
              <a:rPr lang="bg-BG" b="1" u="sng">
                <a:solidFill>
                  <a:srgbClr val="FFC000"/>
                </a:solidFill>
              </a:rPr>
              <a:t>V е крайно неустойчив на външни въздействия – всички дезинфектанти го унищожават. По-устойчив на УВ лъчи и радиация</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err="1" smtClean="0"/>
              <a:t>Патогенеза</a:t>
            </a:r>
            <a:endParaRPr lang="bg-BG" dirty="0"/>
          </a:p>
        </p:txBody>
      </p:sp>
      <p:sp>
        <p:nvSpPr>
          <p:cNvPr id="3" name="Контейнер за съдържание 2"/>
          <p:cNvSpPr>
            <a:spLocks noGrp="1"/>
          </p:cNvSpPr>
          <p:nvPr>
            <p:ph idx="1"/>
          </p:nvPr>
        </p:nvSpPr>
        <p:spPr/>
        <p:txBody>
          <a:bodyPr/>
          <a:lstStyle/>
          <a:p>
            <a:pPr>
              <a:defRPr/>
            </a:pPr>
            <a:r>
              <a:rPr lang="bg-BG" dirty="0" smtClean="0"/>
              <a:t>Основният рецептор за HIV е CD4 </a:t>
            </a:r>
            <a:r>
              <a:rPr lang="bg-BG" dirty="0" err="1" smtClean="0"/>
              <a:t>гликопротеин</a:t>
            </a:r>
            <a:r>
              <a:rPr lang="bg-BG" dirty="0" smtClean="0"/>
              <a:t>, който може да бъде установен на клетъчната повърхност на 60% от Т </a:t>
            </a:r>
            <a:r>
              <a:rPr lang="bg-BG" dirty="0" err="1" smtClean="0"/>
              <a:t>лимфоцитите</a:t>
            </a:r>
            <a:r>
              <a:rPr lang="bg-BG" dirty="0" smtClean="0"/>
              <a:t> (</a:t>
            </a:r>
            <a:r>
              <a:rPr lang="bg-BG" dirty="0" err="1" smtClean="0"/>
              <a:t>Tly</a:t>
            </a:r>
            <a:r>
              <a:rPr lang="bg-BG" dirty="0" smtClean="0"/>
              <a:t>),</a:t>
            </a:r>
          </a:p>
          <a:p>
            <a:pPr>
              <a:buFont typeface="Wingdings" pitchFamily="2" charset="2"/>
              <a:buNone/>
              <a:defRPr/>
            </a:pPr>
            <a:r>
              <a:rPr lang="bg-BG" dirty="0" smtClean="0"/>
              <a:t>   Т клетъчните </a:t>
            </a:r>
            <a:r>
              <a:rPr lang="bg-BG" dirty="0" err="1" smtClean="0"/>
              <a:t>прекурсори</a:t>
            </a:r>
            <a:r>
              <a:rPr lang="bg-BG" dirty="0" smtClean="0"/>
              <a:t> в костния мозък и </a:t>
            </a:r>
            <a:r>
              <a:rPr lang="bg-BG" dirty="0" err="1" smtClean="0"/>
              <a:t>тимуса</a:t>
            </a:r>
            <a:r>
              <a:rPr lang="bg-BG" dirty="0" smtClean="0"/>
              <a:t>, както и върху </a:t>
            </a:r>
            <a:r>
              <a:rPr lang="bg-BG" dirty="0" err="1" smtClean="0"/>
              <a:t>моноцити</a:t>
            </a:r>
            <a:r>
              <a:rPr lang="bg-BG" dirty="0" smtClean="0"/>
              <a:t> (</a:t>
            </a:r>
            <a:r>
              <a:rPr lang="bg-BG" dirty="0" err="1" smtClean="0"/>
              <a:t>Mo</a:t>
            </a:r>
            <a:r>
              <a:rPr lang="bg-BG" dirty="0" smtClean="0"/>
              <a:t>), </a:t>
            </a:r>
            <a:r>
              <a:rPr lang="bg-BG" dirty="0" err="1" smtClean="0"/>
              <a:t>макрофаги</a:t>
            </a:r>
            <a:r>
              <a:rPr lang="bg-BG" dirty="0" smtClean="0"/>
              <a:t> (Мф), </a:t>
            </a:r>
            <a:r>
              <a:rPr lang="bg-BG" dirty="0" err="1" smtClean="0"/>
              <a:t>еозинофили</a:t>
            </a:r>
            <a:r>
              <a:rPr lang="bg-BG" dirty="0" smtClean="0"/>
              <a:t>, </a:t>
            </a:r>
            <a:r>
              <a:rPr lang="bg-BG" dirty="0" err="1" smtClean="0"/>
              <a:t>дендритни</a:t>
            </a:r>
            <a:r>
              <a:rPr lang="bg-BG" dirty="0" smtClean="0"/>
              <a:t> клетки (DC), </a:t>
            </a:r>
            <a:r>
              <a:rPr lang="bg-BG" dirty="0" err="1" smtClean="0"/>
              <a:t>микроглиални</a:t>
            </a:r>
            <a:r>
              <a:rPr lang="bg-BG" dirty="0" smtClean="0"/>
              <a:t> клетки в ЦНС.</a:t>
            </a:r>
            <a:endParaRPr lang="bg-BG"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err="1" smtClean="0"/>
              <a:t>Патогенеза</a:t>
            </a:r>
            <a:endParaRPr lang="bg-BG" dirty="0"/>
          </a:p>
        </p:txBody>
      </p:sp>
      <p:sp>
        <p:nvSpPr>
          <p:cNvPr id="3" name="Контейнер за съдържание 2"/>
          <p:cNvSpPr>
            <a:spLocks noGrp="1"/>
          </p:cNvSpPr>
          <p:nvPr>
            <p:ph idx="1"/>
          </p:nvPr>
        </p:nvSpPr>
        <p:spPr>
          <a:xfrm>
            <a:off x="457200" y="1285875"/>
            <a:ext cx="8229600" cy="4840288"/>
          </a:xfrm>
        </p:spPr>
        <p:txBody>
          <a:bodyPr/>
          <a:lstStyle/>
          <a:p>
            <a:pPr>
              <a:defRPr/>
            </a:pPr>
            <a:r>
              <a:rPr lang="bg-BG" dirty="0" smtClean="0"/>
              <a:t>Основно звено в </a:t>
            </a:r>
            <a:r>
              <a:rPr lang="bg-BG" dirty="0" err="1" smtClean="0"/>
              <a:t>патогенезата</a:t>
            </a:r>
            <a:r>
              <a:rPr lang="bg-BG" dirty="0" smtClean="0"/>
              <a:t> на HIV инфекцията е свързването на gp120 към CD4. За осъществяване на цикъла на </a:t>
            </a:r>
            <a:r>
              <a:rPr lang="bg-BG" dirty="0" err="1" smtClean="0"/>
              <a:t>репликация</a:t>
            </a:r>
            <a:r>
              <a:rPr lang="bg-BG" dirty="0" smtClean="0"/>
              <a:t> е необходимо съучастието на допълнителни </a:t>
            </a:r>
            <a:r>
              <a:rPr lang="bg-BG" dirty="0" err="1" smtClean="0"/>
              <a:t>корецептори</a:t>
            </a:r>
            <a:r>
              <a:rPr lang="bg-BG" dirty="0" smtClean="0"/>
              <a:t>: </a:t>
            </a:r>
            <a:r>
              <a:rPr lang="en-US" dirty="0" smtClean="0"/>
              <a:t>CCR</a:t>
            </a:r>
            <a:r>
              <a:rPr lang="ru-RU" dirty="0" smtClean="0"/>
              <a:t>5 </a:t>
            </a:r>
            <a:r>
              <a:rPr lang="bg-BG" dirty="0" smtClean="0"/>
              <a:t>и </a:t>
            </a:r>
            <a:r>
              <a:rPr lang="en-US" dirty="0" smtClean="0"/>
              <a:t>CXCR</a:t>
            </a:r>
            <a:r>
              <a:rPr lang="ru-RU" dirty="0" smtClean="0"/>
              <a:t>4. </a:t>
            </a:r>
            <a:r>
              <a:rPr lang="bg-BG" dirty="0" smtClean="0"/>
              <a:t>CCR5 е основният </a:t>
            </a:r>
            <a:r>
              <a:rPr lang="bg-BG" dirty="0" err="1" smtClean="0"/>
              <a:t>корецептор</a:t>
            </a:r>
            <a:r>
              <a:rPr lang="bg-BG" dirty="0" smtClean="0"/>
              <a:t>, използван от повечето HIV </a:t>
            </a:r>
            <a:r>
              <a:rPr lang="bg-BG" dirty="0" err="1" smtClean="0"/>
              <a:t>изолати</a:t>
            </a:r>
            <a:r>
              <a:rPr lang="bg-BG" dirty="0" smtClean="0"/>
              <a:t> в ЦНС, докато CXCR4 по-често се използва от </a:t>
            </a:r>
            <a:r>
              <a:rPr lang="bg-BG" dirty="0" err="1" smtClean="0"/>
              <a:t>изолати</a:t>
            </a:r>
            <a:r>
              <a:rPr lang="bg-BG" dirty="0" smtClean="0"/>
              <a:t> в периферията, основно в последните стадии на СПИН.</a:t>
            </a:r>
            <a:endParaRPr lang="bg-BG"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bg-BG" dirty="0" err="1" smtClean="0"/>
              <a:t>Патогенеза</a:t>
            </a:r>
            <a:endParaRPr lang="bg-BG" dirty="0" smtClean="0">
              <a:solidFill>
                <a:srgbClr val="FF0066"/>
              </a:solidFill>
            </a:endParaRPr>
          </a:p>
        </p:txBody>
      </p:sp>
      <p:sp>
        <p:nvSpPr>
          <p:cNvPr id="74755" name="Rectangle 3"/>
          <p:cNvSpPr>
            <a:spLocks noGrp="1" noChangeArrowheads="1"/>
          </p:cNvSpPr>
          <p:nvPr>
            <p:ph idx="1"/>
          </p:nvPr>
        </p:nvSpPr>
        <p:spPr>
          <a:xfrm>
            <a:off x="457200" y="1357313"/>
            <a:ext cx="8229600" cy="4768850"/>
          </a:xfrm>
        </p:spPr>
        <p:txBody>
          <a:bodyPr/>
          <a:lstStyle/>
          <a:p>
            <a:pPr eaLnBrk="1" hangingPunct="1">
              <a:buFont typeface="Wingdings" pitchFamily="2" charset="2"/>
              <a:buNone/>
              <a:defRPr/>
            </a:pPr>
            <a:r>
              <a:rPr lang="bg-BG" dirty="0" smtClean="0"/>
              <a:t> </a:t>
            </a:r>
            <a:r>
              <a:rPr lang="en-US" dirty="0" smtClean="0"/>
              <a:t>  </a:t>
            </a:r>
            <a:r>
              <a:rPr lang="en-US" dirty="0" smtClean="0">
                <a:solidFill>
                  <a:srgbClr val="FFC000"/>
                </a:solidFill>
              </a:rPr>
              <a:t>CCR5</a:t>
            </a:r>
            <a:r>
              <a:rPr lang="en-US" dirty="0" smtClean="0"/>
              <a:t> </a:t>
            </a:r>
            <a:r>
              <a:rPr lang="bg-BG" dirty="0" smtClean="0"/>
              <a:t>рецептора се отделя от </a:t>
            </a:r>
            <a:r>
              <a:rPr lang="bg-BG" dirty="0" err="1" smtClean="0"/>
              <a:t>макрофагите</a:t>
            </a:r>
            <a:r>
              <a:rPr lang="bg-BG" dirty="0" smtClean="0"/>
              <a:t> и се задейства пръв.</a:t>
            </a:r>
            <a:endParaRPr lang="en-US" dirty="0" smtClean="0"/>
          </a:p>
          <a:p>
            <a:pPr eaLnBrk="1" hangingPunct="1">
              <a:buFont typeface="Wingdings" pitchFamily="2" charset="2"/>
              <a:buNone/>
              <a:defRPr/>
            </a:pPr>
            <a:r>
              <a:rPr lang="en-US" dirty="0" smtClean="0"/>
              <a:t>   CCR5 </a:t>
            </a:r>
            <a:r>
              <a:rPr lang="bg-BG" dirty="0" smtClean="0"/>
              <a:t>рецептора се </a:t>
            </a:r>
            <a:r>
              <a:rPr lang="bg-BG" dirty="0" err="1" smtClean="0"/>
              <a:t>експресира</a:t>
            </a:r>
            <a:r>
              <a:rPr lang="bg-BG" dirty="0" smtClean="0"/>
              <a:t> върху</a:t>
            </a:r>
          </a:p>
          <a:p>
            <a:pPr eaLnBrk="1" hangingPunct="1">
              <a:buFont typeface="Wingdings" pitchFamily="2" charset="2"/>
              <a:buNone/>
              <a:defRPr/>
            </a:pPr>
            <a:r>
              <a:rPr lang="en-US" dirty="0" smtClean="0"/>
              <a:t>   </a:t>
            </a:r>
            <a:r>
              <a:rPr lang="bg-BG" dirty="0" err="1" smtClean="0"/>
              <a:t>макрофаги</a:t>
            </a:r>
            <a:r>
              <a:rPr lang="bg-BG" dirty="0" smtClean="0"/>
              <a:t>, </a:t>
            </a:r>
            <a:r>
              <a:rPr lang="bg-BG" dirty="0" err="1" smtClean="0"/>
              <a:t>моноцити</a:t>
            </a:r>
            <a:r>
              <a:rPr lang="bg-BG" dirty="0" smtClean="0"/>
              <a:t>, епителни клетки и</a:t>
            </a:r>
            <a:r>
              <a:rPr lang="en-US" dirty="0" smtClean="0"/>
              <a:t> </a:t>
            </a:r>
            <a:r>
              <a:rPr lang="bg-BG" dirty="0" smtClean="0"/>
              <a:t>е признак на инфекция с малка давност.</a:t>
            </a:r>
          </a:p>
          <a:p>
            <a:pPr eaLnBrk="1" hangingPunct="1">
              <a:buFont typeface="Wingdings" pitchFamily="2" charset="2"/>
              <a:buNone/>
              <a:defRPr/>
            </a:pPr>
            <a:r>
              <a:rPr lang="en-US" dirty="0" smtClean="0">
                <a:solidFill>
                  <a:srgbClr val="FFC000"/>
                </a:solidFill>
              </a:rPr>
              <a:t>   CXCR4</a:t>
            </a:r>
            <a:r>
              <a:rPr lang="bg-BG" dirty="0" smtClean="0"/>
              <a:t>- друг ензим – признак на разпространение на инфекцията в организма и се </a:t>
            </a:r>
            <a:r>
              <a:rPr lang="bg-BG" dirty="0" err="1" smtClean="0"/>
              <a:t>експресира</a:t>
            </a:r>
            <a:r>
              <a:rPr lang="bg-BG" dirty="0" smtClean="0"/>
              <a:t> върху </a:t>
            </a:r>
            <a:r>
              <a:rPr lang="bg-BG" dirty="0" err="1" smtClean="0"/>
              <a:t>лимфоцитите</a:t>
            </a:r>
            <a:endParaRPr lang="bg-BG" dirty="0" smtClean="0"/>
          </a:p>
          <a:p>
            <a:pPr eaLnBrk="1" hangingPunct="1">
              <a:buFont typeface="Wingdings" pitchFamily="2" charset="2"/>
              <a:buNone/>
              <a:defRPr/>
            </a:pPr>
            <a:endParaRPr lang="bg-BG"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bg-BG" dirty="0" err="1" smtClean="0"/>
              <a:t>Патогенеза</a:t>
            </a:r>
            <a:endParaRPr lang="bg-BG" dirty="0" smtClean="0">
              <a:solidFill>
                <a:srgbClr val="FF0066"/>
              </a:solidFill>
            </a:endParaRPr>
          </a:p>
        </p:txBody>
      </p:sp>
      <p:sp>
        <p:nvSpPr>
          <p:cNvPr id="13315" name="Rectangle 3"/>
          <p:cNvSpPr>
            <a:spLocks noGrp="1" noChangeArrowheads="1"/>
          </p:cNvSpPr>
          <p:nvPr>
            <p:ph idx="1"/>
          </p:nvPr>
        </p:nvSpPr>
        <p:spPr>
          <a:xfrm>
            <a:off x="457200" y="1357313"/>
            <a:ext cx="8229600" cy="4768850"/>
          </a:xfrm>
        </p:spPr>
        <p:txBody>
          <a:bodyPr/>
          <a:lstStyle/>
          <a:p>
            <a:pPr eaLnBrk="1" hangingPunct="1">
              <a:lnSpc>
                <a:spcPct val="90000"/>
              </a:lnSpc>
              <a:buFont typeface="Wingdings" pitchFamily="2" charset="2"/>
              <a:buNone/>
              <a:defRPr/>
            </a:pPr>
            <a:r>
              <a:rPr lang="en-US" dirty="0" smtClean="0"/>
              <a:t>   </a:t>
            </a:r>
            <a:r>
              <a:rPr lang="bg-BG" sz="3600" dirty="0" smtClean="0"/>
              <a:t>Вирусът се прилепва към клетката  </a:t>
            </a:r>
            <a:r>
              <a:rPr lang="en-US" sz="3600" dirty="0" smtClean="0"/>
              <a:t>CD4 </a:t>
            </a:r>
            <a:r>
              <a:rPr lang="bg-BG" sz="3600" dirty="0" smtClean="0"/>
              <a:t>с </a:t>
            </a:r>
            <a:r>
              <a:rPr lang="bg-BG" sz="3600" dirty="0" err="1" smtClean="0"/>
              <a:t>габърчетата</a:t>
            </a:r>
            <a:r>
              <a:rPr lang="bg-BG" sz="3600" dirty="0" smtClean="0"/>
              <a:t> като ключ към ключалка</a:t>
            </a:r>
            <a:r>
              <a:rPr lang="bg-BG" sz="3600" dirty="0" smtClean="0">
                <a:cs typeface="Arial" pitchFamily="34" charset="0"/>
              </a:rPr>
              <a:t>→   създава се интимна връзка →</a:t>
            </a:r>
            <a:r>
              <a:rPr lang="en-US" sz="3600" dirty="0" smtClean="0">
                <a:cs typeface="Arial" pitchFamily="34" charset="0"/>
              </a:rPr>
              <a:t> </a:t>
            </a:r>
            <a:r>
              <a:rPr lang="bg-BG" sz="3600" dirty="0" err="1" smtClean="0">
                <a:cs typeface="Arial" pitchFamily="34" charset="0"/>
              </a:rPr>
              <a:t>фузия</a:t>
            </a:r>
            <a:r>
              <a:rPr lang="bg-BG" sz="3600" dirty="0" smtClean="0">
                <a:cs typeface="Arial" pitchFamily="34" charset="0"/>
              </a:rPr>
              <a:t>   (сливане)между вирусните съставки и   </a:t>
            </a:r>
            <a:r>
              <a:rPr lang="bg-BG" sz="3600" dirty="0" err="1" smtClean="0">
                <a:cs typeface="Arial" pitchFamily="34" charset="0"/>
              </a:rPr>
              <a:t>кл</a:t>
            </a:r>
            <a:r>
              <a:rPr lang="bg-BG" sz="3600" dirty="0" smtClean="0">
                <a:cs typeface="Arial" pitchFamily="34" charset="0"/>
              </a:rPr>
              <a:t>.мембрана.</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err="1" smtClean="0"/>
              <a:t>Патогенеза</a:t>
            </a:r>
            <a:endParaRPr lang="bg-BG" dirty="0"/>
          </a:p>
        </p:txBody>
      </p:sp>
      <p:sp>
        <p:nvSpPr>
          <p:cNvPr id="3" name="Контейнер за съдържание 2"/>
          <p:cNvSpPr>
            <a:spLocks noGrp="1"/>
          </p:cNvSpPr>
          <p:nvPr>
            <p:ph idx="1"/>
          </p:nvPr>
        </p:nvSpPr>
        <p:spPr/>
        <p:txBody>
          <a:bodyPr/>
          <a:lstStyle/>
          <a:p>
            <a:pPr>
              <a:defRPr/>
            </a:pPr>
            <a:r>
              <a:rPr lang="bg-BG" sz="3600" dirty="0" smtClean="0"/>
              <a:t>След </a:t>
            </a:r>
            <a:r>
              <a:rPr lang="bg-BG" sz="3600" dirty="0" err="1" smtClean="0"/>
              <a:t>фузията</a:t>
            </a:r>
            <a:r>
              <a:rPr lang="bg-BG" sz="3600" dirty="0" smtClean="0"/>
              <a:t> вирусното ядро „се съблича” в цитоплазмата на </a:t>
            </a:r>
            <a:r>
              <a:rPr lang="bg-BG" sz="3600" dirty="0" err="1" smtClean="0"/>
              <a:t>таргетната</a:t>
            </a:r>
            <a:r>
              <a:rPr lang="bg-BG" sz="3600" dirty="0" smtClean="0"/>
              <a:t> клетка и освобождава двойно-верижната вирусна РНК и трите ензима- обратна </a:t>
            </a:r>
            <a:r>
              <a:rPr lang="bg-BG" sz="3600" dirty="0" err="1" smtClean="0"/>
              <a:t>транскриптаза</a:t>
            </a:r>
            <a:r>
              <a:rPr lang="bg-BG" sz="3600" dirty="0" smtClean="0"/>
              <a:t>, </a:t>
            </a:r>
            <a:r>
              <a:rPr lang="bg-BG" sz="3600" dirty="0" err="1" smtClean="0"/>
              <a:t>протеаза</a:t>
            </a:r>
            <a:r>
              <a:rPr lang="bg-BG" sz="3600" dirty="0" smtClean="0"/>
              <a:t> и </a:t>
            </a:r>
            <a:r>
              <a:rPr lang="bg-BG" sz="3600" dirty="0" err="1" smtClean="0"/>
              <a:t>интеграза</a:t>
            </a:r>
            <a:r>
              <a:rPr lang="bg-BG" sz="3600" dirty="0" smtClean="0"/>
              <a:t>.</a:t>
            </a:r>
            <a:endParaRPr lang="bg-BG"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err="1" smtClean="0"/>
              <a:t>Патогенеза</a:t>
            </a:r>
            <a:endParaRPr lang="bg-BG" dirty="0"/>
          </a:p>
        </p:txBody>
      </p:sp>
      <p:sp>
        <p:nvSpPr>
          <p:cNvPr id="3" name="Контейнер за съдържание 2"/>
          <p:cNvSpPr>
            <a:spLocks noGrp="1"/>
          </p:cNvSpPr>
          <p:nvPr>
            <p:ph idx="1"/>
          </p:nvPr>
        </p:nvSpPr>
        <p:spPr/>
        <p:txBody>
          <a:bodyPr/>
          <a:lstStyle/>
          <a:p>
            <a:pPr>
              <a:defRPr/>
            </a:pPr>
            <a:r>
              <a:rPr lang="bg-BG" dirty="0" smtClean="0"/>
              <a:t>Следващо звено в </a:t>
            </a:r>
            <a:r>
              <a:rPr lang="bg-BG" dirty="0" err="1" smtClean="0"/>
              <a:t>патогенезата</a:t>
            </a:r>
            <a:r>
              <a:rPr lang="bg-BG" dirty="0" smtClean="0"/>
              <a:t> е превръщането на вирусната РНК в двойно-верижна </a:t>
            </a:r>
            <a:r>
              <a:rPr lang="bg-BG" dirty="0" err="1" smtClean="0"/>
              <a:t>провирусна</a:t>
            </a:r>
            <a:r>
              <a:rPr lang="bg-BG" dirty="0" smtClean="0"/>
              <a:t> ДНК, </a:t>
            </a:r>
            <a:r>
              <a:rPr lang="bg-BG" dirty="0" err="1" smtClean="0"/>
              <a:t>медиирано</a:t>
            </a:r>
            <a:r>
              <a:rPr lang="bg-BG" dirty="0" smtClean="0"/>
              <a:t> от ензима </a:t>
            </a:r>
            <a:r>
              <a:rPr lang="bg-BG" i="1" dirty="0" smtClean="0"/>
              <a:t>обратна </a:t>
            </a:r>
            <a:r>
              <a:rPr lang="bg-BG" i="1" dirty="0" err="1" smtClean="0"/>
              <a:t>транскриптаза</a:t>
            </a:r>
            <a:r>
              <a:rPr lang="bg-BG" i="1" dirty="0" smtClean="0"/>
              <a:t>. </a:t>
            </a:r>
            <a:endParaRPr lang="bg-BG"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95288" y="260350"/>
            <a:ext cx="8229600" cy="1139825"/>
          </a:xfrm>
        </p:spPr>
        <p:txBody>
          <a:bodyPr/>
          <a:lstStyle/>
          <a:p>
            <a:pPr eaLnBrk="1" hangingPunct="1">
              <a:defRPr/>
            </a:pPr>
            <a:r>
              <a:rPr lang="bg-BG" dirty="0" err="1" smtClean="0"/>
              <a:t>Патогенеза</a:t>
            </a:r>
            <a:endParaRPr lang="bg-BG" dirty="0" smtClean="0">
              <a:solidFill>
                <a:srgbClr val="FF0066"/>
              </a:solidFill>
            </a:endParaRPr>
          </a:p>
        </p:txBody>
      </p:sp>
      <p:sp>
        <p:nvSpPr>
          <p:cNvPr id="72707" name="Rectangle 3"/>
          <p:cNvSpPr>
            <a:spLocks noGrp="1" noChangeArrowheads="1"/>
          </p:cNvSpPr>
          <p:nvPr>
            <p:ph idx="1"/>
          </p:nvPr>
        </p:nvSpPr>
        <p:spPr>
          <a:xfrm>
            <a:off x="395288" y="1268413"/>
            <a:ext cx="8497887" cy="4743450"/>
          </a:xfrm>
        </p:spPr>
        <p:txBody>
          <a:bodyPr/>
          <a:lstStyle/>
          <a:p>
            <a:pPr eaLnBrk="1" hangingPunct="1">
              <a:buFont typeface="Wingdings" pitchFamily="2" charset="2"/>
              <a:buNone/>
              <a:defRPr/>
            </a:pPr>
            <a:r>
              <a:rPr lang="bg-BG" dirty="0" smtClean="0"/>
              <a:t>Обратна </a:t>
            </a:r>
            <a:r>
              <a:rPr lang="bg-BG" dirty="0" err="1" smtClean="0"/>
              <a:t>транскриптаза-</a:t>
            </a:r>
            <a:r>
              <a:rPr lang="bg-BG" dirty="0" smtClean="0"/>
              <a:t> сбор от </a:t>
            </a:r>
            <a:r>
              <a:rPr lang="bg-BG" b="1" dirty="0" smtClean="0">
                <a:solidFill>
                  <a:srgbClr val="FFC000"/>
                </a:solidFill>
              </a:rPr>
              <a:t>4</a:t>
            </a:r>
            <a:r>
              <a:rPr lang="bg-BG" dirty="0" smtClean="0">
                <a:solidFill>
                  <a:srgbClr val="FF0066"/>
                </a:solidFill>
              </a:rPr>
              <a:t> </a:t>
            </a:r>
            <a:r>
              <a:rPr lang="bg-BG" dirty="0" smtClean="0"/>
              <a:t>ензимни</a:t>
            </a:r>
          </a:p>
          <a:p>
            <a:pPr eaLnBrk="1" hangingPunct="1">
              <a:buFont typeface="Wingdings" pitchFamily="2" charset="2"/>
              <a:buNone/>
              <a:defRPr/>
            </a:pPr>
            <a:r>
              <a:rPr lang="bg-BG" dirty="0" smtClean="0"/>
              <a:t>активности и по реда, по който става </a:t>
            </a:r>
            <a:r>
              <a:rPr lang="bg-BG" dirty="0" err="1" smtClean="0"/>
              <a:t>репли</a:t>
            </a:r>
            <a:endParaRPr lang="bg-BG" dirty="0" smtClean="0"/>
          </a:p>
          <a:p>
            <a:pPr eaLnBrk="1" hangingPunct="1">
              <a:buFont typeface="Wingdings" pitchFamily="2" charset="2"/>
              <a:buNone/>
              <a:defRPr/>
            </a:pPr>
            <a:r>
              <a:rPr lang="bg-BG" dirty="0" err="1" smtClean="0"/>
              <a:t>кацията</a:t>
            </a:r>
            <a:r>
              <a:rPr lang="bg-BG" dirty="0" smtClean="0"/>
              <a:t> те са:</a:t>
            </a:r>
          </a:p>
          <a:p>
            <a:pPr eaLnBrk="1" hangingPunct="1">
              <a:buFont typeface="Wingdings" pitchFamily="2" charset="2"/>
              <a:buNone/>
              <a:defRPr/>
            </a:pPr>
            <a:r>
              <a:rPr lang="bg-BG" dirty="0" smtClean="0"/>
              <a:t>І – РНК зависима ДНК </a:t>
            </a:r>
            <a:r>
              <a:rPr lang="bg-BG" dirty="0" err="1" smtClean="0"/>
              <a:t>полимераза</a:t>
            </a:r>
            <a:endParaRPr lang="bg-BG" dirty="0" smtClean="0"/>
          </a:p>
          <a:p>
            <a:pPr eaLnBrk="1" hangingPunct="1">
              <a:buFont typeface="Wingdings" pitchFamily="2" charset="2"/>
              <a:buNone/>
              <a:defRPr/>
            </a:pPr>
            <a:r>
              <a:rPr lang="bg-BG" dirty="0" smtClean="0"/>
              <a:t>ІІ – </a:t>
            </a:r>
            <a:r>
              <a:rPr lang="bg-BG" dirty="0" err="1" smtClean="0"/>
              <a:t>хибридаза</a:t>
            </a:r>
            <a:endParaRPr lang="bg-BG" dirty="0" smtClean="0"/>
          </a:p>
          <a:p>
            <a:pPr eaLnBrk="1" hangingPunct="1">
              <a:buFont typeface="Wingdings" pitchFamily="2" charset="2"/>
              <a:buNone/>
              <a:defRPr/>
            </a:pPr>
            <a:r>
              <a:rPr lang="bg-BG" dirty="0" smtClean="0"/>
              <a:t>ІІІ – ДНК зависима ДНК </a:t>
            </a:r>
            <a:r>
              <a:rPr lang="bg-BG" dirty="0" err="1" smtClean="0"/>
              <a:t>полимераза</a:t>
            </a:r>
            <a:endParaRPr lang="bg-BG" dirty="0" smtClean="0"/>
          </a:p>
          <a:p>
            <a:pPr eaLnBrk="1" hangingPunct="1">
              <a:buFont typeface="Wingdings" pitchFamily="2" charset="2"/>
              <a:buNone/>
              <a:defRPr/>
            </a:pPr>
            <a:r>
              <a:rPr lang="bg-BG" dirty="0" smtClean="0"/>
              <a:t>ІV – </a:t>
            </a:r>
            <a:r>
              <a:rPr lang="bg-BG" dirty="0" err="1" smtClean="0"/>
              <a:t>интеграза</a:t>
            </a:r>
            <a:endParaRPr lang="bg-BG" dirty="0" smtClean="0"/>
          </a:p>
          <a:p>
            <a:pPr eaLnBrk="1" hangingPunct="1">
              <a:buFont typeface="Wingdings" pitchFamily="2" charset="2"/>
              <a:buNone/>
              <a:defRPr/>
            </a:pPr>
            <a:endParaRPr lang="bg-BG"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err="1" smtClean="0"/>
              <a:t>Патогенеза</a:t>
            </a:r>
            <a:endParaRPr lang="bg-BG" dirty="0"/>
          </a:p>
        </p:txBody>
      </p:sp>
      <p:sp>
        <p:nvSpPr>
          <p:cNvPr id="3" name="Контейнер за съдържание 2"/>
          <p:cNvSpPr>
            <a:spLocks noGrp="1"/>
          </p:cNvSpPr>
          <p:nvPr>
            <p:ph idx="1"/>
          </p:nvPr>
        </p:nvSpPr>
        <p:spPr/>
        <p:txBody>
          <a:bodyPr/>
          <a:lstStyle/>
          <a:p>
            <a:pPr>
              <a:defRPr/>
            </a:pPr>
            <a:r>
              <a:rPr lang="bg-BG" dirty="0" smtClean="0"/>
              <a:t>Активацията на инфектираните клетки от </a:t>
            </a:r>
            <a:r>
              <a:rPr lang="bg-BG" dirty="0" err="1" smtClean="0"/>
              <a:t>антигенни</a:t>
            </a:r>
            <a:r>
              <a:rPr lang="bg-BG" dirty="0" smtClean="0"/>
              <a:t> или имунни стимули индуцира транскрипция ДНК→РНК с формиране на нови </a:t>
            </a:r>
            <a:r>
              <a:rPr lang="bg-BG" dirty="0" err="1" smtClean="0"/>
              <a:t>вириони</a:t>
            </a:r>
            <a:r>
              <a:rPr lang="bg-BG" dirty="0" smtClean="0"/>
              <a:t>. Започва транскрипция на вирусни протеини и формиране на нови вирусни частици.</a:t>
            </a:r>
            <a:endParaRPr lang="bg-BG"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bg-BG" dirty="0" err="1" smtClean="0"/>
              <a:t>Патогенеза</a:t>
            </a:r>
            <a:endParaRPr lang="bg-BG" dirty="0" smtClean="0">
              <a:solidFill>
                <a:srgbClr val="FF0066"/>
              </a:solidFill>
            </a:endParaRPr>
          </a:p>
        </p:txBody>
      </p:sp>
      <p:sp>
        <p:nvSpPr>
          <p:cNvPr id="14339" name="Rectangle 3"/>
          <p:cNvSpPr>
            <a:spLocks noGrp="1" noChangeArrowheads="1"/>
          </p:cNvSpPr>
          <p:nvPr>
            <p:ph idx="1"/>
          </p:nvPr>
        </p:nvSpPr>
        <p:spPr/>
        <p:txBody>
          <a:bodyPr/>
          <a:lstStyle/>
          <a:p>
            <a:pPr eaLnBrk="1" hangingPunct="1">
              <a:buFont typeface="Wingdings" pitchFamily="2" charset="2"/>
              <a:buNone/>
              <a:defRPr/>
            </a:pPr>
            <a:r>
              <a:rPr lang="bg-BG" dirty="0" smtClean="0"/>
              <a:t>Върху </a:t>
            </a:r>
            <a:r>
              <a:rPr lang="bg-BG" dirty="0" err="1" smtClean="0">
                <a:cs typeface="Arial" pitchFamily="34" charset="0"/>
              </a:rPr>
              <a:t>едноверижната</a:t>
            </a:r>
            <a:r>
              <a:rPr lang="bg-BG" dirty="0" smtClean="0">
                <a:cs typeface="Arial" pitchFamily="34" charset="0"/>
              </a:rPr>
              <a:t> РНК въздейства</a:t>
            </a:r>
          </a:p>
          <a:p>
            <a:pPr eaLnBrk="1" hangingPunct="1">
              <a:buFont typeface="Wingdings" pitchFamily="2" charset="2"/>
              <a:buNone/>
              <a:defRPr/>
            </a:pPr>
            <a:r>
              <a:rPr lang="bg-BG" dirty="0" smtClean="0">
                <a:cs typeface="Arial" pitchFamily="34" charset="0"/>
              </a:rPr>
              <a:t>ензима обратна </a:t>
            </a:r>
            <a:r>
              <a:rPr lang="bg-BG" dirty="0" err="1" smtClean="0">
                <a:cs typeface="Arial" pitchFamily="34" charset="0"/>
              </a:rPr>
              <a:t>транскриптаза</a:t>
            </a:r>
            <a:r>
              <a:rPr lang="bg-BG" dirty="0" smtClean="0">
                <a:cs typeface="Arial" pitchFamily="34" charset="0"/>
              </a:rPr>
              <a:t>(ОТ)→</a:t>
            </a:r>
          </a:p>
          <a:p>
            <a:pPr eaLnBrk="1" hangingPunct="1">
              <a:buFont typeface="Wingdings" pitchFamily="2" charset="2"/>
              <a:buNone/>
              <a:defRPr/>
            </a:pPr>
            <a:r>
              <a:rPr lang="bg-BG" dirty="0" smtClean="0">
                <a:cs typeface="Arial" pitchFamily="34" charset="0"/>
              </a:rPr>
              <a:t>цялата информация се преписва и се </a:t>
            </a:r>
          </a:p>
          <a:p>
            <a:pPr eaLnBrk="1" hangingPunct="1">
              <a:buFont typeface="Wingdings" pitchFamily="2" charset="2"/>
              <a:buNone/>
              <a:defRPr/>
            </a:pPr>
            <a:r>
              <a:rPr lang="bg-BG" dirty="0" smtClean="0">
                <a:cs typeface="Arial" pitchFamily="34" charset="0"/>
              </a:rPr>
              <a:t>образува І огледална ДНК</a:t>
            </a:r>
          </a:p>
          <a:p>
            <a:pPr eaLnBrk="1" hangingPunct="1">
              <a:buFont typeface="Wingdings" pitchFamily="2" charset="2"/>
              <a:buNone/>
              <a:defRPr/>
            </a:pPr>
            <a:r>
              <a:rPr lang="bg-BG" dirty="0" smtClean="0">
                <a:cs typeface="Arial" pitchFamily="34" charset="0"/>
              </a:rPr>
              <a:t>Чрез </a:t>
            </a:r>
            <a:r>
              <a:rPr lang="bg-BG" dirty="0" smtClean="0">
                <a:solidFill>
                  <a:srgbClr val="FFC000"/>
                </a:solidFill>
                <a:cs typeface="Arial" pitchFamily="34" charset="0"/>
              </a:rPr>
              <a:t>РНК зависима ДНК </a:t>
            </a:r>
            <a:r>
              <a:rPr lang="bg-BG" dirty="0" err="1" smtClean="0">
                <a:solidFill>
                  <a:srgbClr val="FFC000"/>
                </a:solidFill>
                <a:cs typeface="Arial" pitchFamily="34" charset="0"/>
              </a:rPr>
              <a:t>полимераза</a:t>
            </a:r>
            <a:r>
              <a:rPr lang="bg-BG" dirty="0" smtClean="0">
                <a:solidFill>
                  <a:srgbClr val="FFC000"/>
                </a:solidFill>
                <a:cs typeface="Arial" pitchFamily="34" charset="0"/>
              </a:rPr>
              <a:t> </a:t>
            </a:r>
            <a:r>
              <a:rPr lang="bg-BG" dirty="0" smtClean="0">
                <a:cs typeface="Arial" pitchFamily="34" charset="0"/>
              </a:rPr>
              <a:t>две-</a:t>
            </a:r>
          </a:p>
          <a:p>
            <a:pPr eaLnBrk="1" hangingPunct="1">
              <a:buFont typeface="Wingdings" pitchFamily="2" charset="2"/>
              <a:buNone/>
              <a:defRPr/>
            </a:pPr>
            <a:r>
              <a:rPr lang="bg-BG" dirty="0" smtClean="0">
                <a:cs typeface="Arial" pitchFamily="34" charset="0"/>
              </a:rPr>
              <a:t>те- РНК и ДНК се свързват.</a:t>
            </a:r>
          </a:p>
          <a:p>
            <a:pPr eaLnBrk="1" hangingPunct="1">
              <a:buFont typeface="Wingdings" pitchFamily="2" charset="2"/>
              <a:buNone/>
              <a:defRPr/>
            </a:pPr>
            <a:endParaRPr lang="bg-BG"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bg-BG" smtClean="0">
                <a:solidFill>
                  <a:srgbClr val="FF0066"/>
                </a:solidFill>
              </a:rPr>
              <a:t>Определение</a:t>
            </a:r>
          </a:p>
        </p:txBody>
      </p:sp>
      <p:sp>
        <p:nvSpPr>
          <p:cNvPr id="4099" name="Rectangle 3"/>
          <p:cNvSpPr>
            <a:spLocks noGrp="1" noChangeArrowheads="1"/>
          </p:cNvSpPr>
          <p:nvPr>
            <p:ph idx="1"/>
          </p:nvPr>
        </p:nvSpPr>
        <p:spPr/>
        <p:txBody>
          <a:bodyPr/>
          <a:lstStyle/>
          <a:p>
            <a:pPr eaLnBrk="1" hangingPunct="1">
              <a:buFont typeface="Wingdings" pitchFamily="2" charset="2"/>
              <a:buNone/>
              <a:defRPr/>
            </a:pPr>
            <a:r>
              <a:rPr lang="bg-BG" smtClean="0"/>
              <a:t>   Заболяването е резултат на срив на имунната система на организма под въздействие на вируса и наслояване на опортюнистични инфекции, довеждащи до гибелта на болния.</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bg-BG" dirty="0" err="1" smtClean="0"/>
              <a:t>Патогенеза</a:t>
            </a:r>
            <a:endParaRPr lang="bg-BG" dirty="0" smtClean="0">
              <a:solidFill>
                <a:srgbClr val="FF0066"/>
              </a:solidFill>
            </a:endParaRPr>
          </a:p>
        </p:txBody>
      </p:sp>
      <p:sp>
        <p:nvSpPr>
          <p:cNvPr id="15363" name="Rectangle 3"/>
          <p:cNvSpPr>
            <a:spLocks noGrp="1" noChangeArrowheads="1"/>
          </p:cNvSpPr>
          <p:nvPr>
            <p:ph idx="1"/>
          </p:nvPr>
        </p:nvSpPr>
        <p:spPr/>
        <p:txBody>
          <a:bodyPr/>
          <a:lstStyle/>
          <a:p>
            <a:pPr eaLnBrk="1" hangingPunct="1">
              <a:buFont typeface="Wingdings" pitchFamily="2" charset="2"/>
              <a:buNone/>
              <a:defRPr/>
            </a:pPr>
            <a:r>
              <a:rPr lang="bg-BG" dirty="0" smtClean="0"/>
              <a:t>Намесва се нов ензим - РНК хибрид </a:t>
            </a:r>
            <a:r>
              <a:rPr lang="bg-BG" dirty="0" smtClean="0">
                <a:cs typeface="Arial" pitchFamily="34" charset="0"/>
              </a:rPr>
              <a:t>→</a:t>
            </a:r>
          </a:p>
          <a:p>
            <a:pPr eaLnBrk="1" hangingPunct="1">
              <a:buFont typeface="Wingdings" pitchFamily="2" charset="2"/>
              <a:buNone/>
              <a:defRPr/>
            </a:pPr>
            <a:r>
              <a:rPr lang="bg-BG" dirty="0" smtClean="0">
                <a:cs typeface="Arial" pitchFamily="34" charset="0"/>
              </a:rPr>
              <a:t>разделя РНК и ДНК и се образува ІІ вери-</a:t>
            </a:r>
          </a:p>
          <a:p>
            <a:pPr eaLnBrk="1" hangingPunct="1">
              <a:buFont typeface="Wingdings" pitchFamily="2" charset="2"/>
              <a:buNone/>
              <a:defRPr/>
            </a:pPr>
            <a:r>
              <a:rPr lang="bg-BG" dirty="0" smtClean="0">
                <a:cs typeface="Arial" pitchFamily="34" charset="0"/>
              </a:rPr>
              <a:t>га ДНК с помощта на </a:t>
            </a:r>
            <a:r>
              <a:rPr lang="bg-BG" dirty="0" smtClean="0">
                <a:solidFill>
                  <a:srgbClr val="FFC000"/>
                </a:solidFill>
                <a:cs typeface="Arial" pitchFamily="34" charset="0"/>
              </a:rPr>
              <a:t>ДНК зависима ДНК</a:t>
            </a:r>
          </a:p>
          <a:p>
            <a:pPr eaLnBrk="1" hangingPunct="1">
              <a:buFont typeface="Wingdings" pitchFamily="2" charset="2"/>
              <a:buNone/>
              <a:defRPr/>
            </a:pPr>
            <a:r>
              <a:rPr lang="bg-BG" dirty="0" err="1" smtClean="0">
                <a:solidFill>
                  <a:srgbClr val="FFC000"/>
                </a:solidFill>
                <a:cs typeface="Arial" pitchFamily="34" charset="0"/>
              </a:rPr>
              <a:t>полимераза</a:t>
            </a:r>
            <a:r>
              <a:rPr lang="bg-BG" dirty="0" smtClean="0">
                <a:solidFill>
                  <a:srgbClr val="FFC000"/>
                </a:solidFill>
                <a:cs typeface="Arial" pitchFamily="34" charset="0"/>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bg-BG" dirty="0" err="1" smtClean="0"/>
              <a:t>Патогенеза</a:t>
            </a:r>
            <a:endParaRPr lang="bg-BG" dirty="0" smtClean="0">
              <a:solidFill>
                <a:srgbClr val="FF0066"/>
              </a:solidFill>
            </a:endParaRPr>
          </a:p>
        </p:txBody>
      </p:sp>
      <p:sp>
        <p:nvSpPr>
          <p:cNvPr id="16387" name="Rectangle 3"/>
          <p:cNvSpPr>
            <a:spLocks noGrp="1" noChangeArrowheads="1"/>
          </p:cNvSpPr>
          <p:nvPr>
            <p:ph idx="1"/>
          </p:nvPr>
        </p:nvSpPr>
        <p:spPr/>
        <p:txBody>
          <a:bodyPr/>
          <a:lstStyle/>
          <a:p>
            <a:pPr eaLnBrk="1" hangingPunct="1">
              <a:lnSpc>
                <a:spcPct val="90000"/>
              </a:lnSpc>
              <a:buFont typeface="Wingdings" pitchFamily="2" charset="2"/>
              <a:buNone/>
              <a:defRPr/>
            </a:pPr>
            <a:r>
              <a:rPr lang="bg-BG" smtClean="0"/>
              <a:t>РНК зависима ДНК полимераза – това е</a:t>
            </a:r>
          </a:p>
          <a:p>
            <a:pPr eaLnBrk="1" hangingPunct="1">
              <a:lnSpc>
                <a:spcPct val="90000"/>
              </a:lnSpc>
              <a:buFont typeface="Wingdings" pitchFamily="2" charset="2"/>
              <a:buNone/>
              <a:defRPr/>
            </a:pPr>
            <a:r>
              <a:rPr lang="bg-BG" smtClean="0"/>
              <a:t>същинската обратна транскриптаза и е</a:t>
            </a:r>
          </a:p>
          <a:p>
            <a:pPr eaLnBrk="1" hangingPunct="1">
              <a:lnSpc>
                <a:spcPct val="90000"/>
              </a:lnSpc>
              <a:buFont typeface="Wingdings" pitchFamily="2" charset="2"/>
              <a:buNone/>
              <a:defRPr/>
            </a:pPr>
            <a:r>
              <a:rPr lang="bg-BG" smtClean="0"/>
              <a:t>уникална.</a:t>
            </a:r>
          </a:p>
          <a:p>
            <a:pPr eaLnBrk="1" hangingPunct="1">
              <a:lnSpc>
                <a:spcPct val="90000"/>
              </a:lnSpc>
              <a:buFont typeface="Wingdings" pitchFamily="2" charset="2"/>
              <a:buNone/>
              <a:defRPr/>
            </a:pPr>
            <a:r>
              <a:rPr lang="bg-BG" smtClean="0"/>
              <a:t>ДНК зависима ДНК полимераза е универ-</a:t>
            </a:r>
          </a:p>
          <a:p>
            <a:pPr eaLnBrk="1" hangingPunct="1">
              <a:lnSpc>
                <a:spcPct val="90000"/>
              </a:lnSpc>
              <a:buFont typeface="Wingdings" pitchFamily="2" charset="2"/>
              <a:buNone/>
              <a:defRPr/>
            </a:pPr>
            <a:r>
              <a:rPr lang="bg-BG" smtClean="0"/>
              <a:t>сална, затова трябва да се блокира дей-</a:t>
            </a:r>
          </a:p>
          <a:p>
            <a:pPr eaLnBrk="1" hangingPunct="1">
              <a:lnSpc>
                <a:spcPct val="90000"/>
              </a:lnSpc>
              <a:buFont typeface="Wingdings" pitchFamily="2" charset="2"/>
              <a:buNone/>
              <a:defRPr/>
            </a:pPr>
            <a:r>
              <a:rPr lang="bg-BG" smtClean="0"/>
              <a:t>ствието на РНК зависима ДНК полимера-</a:t>
            </a:r>
          </a:p>
          <a:p>
            <a:pPr eaLnBrk="1" hangingPunct="1">
              <a:lnSpc>
                <a:spcPct val="90000"/>
              </a:lnSpc>
              <a:buFont typeface="Wingdings" pitchFamily="2" charset="2"/>
              <a:buNone/>
              <a:defRPr/>
            </a:pPr>
            <a:r>
              <a:rPr lang="bg-BG" smtClean="0"/>
              <a:t>за без да се увреди клетката, но да се </a:t>
            </a:r>
          </a:p>
          <a:p>
            <a:pPr eaLnBrk="1" hangingPunct="1">
              <a:lnSpc>
                <a:spcPct val="90000"/>
              </a:lnSpc>
              <a:buFont typeface="Wingdings" pitchFamily="2" charset="2"/>
              <a:buNone/>
              <a:defRPr/>
            </a:pPr>
            <a:r>
              <a:rPr lang="bg-BG" smtClean="0"/>
              <a:t>спре размножаването на вируса.</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bg-BG" dirty="0" err="1" smtClean="0"/>
              <a:t>Патогенеза</a:t>
            </a:r>
            <a:endParaRPr lang="bg-BG" dirty="0" smtClean="0">
              <a:solidFill>
                <a:srgbClr val="FF0066"/>
              </a:solidFill>
            </a:endParaRPr>
          </a:p>
        </p:txBody>
      </p:sp>
      <p:sp>
        <p:nvSpPr>
          <p:cNvPr id="27651" name="Rectangle 3"/>
          <p:cNvSpPr>
            <a:spLocks noGrp="1" noChangeArrowheads="1"/>
          </p:cNvSpPr>
          <p:nvPr>
            <p:ph idx="1"/>
          </p:nvPr>
        </p:nvSpPr>
        <p:spPr/>
        <p:txBody>
          <a:bodyPr/>
          <a:lstStyle/>
          <a:p>
            <a:pPr eaLnBrk="1" hangingPunct="1">
              <a:buFont typeface="Wingdings" pitchFamily="2" charset="2"/>
              <a:buNone/>
              <a:defRPr/>
            </a:pPr>
            <a:r>
              <a:rPr lang="bg-BG" sz="2800" dirty="0" smtClean="0"/>
              <a:t> </a:t>
            </a:r>
            <a:r>
              <a:rPr lang="en-US" sz="2800" dirty="0" smtClean="0"/>
              <a:t>   </a:t>
            </a:r>
            <a:r>
              <a:rPr lang="bg-BG" sz="2800" dirty="0" smtClean="0"/>
              <a:t>Тази структура на </a:t>
            </a:r>
            <a:r>
              <a:rPr lang="bg-BG" sz="2800" dirty="0" err="1" smtClean="0"/>
              <a:t>двойноверижната</a:t>
            </a:r>
            <a:r>
              <a:rPr lang="bg-BG" sz="2800" dirty="0" smtClean="0"/>
              <a:t> ДНК</a:t>
            </a:r>
          </a:p>
          <a:p>
            <a:pPr eaLnBrk="1" hangingPunct="1">
              <a:buFont typeface="Wingdings" pitchFamily="2" charset="2"/>
              <a:buNone/>
              <a:defRPr/>
            </a:pPr>
            <a:r>
              <a:rPr lang="bg-BG" sz="2800" dirty="0" smtClean="0"/>
              <a:t>  </a:t>
            </a:r>
            <a:r>
              <a:rPr lang="en-US" sz="2800" dirty="0" smtClean="0"/>
              <a:t>  </a:t>
            </a:r>
            <a:r>
              <a:rPr lang="bg-BG" sz="2800" dirty="0" smtClean="0"/>
              <a:t>се нарича ДНК </a:t>
            </a:r>
            <a:r>
              <a:rPr lang="bg-BG" sz="2800" dirty="0" err="1" smtClean="0"/>
              <a:t>провирус</a:t>
            </a:r>
            <a:r>
              <a:rPr lang="bg-BG" sz="2800" dirty="0" smtClean="0"/>
              <a:t>, който се </a:t>
            </a:r>
            <a:r>
              <a:rPr lang="bg-BG" sz="2800" dirty="0" err="1" smtClean="0"/>
              <a:t>свърз</a:t>
            </a:r>
            <a:r>
              <a:rPr lang="bg-BG" sz="2800" dirty="0" smtClean="0"/>
              <a:t>-</a:t>
            </a:r>
          </a:p>
          <a:p>
            <a:pPr eaLnBrk="1" hangingPunct="1">
              <a:buFont typeface="Wingdings" pitchFamily="2" charset="2"/>
              <a:buNone/>
              <a:defRPr/>
            </a:pPr>
            <a:r>
              <a:rPr lang="bg-BG" sz="2800" dirty="0" smtClean="0"/>
              <a:t>  </a:t>
            </a:r>
            <a:r>
              <a:rPr lang="en-US" sz="2800" dirty="0" smtClean="0"/>
              <a:t>  </a:t>
            </a:r>
            <a:r>
              <a:rPr lang="bg-BG" sz="2800" dirty="0" err="1" smtClean="0"/>
              <a:t>ва</a:t>
            </a:r>
            <a:r>
              <a:rPr lang="bg-BG" sz="2800" dirty="0" smtClean="0"/>
              <a:t> с ДНК на хромозомите на което и да било място </a:t>
            </a:r>
            <a:r>
              <a:rPr lang="bg-BG" sz="2800" dirty="0" smtClean="0">
                <a:latin typeface=""/>
              </a:rPr>
              <a:t>→ доживотна интеграция с клетката.Това свързване се осъществява с ензима </a:t>
            </a:r>
            <a:r>
              <a:rPr lang="bg-BG" sz="2800" b="1" dirty="0" err="1" smtClean="0">
                <a:solidFill>
                  <a:srgbClr val="FFC000"/>
                </a:solidFill>
                <a:latin typeface=""/>
              </a:rPr>
              <a:t>интеграза</a:t>
            </a:r>
            <a:r>
              <a:rPr lang="bg-BG" sz="2800" dirty="0" smtClean="0">
                <a:latin typeface=""/>
              </a:rPr>
              <a:t>, който е уникален и няма аналог.</a:t>
            </a:r>
          </a:p>
          <a:p>
            <a:pPr eaLnBrk="1" hangingPunct="1">
              <a:buFont typeface="Wingdings" pitchFamily="2" charset="2"/>
              <a:buNone/>
              <a:defRPr/>
            </a:pPr>
            <a:r>
              <a:rPr lang="en-US" sz="2800" dirty="0" smtClean="0">
                <a:latin typeface=""/>
              </a:rPr>
              <a:t>   </a:t>
            </a:r>
            <a:r>
              <a:rPr lang="bg-BG" sz="2800" dirty="0" smtClean="0">
                <a:latin typeface=""/>
              </a:rPr>
              <a:t>Друг уникален ензим е </a:t>
            </a:r>
            <a:r>
              <a:rPr lang="bg-BG" sz="2800" b="1" dirty="0" err="1" smtClean="0">
                <a:solidFill>
                  <a:srgbClr val="FFC000"/>
                </a:solidFill>
                <a:latin typeface=""/>
              </a:rPr>
              <a:t>протеаза</a:t>
            </a:r>
            <a:r>
              <a:rPr lang="bg-BG" sz="2800" dirty="0" err="1" smtClean="0">
                <a:latin typeface=""/>
              </a:rPr>
              <a:t>-разруша</a:t>
            </a:r>
            <a:r>
              <a:rPr lang="bg-BG" sz="2800" dirty="0" smtClean="0">
                <a:latin typeface=""/>
              </a:rPr>
              <a:t>-</a:t>
            </a:r>
          </a:p>
          <a:p>
            <a:pPr eaLnBrk="1" hangingPunct="1">
              <a:buFont typeface="Wingdings" pitchFamily="2" charset="2"/>
              <a:buNone/>
              <a:defRPr/>
            </a:pPr>
            <a:r>
              <a:rPr lang="en-US" sz="2800" dirty="0" smtClean="0">
                <a:latin typeface=""/>
              </a:rPr>
              <a:t>   </a:t>
            </a:r>
            <a:r>
              <a:rPr lang="bg-BG" sz="2800" dirty="0" err="1" smtClean="0">
                <a:latin typeface=""/>
              </a:rPr>
              <a:t>ва</a:t>
            </a:r>
            <a:r>
              <a:rPr lang="bg-BG" sz="2800" dirty="0" smtClean="0">
                <a:latin typeface=""/>
              </a:rPr>
              <a:t> </a:t>
            </a:r>
            <a:r>
              <a:rPr lang="bg-BG" sz="2800" dirty="0" err="1" smtClean="0">
                <a:latin typeface=""/>
              </a:rPr>
              <a:t>макромолекулните</a:t>
            </a:r>
            <a:r>
              <a:rPr lang="bg-BG" sz="2800" dirty="0" smtClean="0">
                <a:latin typeface=""/>
              </a:rPr>
              <a:t> комплекси</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err="1" smtClean="0"/>
              <a:t>Патогенеза</a:t>
            </a:r>
            <a:endParaRPr lang="bg-BG" dirty="0"/>
          </a:p>
        </p:txBody>
      </p:sp>
      <p:sp>
        <p:nvSpPr>
          <p:cNvPr id="3" name="Контейнер за съдържание 2"/>
          <p:cNvSpPr>
            <a:spLocks noGrp="1"/>
          </p:cNvSpPr>
          <p:nvPr>
            <p:ph idx="1"/>
          </p:nvPr>
        </p:nvSpPr>
        <p:spPr/>
        <p:txBody>
          <a:bodyPr/>
          <a:lstStyle/>
          <a:p>
            <a:pPr>
              <a:defRPr/>
            </a:pPr>
            <a:r>
              <a:rPr lang="bg-BG" i="1" dirty="0" smtClean="0"/>
              <a:t>Вирусната </a:t>
            </a:r>
            <a:r>
              <a:rPr lang="bg-BG" i="1" dirty="0" err="1" smtClean="0"/>
              <a:t>протеаза</a:t>
            </a:r>
            <a:r>
              <a:rPr lang="bg-BG" dirty="0" smtClean="0"/>
              <a:t> осигурява съзряване на вирусните частици като води до разделяне на вирусните протеини на функционално активни </a:t>
            </a:r>
            <a:r>
              <a:rPr lang="bg-BG" dirty="0" err="1" smtClean="0"/>
              <a:t>субединици</a:t>
            </a:r>
            <a:r>
              <a:rPr lang="bg-BG" dirty="0" smtClean="0"/>
              <a:t>, необходими за формиране на вирусния </a:t>
            </a:r>
            <a:r>
              <a:rPr lang="bg-BG" dirty="0" err="1" smtClean="0"/>
              <a:t>капсид</a:t>
            </a:r>
            <a:r>
              <a:rPr lang="bg-BG" dirty="0" smtClean="0"/>
              <a:t>. След съзряване вирусът напуска клетката, готов да инфектира нови клетки. </a:t>
            </a:r>
          </a:p>
          <a:p>
            <a:pPr>
              <a:defRPr/>
            </a:pPr>
            <a:endParaRPr lang="bg-BG"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err="1" smtClean="0"/>
              <a:t>Патогенеза</a:t>
            </a:r>
            <a:endParaRPr lang="bg-BG" dirty="0"/>
          </a:p>
        </p:txBody>
      </p:sp>
      <p:sp>
        <p:nvSpPr>
          <p:cNvPr id="3" name="Контейнер за съдържание 2"/>
          <p:cNvSpPr>
            <a:spLocks noGrp="1"/>
          </p:cNvSpPr>
          <p:nvPr>
            <p:ph idx="1"/>
          </p:nvPr>
        </p:nvSpPr>
        <p:spPr/>
        <p:txBody>
          <a:bodyPr/>
          <a:lstStyle/>
          <a:p>
            <a:pPr>
              <a:defRPr/>
            </a:pPr>
            <a:r>
              <a:rPr lang="bg-BG" sz="2800" dirty="0" smtClean="0"/>
              <a:t>След началната инфекция на </a:t>
            </a:r>
            <a:r>
              <a:rPr lang="bg-BG" sz="2800" dirty="0" err="1" smtClean="0"/>
              <a:t>Mo</a:t>
            </a:r>
            <a:r>
              <a:rPr lang="bg-BG" sz="2800" dirty="0" smtClean="0"/>
              <a:t>, Мф и DC</a:t>
            </a:r>
            <a:r>
              <a:rPr lang="ru-RU" sz="2800" dirty="0" smtClean="0"/>
              <a:t>,</a:t>
            </a:r>
            <a:r>
              <a:rPr lang="bg-BG" sz="2800" dirty="0" smtClean="0"/>
              <a:t> HIV се разпространява по </a:t>
            </a:r>
            <a:r>
              <a:rPr lang="bg-BG" sz="2800" dirty="0" err="1" smtClean="0"/>
              <a:t>лимфо-хематогенен</a:t>
            </a:r>
            <a:r>
              <a:rPr lang="bg-BG" sz="2800" dirty="0" smtClean="0"/>
              <a:t> път към </a:t>
            </a:r>
            <a:r>
              <a:rPr lang="bg-BG" sz="2800" dirty="0" err="1" smtClean="0"/>
              <a:t>герминативните</a:t>
            </a:r>
            <a:r>
              <a:rPr lang="bg-BG" sz="2800" dirty="0" smtClean="0"/>
              <a:t> центрове на лимфните възли. В лимфните тъкани честотата на инфектираните CD4+ клетки е 10 пъти по-висока отколкото в периферната кръв. </a:t>
            </a:r>
            <a:r>
              <a:rPr lang="bg-BG" sz="2800" dirty="0" err="1" smtClean="0"/>
              <a:t>Mo</a:t>
            </a:r>
            <a:r>
              <a:rPr lang="bg-BG" sz="2800" dirty="0" smtClean="0"/>
              <a:t>, Мф, </a:t>
            </a:r>
            <a:r>
              <a:rPr lang="bg-BG" sz="2800" dirty="0" err="1" smtClean="0"/>
              <a:t>микроглиални</a:t>
            </a:r>
            <a:r>
              <a:rPr lang="bg-BG" sz="2800" dirty="0" smtClean="0"/>
              <a:t> клетки и CD4 Т клетки, които съдържат </a:t>
            </a:r>
            <a:r>
              <a:rPr lang="bg-BG" sz="2800" dirty="0" err="1" smtClean="0"/>
              <a:t>провирусната</a:t>
            </a:r>
            <a:r>
              <a:rPr lang="bg-BG" sz="2800" dirty="0" smtClean="0"/>
              <a:t> ДНК са важен дълготраен клетъчен резервоар на HI</a:t>
            </a:r>
            <a:r>
              <a:rPr lang="en-US" sz="2800" dirty="0" smtClean="0"/>
              <a:t>V</a:t>
            </a:r>
            <a:r>
              <a:rPr lang="ru-RU" sz="2800" dirty="0" smtClean="0"/>
              <a:t>.</a:t>
            </a:r>
            <a:endParaRPr lang="bg-BG" sz="2800" dirty="0" smtClean="0"/>
          </a:p>
          <a:p>
            <a:pPr>
              <a:defRPr/>
            </a:pPr>
            <a:endParaRPr lang="bg-BG"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err="1" smtClean="0"/>
              <a:t>Патогенеза</a:t>
            </a:r>
            <a:endParaRPr lang="bg-BG" dirty="0"/>
          </a:p>
        </p:txBody>
      </p:sp>
      <p:sp>
        <p:nvSpPr>
          <p:cNvPr id="3" name="Контейнер за съдържание 2"/>
          <p:cNvSpPr>
            <a:spLocks noGrp="1"/>
          </p:cNvSpPr>
          <p:nvPr>
            <p:ph idx="1"/>
          </p:nvPr>
        </p:nvSpPr>
        <p:spPr/>
        <p:txBody>
          <a:bodyPr/>
          <a:lstStyle/>
          <a:p>
            <a:pPr>
              <a:defRPr/>
            </a:pPr>
            <a:r>
              <a:rPr lang="bg-BG" dirty="0" smtClean="0"/>
              <a:t>Съществено в </a:t>
            </a:r>
            <a:r>
              <a:rPr lang="bg-BG" dirty="0" err="1" smtClean="0"/>
              <a:t>патогенезата</a:t>
            </a:r>
            <a:r>
              <a:rPr lang="bg-BG" dirty="0" smtClean="0"/>
              <a:t> на HIV инфекцията е прогресиращият </a:t>
            </a:r>
            <a:r>
              <a:rPr lang="bg-BG" dirty="0" err="1" smtClean="0"/>
              <a:t>имунодефицит</a:t>
            </a:r>
            <a:r>
              <a:rPr lang="bg-BG" dirty="0" smtClean="0"/>
              <a:t>, в резултат на намалени CD4</a:t>
            </a:r>
            <a:r>
              <a:rPr lang="en-US" dirty="0" err="1" smtClean="0"/>
              <a:t>Tly</a:t>
            </a:r>
            <a:r>
              <a:rPr lang="bg-BG" dirty="0" smtClean="0"/>
              <a:t>. Преминаването от състояние HIV+ към заболяването СПИН е при брой на CD4Тly ≤ 200/мл, повишаване на вирусния товар и поява на опортюнистични инфекции. </a:t>
            </a:r>
            <a:endParaRPr lang="bg-BG"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err="1" smtClean="0"/>
              <a:t>Патогенеза</a:t>
            </a:r>
            <a:endParaRPr lang="bg-BG" dirty="0"/>
          </a:p>
        </p:txBody>
      </p:sp>
      <p:sp>
        <p:nvSpPr>
          <p:cNvPr id="3" name="Контейнер за съдържание 2"/>
          <p:cNvSpPr>
            <a:spLocks noGrp="1"/>
          </p:cNvSpPr>
          <p:nvPr>
            <p:ph idx="1"/>
          </p:nvPr>
        </p:nvSpPr>
        <p:spPr/>
        <p:txBody>
          <a:bodyPr/>
          <a:lstStyle/>
          <a:p>
            <a:pPr>
              <a:defRPr/>
            </a:pPr>
            <a:r>
              <a:rPr lang="bg-BG" dirty="0" smtClean="0"/>
              <a:t>HIV инфекцията има хронично протичане и дълъг латентен период на фона на </a:t>
            </a:r>
            <a:r>
              <a:rPr lang="bg-BG" dirty="0" err="1" smtClean="0"/>
              <a:t>персистираща</a:t>
            </a:r>
            <a:r>
              <a:rPr lang="bg-BG" dirty="0" smtClean="0"/>
              <a:t> вирусна </a:t>
            </a:r>
            <a:r>
              <a:rPr lang="bg-BG" dirty="0" err="1" smtClean="0"/>
              <a:t>репликация</a:t>
            </a:r>
            <a:r>
              <a:rPr lang="bg-BG" dirty="0" smtClean="0"/>
              <a:t> и засягане на нервната система.</a:t>
            </a:r>
            <a:endParaRPr lang="bg-BG"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92113" y="368300"/>
            <a:ext cx="8751887" cy="1190625"/>
          </a:xfrm>
          <a:prstGeom prst="rect">
            <a:avLst/>
          </a:prstGeom>
          <a:noFill/>
          <a:ln w="9525">
            <a:noFill/>
            <a:miter lim="800000"/>
            <a:headEnd/>
            <a:tailEnd/>
          </a:ln>
        </p:spPr>
        <p:txBody>
          <a:bodyPr wrap="none">
            <a:spAutoFit/>
          </a:bodyPr>
          <a:lstStyle/>
          <a:p>
            <a:r>
              <a:rPr lang="en-US" altLang="bg-BG" sz="3600" b="1"/>
              <a:t>HIV</a:t>
            </a:r>
            <a:r>
              <a:rPr lang="bg-BG" altLang="bg-BG" sz="3600" b="1"/>
              <a:t> селективно атакува клетки, които</a:t>
            </a:r>
          </a:p>
          <a:p>
            <a:r>
              <a:rPr lang="bg-BG" altLang="bg-BG" sz="3600" b="1"/>
              <a:t> притежават </a:t>
            </a:r>
            <a:r>
              <a:rPr lang="en-US" altLang="bg-BG" sz="3600" b="1"/>
              <a:t> CD4 </a:t>
            </a:r>
            <a:r>
              <a:rPr lang="bg-BG" altLang="bg-BG" sz="3600" b="1"/>
              <a:t>рецептор</a:t>
            </a:r>
            <a:endParaRPr lang="en-US" altLang="bg-BG" sz="3600" b="1"/>
          </a:p>
        </p:txBody>
      </p:sp>
      <p:sp>
        <p:nvSpPr>
          <p:cNvPr id="39939" name="Rectangle 3"/>
          <p:cNvSpPr>
            <a:spLocks noChangeArrowheads="1"/>
          </p:cNvSpPr>
          <p:nvPr/>
        </p:nvSpPr>
        <p:spPr bwMode="auto">
          <a:xfrm>
            <a:off x="4572000" y="2420938"/>
            <a:ext cx="4241800" cy="3313112"/>
          </a:xfrm>
          <a:prstGeom prst="rect">
            <a:avLst/>
          </a:prstGeom>
          <a:solidFill>
            <a:srgbClr val="99FFCC"/>
          </a:solidFill>
          <a:ln w="9525">
            <a:solidFill>
              <a:schemeClr val="tx1"/>
            </a:solidFill>
            <a:miter lim="800000"/>
            <a:headEnd/>
            <a:tailEnd/>
          </a:ln>
        </p:spPr>
        <p:txBody>
          <a:bodyPr wrap="none" anchor="ctr"/>
          <a:lstStyle/>
          <a:p>
            <a:pPr algn="ctr"/>
            <a:endParaRPr lang="en-US" altLang="bg-BG" sz="2400">
              <a:latin typeface="Times New Roman" pitchFamily="18" charset="0"/>
            </a:endParaRPr>
          </a:p>
        </p:txBody>
      </p:sp>
      <p:grpSp>
        <p:nvGrpSpPr>
          <p:cNvPr id="2" name="Group 4"/>
          <p:cNvGrpSpPr>
            <a:grpSpLocks/>
          </p:cNvGrpSpPr>
          <p:nvPr/>
        </p:nvGrpSpPr>
        <p:grpSpPr bwMode="auto">
          <a:xfrm rot="-946732">
            <a:off x="4572000" y="3284538"/>
            <a:ext cx="2468563" cy="2030412"/>
            <a:chOff x="1184" y="576"/>
            <a:chExt cx="3344" cy="3096"/>
          </a:xfrm>
        </p:grpSpPr>
        <p:sp>
          <p:nvSpPr>
            <p:cNvPr id="39960" name="Freeform 5"/>
            <p:cNvSpPr>
              <a:spLocks/>
            </p:cNvSpPr>
            <p:nvPr/>
          </p:nvSpPr>
          <p:spPr bwMode="auto">
            <a:xfrm>
              <a:off x="1184" y="576"/>
              <a:ext cx="3344" cy="3096"/>
            </a:xfrm>
            <a:custGeom>
              <a:avLst/>
              <a:gdLst>
                <a:gd name="T0" fmla="*/ 112 w 3344"/>
                <a:gd name="T1" fmla="*/ 2640 h 3096"/>
                <a:gd name="T2" fmla="*/ 592 w 3344"/>
                <a:gd name="T3" fmla="*/ 1968 h 3096"/>
                <a:gd name="T4" fmla="*/ 16 w 3344"/>
                <a:gd name="T5" fmla="*/ 1968 h 3096"/>
                <a:gd name="T6" fmla="*/ 688 w 3344"/>
                <a:gd name="T7" fmla="*/ 1440 h 3096"/>
                <a:gd name="T8" fmla="*/ 400 w 3344"/>
                <a:gd name="T9" fmla="*/ 1008 h 3096"/>
                <a:gd name="T10" fmla="*/ 880 w 3344"/>
                <a:gd name="T11" fmla="*/ 1056 h 3096"/>
                <a:gd name="T12" fmla="*/ 976 w 3344"/>
                <a:gd name="T13" fmla="*/ 960 h 3096"/>
                <a:gd name="T14" fmla="*/ 880 w 3344"/>
                <a:gd name="T15" fmla="*/ 48 h 3096"/>
                <a:gd name="T16" fmla="*/ 1312 w 3344"/>
                <a:gd name="T17" fmla="*/ 768 h 3096"/>
                <a:gd name="T18" fmla="*/ 1840 w 3344"/>
                <a:gd name="T19" fmla="*/ 0 h 3096"/>
                <a:gd name="T20" fmla="*/ 1744 w 3344"/>
                <a:gd name="T21" fmla="*/ 768 h 3096"/>
                <a:gd name="T22" fmla="*/ 2560 w 3344"/>
                <a:gd name="T23" fmla="*/ 480 h 3096"/>
                <a:gd name="T24" fmla="*/ 2128 w 3344"/>
                <a:gd name="T25" fmla="*/ 1104 h 3096"/>
                <a:gd name="T26" fmla="*/ 3328 w 3344"/>
                <a:gd name="T27" fmla="*/ 1536 h 3096"/>
                <a:gd name="T28" fmla="*/ 2032 w 3344"/>
                <a:gd name="T29" fmla="*/ 1728 h 3096"/>
                <a:gd name="T30" fmla="*/ 1840 w 3344"/>
                <a:gd name="T31" fmla="*/ 2832 h 3096"/>
                <a:gd name="T32" fmla="*/ 1408 w 3344"/>
                <a:gd name="T33" fmla="*/ 2256 h 3096"/>
                <a:gd name="T34" fmla="*/ 976 w 3344"/>
                <a:gd name="T35" fmla="*/ 3072 h 3096"/>
                <a:gd name="T36" fmla="*/ 880 w 3344"/>
                <a:gd name="T37" fmla="*/ 2400 h 3096"/>
                <a:gd name="T38" fmla="*/ 784 w 3344"/>
                <a:gd name="T39" fmla="*/ 2352 h 3096"/>
                <a:gd name="T40" fmla="*/ 160 w 3344"/>
                <a:gd name="T41" fmla="*/ 2688 h 3096"/>
                <a:gd name="T42" fmla="*/ 112 w 3344"/>
                <a:gd name="T43" fmla="*/ 2640 h 30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44"/>
                <a:gd name="T67" fmla="*/ 0 h 3096"/>
                <a:gd name="T68" fmla="*/ 3344 w 3344"/>
                <a:gd name="T69" fmla="*/ 3096 h 30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44" h="3096">
                  <a:moveTo>
                    <a:pt x="112" y="2640"/>
                  </a:moveTo>
                  <a:cubicBezTo>
                    <a:pt x="184" y="2520"/>
                    <a:pt x="608" y="2080"/>
                    <a:pt x="592" y="1968"/>
                  </a:cubicBezTo>
                  <a:cubicBezTo>
                    <a:pt x="576" y="1856"/>
                    <a:pt x="0" y="2056"/>
                    <a:pt x="16" y="1968"/>
                  </a:cubicBezTo>
                  <a:cubicBezTo>
                    <a:pt x="32" y="1880"/>
                    <a:pt x="624" y="1600"/>
                    <a:pt x="688" y="1440"/>
                  </a:cubicBezTo>
                  <a:cubicBezTo>
                    <a:pt x="752" y="1280"/>
                    <a:pt x="368" y="1072"/>
                    <a:pt x="400" y="1008"/>
                  </a:cubicBezTo>
                  <a:cubicBezTo>
                    <a:pt x="432" y="944"/>
                    <a:pt x="784" y="1064"/>
                    <a:pt x="880" y="1056"/>
                  </a:cubicBezTo>
                  <a:cubicBezTo>
                    <a:pt x="976" y="1048"/>
                    <a:pt x="976" y="1128"/>
                    <a:pt x="976" y="960"/>
                  </a:cubicBezTo>
                  <a:cubicBezTo>
                    <a:pt x="976" y="792"/>
                    <a:pt x="824" y="80"/>
                    <a:pt x="880" y="48"/>
                  </a:cubicBezTo>
                  <a:cubicBezTo>
                    <a:pt x="936" y="16"/>
                    <a:pt x="1152" y="776"/>
                    <a:pt x="1312" y="768"/>
                  </a:cubicBezTo>
                  <a:cubicBezTo>
                    <a:pt x="1472" y="760"/>
                    <a:pt x="1768" y="0"/>
                    <a:pt x="1840" y="0"/>
                  </a:cubicBezTo>
                  <a:cubicBezTo>
                    <a:pt x="1912" y="0"/>
                    <a:pt x="1624" y="688"/>
                    <a:pt x="1744" y="768"/>
                  </a:cubicBezTo>
                  <a:cubicBezTo>
                    <a:pt x="1864" y="848"/>
                    <a:pt x="2496" y="424"/>
                    <a:pt x="2560" y="480"/>
                  </a:cubicBezTo>
                  <a:cubicBezTo>
                    <a:pt x="2624" y="536"/>
                    <a:pt x="2000" y="928"/>
                    <a:pt x="2128" y="1104"/>
                  </a:cubicBezTo>
                  <a:cubicBezTo>
                    <a:pt x="2256" y="1280"/>
                    <a:pt x="3344" y="1432"/>
                    <a:pt x="3328" y="1536"/>
                  </a:cubicBezTo>
                  <a:cubicBezTo>
                    <a:pt x="3312" y="1640"/>
                    <a:pt x="2280" y="1512"/>
                    <a:pt x="2032" y="1728"/>
                  </a:cubicBezTo>
                  <a:cubicBezTo>
                    <a:pt x="1784" y="1944"/>
                    <a:pt x="1944" y="2744"/>
                    <a:pt x="1840" y="2832"/>
                  </a:cubicBezTo>
                  <a:cubicBezTo>
                    <a:pt x="1736" y="2920"/>
                    <a:pt x="1552" y="2216"/>
                    <a:pt x="1408" y="2256"/>
                  </a:cubicBezTo>
                  <a:cubicBezTo>
                    <a:pt x="1264" y="2296"/>
                    <a:pt x="1064" y="3048"/>
                    <a:pt x="976" y="3072"/>
                  </a:cubicBezTo>
                  <a:cubicBezTo>
                    <a:pt x="888" y="3096"/>
                    <a:pt x="912" y="2520"/>
                    <a:pt x="880" y="2400"/>
                  </a:cubicBezTo>
                  <a:cubicBezTo>
                    <a:pt x="848" y="2280"/>
                    <a:pt x="904" y="2304"/>
                    <a:pt x="784" y="2352"/>
                  </a:cubicBezTo>
                  <a:cubicBezTo>
                    <a:pt x="664" y="2400"/>
                    <a:pt x="272" y="2640"/>
                    <a:pt x="160" y="2688"/>
                  </a:cubicBezTo>
                  <a:cubicBezTo>
                    <a:pt x="48" y="2736"/>
                    <a:pt x="40" y="2760"/>
                    <a:pt x="112" y="2640"/>
                  </a:cubicBezTo>
                  <a:close/>
                </a:path>
              </a:pathLst>
            </a:custGeom>
            <a:gradFill rotWithShape="0">
              <a:gsLst>
                <a:gs pos="0">
                  <a:srgbClr val="FFFFCC"/>
                </a:gs>
                <a:gs pos="100000">
                  <a:srgbClr val="FFCC99"/>
                </a:gs>
              </a:gsLst>
              <a:path path="rect">
                <a:fillToRect l="50000" t="50000" r="50000" b="50000"/>
              </a:path>
            </a:gradFill>
            <a:ln w="9525">
              <a:solidFill>
                <a:srgbClr val="FF9966"/>
              </a:solidFill>
              <a:round/>
              <a:headEnd/>
              <a:tailEnd/>
            </a:ln>
          </p:spPr>
          <p:txBody>
            <a:bodyPr wrap="none" anchor="ctr"/>
            <a:lstStyle/>
            <a:p>
              <a:endParaRPr lang="bg-BG"/>
            </a:p>
          </p:txBody>
        </p:sp>
        <p:sp>
          <p:nvSpPr>
            <p:cNvPr id="39961" name="Oval 6"/>
            <p:cNvSpPr>
              <a:spLocks noChangeArrowheads="1"/>
            </p:cNvSpPr>
            <p:nvPr/>
          </p:nvSpPr>
          <p:spPr bwMode="auto">
            <a:xfrm>
              <a:off x="2208" y="1920"/>
              <a:ext cx="672" cy="480"/>
            </a:xfrm>
            <a:prstGeom prst="ellipse">
              <a:avLst/>
            </a:prstGeom>
            <a:gradFill rotWithShape="0">
              <a:gsLst>
                <a:gs pos="0">
                  <a:srgbClr val="CC66FF"/>
                </a:gs>
                <a:gs pos="100000">
                  <a:srgbClr val="9900FF"/>
                </a:gs>
              </a:gsLst>
              <a:path path="shape">
                <a:fillToRect l="50000" t="50000" r="50000" b="50000"/>
              </a:path>
            </a:gradFill>
            <a:ln w="9525">
              <a:solidFill>
                <a:srgbClr val="FF9966"/>
              </a:solidFill>
              <a:round/>
              <a:headEnd/>
              <a:tailEnd/>
            </a:ln>
          </p:spPr>
          <p:txBody>
            <a:bodyPr wrap="none" anchor="ctr"/>
            <a:lstStyle/>
            <a:p>
              <a:endParaRPr lang="bg-BG" altLang="bg-BG"/>
            </a:p>
          </p:txBody>
        </p:sp>
      </p:grpSp>
      <p:sp>
        <p:nvSpPr>
          <p:cNvPr id="39941" name="Freeform 7"/>
          <p:cNvSpPr>
            <a:spLocks/>
          </p:cNvSpPr>
          <p:nvPr/>
        </p:nvSpPr>
        <p:spPr bwMode="auto">
          <a:xfrm>
            <a:off x="7192963" y="2700338"/>
            <a:ext cx="1543050" cy="1585912"/>
          </a:xfrm>
          <a:custGeom>
            <a:avLst/>
            <a:gdLst>
              <a:gd name="T0" fmla="*/ 2147483647 w 2904"/>
              <a:gd name="T1" fmla="*/ 2147483647 h 2729"/>
              <a:gd name="T2" fmla="*/ 2147483647 w 2904"/>
              <a:gd name="T3" fmla="*/ 2147483647 h 2729"/>
              <a:gd name="T4" fmla="*/ 2147483647 w 2904"/>
              <a:gd name="T5" fmla="*/ 2147483647 h 2729"/>
              <a:gd name="T6" fmla="*/ 2147483647 w 2904"/>
              <a:gd name="T7" fmla="*/ 2147483647 h 2729"/>
              <a:gd name="T8" fmla="*/ 2147483647 w 2904"/>
              <a:gd name="T9" fmla="*/ 2147483647 h 2729"/>
              <a:gd name="T10" fmla="*/ 2147483647 w 2904"/>
              <a:gd name="T11" fmla="*/ 2147483647 h 2729"/>
              <a:gd name="T12" fmla="*/ 2147483647 w 2904"/>
              <a:gd name="T13" fmla="*/ 2147483647 h 2729"/>
              <a:gd name="T14" fmla="*/ 2147483647 w 2904"/>
              <a:gd name="T15" fmla="*/ 2147483647 h 2729"/>
              <a:gd name="T16" fmla="*/ 2147483647 w 2904"/>
              <a:gd name="T17" fmla="*/ 2147483647 h 2729"/>
              <a:gd name="T18" fmla="*/ 2147483647 w 2904"/>
              <a:gd name="T19" fmla="*/ 2147483647 h 2729"/>
              <a:gd name="T20" fmla="*/ 0 w 2904"/>
              <a:gd name="T21" fmla="*/ 2147483647 h 2729"/>
              <a:gd name="T22" fmla="*/ 2147483647 w 2904"/>
              <a:gd name="T23" fmla="*/ 2147483647 h 2729"/>
              <a:gd name="T24" fmla="*/ 2147483647 w 2904"/>
              <a:gd name="T25" fmla="*/ 2147483647 h 2729"/>
              <a:gd name="T26" fmla="*/ 2147483647 w 2904"/>
              <a:gd name="T27" fmla="*/ 2147483647 h 2729"/>
              <a:gd name="T28" fmla="*/ 2147483647 w 2904"/>
              <a:gd name="T29" fmla="*/ 2147483647 h 2729"/>
              <a:gd name="T30" fmla="*/ 2147483647 w 2904"/>
              <a:gd name="T31" fmla="*/ 2147483647 h 2729"/>
              <a:gd name="T32" fmla="*/ 2147483647 w 2904"/>
              <a:gd name="T33" fmla="*/ 2147483647 h 2729"/>
              <a:gd name="T34" fmla="*/ 2147483647 w 2904"/>
              <a:gd name="T35" fmla="*/ 2147483647 h 2729"/>
              <a:gd name="T36" fmla="*/ 2147483647 w 2904"/>
              <a:gd name="T37" fmla="*/ 0 h 2729"/>
              <a:gd name="T38" fmla="*/ 2147483647 w 2904"/>
              <a:gd name="T39" fmla="*/ 2147483647 h 2729"/>
              <a:gd name="T40" fmla="*/ 2147483647 w 2904"/>
              <a:gd name="T41" fmla="*/ 2147483647 h 2729"/>
              <a:gd name="T42" fmla="*/ 2147483647 w 2904"/>
              <a:gd name="T43" fmla="*/ 2147483647 h 2729"/>
              <a:gd name="T44" fmla="*/ 2147483647 w 2904"/>
              <a:gd name="T45" fmla="*/ 2147483647 h 2729"/>
              <a:gd name="T46" fmla="*/ 2147483647 w 2904"/>
              <a:gd name="T47" fmla="*/ 2147483647 h 2729"/>
              <a:gd name="T48" fmla="*/ 2147483647 w 2904"/>
              <a:gd name="T49" fmla="*/ 2147483647 h 2729"/>
              <a:gd name="T50" fmla="*/ 2147483647 w 2904"/>
              <a:gd name="T51" fmla="*/ 2147483647 h 2729"/>
              <a:gd name="T52" fmla="*/ 2147483647 w 2904"/>
              <a:gd name="T53" fmla="*/ 2147483647 h 2729"/>
              <a:gd name="T54" fmla="*/ 2147483647 w 2904"/>
              <a:gd name="T55" fmla="*/ 2147483647 h 2729"/>
              <a:gd name="T56" fmla="*/ 2147483647 w 2904"/>
              <a:gd name="T57" fmla="*/ 2147483647 h 2729"/>
              <a:gd name="T58" fmla="*/ 2147483647 w 2904"/>
              <a:gd name="T59" fmla="*/ 2147483647 h 2729"/>
              <a:gd name="T60" fmla="*/ 2147483647 w 2904"/>
              <a:gd name="T61" fmla="*/ 2147483647 h 2729"/>
              <a:gd name="T62" fmla="*/ 2147483647 w 2904"/>
              <a:gd name="T63" fmla="*/ 2147483647 h 2729"/>
              <a:gd name="T64" fmla="*/ 2147483647 w 2904"/>
              <a:gd name="T65" fmla="*/ 2147483647 h 27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04"/>
              <a:gd name="T100" fmla="*/ 0 h 2729"/>
              <a:gd name="T101" fmla="*/ 2904 w 2904"/>
              <a:gd name="T102" fmla="*/ 2729 h 27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04" h="2729">
                <a:moveTo>
                  <a:pt x="2147" y="2545"/>
                </a:moveTo>
                <a:lnTo>
                  <a:pt x="2012" y="2608"/>
                </a:lnTo>
                <a:lnTo>
                  <a:pt x="1876" y="2659"/>
                </a:lnTo>
                <a:lnTo>
                  <a:pt x="1737" y="2696"/>
                </a:lnTo>
                <a:lnTo>
                  <a:pt x="1596" y="2719"/>
                </a:lnTo>
                <a:lnTo>
                  <a:pt x="1456" y="2729"/>
                </a:lnTo>
                <a:lnTo>
                  <a:pt x="1315" y="2728"/>
                </a:lnTo>
                <a:lnTo>
                  <a:pt x="1178" y="2713"/>
                </a:lnTo>
                <a:lnTo>
                  <a:pt x="1043" y="2686"/>
                </a:lnTo>
                <a:lnTo>
                  <a:pt x="912" y="2646"/>
                </a:lnTo>
                <a:lnTo>
                  <a:pt x="784" y="2594"/>
                </a:lnTo>
                <a:lnTo>
                  <a:pt x="663" y="2531"/>
                </a:lnTo>
                <a:lnTo>
                  <a:pt x="548" y="2458"/>
                </a:lnTo>
                <a:lnTo>
                  <a:pt x="442" y="2373"/>
                </a:lnTo>
                <a:lnTo>
                  <a:pt x="344" y="2277"/>
                </a:lnTo>
                <a:lnTo>
                  <a:pt x="255" y="2170"/>
                </a:lnTo>
                <a:lnTo>
                  <a:pt x="177" y="2053"/>
                </a:lnTo>
                <a:lnTo>
                  <a:pt x="113" y="1929"/>
                </a:lnTo>
                <a:lnTo>
                  <a:pt x="63" y="1801"/>
                </a:lnTo>
                <a:lnTo>
                  <a:pt x="28" y="1670"/>
                </a:lnTo>
                <a:lnTo>
                  <a:pt x="6" y="1539"/>
                </a:lnTo>
                <a:lnTo>
                  <a:pt x="0" y="1407"/>
                </a:lnTo>
                <a:lnTo>
                  <a:pt x="7" y="1275"/>
                </a:lnTo>
                <a:lnTo>
                  <a:pt x="26" y="1144"/>
                </a:lnTo>
                <a:lnTo>
                  <a:pt x="59" y="1017"/>
                </a:lnTo>
                <a:lnTo>
                  <a:pt x="104" y="891"/>
                </a:lnTo>
                <a:lnTo>
                  <a:pt x="162" y="771"/>
                </a:lnTo>
                <a:lnTo>
                  <a:pt x="233" y="656"/>
                </a:lnTo>
                <a:lnTo>
                  <a:pt x="315" y="546"/>
                </a:lnTo>
                <a:lnTo>
                  <a:pt x="409" y="443"/>
                </a:lnTo>
                <a:lnTo>
                  <a:pt x="514" y="348"/>
                </a:lnTo>
                <a:lnTo>
                  <a:pt x="630" y="262"/>
                </a:lnTo>
                <a:lnTo>
                  <a:pt x="756" y="186"/>
                </a:lnTo>
                <a:lnTo>
                  <a:pt x="891" y="121"/>
                </a:lnTo>
                <a:lnTo>
                  <a:pt x="1027" y="71"/>
                </a:lnTo>
                <a:lnTo>
                  <a:pt x="1168" y="34"/>
                </a:lnTo>
                <a:lnTo>
                  <a:pt x="1307" y="9"/>
                </a:lnTo>
                <a:lnTo>
                  <a:pt x="1448" y="0"/>
                </a:lnTo>
                <a:lnTo>
                  <a:pt x="1588" y="1"/>
                </a:lnTo>
                <a:lnTo>
                  <a:pt x="1725" y="16"/>
                </a:lnTo>
                <a:lnTo>
                  <a:pt x="1861" y="44"/>
                </a:lnTo>
                <a:lnTo>
                  <a:pt x="1993" y="83"/>
                </a:lnTo>
                <a:lnTo>
                  <a:pt x="2120" y="135"/>
                </a:lnTo>
                <a:lnTo>
                  <a:pt x="2241" y="198"/>
                </a:lnTo>
                <a:lnTo>
                  <a:pt x="2355" y="271"/>
                </a:lnTo>
                <a:lnTo>
                  <a:pt x="2462" y="357"/>
                </a:lnTo>
                <a:lnTo>
                  <a:pt x="2560" y="453"/>
                </a:lnTo>
                <a:lnTo>
                  <a:pt x="2648" y="560"/>
                </a:lnTo>
                <a:lnTo>
                  <a:pt x="2726" y="678"/>
                </a:lnTo>
                <a:lnTo>
                  <a:pt x="2791" y="801"/>
                </a:lnTo>
                <a:lnTo>
                  <a:pt x="2841" y="929"/>
                </a:lnTo>
                <a:lnTo>
                  <a:pt x="2876" y="1060"/>
                </a:lnTo>
                <a:lnTo>
                  <a:pt x="2897" y="1190"/>
                </a:lnTo>
                <a:lnTo>
                  <a:pt x="2904" y="1322"/>
                </a:lnTo>
                <a:lnTo>
                  <a:pt x="2897" y="1454"/>
                </a:lnTo>
                <a:lnTo>
                  <a:pt x="2878" y="1585"/>
                </a:lnTo>
                <a:lnTo>
                  <a:pt x="2844" y="1713"/>
                </a:lnTo>
                <a:lnTo>
                  <a:pt x="2799" y="1839"/>
                </a:lnTo>
                <a:lnTo>
                  <a:pt x="2741" y="1959"/>
                </a:lnTo>
                <a:lnTo>
                  <a:pt x="2670" y="2074"/>
                </a:lnTo>
                <a:lnTo>
                  <a:pt x="2589" y="2184"/>
                </a:lnTo>
                <a:lnTo>
                  <a:pt x="2496" y="2286"/>
                </a:lnTo>
                <a:lnTo>
                  <a:pt x="2390" y="2382"/>
                </a:lnTo>
                <a:lnTo>
                  <a:pt x="2274" y="2468"/>
                </a:lnTo>
                <a:lnTo>
                  <a:pt x="2147" y="2545"/>
                </a:lnTo>
              </a:path>
            </a:pathLst>
          </a:custGeom>
          <a:solidFill>
            <a:srgbClr val="CCCCFF"/>
          </a:solidFill>
          <a:ln w="12700">
            <a:solidFill>
              <a:schemeClr val="tx1"/>
            </a:solidFill>
            <a:round/>
            <a:headEnd/>
            <a:tailEnd/>
          </a:ln>
        </p:spPr>
        <p:txBody>
          <a:bodyPr/>
          <a:lstStyle/>
          <a:p>
            <a:endParaRPr lang="bg-BG"/>
          </a:p>
        </p:txBody>
      </p:sp>
      <p:grpSp>
        <p:nvGrpSpPr>
          <p:cNvPr id="3" name="Group 8"/>
          <p:cNvGrpSpPr>
            <a:grpSpLocks/>
          </p:cNvGrpSpPr>
          <p:nvPr/>
        </p:nvGrpSpPr>
        <p:grpSpPr bwMode="auto">
          <a:xfrm>
            <a:off x="7334250" y="2668588"/>
            <a:ext cx="1262063" cy="1427162"/>
            <a:chOff x="3984" y="1824"/>
            <a:chExt cx="248" cy="235"/>
          </a:xfrm>
        </p:grpSpPr>
        <p:sp>
          <p:nvSpPr>
            <p:cNvPr id="39958" name="Freeform 9"/>
            <p:cNvSpPr>
              <a:spLocks/>
            </p:cNvSpPr>
            <p:nvPr/>
          </p:nvSpPr>
          <p:spPr bwMode="auto">
            <a:xfrm>
              <a:off x="3984" y="1824"/>
              <a:ext cx="248" cy="235"/>
            </a:xfrm>
            <a:custGeom>
              <a:avLst/>
              <a:gdLst>
                <a:gd name="T0" fmla="*/ 1 w 1365"/>
                <a:gd name="T1" fmla="*/ 1 h 1333"/>
                <a:gd name="T2" fmla="*/ 1 w 1365"/>
                <a:gd name="T3" fmla="*/ 1 h 1333"/>
                <a:gd name="T4" fmla="*/ 1 w 1365"/>
                <a:gd name="T5" fmla="*/ 1 h 1333"/>
                <a:gd name="T6" fmla="*/ 1 w 1365"/>
                <a:gd name="T7" fmla="*/ 1 h 1333"/>
                <a:gd name="T8" fmla="*/ 1 w 1365"/>
                <a:gd name="T9" fmla="*/ 1 h 1333"/>
                <a:gd name="T10" fmla="*/ 0 w 1365"/>
                <a:gd name="T11" fmla="*/ 1 h 1333"/>
                <a:gd name="T12" fmla="*/ 0 w 1365"/>
                <a:gd name="T13" fmla="*/ 1 h 1333"/>
                <a:gd name="T14" fmla="*/ 0 w 1365"/>
                <a:gd name="T15" fmla="*/ 1 h 1333"/>
                <a:gd name="T16" fmla="*/ 0 w 1365"/>
                <a:gd name="T17" fmla="*/ 1 h 1333"/>
                <a:gd name="T18" fmla="*/ 0 w 1365"/>
                <a:gd name="T19" fmla="*/ 1 h 1333"/>
                <a:gd name="T20" fmla="*/ 0 w 1365"/>
                <a:gd name="T21" fmla="*/ 1 h 1333"/>
                <a:gd name="T22" fmla="*/ 0 w 1365"/>
                <a:gd name="T23" fmla="*/ 1 h 1333"/>
                <a:gd name="T24" fmla="*/ 0 w 1365"/>
                <a:gd name="T25" fmla="*/ 1 h 1333"/>
                <a:gd name="T26" fmla="*/ 0 w 1365"/>
                <a:gd name="T27" fmla="*/ 0 h 1333"/>
                <a:gd name="T28" fmla="*/ 0 w 1365"/>
                <a:gd name="T29" fmla="*/ 0 h 1333"/>
                <a:gd name="T30" fmla="*/ 0 w 1365"/>
                <a:gd name="T31" fmla="*/ 0 h 1333"/>
                <a:gd name="T32" fmla="*/ 0 w 1365"/>
                <a:gd name="T33" fmla="*/ 0 h 1333"/>
                <a:gd name="T34" fmla="*/ 1 w 1365"/>
                <a:gd name="T35" fmla="*/ 0 h 1333"/>
                <a:gd name="T36" fmla="*/ 1 w 1365"/>
                <a:gd name="T37" fmla="*/ 0 h 1333"/>
                <a:gd name="T38" fmla="*/ 1 w 1365"/>
                <a:gd name="T39" fmla="*/ 0 h 1333"/>
                <a:gd name="T40" fmla="*/ 1 w 1365"/>
                <a:gd name="T41" fmla="*/ 0 h 1333"/>
                <a:gd name="T42" fmla="*/ 1 w 1365"/>
                <a:gd name="T43" fmla="*/ 0 h 1333"/>
                <a:gd name="T44" fmla="*/ 1 w 1365"/>
                <a:gd name="T45" fmla="*/ 0 h 1333"/>
                <a:gd name="T46" fmla="*/ 1 w 1365"/>
                <a:gd name="T47" fmla="*/ 0 h 1333"/>
                <a:gd name="T48" fmla="*/ 1 w 1365"/>
                <a:gd name="T49" fmla="*/ 0 h 1333"/>
                <a:gd name="T50" fmla="*/ 1 w 1365"/>
                <a:gd name="T51" fmla="*/ 0 h 1333"/>
                <a:gd name="T52" fmla="*/ 1 w 1365"/>
                <a:gd name="T53" fmla="*/ 1 h 1333"/>
                <a:gd name="T54" fmla="*/ 1 w 1365"/>
                <a:gd name="T55" fmla="*/ 1 h 1333"/>
                <a:gd name="T56" fmla="*/ 1 w 1365"/>
                <a:gd name="T57" fmla="*/ 1 h 1333"/>
                <a:gd name="T58" fmla="*/ 1 w 1365"/>
                <a:gd name="T59" fmla="*/ 1 h 1333"/>
                <a:gd name="T60" fmla="*/ 1 w 1365"/>
                <a:gd name="T61" fmla="*/ 1 h 1333"/>
                <a:gd name="T62" fmla="*/ 1 w 1365"/>
                <a:gd name="T63" fmla="*/ 1 h 1333"/>
                <a:gd name="T64" fmla="*/ 1 w 1365"/>
                <a:gd name="T65" fmla="*/ 1 h 13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5"/>
                <a:gd name="T100" fmla="*/ 0 h 1333"/>
                <a:gd name="T101" fmla="*/ 1365 w 1365"/>
                <a:gd name="T102" fmla="*/ 1333 h 13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5" h="1333">
                  <a:moveTo>
                    <a:pt x="1025" y="1251"/>
                  </a:moveTo>
                  <a:lnTo>
                    <a:pt x="899" y="1304"/>
                  </a:lnTo>
                  <a:lnTo>
                    <a:pt x="767" y="1331"/>
                  </a:lnTo>
                  <a:lnTo>
                    <a:pt x="635" y="1333"/>
                  </a:lnTo>
                  <a:lnTo>
                    <a:pt x="507" y="1310"/>
                  </a:lnTo>
                  <a:lnTo>
                    <a:pt x="383" y="1264"/>
                  </a:lnTo>
                  <a:lnTo>
                    <a:pt x="270" y="1195"/>
                  </a:lnTo>
                  <a:lnTo>
                    <a:pt x="172" y="1103"/>
                  </a:lnTo>
                  <a:lnTo>
                    <a:pt x="90" y="993"/>
                  </a:lnTo>
                  <a:lnTo>
                    <a:pt x="34" y="868"/>
                  </a:lnTo>
                  <a:lnTo>
                    <a:pt x="4" y="740"/>
                  </a:lnTo>
                  <a:lnTo>
                    <a:pt x="0" y="609"/>
                  </a:lnTo>
                  <a:lnTo>
                    <a:pt x="22" y="484"/>
                  </a:lnTo>
                  <a:lnTo>
                    <a:pt x="67" y="365"/>
                  </a:lnTo>
                  <a:lnTo>
                    <a:pt x="136" y="255"/>
                  </a:lnTo>
                  <a:lnTo>
                    <a:pt x="227" y="159"/>
                  </a:lnTo>
                  <a:lnTo>
                    <a:pt x="339" y="83"/>
                  </a:lnTo>
                  <a:lnTo>
                    <a:pt x="465" y="28"/>
                  </a:lnTo>
                  <a:lnTo>
                    <a:pt x="597" y="1"/>
                  </a:lnTo>
                  <a:lnTo>
                    <a:pt x="729" y="0"/>
                  </a:lnTo>
                  <a:lnTo>
                    <a:pt x="859" y="23"/>
                  </a:lnTo>
                  <a:lnTo>
                    <a:pt x="981" y="69"/>
                  </a:lnTo>
                  <a:lnTo>
                    <a:pt x="1094" y="139"/>
                  </a:lnTo>
                  <a:lnTo>
                    <a:pt x="1193" y="229"/>
                  </a:lnTo>
                  <a:lnTo>
                    <a:pt x="1274" y="342"/>
                  </a:lnTo>
                  <a:lnTo>
                    <a:pt x="1332" y="465"/>
                  </a:lnTo>
                  <a:lnTo>
                    <a:pt x="1362" y="593"/>
                  </a:lnTo>
                  <a:lnTo>
                    <a:pt x="1365" y="723"/>
                  </a:lnTo>
                  <a:lnTo>
                    <a:pt x="1343" y="849"/>
                  </a:lnTo>
                  <a:lnTo>
                    <a:pt x="1297" y="968"/>
                  </a:lnTo>
                  <a:lnTo>
                    <a:pt x="1228" y="1078"/>
                  </a:lnTo>
                  <a:lnTo>
                    <a:pt x="1137" y="1174"/>
                  </a:lnTo>
                  <a:lnTo>
                    <a:pt x="1025" y="1251"/>
                  </a:lnTo>
                  <a:close/>
                </a:path>
              </a:pathLst>
            </a:custGeom>
            <a:solidFill>
              <a:srgbClr val="D60093"/>
            </a:solidFill>
            <a:ln w="9525">
              <a:solidFill>
                <a:srgbClr val="000000"/>
              </a:solidFill>
              <a:round/>
              <a:headEnd/>
              <a:tailEnd/>
            </a:ln>
          </p:spPr>
          <p:txBody>
            <a:bodyPr/>
            <a:lstStyle/>
            <a:p>
              <a:endParaRPr lang="bg-BG"/>
            </a:p>
          </p:txBody>
        </p:sp>
        <p:sp>
          <p:nvSpPr>
            <p:cNvPr id="39959" name="Freeform 10"/>
            <p:cNvSpPr>
              <a:spLocks/>
            </p:cNvSpPr>
            <p:nvPr/>
          </p:nvSpPr>
          <p:spPr bwMode="auto">
            <a:xfrm>
              <a:off x="3984" y="1824"/>
              <a:ext cx="248" cy="235"/>
            </a:xfrm>
            <a:custGeom>
              <a:avLst/>
              <a:gdLst>
                <a:gd name="T0" fmla="*/ 1 w 1365"/>
                <a:gd name="T1" fmla="*/ 1 h 1333"/>
                <a:gd name="T2" fmla="*/ 1 w 1365"/>
                <a:gd name="T3" fmla="*/ 1 h 1333"/>
                <a:gd name="T4" fmla="*/ 1 w 1365"/>
                <a:gd name="T5" fmla="*/ 1 h 1333"/>
                <a:gd name="T6" fmla="*/ 1 w 1365"/>
                <a:gd name="T7" fmla="*/ 1 h 1333"/>
                <a:gd name="T8" fmla="*/ 1 w 1365"/>
                <a:gd name="T9" fmla="*/ 1 h 1333"/>
                <a:gd name="T10" fmla="*/ 0 w 1365"/>
                <a:gd name="T11" fmla="*/ 1 h 1333"/>
                <a:gd name="T12" fmla="*/ 0 w 1365"/>
                <a:gd name="T13" fmla="*/ 1 h 1333"/>
                <a:gd name="T14" fmla="*/ 0 w 1365"/>
                <a:gd name="T15" fmla="*/ 1 h 1333"/>
                <a:gd name="T16" fmla="*/ 0 w 1365"/>
                <a:gd name="T17" fmla="*/ 1 h 1333"/>
                <a:gd name="T18" fmla="*/ 0 w 1365"/>
                <a:gd name="T19" fmla="*/ 1 h 1333"/>
                <a:gd name="T20" fmla="*/ 0 w 1365"/>
                <a:gd name="T21" fmla="*/ 1 h 1333"/>
                <a:gd name="T22" fmla="*/ 0 w 1365"/>
                <a:gd name="T23" fmla="*/ 1 h 1333"/>
                <a:gd name="T24" fmla="*/ 0 w 1365"/>
                <a:gd name="T25" fmla="*/ 1 h 1333"/>
                <a:gd name="T26" fmla="*/ 0 w 1365"/>
                <a:gd name="T27" fmla="*/ 0 h 1333"/>
                <a:gd name="T28" fmla="*/ 0 w 1365"/>
                <a:gd name="T29" fmla="*/ 0 h 1333"/>
                <a:gd name="T30" fmla="*/ 0 w 1365"/>
                <a:gd name="T31" fmla="*/ 0 h 1333"/>
                <a:gd name="T32" fmla="*/ 0 w 1365"/>
                <a:gd name="T33" fmla="*/ 0 h 1333"/>
                <a:gd name="T34" fmla="*/ 1 w 1365"/>
                <a:gd name="T35" fmla="*/ 0 h 1333"/>
                <a:gd name="T36" fmla="*/ 1 w 1365"/>
                <a:gd name="T37" fmla="*/ 0 h 1333"/>
                <a:gd name="T38" fmla="*/ 1 w 1365"/>
                <a:gd name="T39" fmla="*/ 0 h 1333"/>
                <a:gd name="T40" fmla="*/ 1 w 1365"/>
                <a:gd name="T41" fmla="*/ 0 h 1333"/>
                <a:gd name="T42" fmla="*/ 1 w 1365"/>
                <a:gd name="T43" fmla="*/ 0 h 1333"/>
                <a:gd name="T44" fmla="*/ 1 w 1365"/>
                <a:gd name="T45" fmla="*/ 0 h 1333"/>
                <a:gd name="T46" fmla="*/ 1 w 1365"/>
                <a:gd name="T47" fmla="*/ 0 h 1333"/>
                <a:gd name="T48" fmla="*/ 1 w 1365"/>
                <a:gd name="T49" fmla="*/ 0 h 1333"/>
                <a:gd name="T50" fmla="*/ 1 w 1365"/>
                <a:gd name="T51" fmla="*/ 0 h 1333"/>
                <a:gd name="T52" fmla="*/ 1 w 1365"/>
                <a:gd name="T53" fmla="*/ 1 h 1333"/>
                <a:gd name="T54" fmla="*/ 1 w 1365"/>
                <a:gd name="T55" fmla="*/ 1 h 1333"/>
                <a:gd name="T56" fmla="*/ 1 w 1365"/>
                <a:gd name="T57" fmla="*/ 1 h 1333"/>
                <a:gd name="T58" fmla="*/ 1 w 1365"/>
                <a:gd name="T59" fmla="*/ 1 h 1333"/>
                <a:gd name="T60" fmla="*/ 1 w 1365"/>
                <a:gd name="T61" fmla="*/ 1 h 1333"/>
                <a:gd name="T62" fmla="*/ 1 w 1365"/>
                <a:gd name="T63" fmla="*/ 1 h 1333"/>
                <a:gd name="T64" fmla="*/ 1 w 1365"/>
                <a:gd name="T65" fmla="*/ 1 h 1333"/>
                <a:gd name="T66" fmla="*/ 1 w 1365"/>
                <a:gd name="T67" fmla="*/ 1 h 1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5"/>
                <a:gd name="T103" fmla="*/ 0 h 1333"/>
                <a:gd name="T104" fmla="*/ 1365 w 1365"/>
                <a:gd name="T105" fmla="*/ 1333 h 13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5" h="1333">
                  <a:moveTo>
                    <a:pt x="1025" y="1251"/>
                  </a:moveTo>
                  <a:lnTo>
                    <a:pt x="899" y="1304"/>
                  </a:lnTo>
                  <a:lnTo>
                    <a:pt x="767" y="1331"/>
                  </a:lnTo>
                  <a:lnTo>
                    <a:pt x="635" y="1333"/>
                  </a:lnTo>
                  <a:lnTo>
                    <a:pt x="507" y="1310"/>
                  </a:lnTo>
                  <a:lnTo>
                    <a:pt x="383" y="1264"/>
                  </a:lnTo>
                  <a:lnTo>
                    <a:pt x="270" y="1195"/>
                  </a:lnTo>
                  <a:lnTo>
                    <a:pt x="172" y="1103"/>
                  </a:lnTo>
                  <a:lnTo>
                    <a:pt x="90" y="993"/>
                  </a:lnTo>
                  <a:lnTo>
                    <a:pt x="34" y="868"/>
                  </a:lnTo>
                  <a:lnTo>
                    <a:pt x="4" y="740"/>
                  </a:lnTo>
                  <a:lnTo>
                    <a:pt x="0" y="609"/>
                  </a:lnTo>
                  <a:lnTo>
                    <a:pt x="22" y="484"/>
                  </a:lnTo>
                  <a:lnTo>
                    <a:pt x="67" y="365"/>
                  </a:lnTo>
                  <a:lnTo>
                    <a:pt x="136" y="255"/>
                  </a:lnTo>
                  <a:lnTo>
                    <a:pt x="227" y="159"/>
                  </a:lnTo>
                  <a:lnTo>
                    <a:pt x="339" y="83"/>
                  </a:lnTo>
                  <a:lnTo>
                    <a:pt x="465" y="28"/>
                  </a:lnTo>
                  <a:lnTo>
                    <a:pt x="597" y="1"/>
                  </a:lnTo>
                  <a:lnTo>
                    <a:pt x="729" y="0"/>
                  </a:lnTo>
                  <a:lnTo>
                    <a:pt x="859" y="23"/>
                  </a:lnTo>
                  <a:lnTo>
                    <a:pt x="981" y="69"/>
                  </a:lnTo>
                  <a:lnTo>
                    <a:pt x="1094" y="139"/>
                  </a:lnTo>
                  <a:lnTo>
                    <a:pt x="1193" y="229"/>
                  </a:lnTo>
                  <a:lnTo>
                    <a:pt x="1274" y="342"/>
                  </a:lnTo>
                  <a:lnTo>
                    <a:pt x="1332" y="465"/>
                  </a:lnTo>
                  <a:lnTo>
                    <a:pt x="1362" y="593"/>
                  </a:lnTo>
                  <a:lnTo>
                    <a:pt x="1365" y="723"/>
                  </a:lnTo>
                  <a:lnTo>
                    <a:pt x="1343" y="849"/>
                  </a:lnTo>
                  <a:lnTo>
                    <a:pt x="1297" y="968"/>
                  </a:lnTo>
                  <a:lnTo>
                    <a:pt x="1228" y="1078"/>
                  </a:lnTo>
                  <a:lnTo>
                    <a:pt x="1137" y="1174"/>
                  </a:lnTo>
                  <a:lnTo>
                    <a:pt x="1025" y="1251"/>
                  </a:lnTo>
                </a:path>
              </a:pathLst>
            </a:custGeom>
            <a:solidFill>
              <a:srgbClr val="D60093"/>
            </a:solidFill>
            <a:ln w="9525">
              <a:solidFill>
                <a:srgbClr val="808000"/>
              </a:solidFill>
              <a:round/>
              <a:headEnd/>
              <a:tailEnd/>
            </a:ln>
          </p:spPr>
          <p:txBody>
            <a:bodyPr/>
            <a:lstStyle/>
            <a:p>
              <a:endParaRPr lang="bg-BG"/>
            </a:p>
          </p:txBody>
        </p:sp>
      </p:grpSp>
      <p:sp>
        <p:nvSpPr>
          <p:cNvPr id="21515" name="Text Box 11"/>
          <p:cNvSpPr txBox="1">
            <a:spLocks noChangeArrowheads="1"/>
          </p:cNvSpPr>
          <p:nvPr/>
        </p:nvSpPr>
        <p:spPr bwMode="auto">
          <a:xfrm>
            <a:off x="7473950" y="2933700"/>
            <a:ext cx="823913" cy="396875"/>
          </a:xfrm>
          <a:prstGeom prst="rect">
            <a:avLst/>
          </a:prstGeom>
          <a:noFill/>
          <a:ln w="9525">
            <a:noFill/>
            <a:miter lim="800000"/>
            <a:headEnd/>
            <a:tailEnd/>
          </a:ln>
          <a:effectLst/>
        </p:spPr>
        <p:txBody>
          <a:bodyPr wrap="none">
            <a:spAutoFit/>
          </a:bodyPr>
          <a:lstStyle/>
          <a:p>
            <a:pPr eaLnBrk="0" hangingPunct="0">
              <a:defRPr/>
            </a:pPr>
            <a:r>
              <a:rPr lang="en-US" sz="2000" b="1">
                <a:solidFill>
                  <a:srgbClr val="FFFF00"/>
                </a:solidFill>
                <a:effectLst>
                  <a:outerShdw blurRad="38100" dist="38100" dir="2700000" algn="tl">
                    <a:srgbClr val="000000"/>
                  </a:outerShdw>
                </a:effectLst>
                <a:latin typeface="Times New Roman" pitchFamily="18" charset="0"/>
              </a:rPr>
              <a:t>CD4+</a:t>
            </a:r>
            <a:endParaRPr lang="en-US" sz="2000">
              <a:solidFill>
                <a:srgbClr val="FFFF00"/>
              </a:solidFill>
              <a:effectLst>
                <a:outerShdw blurRad="38100" dist="38100" dir="2700000" algn="tl">
                  <a:srgbClr val="000000"/>
                </a:outerShdw>
              </a:effectLst>
              <a:latin typeface="Times New Roman" pitchFamily="18" charset="0"/>
            </a:endParaRPr>
          </a:p>
        </p:txBody>
      </p:sp>
      <p:pic>
        <p:nvPicPr>
          <p:cNvPr id="21516" name="Picture 12"/>
          <p:cNvPicPr>
            <a:picLocks noChangeAspect="1" noChangeArrowheads="1"/>
          </p:cNvPicPr>
          <p:nvPr/>
        </p:nvPicPr>
        <p:blipFill>
          <a:blip r:embed="rId3"/>
          <a:srcRect l="8240" t="14734" r="5235" b="18144"/>
          <a:stretch>
            <a:fillRect/>
          </a:stretch>
        </p:blipFill>
        <p:spPr bwMode="auto">
          <a:xfrm>
            <a:off x="7734300" y="3581400"/>
            <a:ext cx="320675" cy="371475"/>
          </a:xfrm>
          <a:prstGeom prst="rect">
            <a:avLst/>
          </a:prstGeom>
          <a:noFill/>
          <a:ln w="9525">
            <a:noFill/>
            <a:miter lim="800000"/>
            <a:headEnd/>
            <a:tailEnd/>
          </a:ln>
        </p:spPr>
      </p:pic>
      <p:sp>
        <p:nvSpPr>
          <p:cNvPr id="39945" name="Text Box 13"/>
          <p:cNvSpPr txBox="1">
            <a:spLocks noChangeArrowheads="1"/>
          </p:cNvSpPr>
          <p:nvPr/>
        </p:nvSpPr>
        <p:spPr bwMode="auto">
          <a:xfrm>
            <a:off x="4572000" y="2587625"/>
            <a:ext cx="2795588" cy="700088"/>
          </a:xfrm>
          <a:prstGeom prst="rect">
            <a:avLst/>
          </a:prstGeom>
          <a:noFill/>
          <a:ln w="9525">
            <a:noFill/>
            <a:miter lim="800000"/>
            <a:headEnd/>
            <a:tailEnd/>
          </a:ln>
        </p:spPr>
        <p:txBody>
          <a:bodyPr wrap="none">
            <a:spAutoFit/>
          </a:bodyPr>
          <a:lstStyle/>
          <a:p>
            <a:pPr eaLnBrk="0" hangingPunct="0"/>
            <a:r>
              <a:rPr lang="bg-BG" altLang="bg-BG" sz="2000" b="1">
                <a:solidFill>
                  <a:schemeClr val="bg1"/>
                </a:solidFill>
                <a:latin typeface="Times New Roman" pitchFamily="18" charset="0"/>
              </a:rPr>
              <a:t>Антиген представяща </a:t>
            </a:r>
          </a:p>
          <a:p>
            <a:pPr eaLnBrk="0" hangingPunct="0"/>
            <a:r>
              <a:rPr lang="bg-BG" altLang="bg-BG" sz="2000" b="1">
                <a:solidFill>
                  <a:schemeClr val="bg1"/>
                </a:solidFill>
                <a:latin typeface="Times New Roman" pitchFamily="18" charset="0"/>
              </a:rPr>
              <a:t>клетка</a:t>
            </a:r>
            <a:r>
              <a:rPr lang="en-US" altLang="bg-BG" sz="2000" b="1">
                <a:solidFill>
                  <a:schemeClr val="bg1"/>
                </a:solidFill>
                <a:latin typeface="Times New Roman" pitchFamily="18" charset="0"/>
              </a:rPr>
              <a:t> (</a:t>
            </a:r>
            <a:r>
              <a:rPr lang="bg-BG" altLang="bg-BG" sz="2000" b="1">
                <a:solidFill>
                  <a:schemeClr val="bg1"/>
                </a:solidFill>
                <a:latin typeface="Times New Roman" pitchFamily="18" charset="0"/>
              </a:rPr>
              <a:t>АПК</a:t>
            </a:r>
            <a:r>
              <a:rPr lang="en-US" altLang="bg-BG" sz="2000" b="1">
                <a:solidFill>
                  <a:schemeClr val="bg1"/>
                </a:solidFill>
                <a:latin typeface="Times New Roman" pitchFamily="18" charset="0"/>
              </a:rPr>
              <a:t>)</a:t>
            </a:r>
            <a:endParaRPr lang="bg-BG" altLang="bg-BG" sz="2000" b="1">
              <a:solidFill>
                <a:schemeClr val="bg1"/>
              </a:solidFill>
              <a:latin typeface="Times New Roman" pitchFamily="18" charset="0"/>
            </a:endParaRPr>
          </a:p>
        </p:txBody>
      </p:sp>
      <p:pic>
        <p:nvPicPr>
          <p:cNvPr id="21518" name="Picture 14"/>
          <p:cNvPicPr>
            <a:picLocks noChangeAspect="1" noChangeArrowheads="1"/>
          </p:cNvPicPr>
          <p:nvPr/>
        </p:nvPicPr>
        <p:blipFill>
          <a:blip r:embed="rId3"/>
          <a:srcRect l="8240" t="14734" r="5235" b="18144"/>
          <a:stretch>
            <a:fillRect/>
          </a:stretch>
        </p:blipFill>
        <p:spPr bwMode="auto">
          <a:xfrm>
            <a:off x="5832475" y="3897313"/>
            <a:ext cx="357188" cy="414337"/>
          </a:xfrm>
          <a:prstGeom prst="rect">
            <a:avLst/>
          </a:prstGeom>
          <a:noFill/>
          <a:ln w="9525">
            <a:noFill/>
            <a:miter lim="800000"/>
            <a:headEnd/>
            <a:tailEnd/>
          </a:ln>
        </p:spPr>
      </p:pic>
      <p:sp>
        <p:nvSpPr>
          <p:cNvPr id="21519" name="Text Box 15"/>
          <p:cNvSpPr txBox="1">
            <a:spLocks noChangeArrowheads="1"/>
          </p:cNvSpPr>
          <p:nvPr/>
        </p:nvSpPr>
        <p:spPr bwMode="auto">
          <a:xfrm>
            <a:off x="6826250" y="4149725"/>
            <a:ext cx="2317750" cy="822325"/>
          </a:xfrm>
          <a:prstGeom prst="rect">
            <a:avLst/>
          </a:prstGeom>
          <a:noFill/>
          <a:ln w="9525">
            <a:noFill/>
            <a:miter lim="800000"/>
            <a:headEnd/>
            <a:tailEnd/>
          </a:ln>
          <a:effectLst/>
        </p:spPr>
        <p:txBody>
          <a:bodyPr>
            <a:spAutoFit/>
          </a:bodyPr>
          <a:lstStyle/>
          <a:p>
            <a:pPr algn="ctr">
              <a:defRPr/>
            </a:pPr>
            <a:r>
              <a:rPr lang="bg-BG" sz="2400" b="1">
                <a:solidFill>
                  <a:srgbClr val="FF00FF"/>
                </a:solidFill>
                <a:effectLst>
                  <a:outerShdw blurRad="38100" dist="38100" dir="2700000" algn="tl">
                    <a:srgbClr val="000000"/>
                  </a:outerShdw>
                </a:effectLst>
                <a:latin typeface="Arial" pitchFamily="34" charset="0"/>
              </a:rPr>
              <a:t>Т-хелперна </a:t>
            </a:r>
          </a:p>
          <a:p>
            <a:pPr algn="ctr">
              <a:defRPr/>
            </a:pPr>
            <a:r>
              <a:rPr lang="bg-BG" sz="2400" b="1">
                <a:solidFill>
                  <a:srgbClr val="FF00FF"/>
                </a:solidFill>
                <a:effectLst>
                  <a:outerShdw blurRad="38100" dist="38100" dir="2700000" algn="tl">
                    <a:srgbClr val="000000"/>
                  </a:outerShdw>
                </a:effectLst>
                <a:latin typeface="Arial" pitchFamily="34" charset="0"/>
              </a:rPr>
              <a:t>клетка</a:t>
            </a:r>
            <a:endParaRPr lang="en-US" sz="2400" b="1">
              <a:solidFill>
                <a:srgbClr val="FF00FF"/>
              </a:solidFill>
              <a:effectLst>
                <a:outerShdw blurRad="38100" dist="38100" dir="2700000" algn="tl">
                  <a:srgbClr val="000000"/>
                </a:outerShdw>
              </a:effectLst>
              <a:latin typeface="Arial" pitchFamily="34" charset="0"/>
            </a:endParaRPr>
          </a:p>
        </p:txBody>
      </p:sp>
      <p:sp>
        <p:nvSpPr>
          <p:cNvPr id="21520" name="Text Box 16"/>
          <p:cNvSpPr txBox="1">
            <a:spLocks noChangeArrowheads="1"/>
          </p:cNvSpPr>
          <p:nvPr/>
        </p:nvSpPr>
        <p:spPr bwMode="auto">
          <a:xfrm>
            <a:off x="5110163" y="4440238"/>
            <a:ext cx="823912" cy="396875"/>
          </a:xfrm>
          <a:prstGeom prst="rect">
            <a:avLst/>
          </a:prstGeom>
          <a:noFill/>
          <a:ln w="9525">
            <a:noFill/>
            <a:miter lim="800000"/>
            <a:headEnd/>
            <a:tailEnd/>
          </a:ln>
          <a:effectLst/>
        </p:spPr>
        <p:txBody>
          <a:bodyPr wrap="none">
            <a:spAutoFit/>
          </a:bodyPr>
          <a:lstStyle/>
          <a:p>
            <a:pPr eaLnBrk="0" hangingPunct="0">
              <a:defRPr/>
            </a:pPr>
            <a:r>
              <a:rPr lang="en-US" sz="2000" b="1">
                <a:solidFill>
                  <a:srgbClr val="CC0000"/>
                </a:solidFill>
                <a:effectLst>
                  <a:outerShdw blurRad="38100" dist="38100" dir="2700000" algn="tl">
                    <a:srgbClr val="000000"/>
                  </a:outerShdw>
                </a:effectLst>
                <a:latin typeface="Times New Roman" pitchFamily="18" charset="0"/>
              </a:rPr>
              <a:t>CD4+</a:t>
            </a:r>
            <a:endParaRPr lang="en-US" sz="2000">
              <a:solidFill>
                <a:srgbClr val="CC0000"/>
              </a:solidFill>
              <a:effectLst>
                <a:outerShdw blurRad="38100" dist="38100" dir="2700000" algn="tl">
                  <a:srgbClr val="000000"/>
                </a:outerShdw>
              </a:effectLst>
              <a:latin typeface="Times New Roman" pitchFamily="18" charset="0"/>
            </a:endParaRPr>
          </a:p>
        </p:txBody>
      </p:sp>
      <p:grpSp>
        <p:nvGrpSpPr>
          <p:cNvPr id="4" name="Group 17"/>
          <p:cNvGrpSpPr>
            <a:grpSpLocks/>
          </p:cNvGrpSpPr>
          <p:nvPr/>
        </p:nvGrpSpPr>
        <p:grpSpPr bwMode="auto">
          <a:xfrm>
            <a:off x="477838" y="2362200"/>
            <a:ext cx="4025900" cy="3390900"/>
            <a:chOff x="431" y="510"/>
            <a:chExt cx="2495" cy="1951"/>
          </a:xfrm>
        </p:grpSpPr>
        <p:pic>
          <p:nvPicPr>
            <p:cNvPr id="39953" name="Picture 18" descr="pict2"/>
            <p:cNvPicPr>
              <a:picLocks noChangeAspect="1" noChangeArrowheads="1"/>
            </p:cNvPicPr>
            <p:nvPr/>
          </p:nvPicPr>
          <p:blipFill>
            <a:blip r:embed="rId4"/>
            <a:srcRect/>
            <a:stretch>
              <a:fillRect/>
            </a:stretch>
          </p:blipFill>
          <p:spPr bwMode="auto">
            <a:xfrm>
              <a:off x="431" y="510"/>
              <a:ext cx="2495" cy="1951"/>
            </a:xfrm>
            <a:prstGeom prst="rect">
              <a:avLst/>
            </a:prstGeom>
            <a:noFill/>
            <a:ln w="9525">
              <a:noFill/>
              <a:miter lim="800000"/>
              <a:headEnd/>
              <a:tailEnd/>
            </a:ln>
          </p:spPr>
        </p:pic>
        <p:sp>
          <p:nvSpPr>
            <p:cNvPr id="21523" name="Text Box 19"/>
            <p:cNvSpPr txBox="1">
              <a:spLocks noChangeArrowheads="1"/>
            </p:cNvSpPr>
            <p:nvPr/>
          </p:nvSpPr>
          <p:spPr bwMode="auto">
            <a:xfrm>
              <a:off x="476" y="1931"/>
              <a:ext cx="502" cy="234"/>
            </a:xfrm>
            <a:prstGeom prst="rect">
              <a:avLst/>
            </a:prstGeom>
            <a:noFill/>
            <a:ln w="9525">
              <a:noFill/>
              <a:miter lim="800000"/>
              <a:headEnd/>
              <a:tailEnd/>
            </a:ln>
            <a:effectLst/>
          </p:spPr>
          <p:txBody>
            <a:bodyPr wrap="none">
              <a:spAutoFit/>
            </a:bodyPr>
            <a:lstStyle/>
            <a:p>
              <a:pPr eaLnBrk="0" hangingPunct="0">
                <a:defRPr/>
              </a:pPr>
              <a:r>
                <a:rPr lang="en-US" sz="2000" b="1">
                  <a:solidFill>
                    <a:srgbClr val="800080"/>
                  </a:solidFill>
                  <a:effectLst>
                    <a:outerShdw blurRad="38100" dist="38100" dir="2700000" algn="tl">
                      <a:srgbClr val="000000"/>
                    </a:outerShdw>
                  </a:effectLst>
                  <a:latin typeface="Arial" pitchFamily="34" charset="0"/>
                </a:rPr>
                <a:t>CD4+</a:t>
              </a:r>
            </a:p>
          </p:txBody>
        </p:sp>
        <p:sp>
          <p:nvSpPr>
            <p:cNvPr id="21524" name="Text Box 20"/>
            <p:cNvSpPr txBox="1">
              <a:spLocks noChangeArrowheads="1"/>
            </p:cNvSpPr>
            <p:nvPr/>
          </p:nvSpPr>
          <p:spPr bwMode="auto">
            <a:xfrm>
              <a:off x="1701" y="1888"/>
              <a:ext cx="519" cy="234"/>
            </a:xfrm>
            <a:prstGeom prst="rect">
              <a:avLst/>
            </a:prstGeom>
            <a:noFill/>
            <a:ln w="9525">
              <a:noFill/>
              <a:miter lim="800000"/>
              <a:headEnd/>
              <a:tailEnd/>
            </a:ln>
            <a:effectLst/>
          </p:spPr>
          <p:txBody>
            <a:bodyPr wrap="none">
              <a:spAutoFit/>
            </a:bodyPr>
            <a:lstStyle/>
            <a:p>
              <a:pPr>
                <a:defRPr/>
              </a:pPr>
              <a:r>
                <a:rPr lang="en-US" sz="2000" b="1">
                  <a:solidFill>
                    <a:srgbClr val="FF9933"/>
                  </a:solidFill>
                  <a:effectLst>
                    <a:outerShdw blurRad="38100" dist="38100" dir="2700000" algn="tl">
                      <a:srgbClr val="000000"/>
                    </a:outerShdw>
                  </a:effectLst>
                  <a:latin typeface="Arial" pitchFamily="34" charset="0"/>
                </a:rPr>
                <a:t>CCR5</a:t>
              </a:r>
            </a:p>
          </p:txBody>
        </p:sp>
        <p:sp>
          <p:nvSpPr>
            <p:cNvPr id="39956" name="Text Box 21"/>
            <p:cNvSpPr txBox="1">
              <a:spLocks noChangeArrowheads="1"/>
            </p:cNvSpPr>
            <p:nvPr/>
          </p:nvSpPr>
          <p:spPr bwMode="auto">
            <a:xfrm>
              <a:off x="1837" y="754"/>
              <a:ext cx="549" cy="234"/>
            </a:xfrm>
            <a:prstGeom prst="rect">
              <a:avLst/>
            </a:prstGeom>
            <a:noFill/>
            <a:ln w="9525">
              <a:noFill/>
              <a:miter lim="800000"/>
              <a:headEnd/>
              <a:tailEnd/>
            </a:ln>
          </p:spPr>
          <p:txBody>
            <a:bodyPr wrap="none">
              <a:spAutoFit/>
            </a:bodyPr>
            <a:lstStyle/>
            <a:p>
              <a:r>
                <a:rPr lang="en-US" altLang="bg-BG" sz="2000" b="1"/>
                <a:t>gp120</a:t>
              </a:r>
            </a:p>
          </p:txBody>
        </p:sp>
        <p:sp>
          <p:nvSpPr>
            <p:cNvPr id="39957" name="Text Box 22"/>
            <p:cNvSpPr txBox="1">
              <a:spLocks noChangeArrowheads="1"/>
            </p:cNvSpPr>
            <p:nvPr/>
          </p:nvSpPr>
          <p:spPr bwMode="auto">
            <a:xfrm>
              <a:off x="1066" y="556"/>
              <a:ext cx="465" cy="234"/>
            </a:xfrm>
            <a:prstGeom prst="rect">
              <a:avLst/>
            </a:prstGeom>
            <a:noFill/>
            <a:ln w="9525">
              <a:noFill/>
              <a:miter lim="800000"/>
              <a:headEnd/>
              <a:tailEnd/>
            </a:ln>
          </p:spPr>
          <p:txBody>
            <a:bodyPr wrap="none">
              <a:spAutoFit/>
            </a:bodyPr>
            <a:lstStyle/>
            <a:p>
              <a:r>
                <a:rPr lang="en-US" altLang="bg-BG" sz="2000" b="1">
                  <a:solidFill>
                    <a:schemeClr val="bg2"/>
                  </a:solidFill>
                </a:rPr>
                <a:t>gp41</a:t>
              </a:r>
            </a:p>
          </p:txBody>
        </p:sp>
      </p:grpSp>
      <p:sp>
        <p:nvSpPr>
          <p:cNvPr id="39950" name="Oval 23"/>
          <p:cNvSpPr>
            <a:spLocks noChangeArrowheads="1"/>
          </p:cNvSpPr>
          <p:nvPr/>
        </p:nvSpPr>
        <p:spPr bwMode="auto">
          <a:xfrm>
            <a:off x="323850" y="3213100"/>
            <a:ext cx="1152525" cy="2232025"/>
          </a:xfrm>
          <a:prstGeom prst="ellipse">
            <a:avLst/>
          </a:prstGeom>
          <a:noFill/>
          <a:ln w="57150">
            <a:solidFill>
              <a:srgbClr val="FF3300"/>
            </a:solidFill>
            <a:prstDash val="sysDot"/>
            <a:round/>
            <a:headEnd/>
            <a:tailEnd/>
          </a:ln>
        </p:spPr>
        <p:txBody>
          <a:bodyPr wrap="none" anchor="ctr"/>
          <a:lstStyle/>
          <a:p>
            <a:endParaRPr lang="bg-BG" altLang="bg-BG"/>
          </a:p>
        </p:txBody>
      </p:sp>
      <p:sp>
        <p:nvSpPr>
          <p:cNvPr id="39951" name="Text Box 24"/>
          <p:cNvSpPr txBox="1">
            <a:spLocks noChangeArrowheads="1"/>
          </p:cNvSpPr>
          <p:nvPr/>
        </p:nvSpPr>
        <p:spPr bwMode="auto">
          <a:xfrm>
            <a:off x="447675" y="2441575"/>
            <a:ext cx="760413" cy="457200"/>
          </a:xfrm>
          <a:prstGeom prst="rect">
            <a:avLst/>
          </a:prstGeom>
          <a:noFill/>
          <a:ln w="9525">
            <a:noFill/>
            <a:miter lim="800000"/>
            <a:headEnd/>
            <a:tailEnd/>
          </a:ln>
        </p:spPr>
        <p:txBody>
          <a:bodyPr wrap="none">
            <a:spAutoFit/>
          </a:bodyPr>
          <a:lstStyle/>
          <a:p>
            <a:r>
              <a:rPr lang="en-US" altLang="bg-BG" sz="2400" b="1">
                <a:solidFill>
                  <a:schemeClr val="bg2"/>
                </a:solidFill>
                <a:latin typeface="Times New Roman" pitchFamily="18" charset="0"/>
              </a:rPr>
              <a:t>HIV</a:t>
            </a:r>
          </a:p>
        </p:txBody>
      </p:sp>
      <p:sp>
        <p:nvSpPr>
          <p:cNvPr id="39952" name="Text Box 25"/>
          <p:cNvSpPr txBox="1">
            <a:spLocks noChangeArrowheads="1"/>
          </p:cNvSpPr>
          <p:nvPr/>
        </p:nvSpPr>
        <p:spPr bwMode="auto">
          <a:xfrm>
            <a:off x="1600200" y="5319713"/>
            <a:ext cx="1171575" cy="457200"/>
          </a:xfrm>
          <a:prstGeom prst="rect">
            <a:avLst/>
          </a:prstGeom>
          <a:noFill/>
          <a:ln w="9525">
            <a:noFill/>
            <a:miter lim="800000"/>
            <a:headEnd/>
            <a:tailEnd/>
          </a:ln>
        </p:spPr>
        <p:txBody>
          <a:bodyPr wrap="none">
            <a:spAutoFit/>
          </a:bodyPr>
          <a:lstStyle/>
          <a:p>
            <a:r>
              <a:rPr lang="bg-BG" altLang="bg-BG" sz="2400" b="1">
                <a:solidFill>
                  <a:schemeClr val="bg2"/>
                </a:solidFill>
              </a:rPr>
              <a:t>клетка</a:t>
            </a:r>
            <a:endParaRPr lang="en-US" altLang="bg-BG" sz="24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1518"/>
                                        </p:tgtEl>
                                        <p:attrNameLst>
                                          <p:attrName>style.visibility</p:attrName>
                                        </p:attrNameLst>
                                      </p:cBhvr>
                                      <p:to>
                                        <p:strVal val="visible"/>
                                      </p:to>
                                    </p:set>
                                    <p:anim calcmode="lin" valueType="num">
                                      <p:cBhvr additive="base">
                                        <p:cTn id="7" dur="2000" fill="hold"/>
                                        <p:tgtEl>
                                          <p:spTgt spid="21518"/>
                                        </p:tgtEl>
                                        <p:attrNameLst>
                                          <p:attrName>ppt_x</p:attrName>
                                        </p:attrNameLst>
                                      </p:cBhvr>
                                      <p:tavLst>
                                        <p:tav tm="0">
                                          <p:val>
                                            <p:strVal val="1+#ppt_w/2"/>
                                          </p:val>
                                        </p:tav>
                                        <p:tav tm="100000">
                                          <p:val>
                                            <p:strVal val="#ppt_x"/>
                                          </p:val>
                                        </p:tav>
                                      </p:tavLst>
                                    </p:anim>
                                    <p:anim calcmode="lin" valueType="num">
                                      <p:cBhvr additive="base">
                                        <p:cTn id="8" dur="2000" fill="hold"/>
                                        <p:tgtEl>
                                          <p:spTgt spid="215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1516"/>
                                        </p:tgtEl>
                                        <p:attrNameLst>
                                          <p:attrName>style.visibility</p:attrName>
                                        </p:attrNameLst>
                                      </p:cBhvr>
                                      <p:to>
                                        <p:strVal val="visible"/>
                                      </p:to>
                                    </p:set>
                                    <p:anim calcmode="lin" valueType="num">
                                      <p:cBhvr additive="base">
                                        <p:cTn id="13" dur="2000" fill="hold"/>
                                        <p:tgtEl>
                                          <p:spTgt spid="21516"/>
                                        </p:tgtEl>
                                        <p:attrNameLst>
                                          <p:attrName>ppt_x</p:attrName>
                                        </p:attrNameLst>
                                      </p:cBhvr>
                                      <p:tavLst>
                                        <p:tav tm="0">
                                          <p:val>
                                            <p:strVal val="1+#ppt_w/2"/>
                                          </p:val>
                                        </p:tav>
                                        <p:tav tm="100000">
                                          <p:val>
                                            <p:strVal val="#ppt_x"/>
                                          </p:val>
                                        </p:tav>
                                      </p:tavLst>
                                    </p:anim>
                                    <p:anim calcmode="lin" valueType="num">
                                      <p:cBhvr additive="base">
                                        <p:cTn id="14" dur="2000" fill="hold"/>
                                        <p:tgtEl>
                                          <p:spTgt spid="215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Grp="1" noChangeAspect="1" noChangeArrowheads="1"/>
          </p:cNvPicPr>
          <p:nvPr>
            <p:ph sz="half" idx="1"/>
          </p:nvPr>
        </p:nvPicPr>
        <p:blipFill>
          <a:blip r:embed="rId2"/>
          <a:srcRect/>
          <a:stretch>
            <a:fillRect/>
          </a:stretch>
        </p:blipFill>
        <p:spPr>
          <a:xfrm>
            <a:off x="1042988" y="404813"/>
            <a:ext cx="4659312" cy="6202362"/>
          </a:xfrm>
          <a:noFill/>
        </p:spPr>
      </p:pic>
      <p:sp>
        <p:nvSpPr>
          <p:cNvPr id="40963" name="Text Box 4"/>
          <p:cNvSpPr txBox="1">
            <a:spLocks noChangeArrowheads="1"/>
          </p:cNvSpPr>
          <p:nvPr/>
        </p:nvSpPr>
        <p:spPr bwMode="auto">
          <a:xfrm>
            <a:off x="6156325" y="3141663"/>
            <a:ext cx="2133600" cy="1006475"/>
          </a:xfrm>
          <a:prstGeom prst="rect">
            <a:avLst/>
          </a:prstGeom>
          <a:noFill/>
          <a:ln w="9525">
            <a:noFill/>
            <a:miter lim="800000"/>
            <a:headEnd/>
            <a:tailEnd/>
          </a:ln>
        </p:spPr>
        <p:txBody>
          <a:bodyPr wrap="none">
            <a:spAutoFit/>
          </a:bodyPr>
          <a:lstStyle/>
          <a:p>
            <a:r>
              <a:rPr lang="bg-BG" altLang="bg-BG" sz="2000" b="1">
                <a:solidFill>
                  <a:schemeClr val="hlink"/>
                </a:solidFill>
              </a:rPr>
              <a:t>Инфектират се </a:t>
            </a:r>
          </a:p>
          <a:p>
            <a:r>
              <a:rPr lang="bg-BG" altLang="bg-BG" sz="2000" b="1">
                <a:solidFill>
                  <a:schemeClr val="hlink"/>
                </a:solidFill>
              </a:rPr>
              <a:t>60% от </a:t>
            </a:r>
            <a:r>
              <a:rPr lang="en-US" altLang="bg-BG" sz="2000" b="1">
                <a:solidFill>
                  <a:schemeClr val="hlink"/>
                </a:solidFill>
              </a:rPr>
              <a:t>CD4+ </a:t>
            </a:r>
          </a:p>
          <a:p>
            <a:r>
              <a:rPr lang="bg-BG" altLang="bg-BG" sz="2000" b="1">
                <a:solidFill>
                  <a:schemeClr val="hlink"/>
                </a:solidFill>
              </a:rPr>
              <a:t>Т клетките</a:t>
            </a:r>
          </a:p>
        </p:txBody>
      </p:sp>
      <p:sp>
        <p:nvSpPr>
          <p:cNvPr id="23557" name="Text Box 5"/>
          <p:cNvSpPr txBox="1">
            <a:spLocks noChangeArrowheads="1"/>
          </p:cNvSpPr>
          <p:nvPr/>
        </p:nvSpPr>
        <p:spPr bwMode="auto">
          <a:xfrm>
            <a:off x="3851275" y="4797425"/>
            <a:ext cx="760413" cy="457200"/>
          </a:xfrm>
          <a:prstGeom prst="rect">
            <a:avLst/>
          </a:prstGeom>
          <a:noFill/>
          <a:ln w="28575">
            <a:noFill/>
            <a:miter lim="800000"/>
            <a:headEnd/>
            <a:tailEnd/>
          </a:ln>
          <a:effectLst/>
        </p:spPr>
        <p:txBody>
          <a:bodyPr wrap="none">
            <a:spAutoFit/>
          </a:bodyPr>
          <a:lstStyle/>
          <a:p>
            <a:pPr>
              <a:defRPr/>
            </a:pPr>
            <a:r>
              <a:rPr lang="en-US" sz="2400" b="1">
                <a:solidFill>
                  <a:schemeClr val="accent1"/>
                </a:solidFill>
                <a:effectLst>
                  <a:outerShdw blurRad="38100" dist="38100" dir="2700000" algn="tl">
                    <a:srgbClr val="000000"/>
                  </a:outerShdw>
                </a:effectLst>
                <a:latin typeface="Times New Roman" pitchFamily="18" charset="0"/>
              </a:rPr>
              <a:t>HIV</a:t>
            </a:r>
            <a:endParaRPr lang="bg-BG" sz="2400" b="1">
              <a:solidFill>
                <a:schemeClr val="accent1"/>
              </a:solidFill>
              <a:effectLst>
                <a:outerShdw blurRad="38100" dist="38100" dir="2700000" algn="tl">
                  <a:srgbClr val="000000"/>
                </a:outerShdw>
              </a:effectLst>
              <a:latin typeface="Times New Roman" pitchFamily="18" charset="0"/>
            </a:endParaRPr>
          </a:p>
        </p:txBody>
      </p:sp>
      <p:sp>
        <p:nvSpPr>
          <p:cNvPr id="23558" name="Text Box 6"/>
          <p:cNvSpPr txBox="1">
            <a:spLocks noChangeArrowheads="1"/>
          </p:cNvSpPr>
          <p:nvPr/>
        </p:nvSpPr>
        <p:spPr bwMode="auto">
          <a:xfrm>
            <a:off x="2339975" y="5229225"/>
            <a:ext cx="760413" cy="457200"/>
          </a:xfrm>
          <a:prstGeom prst="rect">
            <a:avLst/>
          </a:prstGeom>
          <a:noFill/>
          <a:ln w="28575">
            <a:noFill/>
            <a:miter lim="800000"/>
            <a:headEnd/>
            <a:tailEnd/>
          </a:ln>
          <a:effectLst/>
        </p:spPr>
        <p:txBody>
          <a:bodyPr wrap="none">
            <a:spAutoFit/>
          </a:bodyPr>
          <a:lstStyle/>
          <a:p>
            <a:pPr>
              <a:defRPr/>
            </a:pPr>
            <a:r>
              <a:rPr lang="en-US" sz="2400" b="1">
                <a:solidFill>
                  <a:schemeClr val="accent1"/>
                </a:solidFill>
                <a:effectLst>
                  <a:outerShdw blurRad="38100" dist="38100" dir="2700000" algn="tl">
                    <a:srgbClr val="000000"/>
                  </a:outerShdw>
                </a:effectLst>
                <a:latin typeface="Times New Roman" pitchFamily="18" charset="0"/>
              </a:rPr>
              <a:t>HIV</a:t>
            </a:r>
            <a:endParaRPr lang="bg-BG" sz="2400" b="1">
              <a:solidFill>
                <a:schemeClr val="accent1"/>
              </a:solidFill>
              <a:effectLst>
                <a:outerShdw blurRad="38100" dist="38100" dir="2700000" algn="tl">
                  <a:srgbClr val="000000"/>
                </a:outerShdw>
              </a:effectLst>
              <a:latin typeface="Times New Roman" pitchFamily="18" charset="0"/>
            </a:endParaRPr>
          </a:p>
        </p:txBody>
      </p:sp>
      <p:sp>
        <p:nvSpPr>
          <p:cNvPr id="23559" name="Text Box 7"/>
          <p:cNvSpPr txBox="1">
            <a:spLocks noChangeArrowheads="1"/>
          </p:cNvSpPr>
          <p:nvPr/>
        </p:nvSpPr>
        <p:spPr bwMode="auto">
          <a:xfrm>
            <a:off x="1908175" y="2133600"/>
            <a:ext cx="760413" cy="457200"/>
          </a:xfrm>
          <a:prstGeom prst="rect">
            <a:avLst/>
          </a:prstGeom>
          <a:noFill/>
          <a:ln w="28575">
            <a:noFill/>
            <a:miter lim="800000"/>
            <a:headEnd/>
            <a:tailEnd/>
          </a:ln>
          <a:effectLst/>
        </p:spPr>
        <p:txBody>
          <a:bodyPr wrap="none">
            <a:spAutoFit/>
          </a:bodyPr>
          <a:lstStyle/>
          <a:p>
            <a:pPr>
              <a:defRPr/>
            </a:pPr>
            <a:r>
              <a:rPr lang="en-US" sz="2400" b="1">
                <a:solidFill>
                  <a:schemeClr val="accent1"/>
                </a:solidFill>
                <a:effectLst>
                  <a:outerShdw blurRad="38100" dist="38100" dir="2700000" algn="tl">
                    <a:srgbClr val="000000"/>
                  </a:outerShdw>
                </a:effectLst>
                <a:latin typeface="Times New Roman" pitchFamily="18" charset="0"/>
              </a:rPr>
              <a:t>HIV</a:t>
            </a:r>
            <a:endParaRPr lang="bg-BG" sz="2400" b="1">
              <a:solidFill>
                <a:schemeClr val="accent1"/>
              </a:solidFill>
              <a:effectLst>
                <a:outerShdw blurRad="38100" dist="38100" dir="2700000" algn="tl">
                  <a:srgbClr val="000000"/>
                </a:outerShdw>
              </a:effectLst>
              <a:latin typeface="Times New Roman" pitchFamily="18" charset="0"/>
            </a:endParaRPr>
          </a:p>
        </p:txBody>
      </p:sp>
      <p:sp>
        <p:nvSpPr>
          <p:cNvPr id="23560" name="Text Box 8"/>
          <p:cNvSpPr txBox="1">
            <a:spLocks noChangeArrowheads="1"/>
          </p:cNvSpPr>
          <p:nvPr/>
        </p:nvSpPr>
        <p:spPr bwMode="auto">
          <a:xfrm>
            <a:off x="3924300" y="2492375"/>
            <a:ext cx="760413" cy="457200"/>
          </a:xfrm>
          <a:prstGeom prst="rect">
            <a:avLst/>
          </a:prstGeom>
          <a:noFill/>
          <a:ln w="28575">
            <a:noFill/>
            <a:miter lim="800000"/>
            <a:headEnd/>
            <a:tailEnd/>
          </a:ln>
          <a:effectLst/>
        </p:spPr>
        <p:txBody>
          <a:bodyPr wrap="none">
            <a:spAutoFit/>
          </a:bodyPr>
          <a:lstStyle/>
          <a:p>
            <a:pPr>
              <a:defRPr/>
            </a:pPr>
            <a:r>
              <a:rPr lang="en-US" sz="2400" b="1">
                <a:solidFill>
                  <a:schemeClr val="accent1"/>
                </a:solidFill>
                <a:effectLst>
                  <a:outerShdw blurRad="38100" dist="38100" dir="2700000" algn="tl">
                    <a:srgbClr val="000000"/>
                  </a:outerShdw>
                </a:effectLst>
                <a:latin typeface="Times New Roman" pitchFamily="18" charset="0"/>
              </a:rPr>
              <a:t>HIV</a:t>
            </a:r>
            <a:endParaRPr lang="bg-BG" sz="2400" b="1">
              <a:solidFill>
                <a:schemeClr val="accent1"/>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55650" y="115888"/>
            <a:ext cx="7772400" cy="1143000"/>
          </a:xfrm>
        </p:spPr>
        <p:txBody>
          <a:bodyPr/>
          <a:lstStyle/>
          <a:p>
            <a:pPr eaLnBrk="1" hangingPunct="1">
              <a:defRPr/>
            </a:pPr>
            <a:r>
              <a:rPr lang="bg-BG" smtClean="0"/>
              <a:t>Интестинална мукоза</a:t>
            </a:r>
          </a:p>
        </p:txBody>
      </p:sp>
      <p:pic>
        <p:nvPicPr>
          <p:cNvPr id="41987" name="Picture 3"/>
          <p:cNvPicPr>
            <a:picLocks noGrp="1" noChangeAspect="1" noChangeArrowheads="1"/>
          </p:cNvPicPr>
          <p:nvPr>
            <p:ph idx="1"/>
          </p:nvPr>
        </p:nvPicPr>
        <p:blipFill>
          <a:blip r:embed="rId2"/>
          <a:srcRect/>
          <a:stretch>
            <a:fillRect/>
          </a:stretch>
        </p:blipFill>
        <p:spPr>
          <a:xfrm>
            <a:off x="179388" y="1700213"/>
            <a:ext cx="8964612" cy="3743325"/>
          </a:xfrm>
          <a:noFill/>
        </p:spPr>
      </p:pic>
      <p:sp>
        <p:nvSpPr>
          <p:cNvPr id="41988" name="Text Box 4"/>
          <p:cNvSpPr txBox="1">
            <a:spLocks noChangeArrowheads="1"/>
          </p:cNvSpPr>
          <p:nvPr/>
        </p:nvSpPr>
        <p:spPr bwMode="auto">
          <a:xfrm>
            <a:off x="1958975" y="1216025"/>
            <a:ext cx="862013" cy="457200"/>
          </a:xfrm>
          <a:prstGeom prst="rect">
            <a:avLst/>
          </a:prstGeom>
          <a:noFill/>
          <a:ln w="9525">
            <a:noFill/>
            <a:miter lim="800000"/>
            <a:headEnd/>
            <a:tailEnd/>
          </a:ln>
        </p:spPr>
        <p:txBody>
          <a:bodyPr wrap="none">
            <a:spAutoFit/>
          </a:bodyPr>
          <a:lstStyle/>
          <a:p>
            <a:r>
              <a:rPr lang="en-US" altLang="bg-BG" sz="2400" b="1">
                <a:latin typeface="Times New Roman" pitchFamily="18" charset="0"/>
              </a:rPr>
              <a:t>HIV-</a:t>
            </a:r>
            <a:endParaRPr lang="bg-BG" altLang="bg-BG" sz="2400" b="1">
              <a:latin typeface="Times New Roman" pitchFamily="18" charset="0"/>
            </a:endParaRPr>
          </a:p>
        </p:txBody>
      </p:sp>
      <p:sp>
        <p:nvSpPr>
          <p:cNvPr id="41989" name="Text Box 5"/>
          <p:cNvSpPr txBox="1">
            <a:spLocks noChangeArrowheads="1"/>
          </p:cNvSpPr>
          <p:nvPr/>
        </p:nvSpPr>
        <p:spPr bwMode="auto">
          <a:xfrm>
            <a:off x="6084888" y="1266825"/>
            <a:ext cx="933450" cy="457200"/>
          </a:xfrm>
          <a:prstGeom prst="rect">
            <a:avLst/>
          </a:prstGeom>
          <a:noFill/>
          <a:ln w="9525">
            <a:noFill/>
            <a:miter lim="800000"/>
            <a:headEnd/>
            <a:tailEnd/>
          </a:ln>
        </p:spPr>
        <p:txBody>
          <a:bodyPr wrap="none">
            <a:spAutoFit/>
          </a:bodyPr>
          <a:lstStyle/>
          <a:p>
            <a:r>
              <a:rPr lang="en-US" altLang="bg-BG" sz="2400" b="1">
                <a:latin typeface="Times New Roman" pitchFamily="18" charset="0"/>
              </a:rPr>
              <a:t>HIV+</a:t>
            </a:r>
            <a:endParaRPr lang="bg-BG" altLang="bg-BG" sz="2400" b="1">
              <a:latin typeface="Times New Roman" pitchFamily="18" charset="0"/>
            </a:endParaRPr>
          </a:p>
        </p:txBody>
      </p:sp>
      <p:sp>
        <p:nvSpPr>
          <p:cNvPr id="24582" name="Text Box 6"/>
          <p:cNvSpPr txBox="1">
            <a:spLocks noChangeArrowheads="1"/>
          </p:cNvSpPr>
          <p:nvPr/>
        </p:nvSpPr>
        <p:spPr bwMode="auto">
          <a:xfrm>
            <a:off x="2339975" y="5589588"/>
            <a:ext cx="1938338" cy="457200"/>
          </a:xfrm>
          <a:prstGeom prst="rect">
            <a:avLst/>
          </a:prstGeom>
          <a:solidFill>
            <a:schemeClr val="tx1"/>
          </a:solidFill>
          <a:ln w="9525">
            <a:noFill/>
            <a:miter lim="800000"/>
            <a:headEnd/>
            <a:tailEnd/>
          </a:ln>
          <a:effectLst/>
        </p:spPr>
        <p:txBody>
          <a:bodyPr wrap="none">
            <a:spAutoFit/>
          </a:bodyPr>
          <a:lstStyle/>
          <a:p>
            <a:pPr>
              <a:defRPr/>
            </a:pPr>
            <a:r>
              <a:rPr lang="en-US" sz="2400" b="1">
                <a:solidFill>
                  <a:srgbClr val="FF9900"/>
                </a:solidFill>
                <a:effectLst>
                  <a:outerShdw blurRad="38100" dist="38100" dir="2700000" algn="tl">
                    <a:srgbClr val="C0C0C0"/>
                  </a:outerShdw>
                </a:effectLst>
                <a:latin typeface="Times New Roman" pitchFamily="18" charset="0"/>
              </a:rPr>
              <a:t>CD4+CCR5+</a:t>
            </a:r>
            <a:endParaRPr lang="bg-BG" sz="2400" b="1">
              <a:solidFill>
                <a:srgbClr val="FF9900"/>
              </a:solidFill>
              <a:effectLst>
                <a:outerShdw blurRad="38100" dist="38100" dir="2700000" algn="tl">
                  <a:srgbClr val="C0C0C0"/>
                </a:outerShdw>
              </a:effectLst>
              <a:latin typeface="Times New Roman" pitchFamily="18" charset="0"/>
            </a:endParaRPr>
          </a:p>
        </p:txBody>
      </p:sp>
      <p:sp>
        <p:nvSpPr>
          <p:cNvPr id="41991" name="Line 7"/>
          <p:cNvSpPr>
            <a:spLocks noChangeShapeType="1"/>
          </p:cNvSpPr>
          <p:nvPr/>
        </p:nvSpPr>
        <p:spPr bwMode="auto">
          <a:xfrm flipH="1" flipV="1">
            <a:off x="3348038" y="5011738"/>
            <a:ext cx="360362" cy="576262"/>
          </a:xfrm>
          <a:prstGeom prst="line">
            <a:avLst/>
          </a:prstGeom>
          <a:noFill/>
          <a:ln w="38100">
            <a:solidFill>
              <a:schemeClr val="bg2"/>
            </a:solidFill>
            <a:round/>
            <a:headEnd/>
            <a:tailEnd type="triangle" w="med" len="med"/>
          </a:ln>
        </p:spPr>
        <p:txBody>
          <a:bodyPr wrap="none"/>
          <a:lstStyle/>
          <a:p>
            <a:endParaRPr lang="bg-BG"/>
          </a:p>
        </p:txBody>
      </p:sp>
      <p:sp>
        <p:nvSpPr>
          <p:cNvPr id="24584" name="Rectangle 8"/>
          <p:cNvSpPr>
            <a:spLocks noChangeArrowheads="1"/>
          </p:cNvSpPr>
          <p:nvPr/>
        </p:nvSpPr>
        <p:spPr bwMode="auto">
          <a:xfrm>
            <a:off x="5003800" y="5589588"/>
            <a:ext cx="3743325" cy="822325"/>
          </a:xfrm>
          <a:prstGeom prst="rect">
            <a:avLst/>
          </a:prstGeom>
          <a:noFill/>
          <a:ln w="9525">
            <a:noFill/>
            <a:miter lim="800000"/>
            <a:headEnd/>
            <a:tailEnd/>
          </a:ln>
          <a:effectLst/>
        </p:spPr>
        <p:txBody>
          <a:bodyPr>
            <a:spAutoFit/>
          </a:bodyPr>
          <a:lstStyle/>
          <a:p>
            <a:pPr>
              <a:defRPr/>
            </a:pPr>
            <a:r>
              <a:rPr lang="bg-BG" sz="2400" b="1">
                <a:solidFill>
                  <a:schemeClr val="hlink"/>
                </a:solidFill>
                <a:effectLst>
                  <a:outerShdw blurRad="38100" dist="38100" dir="2700000" algn="tl">
                    <a:srgbClr val="000000"/>
                  </a:outerShdw>
                </a:effectLst>
                <a:latin typeface="Arial" pitchFamily="34" charset="0"/>
              </a:rPr>
              <a:t>Разрушават се 80% от паметовитеТ клетки</a:t>
            </a:r>
            <a:endParaRPr lang="en-US" sz="2400" b="1">
              <a:solidFill>
                <a:schemeClr val="hlink"/>
              </a:solidFill>
              <a:effectLst>
                <a:outerShdw blurRad="38100" dist="38100" dir="2700000" algn="tl">
                  <a:srgbClr val="000000"/>
                </a:outerShdw>
              </a:effectLst>
              <a:latin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p:txBody>
          <a:bodyPr/>
          <a:lstStyle/>
          <a:p>
            <a:pPr>
              <a:defRPr/>
            </a:pPr>
            <a:r>
              <a:rPr lang="bg-BG" dirty="0" smtClean="0"/>
              <a:t>До момента общо заразените с ХИВ са около </a:t>
            </a:r>
            <a:r>
              <a:rPr lang="bg-BG" dirty="0" smtClean="0">
                <a:solidFill>
                  <a:srgbClr val="FF0000"/>
                </a:solidFill>
              </a:rPr>
              <a:t>40 милиона</a:t>
            </a:r>
            <a:r>
              <a:rPr lang="bg-BG" dirty="0" smtClean="0"/>
              <a:t>, а само през 2018г са </a:t>
            </a:r>
            <a:r>
              <a:rPr lang="bg-BG" dirty="0" smtClean="0">
                <a:solidFill>
                  <a:srgbClr val="FF0000"/>
                </a:solidFill>
              </a:rPr>
              <a:t>1,7 милиона</a:t>
            </a:r>
          </a:p>
          <a:p>
            <a:pPr>
              <a:defRPr/>
            </a:pPr>
            <a:r>
              <a:rPr lang="bg-BG" dirty="0" smtClean="0"/>
              <a:t>Знаят за ХИВ статуса си 30 милиона</a:t>
            </a:r>
          </a:p>
          <a:p>
            <a:pPr>
              <a:defRPr/>
            </a:pPr>
            <a:r>
              <a:rPr lang="bg-BG" dirty="0" smtClean="0"/>
              <a:t>На АРТ са 23 милиона</a:t>
            </a:r>
          </a:p>
          <a:p>
            <a:pPr>
              <a:defRPr/>
            </a:pPr>
            <a:r>
              <a:rPr lang="bg-BG" dirty="0" smtClean="0">
                <a:solidFill>
                  <a:srgbClr val="FF0000"/>
                </a:solidFill>
              </a:rPr>
              <a:t>Починали над 35 милиона</a:t>
            </a:r>
            <a:endParaRPr lang="bg-BG"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smtClean="0"/>
              <a:t>Обобщено</a:t>
            </a:r>
            <a:endParaRPr lang="bg-BG" dirty="0"/>
          </a:p>
        </p:txBody>
      </p:sp>
      <p:sp>
        <p:nvSpPr>
          <p:cNvPr id="3" name="Контейнер за съдържание 2"/>
          <p:cNvSpPr>
            <a:spLocks noGrp="1"/>
          </p:cNvSpPr>
          <p:nvPr>
            <p:ph idx="1"/>
          </p:nvPr>
        </p:nvSpPr>
        <p:spPr/>
        <p:txBody>
          <a:bodyPr/>
          <a:lstStyle/>
          <a:p>
            <a:pPr>
              <a:defRPr/>
            </a:pPr>
            <a:r>
              <a:rPr lang="bg-BG" dirty="0" smtClean="0"/>
              <a:t>Увреждането на имунната система от Н</a:t>
            </a:r>
            <a:r>
              <a:rPr lang="en-US" dirty="0" smtClean="0"/>
              <a:t>I</a:t>
            </a:r>
            <a:r>
              <a:rPr lang="bg-BG" dirty="0" smtClean="0"/>
              <a:t>V се определя от неговия </a:t>
            </a:r>
            <a:r>
              <a:rPr lang="bg-BG" b="1" u="sng" dirty="0" smtClean="0"/>
              <a:t>първичен </a:t>
            </a:r>
            <a:r>
              <a:rPr lang="bg-BG" b="1" u="sng" dirty="0" err="1" smtClean="0"/>
              <a:t>лимфотропизъм</a:t>
            </a:r>
            <a:r>
              <a:rPr lang="bg-BG" dirty="0" smtClean="0"/>
              <a:t> – локализиране на вируса във </a:t>
            </a:r>
            <a:r>
              <a:rPr lang="bg-BG" dirty="0" err="1" smtClean="0"/>
              <a:t>фоликулните</a:t>
            </a:r>
            <a:r>
              <a:rPr lang="bg-BG" dirty="0" smtClean="0"/>
              <a:t> </a:t>
            </a:r>
            <a:r>
              <a:rPr lang="bg-BG" dirty="0" err="1" smtClean="0"/>
              <a:t>дендритни</a:t>
            </a:r>
            <a:r>
              <a:rPr lang="bg-BG" dirty="0" smtClean="0"/>
              <a:t> клетки в </a:t>
            </a:r>
            <a:r>
              <a:rPr lang="bg-BG" dirty="0" err="1" smtClean="0"/>
              <a:t>герминативните</a:t>
            </a:r>
            <a:r>
              <a:rPr lang="bg-BG" dirty="0" smtClean="0"/>
              <a:t> центрове на лимфните възли. Те се превръщат в </a:t>
            </a:r>
            <a:r>
              <a:rPr lang="bg-BG" u="sng" dirty="0" smtClean="0"/>
              <a:t>депо на вируса.</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endParaRPr lang="bg-BG"/>
          </a:p>
        </p:txBody>
      </p:sp>
      <p:sp>
        <p:nvSpPr>
          <p:cNvPr id="3" name="Контейнер за съдържание 2"/>
          <p:cNvSpPr>
            <a:spLocks noGrp="1"/>
          </p:cNvSpPr>
          <p:nvPr>
            <p:ph idx="1"/>
          </p:nvPr>
        </p:nvSpPr>
        <p:spPr/>
        <p:txBody>
          <a:bodyPr/>
          <a:lstStyle/>
          <a:p>
            <a:pPr>
              <a:defRPr/>
            </a:pPr>
            <a:r>
              <a:rPr lang="bg-BG" dirty="0" smtClean="0"/>
              <a:t>В около 60% от заразените е налице и </a:t>
            </a:r>
            <a:r>
              <a:rPr lang="bg-BG" b="1" u="sng" dirty="0" smtClean="0"/>
              <a:t>първичен </a:t>
            </a:r>
            <a:r>
              <a:rPr lang="bg-BG" b="1" u="sng" dirty="0" err="1" smtClean="0"/>
              <a:t>невротропизъм</a:t>
            </a:r>
            <a:r>
              <a:rPr lang="bg-BG" dirty="0" smtClean="0"/>
              <a:t> на Н</a:t>
            </a:r>
            <a:r>
              <a:rPr lang="en-US" dirty="0" smtClean="0"/>
              <a:t>I</a:t>
            </a:r>
            <a:r>
              <a:rPr lang="bg-BG" dirty="0" smtClean="0"/>
              <a:t>V.</a:t>
            </a:r>
          </a:p>
          <a:p>
            <a:pPr>
              <a:defRPr/>
            </a:pPr>
            <a:r>
              <a:rPr lang="bg-BG" dirty="0" smtClean="0"/>
              <a:t>В около 10% от заразените вирусът атакува директно някои </a:t>
            </a:r>
            <a:r>
              <a:rPr lang="bg-BG" dirty="0" err="1" smtClean="0"/>
              <a:t>органни</a:t>
            </a:r>
            <a:r>
              <a:rPr lang="bg-BG" dirty="0" smtClean="0"/>
              <a:t> клетки, притежаващи </a:t>
            </a:r>
            <a:r>
              <a:rPr lang="en-US" dirty="0" smtClean="0"/>
              <a:t>CD4 </a:t>
            </a:r>
            <a:r>
              <a:rPr lang="bg-BG" dirty="0" smtClean="0"/>
              <a:t>рецептор. Така се стига до </a:t>
            </a:r>
            <a:r>
              <a:rPr lang="bg-BG" b="1" u="sng" dirty="0" smtClean="0"/>
              <a:t>първичен </a:t>
            </a:r>
            <a:r>
              <a:rPr lang="bg-BG" b="1" u="sng" dirty="0" err="1" smtClean="0"/>
              <a:t>органотропизъм</a:t>
            </a:r>
            <a:r>
              <a:rPr lang="bg-BG" dirty="0" smtClean="0"/>
              <a:t> – Н</a:t>
            </a:r>
            <a:r>
              <a:rPr lang="en-US" dirty="0" smtClean="0"/>
              <a:t>I</a:t>
            </a:r>
            <a:r>
              <a:rPr lang="bg-BG" dirty="0" smtClean="0"/>
              <a:t>V обусловена </a:t>
            </a:r>
            <a:r>
              <a:rPr lang="bg-BG" dirty="0" err="1" smtClean="0"/>
              <a:t>хепатопатия</a:t>
            </a:r>
            <a:r>
              <a:rPr lang="bg-BG" dirty="0" smtClean="0"/>
              <a:t>, </a:t>
            </a:r>
            <a:r>
              <a:rPr lang="bg-BG" dirty="0" err="1" smtClean="0"/>
              <a:t>кардиопатия</a:t>
            </a:r>
            <a:r>
              <a:rPr lang="bg-BG" dirty="0" smtClean="0"/>
              <a:t>, </a:t>
            </a:r>
            <a:r>
              <a:rPr lang="bg-BG" dirty="0" err="1" smtClean="0"/>
              <a:t>нефропатия</a:t>
            </a:r>
            <a:r>
              <a:rPr lang="bg-BG" dirty="0" smtClean="0"/>
              <a:t>, </a:t>
            </a:r>
            <a:r>
              <a:rPr lang="bg-BG" dirty="0" err="1" smtClean="0"/>
              <a:t>ентеропатия</a:t>
            </a:r>
            <a:r>
              <a:rPr lang="bg-BG" dirty="0" smtClean="0"/>
              <a:t> и </a:t>
            </a:r>
            <a:r>
              <a:rPr lang="bg-BG" dirty="0" err="1" smtClean="0"/>
              <a:t>др</a:t>
            </a:r>
            <a:endParaRPr lang="bg-BG" dirty="0" smtClean="0"/>
          </a:p>
          <a:p>
            <a:pPr>
              <a:defRPr/>
            </a:pPr>
            <a:endParaRPr lang="bg-BG"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bg-BG" smtClean="0">
                <a:solidFill>
                  <a:srgbClr val="FF0066"/>
                </a:solidFill>
              </a:rPr>
              <a:t>Клинична картина</a:t>
            </a:r>
          </a:p>
        </p:txBody>
      </p:sp>
      <p:sp>
        <p:nvSpPr>
          <p:cNvPr id="39939" name="Rectangle 3"/>
          <p:cNvSpPr>
            <a:spLocks noGrp="1" noChangeArrowheads="1"/>
          </p:cNvSpPr>
          <p:nvPr>
            <p:ph idx="1"/>
          </p:nvPr>
        </p:nvSpPr>
        <p:spPr/>
        <p:txBody>
          <a:bodyPr/>
          <a:lstStyle/>
          <a:p>
            <a:pPr algn="ctr" eaLnBrk="1" hangingPunct="1">
              <a:lnSpc>
                <a:spcPct val="90000"/>
              </a:lnSpc>
              <a:buFont typeface="Wingdings" pitchFamily="2" charset="2"/>
              <a:buNone/>
              <a:defRPr/>
            </a:pPr>
            <a:r>
              <a:rPr lang="bg-BG" sz="2800" u="sng" smtClean="0"/>
              <a:t>Фази на инфекцията</a:t>
            </a:r>
          </a:p>
          <a:p>
            <a:pPr eaLnBrk="1" hangingPunct="1">
              <a:lnSpc>
                <a:spcPct val="90000"/>
              </a:lnSpc>
              <a:buFont typeface="Wingdings" pitchFamily="2" charset="2"/>
              <a:buNone/>
              <a:defRPr/>
            </a:pPr>
            <a:r>
              <a:rPr lang="bg-BG" sz="2800" i="1" smtClean="0">
                <a:solidFill>
                  <a:srgbClr val="FF0066"/>
                </a:solidFill>
                <a:effectLst/>
              </a:rPr>
              <a:t>І стадий</a:t>
            </a:r>
            <a:r>
              <a:rPr lang="bg-BG" sz="2800" smtClean="0">
                <a:effectLst/>
              </a:rPr>
              <a:t> – първична инфекция – неспеци-</a:t>
            </a:r>
          </a:p>
          <a:p>
            <a:pPr eaLnBrk="1" hangingPunct="1">
              <a:lnSpc>
                <a:spcPct val="90000"/>
              </a:lnSpc>
              <a:buFont typeface="Wingdings" pitchFamily="2" charset="2"/>
              <a:buNone/>
              <a:defRPr/>
            </a:pPr>
            <a:r>
              <a:rPr lang="bg-BG" sz="2800" smtClean="0">
                <a:effectLst/>
              </a:rPr>
              <a:t>  фичен инфекциозен синдром – </a:t>
            </a:r>
            <a:r>
              <a:rPr lang="en-US" sz="2800" smtClean="0">
                <a:effectLst/>
              </a:rPr>
              <a:t>t</a:t>
            </a:r>
            <a:r>
              <a:rPr lang="bg-BG" sz="2800" smtClean="0">
                <a:effectLst/>
              </a:rPr>
              <a:t>, обща</a:t>
            </a:r>
          </a:p>
          <a:p>
            <a:pPr eaLnBrk="1" hangingPunct="1">
              <a:lnSpc>
                <a:spcPct val="90000"/>
              </a:lnSpc>
              <a:buFont typeface="Wingdings" pitchFamily="2" charset="2"/>
              <a:buNone/>
              <a:defRPr/>
            </a:pPr>
            <a:r>
              <a:rPr lang="bg-BG" sz="2800" smtClean="0">
                <a:effectLst/>
              </a:rPr>
              <a:t>  отпадналост, ставни и мускулни болки, </a:t>
            </a:r>
          </a:p>
          <a:p>
            <a:pPr eaLnBrk="1" hangingPunct="1">
              <a:lnSpc>
                <a:spcPct val="90000"/>
              </a:lnSpc>
              <a:buFont typeface="Wingdings" pitchFamily="2" charset="2"/>
              <a:buNone/>
              <a:defRPr/>
            </a:pPr>
            <a:r>
              <a:rPr lang="bg-BG" sz="2800" smtClean="0">
                <a:effectLst/>
              </a:rPr>
              <a:t>  </a:t>
            </a:r>
            <a:r>
              <a:rPr lang="en-US" sz="2800" smtClean="0">
                <a:effectLst/>
              </a:rPr>
              <a:t>mononucleosis like syndrom</a:t>
            </a:r>
            <a:r>
              <a:rPr lang="bg-BG" sz="2800" smtClean="0">
                <a:effectLst/>
              </a:rPr>
              <a:t>, лимфоноду-</a:t>
            </a:r>
          </a:p>
          <a:p>
            <a:pPr eaLnBrk="1" hangingPunct="1">
              <a:lnSpc>
                <a:spcPct val="90000"/>
              </a:lnSpc>
              <a:buFont typeface="Wingdings" pitchFamily="2" charset="2"/>
              <a:buNone/>
              <a:defRPr/>
            </a:pPr>
            <a:r>
              <a:rPr lang="bg-BG" sz="2800" smtClean="0">
                <a:effectLst/>
              </a:rPr>
              <a:t>  лопатия, еритемо-макуло-папулозен</a:t>
            </a:r>
          </a:p>
          <a:p>
            <a:pPr eaLnBrk="1" hangingPunct="1">
              <a:lnSpc>
                <a:spcPct val="90000"/>
              </a:lnSpc>
              <a:buFont typeface="Wingdings" pitchFamily="2" charset="2"/>
              <a:buNone/>
              <a:defRPr/>
            </a:pPr>
            <a:r>
              <a:rPr lang="bg-BG" sz="2800" smtClean="0">
                <a:effectLst/>
              </a:rPr>
              <a:t>  обрив, хепатомегалия; по-рядко – болки</a:t>
            </a:r>
          </a:p>
          <a:p>
            <a:pPr eaLnBrk="1" hangingPunct="1">
              <a:lnSpc>
                <a:spcPct val="90000"/>
              </a:lnSpc>
              <a:buFont typeface="Wingdings" pitchFamily="2" charset="2"/>
              <a:buNone/>
              <a:defRPr/>
            </a:pPr>
            <a:r>
              <a:rPr lang="bg-BG" sz="2800" smtClean="0">
                <a:effectLst/>
              </a:rPr>
              <a:t>  в корема с диария, конюнктивит и др.</a:t>
            </a:r>
            <a:endParaRPr lang="en-US" sz="2800" smtClean="0">
              <a:effectLst/>
            </a:endParaRPr>
          </a:p>
          <a:p>
            <a:pPr eaLnBrk="1" hangingPunct="1">
              <a:lnSpc>
                <a:spcPct val="90000"/>
              </a:lnSpc>
              <a:buFont typeface="Wingdings" pitchFamily="2" charset="2"/>
              <a:buNone/>
              <a:defRPr/>
            </a:pPr>
            <a:r>
              <a:rPr lang="bg-BG" sz="2800" b="1" i="1" smtClean="0">
                <a:solidFill>
                  <a:srgbClr val="FFCC00"/>
                </a:solidFill>
              </a:rPr>
              <a:t>Прозоречен период при НІV </a:t>
            </a:r>
            <a:r>
              <a:rPr lang="en-US" sz="2800" b="1" i="1" smtClean="0">
                <a:solidFill>
                  <a:srgbClr val="FFCC00"/>
                </a:solidFill>
                <a:cs typeface="Arial" pitchFamily="34" charset="0"/>
              </a:rPr>
              <a:t>~</a:t>
            </a:r>
            <a:r>
              <a:rPr lang="bg-BG" sz="2800" b="1" i="1" smtClean="0">
                <a:solidFill>
                  <a:srgbClr val="FFCC00"/>
                </a:solidFill>
              </a:rPr>
              <a:t> 20 дни</a:t>
            </a:r>
          </a:p>
          <a:p>
            <a:pPr eaLnBrk="1" hangingPunct="1">
              <a:lnSpc>
                <a:spcPct val="90000"/>
              </a:lnSpc>
              <a:buFont typeface="Wingdings" pitchFamily="2" charset="2"/>
              <a:buNone/>
              <a:defRPr/>
            </a:pPr>
            <a:endParaRPr lang="bg-BG" sz="2800" smtClean="0">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457200" y="642938"/>
            <a:ext cx="8229600" cy="5483225"/>
          </a:xfrm>
        </p:spPr>
        <p:txBody>
          <a:bodyPr/>
          <a:lstStyle/>
          <a:p>
            <a:pPr marL="514350" indent="-514350">
              <a:defRPr/>
            </a:pPr>
            <a:r>
              <a:rPr lang="bg-BG" sz="2000" dirty="0" smtClean="0"/>
              <a:t>Треска (96%)</a:t>
            </a:r>
          </a:p>
          <a:p>
            <a:pPr marL="514350" indent="-514350">
              <a:defRPr/>
            </a:pPr>
            <a:r>
              <a:rPr lang="bg-BG" sz="2000" dirty="0" err="1" smtClean="0"/>
              <a:t>Лимфаденопатия</a:t>
            </a:r>
            <a:r>
              <a:rPr lang="bg-BG" sz="2000" dirty="0" smtClean="0"/>
              <a:t> (74%)</a:t>
            </a:r>
          </a:p>
          <a:p>
            <a:pPr marL="514350" indent="-514350">
              <a:defRPr/>
            </a:pPr>
            <a:r>
              <a:rPr lang="bg-BG" sz="2000" dirty="0" smtClean="0"/>
              <a:t>Фарингит (70%)</a:t>
            </a:r>
          </a:p>
          <a:p>
            <a:pPr marL="514350" indent="-514350">
              <a:defRPr/>
            </a:pPr>
            <a:r>
              <a:rPr lang="bg-BG" sz="2000" dirty="0" smtClean="0"/>
              <a:t>Обрив (70%) – </a:t>
            </a:r>
            <a:r>
              <a:rPr lang="bg-BG" sz="2000" dirty="0" err="1" smtClean="0"/>
              <a:t>еритематозен</a:t>
            </a:r>
            <a:r>
              <a:rPr lang="bg-BG" sz="2000" dirty="0" smtClean="0"/>
              <a:t>, </a:t>
            </a:r>
            <a:r>
              <a:rPr lang="bg-BG" sz="2000" dirty="0" err="1" smtClean="0"/>
              <a:t>макулопапулозен</a:t>
            </a:r>
            <a:r>
              <a:rPr lang="bg-BG" sz="2000" dirty="0" smtClean="0"/>
              <a:t> с </a:t>
            </a:r>
            <a:r>
              <a:rPr lang="bg-BG" sz="2000" dirty="0" err="1" smtClean="0"/>
              <a:t>лезии</a:t>
            </a:r>
            <a:r>
              <a:rPr lang="bg-BG" sz="2000" dirty="0" smtClean="0"/>
              <a:t> по лицето и тялото, понякога по крайниците; </a:t>
            </a:r>
            <a:r>
              <a:rPr lang="bg-BG" sz="2000" dirty="0" err="1" smtClean="0"/>
              <a:t>кожно-лигавични</a:t>
            </a:r>
            <a:r>
              <a:rPr lang="bg-BG" sz="2000" dirty="0" smtClean="0"/>
              <a:t> </a:t>
            </a:r>
            <a:r>
              <a:rPr lang="bg-BG" sz="2000" dirty="0" err="1" smtClean="0"/>
              <a:t>разязвявания</a:t>
            </a:r>
            <a:r>
              <a:rPr lang="bg-BG" sz="2000" dirty="0" smtClean="0"/>
              <a:t> по устата, хранопровода, гениталиите.</a:t>
            </a:r>
          </a:p>
          <a:p>
            <a:pPr marL="514350" indent="-514350">
              <a:defRPr/>
            </a:pPr>
            <a:r>
              <a:rPr lang="bg-BG" sz="2000" dirty="0" smtClean="0"/>
              <a:t>Мускулни или ставни болки (54%)</a:t>
            </a:r>
          </a:p>
          <a:p>
            <a:pPr marL="514350" indent="-514350">
              <a:defRPr/>
            </a:pPr>
            <a:r>
              <a:rPr lang="bg-BG" sz="2000" dirty="0" smtClean="0"/>
              <a:t>Диария (32%)</a:t>
            </a:r>
          </a:p>
          <a:p>
            <a:pPr marL="514350" indent="-514350">
              <a:defRPr/>
            </a:pPr>
            <a:r>
              <a:rPr lang="bg-BG" sz="2000" dirty="0" smtClean="0"/>
              <a:t>Главоболие (32%)</a:t>
            </a:r>
          </a:p>
          <a:p>
            <a:pPr marL="514350" indent="-514350">
              <a:defRPr/>
            </a:pPr>
            <a:r>
              <a:rPr lang="bg-BG" sz="2000" dirty="0" smtClean="0"/>
              <a:t>Гадене и повръщане (27%)</a:t>
            </a:r>
          </a:p>
          <a:p>
            <a:pPr marL="514350" indent="-514350">
              <a:defRPr/>
            </a:pPr>
            <a:r>
              <a:rPr lang="bg-BG" sz="2000" dirty="0" err="1" smtClean="0"/>
              <a:t>Хепатоспленомегалия</a:t>
            </a:r>
            <a:r>
              <a:rPr lang="bg-BG" sz="2000" dirty="0" smtClean="0"/>
              <a:t> (14%)</a:t>
            </a:r>
          </a:p>
          <a:p>
            <a:pPr marL="514350" indent="-514350">
              <a:defRPr/>
            </a:pPr>
            <a:r>
              <a:rPr lang="bg-BG" sz="2000" dirty="0" smtClean="0"/>
              <a:t>Загуба на телесно тегло (13%)</a:t>
            </a:r>
          </a:p>
          <a:p>
            <a:pPr marL="514350" indent="-514350">
              <a:defRPr/>
            </a:pPr>
            <a:r>
              <a:rPr lang="bg-BG" sz="2000" dirty="0" smtClean="0"/>
              <a:t>Орална </a:t>
            </a:r>
            <a:r>
              <a:rPr lang="bg-BG" sz="2000" dirty="0" err="1" smtClean="0"/>
              <a:t>кандидоза</a:t>
            </a:r>
            <a:r>
              <a:rPr lang="bg-BG" sz="2000" dirty="0" smtClean="0"/>
              <a:t> (13%)</a:t>
            </a:r>
          </a:p>
          <a:p>
            <a:pPr marL="514350" indent="-514350">
              <a:defRPr/>
            </a:pPr>
            <a:r>
              <a:rPr lang="bg-BG" sz="2000" dirty="0" smtClean="0"/>
              <a:t>Неврологични симптоми (12%) – менингоенцефалит или асептичен менингит; периферна </a:t>
            </a:r>
            <a:r>
              <a:rPr lang="bg-BG" sz="2000" dirty="0" err="1" smtClean="0"/>
              <a:t>невропатия</a:t>
            </a:r>
            <a:r>
              <a:rPr lang="bg-BG" sz="2000" dirty="0" smtClean="0"/>
              <a:t> или </a:t>
            </a:r>
            <a:r>
              <a:rPr lang="bg-BG" sz="2000" dirty="0" err="1" smtClean="0"/>
              <a:t>радикулопатия</a:t>
            </a:r>
            <a:r>
              <a:rPr lang="bg-BG" sz="2000" dirty="0" smtClean="0"/>
              <a:t>; </a:t>
            </a:r>
            <a:r>
              <a:rPr lang="bg-BG" sz="2000" dirty="0" err="1" smtClean="0"/>
              <a:t>фациална</a:t>
            </a:r>
            <a:r>
              <a:rPr lang="bg-BG" sz="2000" dirty="0" smtClean="0"/>
              <a:t> </a:t>
            </a:r>
            <a:r>
              <a:rPr lang="bg-BG" sz="2000" dirty="0" err="1" smtClean="0"/>
              <a:t>пареза</a:t>
            </a:r>
            <a:r>
              <a:rPr lang="bg-BG" sz="2000" dirty="0" smtClean="0"/>
              <a:t>; синдром на </a:t>
            </a:r>
            <a:r>
              <a:rPr lang="en-US" sz="2000" dirty="0" err="1" smtClean="0"/>
              <a:t>Guillain-Barre</a:t>
            </a:r>
            <a:r>
              <a:rPr lang="en-US" sz="2000" dirty="0" smtClean="0"/>
              <a:t>.</a:t>
            </a:r>
            <a:r>
              <a:rPr lang="bg-BG" sz="2000" dirty="0" smtClean="0"/>
              <a:t> </a:t>
            </a:r>
            <a:endParaRPr lang="en-US" sz="2000" dirty="0" smtClean="0"/>
          </a:p>
          <a:p>
            <a:pPr>
              <a:defRPr/>
            </a:pPr>
            <a:endParaRPr lang="bg-BG"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bg-BG" smtClean="0">
                <a:solidFill>
                  <a:srgbClr val="FF0066"/>
                </a:solidFill>
              </a:rPr>
              <a:t>Клинична картина</a:t>
            </a:r>
          </a:p>
        </p:txBody>
      </p:sp>
      <p:sp>
        <p:nvSpPr>
          <p:cNvPr id="43011" name="Rectangle 3"/>
          <p:cNvSpPr>
            <a:spLocks noGrp="1" noChangeArrowheads="1"/>
          </p:cNvSpPr>
          <p:nvPr>
            <p:ph idx="1"/>
          </p:nvPr>
        </p:nvSpPr>
        <p:spPr>
          <a:xfrm>
            <a:off x="457200" y="1557338"/>
            <a:ext cx="8435975" cy="4568825"/>
          </a:xfrm>
        </p:spPr>
        <p:txBody>
          <a:bodyPr/>
          <a:lstStyle/>
          <a:p>
            <a:pPr eaLnBrk="1" hangingPunct="1">
              <a:buFont typeface="Wingdings" pitchFamily="2" charset="2"/>
              <a:buNone/>
              <a:defRPr/>
            </a:pPr>
            <a:r>
              <a:rPr lang="bg-BG" smtClean="0"/>
              <a:t>Този стадий се явява на 2-4 седмица след</a:t>
            </a:r>
          </a:p>
          <a:p>
            <a:pPr eaLnBrk="1" hangingPunct="1">
              <a:buFont typeface="Wingdings" pitchFamily="2" charset="2"/>
              <a:buNone/>
              <a:defRPr/>
            </a:pPr>
            <a:r>
              <a:rPr lang="bg-BG" smtClean="0"/>
              <a:t>заразяването и изчезва от само себе си.</a:t>
            </a:r>
          </a:p>
          <a:p>
            <a:pPr eaLnBrk="1" hangingPunct="1">
              <a:buFont typeface="Wingdings" pitchFamily="2" charset="2"/>
              <a:buNone/>
              <a:defRPr/>
            </a:pPr>
            <a:r>
              <a:rPr lang="bg-BG" smtClean="0"/>
              <a:t>Изследвания: </a:t>
            </a:r>
            <a:r>
              <a:rPr lang="en-US" smtClean="0"/>
              <a:t>ELISA </a:t>
            </a:r>
            <a:r>
              <a:rPr lang="bg-BG" smtClean="0"/>
              <a:t>/-/; СД4</a:t>
            </a:r>
            <a:r>
              <a:rPr lang="bg-BG" smtClean="0">
                <a:cs typeface="Arial" pitchFamily="34" charset="0"/>
              </a:rPr>
              <a:t>↓; вирусен</a:t>
            </a:r>
          </a:p>
          <a:p>
            <a:pPr eaLnBrk="1" hangingPunct="1">
              <a:buFont typeface="Wingdings" pitchFamily="2" charset="2"/>
              <a:buNone/>
              <a:defRPr/>
            </a:pPr>
            <a:r>
              <a:rPr lang="bg-BG" smtClean="0">
                <a:cs typeface="Arial" pitchFamily="34" charset="0"/>
              </a:rPr>
              <a:t>товар много висок; /+/ НІV р24 антиген;</a:t>
            </a:r>
          </a:p>
          <a:p>
            <a:pPr eaLnBrk="1" hangingPunct="1">
              <a:buFont typeface="Wingdings" pitchFamily="2" charset="2"/>
              <a:buNone/>
              <a:defRPr/>
            </a:pPr>
            <a:r>
              <a:rPr lang="bg-BG" smtClean="0">
                <a:cs typeface="Arial" pitchFamily="34" charset="0"/>
              </a:rPr>
              <a:t>ПКК – наподобява инф. мононуклеоза</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bg-BG" smtClean="0">
                <a:solidFill>
                  <a:srgbClr val="FF0066"/>
                </a:solidFill>
              </a:rPr>
              <a:t>Клинична картина</a:t>
            </a:r>
          </a:p>
        </p:txBody>
      </p:sp>
      <p:sp>
        <p:nvSpPr>
          <p:cNvPr id="41987" name="Rectangle 3"/>
          <p:cNvSpPr>
            <a:spLocks noGrp="1" noChangeArrowheads="1"/>
          </p:cNvSpPr>
          <p:nvPr>
            <p:ph idx="1"/>
          </p:nvPr>
        </p:nvSpPr>
        <p:spPr/>
        <p:txBody>
          <a:bodyPr/>
          <a:lstStyle/>
          <a:p>
            <a:pPr eaLnBrk="1" hangingPunct="1">
              <a:buFont typeface="Wingdings" pitchFamily="2" charset="2"/>
              <a:buNone/>
              <a:defRPr/>
            </a:pPr>
            <a:r>
              <a:rPr lang="bg-BG" i="1" smtClean="0">
                <a:solidFill>
                  <a:srgbClr val="FF0066"/>
                </a:solidFill>
              </a:rPr>
              <a:t>ІІ стадий</a:t>
            </a:r>
            <a:r>
              <a:rPr lang="bg-BG" smtClean="0"/>
              <a:t> – клинично-асимптомна фаза – </a:t>
            </a:r>
          </a:p>
          <a:p>
            <a:pPr eaLnBrk="1" hangingPunct="1">
              <a:buFont typeface="Wingdings" pitchFamily="2" charset="2"/>
              <a:buNone/>
              <a:defRPr/>
            </a:pPr>
            <a:r>
              <a:rPr lang="bg-BG" smtClean="0"/>
              <a:t>   НІV заразените са клинично здрави, </a:t>
            </a:r>
          </a:p>
          <a:p>
            <a:pPr eaLnBrk="1" hangingPunct="1">
              <a:buFont typeface="Wingdings" pitchFamily="2" charset="2"/>
              <a:buNone/>
              <a:defRPr/>
            </a:pPr>
            <a:r>
              <a:rPr lang="bg-BG" smtClean="0"/>
              <a:t>   без каквито и да било субективни оплаквания, без клинични прояви.</a:t>
            </a:r>
          </a:p>
          <a:p>
            <a:pPr eaLnBrk="1" hangingPunct="1">
              <a:buFont typeface="Wingdings" pitchFamily="2" charset="2"/>
              <a:buNone/>
              <a:defRPr/>
            </a:pPr>
            <a:r>
              <a:rPr lang="bg-BG" smtClean="0"/>
              <a:t>Вирусът бързо се ориентира към л.възли,</a:t>
            </a:r>
          </a:p>
          <a:p>
            <a:pPr eaLnBrk="1" hangingPunct="1">
              <a:buFont typeface="Wingdings" pitchFamily="2" charset="2"/>
              <a:buNone/>
              <a:defRPr/>
            </a:pPr>
            <a:r>
              <a:rPr lang="bg-BG" smtClean="0"/>
              <a:t>тонзили, ч.дроб, слезка, мозък, макрофа-</a:t>
            </a:r>
          </a:p>
          <a:p>
            <a:pPr eaLnBrk="1" hangingPunct="1">
              <a:buFont typeface="Wingdings" pitchFamily="2" charset="2"/>
              <a:buNone/>
              <a:defRPr/>
            </a:pPr>
            <a:r>
              <a:rPr lang="bg-BG" smtClean="0"/>
              <a:t>ги – търси депа.</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bg-BG" smtClean="0">
                <a:solidFill>
                  <a:srgbClr val="FF0066"/>
                </a:solidFill>
              </a:rPr>
              <a:t>Клинична картина</a:t>
            </a:r>
          </a:p>
        </p:txBody>
      </p:sp>
      <p:sp>
        <p:nvSpPr>
          <p:cNvPr id="44035" name="Rectangle 3"/>
          <p:cNvSpPr>
            <a:spLocks noGrp="1" noChangeArrowheads="1"/>
          </p:cNvSpPr>
          <p:nvPr>
            <p:ph idx="1"/>
          </p:nvPr>
        </p:nvSpPr>
        <p:spPr/>
        <p:txBody>
          <a:bodyPr/>
          <a:lstStyle/>
          <a:p>
            <a:pPr eaLnBrk="1" hangingPunct="1">
              <a:lnSpc>
                <a:spcPct val="90000"/>
              </a:lnSpc>
              <a:buFont typeface="Wingdings" pitchFamily="2" charset="2"/>
              <a:buNone/>
              <a:defRPr/>
            </a:pPr>
            <a:r>
              <a:rPr lang="bg-BG" smtClean="0"/>
              <a:t>Изследвания: СД4+Т клетките </a:t>
            </a:r>
            <a:r>
              <a:rPr lang="bg-BG" smtClean="0">
                <a:cs typeface="Arial" pitchFamily="34" charset="0"/>
              </a:rPr>
              <a:t>↓под рефе-</a:t>
            </a:r>
          </a:p>
          <a:p>
            <a:pPr eaLnBrk="1" hangingPunct="1">
              <a:lnSpc>
                <a:spcPct val="90000"/>
              </a:lnSpc>
              <a:buFont typeface="Wingdings" pitchFamily="2" charset="2"/>
              <a:buNone/>
              <a:defRPr/>
            </a:pPr>
            <a:r>
              <a:rPr lang="bg-BG" smtClean="0">
                <a:cs typeface="Arial" pitchFamily="34" charset="0"/>
              </a:rPr>
              <a:t>рентната стойност от 500/мм</a:t>
            </a:r>
            <a:r>
              <a:rPr lang="bg-BG" baseline="30000" smtClean="0">
                <a:cs typeface="Arial" pitchFamily="34" charset="0"/>
              </a:rPr>
              <a:t>3</a:t>
            </a:r>
            <a:r>
              <a:rPr lang="bg-BG" smtClean="0">
                <a:cs typeface="Arial" pitchFamily="34" charset="0"/>
              </a:rPr>
              <a:t>, ↑вир.</a:t>
            </a:r>
          </a:p>
          <a:p>
            <a:pPr eaLnBrk="1" hangingPunct="1">
              <a:lnSpc>
                <a:spcPct val="90000"/>
              </a:lnSpc>
              <a:buFont typeface="Wingdings" pitchFamily="2" charset="2"/>
              <a:buNone/>
              <a:defRPr/>
            </a:pPr>
            <a:r>
              <a:rPr lang="bg-BG" smtClean="0">
                <a:cs typeface="Arial" pitchFamily="34" charset="0"/>
              </a:rPr>
              <a:t>товар / ↑ плазмена виремия/, </a:t>
            </a:r>
            <a:r>
              <a:rPr lang="en-US" smtClean="0">
                <a:cs typeface="Arial" pitchFamily="34" charset="0"/>
              </a:rPr>
              <a:t>ELISA</a:t>
            </a:r>
            <a:r>
              <a:rPr lang="bg-BG" smtClean="0">
                <a:cs typeface="Arial" pitchFamily="34" charset="0"/>
              </a:rPr>
              <a:t> /+/</a:t>
            </a:r>
          </a:p>
          <a:p>
            <a:pPr eaLnBrk="1" hangingPunct="1">
              <a:lnSpc>
                <a:spcPct val="90000"/>
              </a:lnSpc>
              <a:buFont typeface="Wingdings" pitchFamily="2" charset="2"/>
              <a:buNone/>
              <a:defRPr/>
            </a:pPr>
            <a:r>
              <a:rPr lang="bg-BG" smtClean="0">
                <a:cs typeface="Arial" pitchFamily="34" charset="0"/>
              </a:rPr>
              <a:t>след 30-я ден, НІV р24/+/.</a:t>
            </a:r>
          </a:p>
          <a:p>
            <a:pPr eaLnBrk="1" hangingPunct="1">
              <a:lnSpc>
                <a:spcPct val="90000"/>
              </a:lnSpc>
              <a:buFont typeface="Wingdings" pitchFamily="2" charset="2"/>
              <a:buNone/>
              <a:defRPr/>
            </a:pPr>
            <a:r>
              <a:rPr lang="bg-BG" smtClean="0">
                <a:cs typeface="Arial" pitchFamily="34" charset="0"/>
              </a:rPr>
              <a:t>Основна движеща сила в заразения орга-</a:t>
            </a:r>
          </a:p>
          <a:p>
            <a:pPr eaLnBrk="1" hangingPunct="1">
              <a:lnSpc>
                <a:spcPct val="90000"/>
              </a:lnSpc>
              <a:buFont typeface="Wingdings" pitchFamily="2" charset="2"/>
              <a:buNone/>
              <a:defRPr/>
            </a:pPr>
            <a:r>
              <a:rPr lang="bg-BG" smtClean="0">
                <a:cs typeface="Arial" pitchFamily="34" charset="0"/>
              </a:rPr>
              <a:t>низъм – вирусната репликация</a:t>
            </a:r>
          </a:p>
          <a:p>
            <a:pPr eaLnBrk="1" hangingPunct="1">
              <a:lnSpc>
                <a:spcPct val="90000"/>
              </a:lnSpc>
              <a:buFont typeface="Wingdings" pitchFamily="2" charset="2"/>
              <a:buNone/>
              <a:defRPr/>
            </a:pPr>
            <a:r>
              <a:rPr lang="bg-BG" smtClean="0">
                <a:cs typeface="Arial" pitchFamily="34" charset="0"/>
              </a:rPr>
              <a:t>Горивен материал – СД4+Т клетките(мо-</a:t>
            </a:r>
          </a:p>
          <a:p>
            <a:pPr eaLnBrk="1" hangingPunct="1">
              <a:lnSpc>
                <a:spcPct val="90000"/>
              </a:lnSpc>
              <a:buFont typeface="Wingdings" pitchFamily="2" charset="2"/>
              <a:buNone/>
              <a:defRPr/>
            </a:pPr>
            <a:r>
              <a:rPr lang="bg-BG" smtClean="0">
                <a:cs typeface="Arial" pitchFamily="34" charset="0"/>
              </a:rPr>
              <a:t>дел на кухненската мивка).</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bg-BG" smtClean="0">
                <a:solidFill>
                  <a:srgbClr val="FF0066"/>
                </a:solidFill>
              </a:rPr>
              <a:t>Клинична картина</a:t>
            </a:r>
          </a:p>
        </p:txBody>
      </p:sp>
      <p:sp>
        <p:nvSpPr>
          <p:cNvPr id="45059" name="Rectangle 3"/>
          <p:cNvSpPr>
            <a:spLocks noGrp="1" noChangeArrowheads="1"/>
          </p:cNvSpPr>
          <p:nvPr>
            <p:ph idx="1"/>
          </p:nvPr>
        </p:nvSpPr>
        <p:spPr/>
        <p:txBody>
          <a:bodyPr/>
          <a:lstStyle/>
          <a:p>
            <a:pPr eaLnBrk="1" hangingPunct="1">
              <a:buFont typeface="Wingdings" pitchFamily="2" charset="2"/>
              <a:buNone/>
              <a:defRPr/>
            </a:pPr>
            <a:r>
              <a:rPr lang="bg-BG" smtClean="0">
                <a:solidFill>
                  <a:srgbClr val="FF0066"/>
                </a:solidFill>
                <a:cs typeface="Arial" pitchFamily="34" charset="0"/>
              </a:rPr>
              <a:t>►</a:t>
            </a:r>
            <a:r>
              <a:rPr lang="bg-BG" smtClean="0"/>
              <a:t>Време на живот на 1 заразена клетка –    2,2 дни</a:t>
            </a:r>
          </a:p>
          <a:p>
            <a:pPr eaLnBrk="1" hangingPunct="1">
              <a:buFont typeface="Wingdings" pitchFamily="2" charset="2"/>
              <a:buNone/>
              <a:defRPr/>
            </a:pPr>
            <a:r>
              <a:rPr lang="bg-BG" smtClean="0">
                <a:solidFill>
                  <a:srgbClr val="FF0066"/>
                </a:solidFill>
                <a:cs typeface="Arial" pitchFamily="34" charset="0"/>
              </a:rPr>
              <a:t>►</a:t>
            </a:r>
            <a:r>
              <a:rPr lang="bg-BG" smtClean="0"/>
              <a:t> Средна преживяемост на 1 вирион в кръвта – 0,3 дни</a:t>
            </a:r>
          </a:p>
          <a:p>
            <a:pPr eaLnBrk="1" hangingPunct="1">
              <a:buFont typeface="Wingdings" pitchFamily="2" charset="2"/>
              <a:buNone/>
              <a:defRPr/>
            </a:pPr>
            <a:r>
              <a:rPr lang="bg-BG" smtClean="0">
                <a:solidFill>
                  <a:srgbClr val="FF0066"/>
                </a:solidFill>
                <a:cs typeface="Arial" pitchFamily="34" charset="0"/>
              </a:rPr>
              <a:t>►</a:t>
            </a:r>
            <a:r>
              <a:rPr lang="bg-BG" smtClean="0"/>
              <a:t> Тотална продукция на НІV – минимум 10,3х10</a:t>
            </a:r>
            <a:r>
              <a:rPr lang="bg-BG" baseline="30000" smtClean="0"/>
              <a:t>9</a:t>
            </a:r>
            <a:r>
              <a:rPr lang="bg-BG" smtClean="0"/>
              <a:t>вириона</a:t>
            </a:r>
          </a:p>
          <a:p>
            <a:pPr eaLnBrk="1" hangingPunct="1">
              <a:buFont typeface="Wingdings" pitchFamily="2" charset="2"/>
              <a:buNone/>
              <a:defRPr/>
            </a:pPr>
            <a:r>
              <a:rPr lang="bg-BG" smtClean="0">
                <a:solidFill>
                  <a:srgbClr val="FF0066"/>
                </a:solidFill>
                <a:cs typeface="Arial" pitchFamily="34" charset="0"/>
              </a:rPr>
              <a:t>►</a:t>
            </a:r>
            <a:r>
              <a:rPr lang="bg-BG" smtClean="0"/>
              <a:t> Полуживот на вируса - </a:t>
            </a:r>
            <a:r>
              <a:rPr lang="en-US" smtClean="0">
                <a:cs typeface="Arial" pitchFamily="34" charset="0"/>
              </a:rPr>
              <a:t>~</a:t>
            </a:r>
            <a:r>
              <a:rPr lang="bg-BG" smtClean="0">
                <a:cs typeface="Arial" pitchFamily="34" charset="0"/>
              </a:rPr>
              <a:t> 6 часа</a:t>
            </a:r>
          </a:p>
          <a:p>
            <a:pPr eaLnBrk="1" hangingPunct="1">
              <a:buFont typeface="Wingdings" pitchFamily="2" charset="2"/>
              <a:buNone/>
              <a:defRPr/>
            </a:pPr>
            <a:r>
              <a:rPr lang="bg-BG" smtClean="0">
                <a:solidFill>
                  <a:srgbClr val="FF0066"/>
                </a:solidFill>
                <a:cs typeface="Arial" pitchFamily="34" charset="0"/>
              </a:rPr>
              <a:t>►</a:t>
            </a:r>
            <a:r>
              <a:rPr lang="bg-BG" smtClean="0">
                <a:cs typeface="Arial" pitchFamily="34" charset="0"/>
              </a:rPr>
              <a:t> Интрацелуларна фаза 0,9 дни</a:t>
            </a:r>
            <a:endParaRPr lang="en-US" smtClean="0">
              <a:cs typeface="Arial" pitchFamily="34" charset="0"/>
            </a:endParaRPr>
          </a:p>
          <a:p>
            <a:pPr eaLnBrk="1" hangingPunct="1">
              <a:buFont typeface="Wingdings" pitchFamily="2" charset="2"/>
              <a:buNone/>
              <a:defRPr/>
            </a:pPr>
            <a:endParaRPr lang="bg-BG"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bg-BG" smtClean="0">
                <a:solidFill>
                  <a:srgbClr val="FF0066"/>
                </a:solidFill>
              </a:rPr>
              <a:t>Клинична картина</a:t>
            </a:r>
          </a:p>
        </p:txBody>
      </p:sp>
      <p:sp>
        <p:nvSpPr>
          <p:cNvPr id="46083" name="Rectangle 3"/>
          <p:cNvSpPr>
            <a:spLocks noGrp="1" noChangeArrowheads="1"/>
          </p:cNvSpPr>
          <p:nvPr>
            <p:ph idx="1"/>
          </p:nvPr>
        </p:nvSpPr>
        <p:spPr>
          <a:xfrm>
            <a:off x="395288" y="1196975"/>
            <a:ext cx="8291512" cy="4929188"/>
          </a:xfrm>
        </p:spPr>
        <p:txBody>
          <a:bodyPr/>
          <a:lstStyle/>
          <a:p>
            <a:pPr eaLnBrk="1" hangingPunct="1">
              <a:lnSpc>
                <a:spcPct val="90000"/>
              </a:lnSpc>
              <a:buFont typeface="Wingdings" pitchFamily="2" charset="2"/>
              <a:buNone/>
              <a:defRPr/>
            </a:pPr>
            <a:r>
              <a:rPr lang="bg-BG" i="1" smtClean="0">
                <a:solidFill>
                  <a:srgbClr val="FF0066"/>
                </a:solidFill>
              </a:rPr>
              <a:t>ІІІ стадий</a:t>
            </a:r>
            <a:r>
              <a:rPr lang="bg-BG" smtClean="0"/>
              <a:t> – клинично изявена фаза – </a:t>
            </a:r>
          </a:p>
          <a:p>
            <a:pPr eaLnBrk="1" hangingPunct="1">
              <a:lnSpc>
                <a:spcPct val="90000"/>
              </a:lnSpc>
              <a:buFont typeface="Wingdings" pitchFamily="2" charset="2"/>
              <a:buNone/>
              <a:defRPr/>
            </a:pPr>
            <a:r>
              <a:rPr lang="bg-BG" smtClean="0"/>
              <a:t>започва когато СД4 започнат да се изчерпват.</a:t>
            </a:r>
          </a:p>
          <a:p>
            <a:pPr eaLnBrk="1" hangingPunct="1">
              <a:lnSpc>
                <a:spcPct val="90000"/>
              </a:lnSpc>
              <a:buFont typeface="Wingdings" pitchFamily="2" charset="2"/>
              <a:buNone/>
              <a:defRPr/>
            </a:pPr>
            <a:r>
              <a:rPr lang="bg-BG" smtClean="0"/>
              <a:t>Опортюнистични инфекции:кандидоза,</a:t>
            </a:r>
          </a:p>
          <a:p>
            <a:pPr eaLnBrk="1" hangingPunct="1">
              <a:lnSpc>
                <a:spcPct val="90000"/>
              </a:lnSpc>
              <a:buFont typeface="Wingdings" pitchFamily="2" charset="2"/>
              <a:buNone/>
              <a:defRPr/>
            </a:pPr>
            <a:r>
              <a:rPr lang="bg-BG" smtClean="0"/>
              <a:t>пневмоцистна пневмония, херпес зостер,</a:t>
            </a:r>
          </a:p>
          <a:p>
            <a:pPr eaLnBrk="1" hangingPunct="1">
              <a:lnSpc>
                <a:spcPct val="90000"/>
              </a:lnSpc>
              <a:buFont typeface="Wingdings" pitchFamily="2" charset="2"/>
              <a:buNone/>
              <a:defRPr/>
            </a:pPr>
            <a:r>
              <a:rPr lang="bg-BG" smtClean="0"/>
              <a:t>цитомегална ретинопатия, сарком на Ка-</a:t>
            </a:r>
          </a:p>
          <a:p>
            <a:pPr eaLnBrk="1" hangingPunct="1">
              <a:lnSpc>
                <a:spcPct val="90000"/>
              </a:lnSpc>
              <a:buFont typeface="Wingdings" pitchFamily="2" charset="2"/>
              <a:buNone/>
              <a:defRPr/>
            </a:pPr>
            <a:r>
              <a:rPr lang="bg-BG" smtClean="0"/>
              <a:t>поши, карциноми, серозен менингит, </a:t>
            </a:r>
          </a:p>
          <a:p>
            <a:pPr eaLnBrk="1" hangingPunct="1">
              <a:lnSpc>
                <a:spcPct val="90000"/>
              </a:lnSpc>
              <a:buFont typeface="Wingdings" pitchFamily="2" charset="2"/>
              <a:buNone/>
              <a:defRPr/>
            </a:pPr>
            <a:r>
              <a:rPr lang="bg-BG" smtClean="0"/>
              <a:t>енцефалопатия, полиневропатия, миело</a:t>
            </a:r>
          </a:p>
          <a:p>
            <a:pPr eaLnBrk="1" hangingPunct="1">
              <a:lnSpc>
                <a:spcPct val="90000"/>
              </a:lnSpc>
              <a:buFont typeface="Wingdings" pitchFamily="2" charset="2"/>
              <a:buNone/>
              <a:defRPr/>
            </a:pPr>
            <a:r>
              <a:rPr lang="bg-BG" smtClean="0"/>
              <a:t>патия, ранна деменция</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bg-BG" smtClean="0">
                <a:solidFill>
                  <a:srgbClr val="FF0066"/>
                </a:solidFill>
              </a:rPr>
              <a:t>Клинична картина</a:t>
            </a:r>
          </a:p>
        </p:txBody>
      </p:sp>
      <p:sp>
        <p:nvSpPr>
          <p:cNvPr id="47107" name="Rectangle 3"/>
          <p:cNvSpPr>
            <a:spLocks noGrp="1" noChangeArrowheads="1"/>
          </p:cNvSpPr>
          <p:nvPr>
            <p:ph idx="1"/>
          </p:nvPr>
        </p:nvSpPr>
        <p:spPr/>
        <p:txBody>
          <a:bodyPr/>
          <a:lstStyle/>
          <a:p>
            <a:pPr eaLnBrk="1" hangingPunct="1">
              <a:buFont typeface="Wingdings" pitchFamily="2" charset="2"/>
              <a:buNone/>
              <a:defRPr/>
            </a:pPr>
            <a:r>
              <a:rPr lang="bg-BG" smtClean="0"/>
              <a:t>Изследвания: </a:t>
            </a:r>
          </a:p>
          <a:p>
            <a:pPr eaLnBrk="1" hangingPunct="1">
              <a:buFontTx/>
              <a:buChar char="-"/>
              <a:defRPr/>
            </a:pPr>
            <a:r>
              <a:rPr lang="bg-BG" smtClean="0"/>
              <a:t>висок вирусен товар</a:t>
            </a:r>
          </a:p>
          <a:p>
            <a:pPr eaLnBrk="1" hangingPunct="1">
              <a:buFontTx/>
              <a:buChar char="-"/>
              <a:defRPr/>
            </a:pPr>
            <a:r>
              <a:rPr lang="bg-BG" smtClean="0">
                <a:cs typeface="Arial" pitchFamily="34" charset="0"/>
              </a:rPr>
              <a:t>↓ до липсващи СД4</a:t>
            </a:r>
          </a:p>
          <a:p>
            <a:pPr eaLnBrk="1" hangingPunct="1">
              <a:buFontTx/>
              <a:buChar char="-"/>
              <a:defRPr/>
            </a:pPr>
            <a:r>
              <a:rPr lang="bg-BG" smtClean="0">
                <a:cs typeface="Arial" pitchFamily="34" charset="0"/>
              </a:rPr>
              <a:t>блотът става /-/ - вече няма А</a:t>
            </a:r>
            <a:r>
              <a:rPr lang="en-US" smtClean="0">
                <a:cs typeface="Arial" pitchFamily="34" charset="0"/>
              </a:rPr>
              <a:t>b</a:t>
            </a:r>
            <a:endParaRPr lang="bg-BG" smtClean="0">
              <a:cs typeface="Arial" pitchFamily="34" charset="0"/>
            </a:endParaRPr>
          </a:p>
          <a:p>
            <a:pPr eaLnBrk="1" hangingPunct="1">
              <a:buFontTx/>
              <a:buChar char="-"/>
              <a:defRPr/>
            </a:pPr>
            <a:endParaRPr lang="bg-BG" smtClean="0">
              <a:cs typeface="Arial" pitchFamily="34" charset="0"/>
            </a:endParaRPr>
          </a:p>
          <a:p>
            <a:pPr eaLnBrk="1" hangingPunct="1">
              <a:defRPr/>
            </a:pPr>
            <a:endParaRPr lang="bg-BG"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endParaRPr lang="bg-BG"/>
          </a:p>
        </p:txBody>
      </p:sp>
      <p:sp>
        <p:nvSpPr>
          <p:cNvPr id="3" name="Контейнер за съдържание 2"/>
          <p:cNvSpPr>
            <a:spLocks noGrp="1"/>
          </p:cNvSpPr>
          <p:nvPr>
            <p:ph idx="1"/>
          </p:nvPr>
        </p:nvSpPr>
        <p:spPr/>
        <p:txBody>
          <a:bodyPr/>
          <a:lstStyle/>
          <a:p>
            <a:pPr>
              <a:defRPr/>
            </a:pPr>
            <a:r>
              <a:rPr lang="ru-RU" dirty="0" err="1" smtClean="0"/>
              <a:t>Откриватели</a:t>
            </a:r>
            <a:r>
              <a:rPr lang="ru-RU" dirty="0" smtClean="0"/>
              <a:t> на ХИВ </a:t>
            </a:r>
            <a:r>
              <a:rPr lang="ru-RU" dirty="0" err="1" smtClean="0"/>
              <a:t>са</a:t>
            </a:r>
            <a:r>
              <a:rPr lang="ru-RU" dirty="0" smtClean="0"/>
              <a:t> </a:t>
            </a:r>
            <a:r>
              <a:rPr lang="ru-RU" dirty="0" err="1" smtClean="0">
                <a:hlinkClick r:id="rId2" tooltip="Франция"/>
              </a:rPr>
              <a:t>французите</a:t>
            </a:r>
            <a:r>
              <a:rPr lang="ru-RU" dirty="0" smtClean="0"/>
              <a:t> </a:t>
            </a:r>
            <a:r>
              <a:rPr lang="ru-RU" dirty="0" smtClean="0">
                <a:hlinkClick r:id="rId3" tooltip="Люк Монтание"/>
              </a:rPr>
              <a:t>Люк </a:t>
            </a:r>
            <a:r>
              <a:rPr lang="ru-RU" dirty="0" err="1" smtClean="0">
                <a:hlinkClick r:id="rId3" tooltip="Люк Монтание"/>
              </a:rPr>
              <a:t>Монтание</a:t>
            </a:r>
            <a:r>
              <a:rPr lang="ru-RU" dirty="0" smtClean="0"/>
              <a:t>, </a:t>
            </a:r>
            <a:r>
              <a:rPr lang="ru-RU" dirty="0" err="1" smtClean="0">
                <a:hlinkClick r:id="rId4" tooltip="Франсоаз Бар-Синуси"/>
              </a:rPr>
              <a:t>Франсоаз</a:t>
            </a:r>
            <a:r>
              <a:rPr lang="ru-RU" dirty="0" smtClean="0">
                <a:hlinkClick r:id="rId4" tooltip="Франсоаз Бар-Синуси"/>
              </a:rPr>
              <a:t> </a:t>
            </a:r>
            <a:r>
              <a:rPr lang="ru-RU" dirty="0" err="1" smtClean="0">
                <a:hlinkClick r:id="rId4" tooltip="Франсоаз Бар-Синуси"/>
              </a:rPr>
              <a:t>Бар-Синуси</a:t>
            </a:r>
            <a:r>
              <a:rPr lang="ru-RU" dirty="0" smtClean="0"/>
              <a:t> (</a:t>
            </a:r>
            <a:r>
              <a:rPr lang="ru-RU" dirty="0" err="1" smtClean="0"/>
              <a:t>Монтание</a:t>
            </a:r>
            <a:r>
              <a:rPr lang="ru-RU" dirty="0" smtClean="0"/>
              <a:t> и </a:t>
            </a:r>
            <a:r>
              <a:rPr lang="ru-RU" dirty="0" err="1" smtClean="0"/>
              <a:t>Бар-Синуси</a:t>
            </a:r>
            <a:r>
              <a:rPr lang="ru-RU" dirty="0" smtClean="0"/>
              <a:t> </a:t>
            </a:r>
            <a:r>
              <a:rPr lang="ru-RU" dirty="0" err="1" smtClean="0"/>
              <a:t>получават</a:t>
            </a:r>
            <a:r>
              <a:rPr lang="ru-RU" dirty="0" smtClean="0"/>
              <a:t> </a:t>
            </a:r>
            <a:r>
              <a:rPr lang="ru-RU" dirty="0" err="1" smtClean="0">
                <a:hlinkClick r:id="rId5" tooltip="Нобелова награда"/>
              </a:rPr>
              <a:t>Нобелова</a:t>
            </a:r>
            <a:r>
              <a:rPr lang="ru-RU" dirty="0" smtClean="0">
                <a:hlinkClick r:id="rId5" tooltip="Нобелова награда"/>
              </a:rPr>
              <a:t> награда</a:t>
            </a:r>
            <a:r>
              <a:rPr lang="ru-RU" dirty="0" smtClean="0"/>
              <a:t> за </a:t>
            </a:r>
            <a:r>
              <a:rPr lang="ru-RU" dirty="0" err="1" smtClean="0"/>
              <a:t>откритието</a:t>
            </a:r>
            <a:r>
              <a:rPr lang="ru-RU" dirty="0" smtClean="0"/>
              <a:t> си, </a:t>
            </a:r>
            <a:r>
              <a:rPr lang="ru-RU" dirty="0" err="1" smtClean="0"/>
              <a:t>през</a:t>
            </a:r>
            <a:r>
              <a:rPr lang="ru-RU" dirty="0" smtClean="0"/>
              <a:t> </a:t>
            </a:r>
            <a:r>
              <a:rPr lang="ru-RU" dirty="0" smtClean="0">
                <a:hlinkClick r:id="rId6" tooltip="2008"/>
              </a:rPr>
              <a:t>2008</a:t>
            </a:r>
            <a:r>
              <a:rPr lang="ru-RU" dirty="0" smtClean="0"/>
              <a:t> г.), </a:t>
            </a:r>
            <a:r>
              <a:rPr lang="ru-RU" dirty="0" err="1" smtClean="0"/>
              <a:t>a</a:t>
            </a:r>
            <a:r>
              <a:rPr lang="ru-RU" dirty="0" smtClean="0"/>
              <a:t> </a:t>
            </a:r>
            <a:r>
              <a:rPr lang="ru-RU" dirty="0" err="1" smtClean="0">
                <a:hlinkClick r:id="rId7" tooltip="САЩ"/>
              </a:rPr>
              <a:t>американският</a:t>
            </a:r>
            <a:r>
              <a:rPr lang="ru-RU" dirty="0" smtClean="0"/>
              <a:t> </a:t>
            </a:r>
            <a:r>
              <a:rPr lang="ru-RU" dirty="0" smtClean="0">
                <a:hlinkClick r:id="rId8" tooltip="Учен"/>
              </a:rPr>
              <a:t>учен</a:t>
            </a:r>
            <a:r>
              <a:rPr lang="ru-RU" dirty="0" smtClean="0"/>
              <a:t> </a:t>
            </a:r>
            <a:r>
              <a:rPr lang="ru-RU" dirty="0" err="1" smtClean="0">
                <a:hlinkClick r:id="rId9" tooltip="Робърт Гало"/>
              </a:rPr>
              <a:t>Робърт</a:t>
            </a:r>
            <a:r>
              <a:rPr lang="ru-RU" dirty="0" smtClean="0">
                <a:hlinkClick r:id="rId9" tooltip="Робърт Гало"/>
              </a:rPr>
              <a:t> Гало</a:t>
            </a:r>
            <a:r>
              <a:rPr lang="ru-RU" dirty="0" smtClean="0"/>
              <a:t> </a:t>
            </a:r>
            <a:r>
              <a:rPr lang="ru-RU" dirty="0" err="1" smtClean="0"/>
              <a:t>разработва</a:t>
            </a:r>
            <a:r>
              <a:rPr lang="ru-RU" dirty="0" smtClean="0"/>
              <a:t> </a:t>
            </a:r>
            <a:r>
              <a:rPr lang="ru-RU" dirty="0" err="1" smtClean="0"/>
              <a:t>схемата</a:t>
            </a:r>
            <a:r>
              <a:rPr lang="ru-RU" dirty="0" smtClean="0"/>
              <a:t>, по </a:t>
            </a:r>
            <a:r>
              <a:rPr lang="ru-RU" dirty="0" err="1" smtClean="0"/>
              <a:t>която</a:t>
            </a:r>
            <a:r>
              <a:rPr lang="ru-RU" dirty="0" smtClean="0"/>
              <a:t> действа вируса. </a:t>
            </a:r>
            <a:endParaRPr lang="bg-BG"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p:cNvPicPr>
            <a:picLocks noChangeAspect="1"/>
          </p:cNvPicPr>
          <p:nvPr/>
        </p:nvPicPr>
        <p:blipFill>
          <a:blip r:embed="rId2"/>
          <a:srcRect/>
          <a:stretch>
            <a:fillRect/>
          </a:stretch>
        </p:blipFill>
        <p:spPr bwMode="auto">
          <a:xfrm>
            <a:off x="1071563" y="928688"/>
            <a:ext cx="2641600" cy="4695825"/>
          </a:xfrm>
          <a:prstGeom prst="rect">
            <a:avLst/>
          </a:prstGeom>
          <a:noFill/>
          <a:ln w="101600">
            <a:solidFill>
              <a:srgbClr val="0070C0"/>
            </a:solidFill>
            <a:miter lim="800000"/>
            <a:headEnd/>
            <a:tailEnd/>
          </a:ln>
        </p:spPr>
      </p:pic>
      <p:pic>
        <p:nvPicPr>
          <p:cNvPr id="53251" name="Picture 3"/>
          <p:cNvPicPr>
            <a:picLocks noChangeAspect="1"/>
          </p:cNvPicPr>
          <p:nvPr/>
        </p:nvPicPr>
        <p:blipFill>
          <a:blip r:embed="rId3"/>
          <a:srcRect/>
          <a:stretch>
            <a:fillRect/>
          </a:stretch>
        </p:blipFill>
        <p:spPr bwMode="auto">
          <a:xfrm>
            <a:off x="4500563" y="1000125"/>
            <a:ext cx="3024187" cy="4686300"/>
          </a:xfrm>
          <a:prstGeom prst="rect">
            <a:avLst/>
          </a:prstGeom>
          <a:noFill/>
          <a:ln w="25400">
            <a:solidFill>
              <a:srgbClr val="3366FF"/>
            </a:solid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Резултат с изображение за инвазивна пневмококова инфекция"/>
          <p:cNvPicPr>
            <a:picLocks noChangeAspect="1" noChangeArrowheads="1"/>
          </p:cNvPicPr>
          <p:nvPr/>
        </p:nvPicPr>
        <p:blipFill>
          <a:blip r:embed="rId2"/>
          <a:srcRect/>
          <a:stretch>
            <a:fillRect/>
          </a:stretch>
        </p:blipFill>
        <p:spPr bwMode="auto">
          <a:xfrm>
            <a:off x="2771775" y="1412875"/>
            <a:ext cx="2228850" cy="20574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bg-BG" smtClean="0">
                <a:solidFill>
                  <a:srgbClr val="FF0066"/>
                </a:solidFill>
              </a:rPr>
              <a:t>Клинична картина</a:t>
            </a:r>
          </a:p>
        </p:txBody>
      </p:sp>
      <p:sp>
        <p:nvSpPr>
          <p:cNvPr id="48131" name="Rectangle 3"/>
          <p:cNvSpPr>
            <a:spLocks noGrp="1" noChangeArrowheads="1"/>
          </p:cNvSpPr>
          <p:nvPr>
            <p:ph idx="1"/>
          </p:nvPr>
        </p:nvSpPr>
        <p:spPr/>
        <p:txBody>
          <a:bodyPr/>
          <a:lstStyle/>
          <a:p>
            <a:pPr eaLnBrk="1" hangingPunct="1">
              <a:lnSpc>
                <a:spcPct val="90000"/>
              </a:lnSpc>
              <a:buFont typeface="Wingdings" pitchFamily="2" charset="2"/>
              <a:buNone/>
              <a:defRPr/>
            </a:pPr>
            <a:r>
              <a:rPr lang="bg-BG" i="1" smtClean="0">
                <a:solidFill>
                  <a:srgbClr val="FF0066"/>
                </a:solidFill>
              </a:rPr>
              <a:t>ІV стадий</a:t>
            </a:r>
            <a:r>
              <a:rPr lang="bg-BG" smtClean="0"/>
              <a:t> – крайна фаза на НІV – СПИН</a:t>
            </a:r>
          </a:p>
          <a:p>
            <a:pPr eaLnBrk="1" hangingPunct="1">
              <a:lnSpc>
                <a:spcPct val="90000"/>
              </a:lnSpc>
              <a:buFont typeface="Wingdings" pitchFamily="2" charset="2"/>
              <a:buNone/>
              <a:defRPr/>
            </a:pPr>
            <a:r>
              <a:rPr lang="bg-BG" smtClean="0"/>
              <a:t>Общи (конституционални) прояви:</a:t>
            </a:r>
          </a:p>
          <a:p>
            <a:pPr eaLnBrk="1" hangingPunct="1">
              <a:lnSpc>
                <a:spcPct val="90000"/>
              </a:lnSpc>
              <a:buFont typeface="Wingdings" pitchFamily="2" charset="2"/>
              <a:buNone/>
              <a:defRPr/>
            </a:pPr>
            <a:r>
              <a:rPr lang="bg-BG" smtClean="0">
                <a:solidFill>
                  <a:srgbClr val="FF0066"/>
                </a:solidFill>
                <a:cs typeface="Arial" pitchFamily="34" charset="0"/>
              </a:rPr>
              <a:t>◘ </a:t>
            </a:r>
            <a:r>
              <a:rPr lang="bg-BG" smtClean="0">
                <a:cs typeface="Arial" pitchFamily="34" charset="0"/>
              </a:rPr>
              <a:t>ф</a:t>
            </a:r>
            <a:r>
              <a:rPr lang="bg-BG" smtClean="0"/>
              <a:t>ебрилитет преди обед без втрисане</a:t>
            </a:r>
          </a:p>
          <a:p>
            <a:pPr eaLnBrk="1" hangingPunct="1">
              <a:lnSpc>
                <a:spcPct val="90000"/>
              </a:lnSpc>
              <a:buFont typeface="Wingdings" pitchFamily="2" charset="2"/>
              <a:buNone/>
              <a:defRPr/>
            </a:pPr>
            <a:r>
              <a:rPr lang="bg-BG" smtClean="0">
                <a:solidFill>
                  <a:srgbClr val="FF0066"/>
                </a:solidFill>
                <a:cs typeface="Arial" pitchFamily="34" charset="0"/>
              </a:rPr>
              <a:t>◘</a:t>
            </a:r>
            <a:r>
              <a:rPr lang="bg-BG" smtClean="0"/>
              <a:t> обилни изпотявания предимно нощем</a:t>
            </a:r>
          </a:p>
          <a:p>
            <a:pPr eaLnBrk="1" hangingPunct="1">
              <a:lnSpc>
                <a:spcPct val="90000"/>
              </a:lnSpc>
              <a:buFont typeface="Wingdings" pitchFamily="2" charset="2"/>
              <a:buNone/>
              <a:defRPr/>
            </a:pPr>
            <a:r>
              <a:rPr lang="bg-BG" smtClean="0">
                <a:solidFill>
                  <a:srgbClr val="FF0066"/>
                </a:solidFill>
                <a:cs typeface="Arial" pitchFamily="34" charset="0"/>
              </a:rPr>
              <a:t>◘</a:t>
            </a:r>
            <a:r>
              <a:rPr lang="bg-BG" smtClean="0"/>
              <a:t> изразена адинамия до прострация</a:t>
            </a:r>
          </a:p>
          <a:p>
            <a:pPr eaLnBrk="1" hangingPunct="1">
              <a:lnSpc>
                <a:spcPct val="90000"/>
              </a:lnSpc>
              <a:buFont typeface="Wingdings" pitchFamily="2" charset="2"/>
              <a:buNone/>
              <a:defRPr/>
            </a:pPr>
            <a:r>
              <a:rPr lang="bg-BG" smtClean="0">
                <a:solidFill>
                  <a:srgbClr val="FF0066"/>
                </a:solidFill>
                <a:cs typeface="Arial" pitchFamily="34" charset="0"/>
              </a:rPr>
              <a:t>◘</a:t>
            </a:r>
            <a:r>
              <a:rPr lang="bg-BG" smtClean="0"/>
              <a:t> изразена анорексия до кахексия</a:t>
            </a:r>
          </a:p>
          <a:p>
            <a:pPr eaLnBrk="1" hangingPunct="1">
              <a:lnSpc>
                <a:spcPct val="90000"/>
              </a:lnSpc>
              <a:buFont typeface="Wingdings" pitchFamily="2" charset="2"/>
              <a:buNone/>
              <a:defRPr/>
            </a:pPr>
            <a:r>
              <a:rPr lang="bg-BG" smtClean="0">
                <a:solidFill>
                  <a:srgbClr val="FF0066"/>
                </a:solidFill>
                <a:cs typeface="Arial" pitchFamily="34" charset="0"/>
              </a:rPr>
              <a:t>◘</a:t>
            </a:r>
            <a:r>
              <a:rPr lang="bg-BG" smtClean="0"/>
              <a:t> генерализирана лимфонодулопатия</a:t>
            </a:r>
          </a:p>
          <a:p>
            <a:pPr eaLnBrk="1" hangingPunct="1">
              <a:lnSpc>
                <a:spcPct val="90000"/>
              </a:lnSpc>
              <a:buFont typeface="Wingdings" pitchFamily="2" charset="2"/>
              <a:buNone/>
              <a:defRPr/>
            </a:pPr>
            <a:r>
              <a:rPr lang="bg-BG" smtClean="0">
                <a:solidFill>
                  <a:srgbClr val="FF0066"/>
                </a:solidFill>
                <a:cs typeface="Arial" pitchFamily="34" charset="0"/>
              </a:rPr>
              <a:t>◘</a:t>
            </a:r>
            <a:r>
              <a:rPr lang="bg-BG" smtClean="0"/>
              <a:t> хепатомегалия</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bg-BG" smtClean="0">
                <a:solidFill>
                  <a:srgbClr val="FF0066"/>
                </a:solidFill>
              </a:rPr>
              <a:t>Клинична картина</a:t>
            </a:r>
          </a:p>
        </p:txBody>
      </p:sp>
      <p:sp>
        <p:nvSpPr>
          <p:cNvPr id="49155" name="Rectangle 3"/>
          <p:cNvSpPr>
            <a:spLocks noGrp="1" noChangeArrowheads="1"/>
          </p:cNvSpPr>
          <p:nvPr>
            <p:ph idx="1"/>
          </p:nvPr>
        </p:nvSpPr>
        <p:spPr/>
        <p:txBody>
          <a:bodyPr/>
          <a:lstStyle/>
          <a:p>
            <a:pPr eaLnBrk="1" hangingPunct="1">
              <a:lnSpc>
                <a:spcPct val="90000"/>
              </a:lnSpc>
              <a:buFont typeface="Wingdings" pitchFamily="2" charset="2"/>
              <a:buNone/>
              <a:defRPr/>
            </a:pPr>
            <a:r>
              <a:rPr lang="bg-BG" smtClean="0">
                <a:solidFill>
                  <a:srgbClr val="FF0066"/>
                </a:solidFill>
                <a:cs typeface="Arial" pitchFamily="34" charset="0"/>
              </a:rPr>
              <a:t>◘</a:t>
            </a:r>
            <a:r>
              <a:rPr lang="bg-BG" smtClean="0"/>
              <a:t> персистиращ диариен синдром</a:t>
            </a:r>
          </a:p>
          <a:p>
            <a:pPr eaLnBrk="1" hangingPunct="1">
              <a:lnSpc>
                <a:spcPct val="90000"/>
              </a:lnSpc>
              <a:buFont typeface="Wingdings" pitchFamily="2" charset="2"/>
              <a:buNone/>
              <a:defRPr/>
            </a:pPr>
            <a:r>
              <a:rPr lang="bg-BG" smtClean="0">
                <a:solidFill>
                  <a:srgbClr val="FF0066"/>
                </a:solidFill>
                <a:cs typeface="Arial" pitchFamily="34" charset="0"/>
              </a:rPr>
              <a:t>◘</a:t>
            </a:r>
            <a:r>
              <a:rPr lang="bg-BG" smtClean="0"/>
              <a:t> миалгии и артралгии</a:t>
            </a:r>
          </a:p>
          <a:p>
            <a:pPr eaLnBrk="1" hangingPunct="1">
              <a:lnSpc>
                <a:spcPct val="90000"/>
              </a:lnSpc>
              <a:buFont typeface="Wingdings" pitchFamily="2" charset="2"/>
              <a:buNone/>
              <a:defRPr/>
            </a:pPr>
            <a:r>
              <a:rPr lang="bg-BG" smtClean="0">
                <a:solidFill>
                  <a:srgbClr val="FF0066"/>
                </a:solidFill>
                <a:cs typeface="Arial" pitchFamily="34" charset="0"/>
              </a:rPr>
              <a:t>◘</a:t>
            </a:r>
            <a:r>
              <a:rPr lang="bg-BG" smtClean="0"/>
              <a:t> едно-или двустранен паротит</a:t>
            </a:r>
          </a:p>
          <a:p>
            <a:pPr eaLnBrk="1" hangingPunct="1">
              <a:lnSpc>
                <a:spcPct val="90000"/>
              </a:lnSpc>
              <a:buFont typeface="Wingdings" pitchFamily="2" charset="2"/>
              <a:buNone/>
              <a:defRPr/>
            </a:pPr>
            <a:r>
              <a:rPr lang="bg-BG" smtClean="0">
                <a:solidFill>
                  <a:srgbClr val="FF0066"/>
                </a:solidFill>
                <a:cs typeface="Arial" pitchFamily="34" charset="0"/>
              </a:rPr>
              <a:t>◘</a:t>
            </a:r>
            <a:r>
              <a:rPr lang="bg-BG" smtClean="0"/>
              <a:t>“букет “от различни опортюнистични ин-</a:t>
            </a:r>
          </a:p>
          <a:p>
            <a:pPr eaLnBrk="1" hangingPunct="1">
              <a:lnSpc>
                <a:spcPct val="90000"/>
              </a:lnSpc>
              <a:buFont typeface="Wingdings" pitchFamily="2" charset="2"/>
              <a:buNone/>
              <a:defRPr/>
            </a:pPr>
            <a:r>
              <a:rPr lang="bg-BG" smtClean="0"/>
              <a:t>   фекции</a:t>
            </a:r>
          </a:p>
          <a:p>
            <a:pPr eaLnBrk="1" hangingPunct="1">
              <a:lnSpc>
                <a:spcPct val="90000"/>
              </a:lnSpc>
              <a:buFont typeface="Wingdings" pitchFamily="2" charset="2"/>
              <a:buNone/>
              <a:defRPr/>
            </a:pPr>
            <a:r>
              <a:rPr lang="bg-BG" smtClean="0"/>
              <a:t>Установено: 7 мес най-къс, 20 години най-</a:t>
            </a:r>
          </a:p>
          <a:p>
            <a:pPr eaLnBrk="1" hangingPunct="1">
              <a:lnSpc>
                <a:spcPct val="90000"/>
              </a:lnSpc>
              <a:buFont typeface="Wingdings" pitchFamily="2" charset="2"/>
              <a:buNone/>
              <a:defRPr/>
            </a:pPr>
            <a:r>
              <a:rPr lang="bg-BG" smtClean="0"/>
              <a:t>дълъг интервал за навлизане в стадий</a:t>
            </a:r>
          </a:p>
          <a:p>
            <a:pPr eaLnBrk="1" hangingPunct="1">
              <a:lnSpc>
                <a:spcPct val="90000"/>
              </a:lnSpc>
              <a:buFont typeface="Wingdings" pitchFamily="2" charset="2"/>
              <a:buNone/>
              <a:defRPr/>
            </a:pPr>
            <a:r>
              <a:rPr lang="bg-BG" smtClean="0"/>
              <a:t>СПИН</a:t>
            </a:r>
          </a:p>
          <a:p>
            <a:pPr eaLnBrk="1" hangingPunct="1">
              <a:lnSpc>
                <a:spcPct val="90000"/>
              </a:lnSpc>
              <a:defRPr/>
            </a:pPr>
            <a:endParaRPr lang="bg-BG"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reeform 2"/>
          <p:cNvSpPr>
            <a:spLocks/>
          </p:cNvSpPr>
          <p:nvPr/>
        </p:nvSpPr>
        <p:spPr bwMode="auto">
          <a:xfrm>
            <a:off x="1770063" y="2076450"/>
            <a:ext cx="6005512" cy="3138488"/>
          </a:xfrm>
          <a:custGeom>
            <a:avLst/>
            <a:gdLst>
              <a:gd name="T0" fmla="*/ 0 w 3775"/>
              <a:gd name="T1" fmla="*/ 2147483647 h 1977"/>
              <a:gd name="T2" fmla="*/ 2147483647 w 3775"/>
              <a:gd name="T3" fmla="*/ 2147483647 h 1977"/>
              <a:gd name="T4" fmla="*/ 2147483647 w 3775"/>
              <a:gd name="T5" fmla="*/ 2147483647 h 1977"/>
              <a:gd name="T6" fmla="*/ 2147483647 w 3775"/>
              <a:gd name="T7" fmla="*/ 2147483647 h 1977"/>
              <a:gd name="T8" fmla="*/ 2147483647 w 3775"/>
              <a:gd name="T9" fmla="*/ 2147483647 h 1977"/>
              <a:gd name="T10" fmla="*/ 2147483647 w 3775"/>
              <a:gd name="T11" fmla="*/ 2147483647 h 1977"/>
              <a:gd name="T12" fmla="*/ 2147483647 w 3775"/>
              <a:gd name="T13" fmla="*/ 2147483647 h 1977"/>
              <a:gd name="T14" fmla="*/ 2147483647 w 3775"/>
              <a:gd name="T15" fmla="*/ 2147483647 h 1977"/>
              <a:gd name="T16" fmla="*/ 2147483647 w 3775"/>
              <a:gd name="T17" fmla="*/ 2147483647 h 1977"/>
              <a:gd name="T18" fmla="*/ 2147483647 w 3775"/>
              <a:gd name="T19" fmla="*/ 2147483647 h 1977"/>
              <a:gd name="T20" fmla="*/ 2147483647 w 3775"/>
              <a:gd name="T21" fmla="*/ 2147483647 h 1977"/>
              <a:gd name="T22" fmla="*/ 2147483647 w 3775"/>
              <a:gd name="T23" fmla="*/ 2147483647 h 1977"/>
              <a:gd name="T24" fmla="*/ 2147483647 w 3775"/>
              <a:gd name="T25" fmla="*/ 2147483647 h 1977"/>
              <a:gd name="T26" fmla="*/ 2147483647 w 3775"/>
              <a:gd name="T27" fmla="*/ 2147483647 h 1977"/>
              <a:gd name="T28" fmla="*/ 2147483647 w 3775"/>
              <a:gd name="T29" fmla="*/ 2147483647 h 1977"/>
              <a:gd name="T30" fmla="*/ 2147483647 w 3775"/>
              <a:gd name="T31" fmla="*/ 2147483647 h 1977"/>
              <a:gd name="T32" fmla="*/ 2147483647 w 3775"/>
              <a:gd name="T33" fmla="*/ 2147483647 h 1977"/>
              <a:gd name="T34" fmla="*/ 2147483647 w 3775"/>
              <a:gd name="T35" fmla="*/ 2147483647 h 1977"/>
              <a:gd name="T36" fmla="*/ 2147483647 w 3775"/>
              <a:gd name="T37" fmla="*/ 2147483647 h 1977"/>
              <a:gd name="T38" fmla="*/ 2147483647 w 3775"/>
              <a:gd name="T39" fmla="*/ 2147483647 h 1977"/>
              <a:gd name="T40" fmla="*/ 2147483647 w 3775"/>
              <a:gd name="T41" fmla="*/ 2147483647 h 1977"/>
              <a:gd name="T42" fmla="*/ 2147483647 w 3775"/>
              <a:gd name="T43" fmla="*/ 2147483647 h 1977"/>
              <a:gd name="T44" fmla="*/ 2147483647 w 3775"/>
              <a:gd name="T45" fmla="*/ 2147483647 h 1977"/>
              <a:gd name="T46" fmla="*/ 2147483647 w 3775"/>
              <a:gd name="T47" fmla="*/ 2147483647 h 1977"/>
              <a:gd name="T48" fmla="*/ 2147483647 w 3775"/>
              <a:gd name="T49" fmla="*/ 2147483647 h 1977"/>
              <a:gd name="T50" fmla="*/ 2147483647 w 3775"/>
              <a:gd name="T51" fmla="*/ 2147483647 h 1977"/>
              <a:gd name="T52" fmla="*/ 2147483647 w 3775"/>
              <a:gd name="T53" fmla="*/ 2147483647 h 1977"/>
              <a:gd name="T54" fmla="*/ 2147483647 w 3775"/>
              <a:gd name="T55" fmla="*/ 2147483647 h 1977"/>
              <a:gd name="T56" fmla="*/ 2147483647 w 3775"/>
              <a:gd name="T57" fmla="*/ 2147483647 h 1977"/>
              <a:gd name="T58" fmla="*/ 2147483647 w 3775"/>
              <a:gd name="T59" fmla="*/ 2147483647 h 1977"/>
              <a:gd name="T60" fmla="*/ 2147483647 w 3775"/>
              <a:gd name="T61" fmla="*/ 2147483647 h 1977"/>
              <a:gd name="T62" fmla="*/ 2147483647 w 3775"/>
              <a:gd name="T63" fmla="*/ 2147483647 h 1977"/>
              <a:gd name="T64" fmla="*/ 2147483647 w 3775"/>
              <a:gd name="T65" fmla="*/ 2147483647 h 1977"/>
              <a:gd name="T66" fmla="*/ 2147483647 w 3775"/>
              <a:gd name="T67" fmla="*/ 2147483647 h 1977"/>
              <a:gd name="T68" fmla="*/ 2147483647 w 3775"/>
              <a:gd name="T69" fmla="*/ 2147483647 h 1977"/>
              <a:gd name="T70" fmla="*/ 2147483647 w 3775"/>
              <a:gd name="T71" fmla="*/ 2147483647 h 1977"/>
              <a:gd name="T72" fmla="*/ 2147483647 w 3775"/>
              <a:gd name="T73" fmla="*/ 2147483647 h 1977"/>
              <a:gd name="T74" fmla="*/ 2147483647 w 3775"/>
              <a:gd name="T75" fmla="*/ 2147483647 h 1977"/>
              <a:gd name="T76" fmla="*/ 2147483647 w 3775"/>
              <a:gd name="T77" fmla="*/ 2147483647 h 1977"/>
              <a:gd name="T78" fmla="*/ 2147483647 w 3775"/>
              <a:gd name="T79" fmla="*/ 2147483647 h 1977"/>
              <a:gd name="T80" fmla="*/ 2147483647 w 3775"/>
              <a:gd name="T81" fmla="*/ 2147483647 h 1977"/>
              <a:gd name="T82" fmla="*/ 2147483647 w 3775"/>
              <a:gd name="T83" fmla="*/ 2147483647 h 1977"/>
              <a:gd name="T84" fmla="*/ 2147483647 w 3775"/>
              <a:gd name="T85" fmla="*/ 2147483647 h 1977"/>
              <a:gd name="T86" fmla="*/ 2147483647 w 3775"/>
              <a:gd name="T87" fmla="*/ 2147483647 h 1977"/>
              <a:gd name="T88" fmla="*/ 2147483647 w 3775"/>
              <a:gd name="T89" fmla="*/ 2147483647 h 1977"/>
              <a:gd name="T90" fmla="*/ 2147483647 w 3775"/>
              <a:gd name="T91" fmla="*/ 2147483647 h 1977"/>
              <a:gd name="T92" fmla="*/ 0 w 3775"/>
              <a:gd name="T93" fmla="*/ 2147483647 h 1977"/>
              <a:gd name="T94" fmla="*/ 0 w 3775"/>
              <a:gd name="T95" fmla="*/ 2147483647 h 19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75"/>
              <a:gd name="T145" fmla="*/ 0 h 1977"/>
              <a:gd name="T146" fmla="*/ 3775 w 3775"/>
              <a:gd name="T147" fmla="*/ 1977 h 19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75" h="1977">
                <a:moveTo>
                  <a:pt x="0" y="1977"/>
                </a:moveTo>
                <a:lnTo>
                  <a:pt x="3775" y="1977"/>
                </a:lnTo>
                <a:cubicBezTo>
                  <a:pt x="3725" y="1832"/>
                  <a:pt x="3775" y="1926"/>
                  <a:pt x="3462" y="1916"/>
                </a:cubicBezTo>
                <a:cubicBezTo>
                  <a:pt x="3284" y="1890"/>
                  <a:pt x="3501" y="1919"/>
                  <a:pt x="3096" y="1899"/>
                </a:cubicBezTo>
                <a:cubicBezTo>
                  <a:pt x="3054" y="1897"/>
                  <a:pt x="2996" y="1868"/>
                  <a:pt x="2957" y="1855"/>
                </a:cubicBezTo>
                <a:cubicBezTo>
                  <a:pt x="2889" y="1831"/>
                  <a:pt x="2818" y="1818"/>
                  <a:pt x="2749" y="1794"/>
                </a:cubicBezTo>
                <a:cubicBezTo>
                  <a:pt x="2704" y="1778"/>
                  <a:pt x="2665" y="1749"/>
                  <a:pt x="2618" y="1734"/>
                </a:cubicBezTo>
                <a:cubicBezTo>
                  <a:pt x="2603" y="1718"/>
                  <a:pt x="2534" y="1677"/>
                  <a:pt x="2522" y="1673"/>
                </a:cubicBezTo>
                <a:cubicBezTo>
                  <a:pt x="2505" y="1667"/>
                  <a:pt x="2492" y="1647"/>
                  <a:pt x="2492" y="1647"/>
                </a:cubicBezTo>
                <a:cubicBezTo>
                  <a:pt x="2464" y="1619"/>
                  <a:pt x="2437" y="1594"/>
                  <a:pt x="2408" y="1567"/>
                </a:cubicBezTo>
                <a:cubicBezTo>
                  <a:pt x="2397" y="1533"/>
                  <a:pt x="2348" y="1524"/>
                  <a:pt x="2322" y="1499"/>
                </a:cubicBezTo>
                <a:cubicBezTo>
                  <a:pt x="2301" y="1432"/>
                  <a:pt x="2333" y="1509"/>
                  <a:pt x="2288" y="1464"/>
                </a:cubicBezTo>
                <a:cubicBezTo>
                  <a:pt x="2273" y="1449"/>
                  <a:pt x="2268" y="1427"/>
                  <a:pt x="2253" y="1412"/>
                </a:cubicBezTo>
                <a:cubicBezTo>
                  <a:pt x="2225" y="1384"/>
                  <a:pt x="2198" y="1346"/>
                  <a:pt x="2166" y="1325"/>
                </a:cubicBezTo>
                <a:cubicBezTo>
                  <a:pt x="2163" y="1308"/>
                  <a:pt x="2163" y="1289"/>
                  <a:pt x="2157" y="1273"/>
                </a:cubicBezTo>
                <a:cubicBezTo>
                  <a:pt x="2154" y="1265"/>
                  <a:pt x="2144" y="1262"/>
                  <a:pt x="2140" y="1255"/>
                </a:cubicBezTo>
                <a:cubicBezTo>
                  <a:pt x="2108" y="1190"/>
                  <a:pt x="2145" y="1211"/>
                  <a:pt x="2096" y="1194"/>
                </a:cubicBezTo>
                <a:cubicBezTo>
                  <a:pt x="2062" y="1141"/>
                  <a:pt x="2100" y="1188"/>
                  <a:pt x="2053" y="1160"/>
                </a:cubicBezTo>
                <a:cubicBezTo>
                  <a:pt x="1993" y="1125"/>
                  <a:pt x="2081" y="1156"/>
                  <a:pt x="2009" y="1134"/>
                </a:cubicBezTo>
                <a:cubicBezTo>
                  <a:pt x="1989" y="1104"/>
                  <a:pt x="1965" y="1081"/>
                  <a:pt x="1940" y="1055"/>
                </a:cubicBezTo>
                <a:cubicBezTo>
                  <a:pt x="1937" y="1046"/>
                  <a:pt x="1938" y="1035"/>
                  <a:pt x="1931" y="1029"/>
                </a:cubicBezTo>
                <a:cubicBezTo>
                  <a:pt x="1924" y="1017"/>
                  <a:pt x="1906" y="995"/>
                  <a:pt x="1896" y="986"/>
                </a:cubicBezTo>
                <a:cubicBezTo>
                  <a:pt x="1888" y="981"/>
                  <a:pt x="1876" y="984"/>
                  <a:pt x="1870" y="977"/>
                </a:cubicBezTo>
                <a:cubicBezTo>
                  <a:pt x="1864" y="970"/>
                  <a:pt x="1866" y="959"/>
                  <a:pt x="1862" y="951"/>
                </a:cubicBezTo>
                <a:cubicBezTo>
                  <a:pt x="1857" y="942"/>
                  <a:pt x="1851" y="933"/>
                  <a:pt x="1844" y="925"/>
                </a:cubicBezTo>
                <a:cubicBezTo>
                  <a:pt x="1816" y="892"/>
                  <a:pt x="1781" y="869"/>
                  <a:pt x="1740" y="855"/>
                </a:cubicBezTo>
                <a:cubicBezTo>
                  <a:pt x="1679" y="797"/>
                  <a:pt x="1771" y="879"/>
                  <a:pt x="1696" y="829"/>
                </a:cubicBezTo>
                <a:cubicBezTo>
                  <a:pt x="1631" y="785"/>
                  <a:pt x="1706" y="815"/>
                  <a:pt x="1644" y="794"/>
                </a:cubicBezTo>
                <a:cubicBezTo>
                  <a:pt x="1573" y="723"/>
                  <a:pt x="1658" y="800"/>
                  <a:pt x="1592" y="760"/>
                </a:cubicBezTo>
                <a:cubicBezTo>
                  <a:pt x="1548" y="733"/>
                  <a:pt x="1522" y="689"/>
                  <a:pt x="1470" y="673"/>
                </a:cubicBezTo>
                <a:cubicBezTo>
                  <a:pt x="1431" y="631"/>
                  <a:pt x="1310" y="616"/>
                  <a:pt x="1253" y="603"/>
                </a:cubicBezTo>
                <a:cubicBezTo>
                  <a:pt x="1189" y="588"/>
                  <a:pt x="1133" y="553"/>
                  <a:pt x="1070" y="534"/>
                </a:cubicBezTo>
                <a:cubicBezTo>
                  <a:pt x="1032" y="507"/>
                  <a:pt x="992" y="505"/>
                  <a:pt x="948" y="490"/>
                </a:cubicBezTo>
                <a:cubicBezTo>
                  <a:pt x="916" y="442"/>
                  <a:pt x="871" y="436"/>
                  <a:pt x="818" y="421"/>
                </a:cubicBezTo>
                <a:cubicBezTo>
                  <a:pt x="734" y="398"/>
                  <a:pt x="650" y="373"/>
                  <a:pt x="566" y="351"/>
                </a:cubicBezTo>
                <a:cubicBezTo>
                  <a:pt x="536" y="331"/>
                  <a:pt x="504" y="325"/>
                  <a:pt x="470" y="316"/>
                </a:cubicBezTo>
                <a:cubicBezTo>
                  <a:pt x="444" y="310"/>
                  <a:pt x="392" y="299"/>
                  <a:pt x="392" y="299"/>
                </a:cubicBezTo>
                <a:cubicBezTo>
                  <a:pt x="379" y="261"/>
                  <a:pt x="363" y="206"/>
                  <a:pt x="322" y="186"/>
                </a:cubicBezTo>
                <a:cubicBezTo>
                  <a:pt x="306" y="178"/>
                  <a:pt x="270" y="168"/>
                  <a:pt x="270" y="168"/>
                </a:cubicBezTo>
                <a:cubicBezTo>
                  <a:pt x="230" y="182"/>
                  <a:pt x="246" y="192"/>
                  <a:pt x="218" y="221"/>
                </a:cubicBezTo>
                <a:cubicBezTo>
                  <a:pt x="199" y="275"/>
                  <a:pt x="176" y="323"/>
                  <a:pt x="157" y="377"/>
                </a:cubicBezTo>
                <a:cubicBezTo>
                  <a:pt x="154" y="409"/>
                  <a:pt x="152" y="441"/>
                  <a:pt x="148" y="473"/>
                </a:cubicBezTo>
                <a:cubicBezTo>
                  <a:pt x="146" y="487"/>
                  <a:pt x="151" y="507"/>
                  <a:pt x="140" y="516"/>
                </a:cubicBezTo>
                <a:cubicBezTo>
                  <a:pt x="131" y="524"/>
                  <a:pt x="117" y="511"/>
                  <a:pt x="105" y="508"/>
                </a:cubicBezTo>
                <a:cubicBezTo>
                  <a:pt x="83" y="443"/>
                  <a:pt x="103" y="510"/>
                  <a:pt x="87" y="377"/>
                </a:cubicBezTo>
                <a:cubicBezTo>
                  <a:pt x="75" y="280"/>
                  <a:pt x="49" y="174"/>
                  <a:pt x="18" y="81"/>
                </a:cubicBezTo>
                <a:cubicBezTo>
                  <a:pt x="4" y="71"/>
                  <a:pt x="3" y="0"/>
                  <a:pt x="0" y="316"/>
                </a:cubicBezTo>
                <a:lnTo>
                  <a:pt x="0" y="1977"/>
                </a:lnTo>
                <a:close/>
              </a:path>
            </a:pathLst>
          </a:custGeom>
          <a:solidFill>
            <a:srgbClr val="FF9933"/>
          </a:solidFill>
          <a:ln w="9525">
            <a:noFill/>
            <a:round/>
            <a:headEnd/>
            <a:tailEnd/>
          </a:ln>
        </p:spPr>
        <p:txBody>
          <a:bodyPr wrap="none" anchor="ctr"/>
          <a:lstStyle/>
          <a:p>
            <a:endParaRPr lang="bg-BG"/>
          </a:p>
        </p:txBody>
      </p:sp>
      <p:sp>
        <p:nvSpPr>
          <p:cNvPr id="57347" name="Line 3"/>
          <p:cNvSpPr>
            <a:spLocks noChangeShapeType="1"/>
          </p:cNvSpPr>
          <p:nvPr/>
        </p:nvSpPr>
        <p:spPr bwMode="auto">
          <a:xfrm>
            <a:off x="1770063" y="1970088"/>
            <a:ext cx="0" cy="3243262"/>
          </a:xfrm>
          <a:prstGeom prst="line">
            <a:avLst/>
          </a:prstGeom>
          <a:noFill/>
          <a:ln w="28575">
            <a:solidFill>
              <a:srgbClr val="FFFFFF"/>
            </a:solidFill>
            <a:round/>
            <a:headEnd/>
            <a:tailEnd/>
          </a:ln>
        </p:spPr>
        <p:txBody>
          <a:bodyPr wrap="none" anchor="ctr"/>
          <a:lstStyle/>
          <a:p>
            <a:endParaRPr lang="bg-BG"/>
          </a:p>
        </p:txBody>
      </p:sp>
      <p:sp>
        <p:nvSpPr>
          <p:cNvPr id="57348" name="Line 4"/>
          <p:cNvSpPr>
            <a:spLocks noChangeShapeType="1"/>
          </p:cNvSpPr>
          <p:nvPr/>
        </p:nvSpPr>
        <p:spPr bwMode="auto">
          <a:xfrm>
            <a:off x="1784350" y="5213350"/>
            <a:ext cx="6034088" cy="0"/>
          </a:xfrm>
          <a:prstGeom prst="line">
            <a:avLst/>
          </a:prstGeom>
          <a:noFill/>
          <a:ln w="28575">
            <a:solidFill>
              <a:srgbClr val="FFFFFF"/>
            </a:solidFill>
            <a:round/>
            <a:headEnd/>
            <a:tailEnd/>
          </a:ln>
        </p:spPr>
        <p:txBody>
          <a:bodyPr wrap="none" anchor="ctr"/>
          <a:lstStyle/>
          <a:p>
            <a:endParaRPr lang="bg-BG"/>
          </a:p>
        </p:txBody>
      </p:sp>
      <p:sp>
        <p:nvSpPr>
          <p:cNvPr id="57349" name="Line 5"/>
          <p:cNvSpPr>
            <a:spLocks noChangeShapeType="1"/>
          </p:cNvSpPr>
          <p:nvPr/>
        </p:nvSpPr>
        <p:spPr bwMode="auto">
          <a:xfrm>
            <a:off x="1673225" y="1957388"/>
            <a:ext cx="96838" cy="0"/>
          </a:xfrm>
          <a:prstGeom prst="line">
            <a:avLst/>
          </a:prstGeom>
          <a:noFill/>
          <a:ln w="28575">
            <a:solidFill>
              <a:srgbClr val="FFFFFF"/>
            </a:solidFill>
            <a:round/>
            <a:headEnd/>
            <a:tailEnd/>
          </a:ln>
        </p:spPr>
        <p:txBody>
          <a:bodyPr wrap="none" anchor="ctr"/>
          <a:lstStyle/>
          <a:p>
            <a:endParaRPr lang="bg-BG"/>
          </a:p>
        </p:txBody>
      </p:sp>
      <p:sp>
        <p:nvSpPr>
          <p:cNvPr id="57350" name="Line 6"/>
          <p:cNvSpPr>
            <a:spLocks noChangeShapeType="1"/>
          </p:cNvSpPr>
          <p:nvPr/>
        </p:nvSpPr>
        <p:spPr bwMode="auto">
          <a:xfrm>
            <a:off x="1673225" y="2633663"/>
            <a:ext cx="96838" cy="0"/>
          </a:xfrm>
          <a:prstGeom prst="line">
            <a:avLst/>
          </a:prstGeom>
          <a:noFill/>
          <a:ln w="28575">
            <a:solidFill>
              <a:srgbClr val="FFFFFF"/>
            </a:solidFill>
            <a:round/>
            <a:headEnd/>
            <a:tailEnd/>
          </a:ln>
        </p:spPr>
        <p:txBody>
          <a:bodyPr wrap="none" anchor="ctr"/>
          <a:lstStyle/>
          <a:p>
            <a:endParaRPr lang="bg-BG"/>
          </a:p>
        </p:txBody>
      </p:sp>
      <p:sp>
        <p:nvSpPr>
          <p:cNvPr id="57351" name="Line 7"/>
          <p:cNvSpPr>
            <a:spLocks noChangeShapeType="1"/>
          </p:cNvSpPr>
          <p:nvPr/>
        </p:nvSpPr>
        <p:spPr bwMode="auto">
          <a:xfrm>
            <a:off x="1673225" y="3282950"/>
            <a:ext cx="96838" cy="0"/>
          </a:xfrm>
          <a:prstGeom prst="line">
            <a:avLst/>
          </a:prstGeom>
          <a:noFill/>
          <a:ln w="28575">
            <a:solidFill>
              <a:srgbClr val="FFFFFF"/>
            </a:solidFill>
            <a:round/>
            <a:headEnd/>
            <a:tailEnd/>
          </a:ln>
        </p:spPr>
        <p:txBody>
          <a:bodyPr wrap="none" anchor="ctr"/>
          <a:lstStyle/>
          <a:p>
            <a:endParaRPr lang="bg-BG"/>
          </a:p>
        </p:txBody>
      </p:sp>
      <p:sp>
        <p:nvSpPr>
          <p:cNvPr id="57352" name="Line 8"/>
          <p:cNvSpPr>
            <a:spLocks noChangeShapeType="1"/>
          </p:cNvSpPr>
          <p:nvPr/>
        </p:nvSpPr>
        <p:spPr bwMode="auto">
          <a:xfrm>
            <a:off x="1673225" y="3917950"/>
            <a:ext cx="96838" cy="0"/>
          </a:xfrm>
          <a:prstGeom prst="line">
            <a:avLst/>
          </a:prstGeom>
          <a:noFill/>
          <a:ln w="28575">
            <a:solidFill>
              <a:srgbClr val="FFFFFF"/>
            </a:solidFill>
            <a:round/>
            <a:headEnd/>
            <a:tailEnd/>
          </a:ln>
        </p:spPr>
        <p:txBody>
          <a:bodyPr wrap="none" anchor="ctr"/>
          <a:lstStyle/>
          <a:p>
            <a:endParaRPr lang="bg-BG"/>
          </a:p>
        </p:txBody>
      </p:sp>
      <p:sp>
        <p:nvSpPr>
          <p:cNvPr id="57353" name="Line 9"/>
          <p:cNvSpPr>
            <a:spLocks noChangeShapeType="1"/>
          </p:cNvSpPr>
          <p:nvPr/>
        </p:nvSpPr>
        <p:spPr bwMode="auto">
          <a:xfrm>
            <a:off x="1673225" y="4567238"/>
            <a:ext cx="96838" cy="0"/>
          </a:xfrm>
          <a:prstGeom prst="line">
            <a:avLst/>
          </a:prstGeom>
          <a:noFill/>
          <a:ln w="28575">
            <a:solidFill>
              <a:srgbClr val="FFFFFF"/>
            </a:solidFill>
            <a:round/>
            <a:headEnd/>
            <a:tailEnd/>
          </a:ln>
        </p:spPr>
        <p:txBody>
          <a:bodyPr wrap="none" anchor="ctr"/>
          <a:lstStyle/>
          <a:p>
            <a:endParaRPr lang="bg-BG"/>
          </a:p>
        </p:txBody>
      </p:sp>
      <p:sp>
        <p:nvSpPr>
          <p:cNvPr id="57354" name="Line 10"/>
          <p:cNvSpPr>
            <a:spLocks noChangeShapeType="1"/>
          </p:cNvSpPr>
          <p:nvPr/>
        </p:nvSpPr>
        <p:spPr bwMode="auto">
          <a:xfrm>
            <a:off x="1673225" y="5214938"/>
            <a:ext cx="96838" cy="0"/>
          </a:xfrm>
          <a:prstGeom prst="line">
            <a:avLst/>
          </a:prstGeom>
          <a:noFill/>
          <a:ln w="28575">
            <a:solidFill>
              <a:srgbClr val="FFFFFF"/>
            </a:solidFill>
            <a:round/>
            <a:headEnd/>
            <a:tailEnd/>
          </a:ln>
        </p:spPr>
        <p:txBody>
          <a:bodyPr wrap="none" anchor="ctr"/>
          <a:lstStyle/>
          <a:p>
            <a:endParaRPr lang="bg-BG"/>
          </a:p>
        </p:txBody>
      </p:sp>
      <p:sp>
        <p:nvSpPr>
          <p:cNvPr id="57355" name="Rectangle 11"/>
          <p:cNvSpPr>
            <a:spLocks noChangeArrowheads="1"/>
          </p:cNvSpPr>
          <p:nvPr/>
        </p:nvSpPr>
        <p:spPr bwMode="auto">
          <a:xfrm>
            <a:off x="1492250" y="5070475"/>
            <a:ext cx="127000" cy="274638"/>
          </a:xfrm>
          <a:prstGeom prst="rect">
            <a:avLst/>
          </a:prstGeom>
          <a:noFill/>
          <a:ln w="9525">
            <a:noFill/>
            <a:miter lim="800000"/>
            <a:headEnd/>
            <a:tailEnd/>
          </a:ln>
        </p:spPr>
        <p:txBody>
          <a:bodyPr wrap="none" lIns="0" tIns="0" rIns="0" bIns="0">
            <a:spAutoFit/>
          </a:bodyPr>
          <a:lstStyle/>
          <a:p>
            <a:r>
              <a:rPr lang="en-GB" altLang="bg-BG">
                <a:solidFill>
                  <a:srgbClr val="FFFFFF"/>
                </a:solidFill>
              </a:rPr>
              <a:t>0</a:t>
            </a:r>
          </a:p>
        </p:txBody>
      </p:sp>
      <p:sp>
        <p:nvSpPr>
          <p:cNvPr id="57356" name="Rectangle 12"/>
          <p:cNvSpPr>
            <a:spLocks noChangeArrowheads="1"/>
          </p:cNvSpPr>
          <p:nvPr/>
        </p:nvSpPr>
        <p:spPr bwMode="auto">
          <a:xfrm>
            <a:off x="2124075" y="5292725"/>
            <a:ext cx="127000" cy="274638"/>
          </a:xfrm>
          <a:prstGeom prst="rect">
            <a:avLst/>
          </a:prstGeom>
          <a:noFill/>
          <a:ln w="9525">
            <a:noFill/>
            <a:miter lim="800000"/>
            <a:headEnd/>
            <a:tailEnd/>
          </a:ln>
        </p:spPr>
        <p:txBody>
          <a:bodyPr wrap="none" lIns="0" tIns="0" rIns="0" bIns="0">
            <a:spAutoFit/>
          </a:bodyPr>
          <a:lstStyle/>
          <a:p>
            <a:r>
              <a:rPr lang="en-GB" altLang="bg-BG">
                <a:solidFill>
                  <a:srgbClr val="FFFFFF"/>
                </a:solidFill>
              </a:rPr>
              <a:t>1</a:t>
            </a:r>
          </a:p>
        </p:txBody>
      </p:sp>
      <p:sp>
        <p:nvSpPr>
          <p:cNvPr id="57357" name="Rectangle 13"/>
          <p:cNvSpPr>
            <a:spLocks noChangeArrowheads="1"/>
          </p:cNvSpPr>
          <p:nvPr/>
        </p:nvSpPr>
        <p:spPr bwMode="auto">
          <a:xfrm>
            <a:off x="2568575" y="5292725"/>
            <a:ext cx="127000" cy="274638"/>
          </a:xfrm>
          <a:prstGeom prst="rect">
            <a:avLst/>
          </a:prstGeom>
          <a:noFill/>
          <a:ln w="9525">
            <a:noFill/>
            <a:miter lim="800000"/>
            <a:headEnd/>
            <a:tailEnd/>
          </a:ln>
        </p:spPr>
        <p:txBody>
          <a:bodyPr wrap="none" lIns="0" tIns="0" rIns="0" bIns="0">
            <a:spAutoFit/>
          </a:bodyPr>
          <a:lstStyle/>
          <a:p>
            <a:r>
              <a:rPr lang="en-GB" altLang="bg-BG">
                <a:solidFill>
                  <a:srgbClr val="FFFFFF"/>
                </a:solidFill>
              </a:rPr>
              <a:t>2</a:t>
            </a:r>
          </a:p>
        </p:txBody>
      </p:sp>
      <p:sp>
        <p:nvSpPr>
          <p:cNvPr id="57358" name="Rectangle 14"/>
          <p:cNvSpPr>
            <a:spLocks noChangeArrowheads="1"/>
          </p:cNvSpPr>
          <p:nvPr/>
        </p:nvSpPr>
        <p:spPr bwMode="auto">
          <a:xfrm>
            <a:off x="2986088" y="5292725"/>
            <a:ext cx="127000" cy="274638"/>
          </a:xfrm>
          <a:prstGeom prst="rect">
            <a:avLst/>
          </a:prstGeom>
          <a:noFill/>
          <a:ln w="9525">
            <a:noFill/>
            <a:miter lim="800000"/>
            <a:headEnd/>
            <a:tailEnd/>
          </a:ln>
        </p:spPr>
        <p:txBody>
          <a:bodyPr wrap="none" lIns="0" tIns="0" rIns="0" bIns="0">
            <a:spAutoFit/>
          </a:bodyPr>
          <a:lstStyle/>
          <a:p>
            <a:r>
              <a:rPr lang="en-GB" altLang="bg-BG">
                <a:solidFill>
                  <a:srgbClr val="FFFFFF"/>
                </a:solidFill>
              </a:rPr>
              <a:t>3</a:t>
            </a:r>
          </a:p>
        </p:txBody>
      </p:sp>
      <p:sp>
        <p:nvSpPr>
          <p:cNvPr id="57359" name="Rectangle 15"/>
          <p:cNvSpPr>
            <a:spLocks noChangeArrowheads="1"/>
          </p:cNvSpPr>
          <p:nvPr/>
        </p:nvSpPr>
        <p:spPr bwMode="auto">
          <a:xfrm>
            <a:off x="3405188" y="5292725"/>
            <a:ext cx="127000" cy="274638"/>
          </a:xfrm>
          <a:prstGeom prst="rect">
            <a:avLst/>
          </a:prstGeom>
          <a:noFill/>
          <a:ln w="9525">
            <a:noFill/>
            <a:miter lim="800000"/>
            <a:headEnd/>
            <a:tailEnd/>
          </a:ln>
        </p:spPr>
        <p:txBody>
          <a:bodyPr wrap="none" lIns="0" tIns="0" rIns="0" bIns="0">
            <a:spAutoFit/>
          </a:bodyPr>
          <a:lstStyle/>
          <a:p>
            <a:r>
              <a:rPr lang="en-GB" altLang="bg-BG">
                <a:solidFill>
                  <a:srgbClr val="FFFFFF"/>
                </a:solidFill>
              </a:rPr>
              <a:t>4</a:t>
            </a:r>
          </a:p>
        </p:txBody>
      </p:sp>
      <p:sp>
        <p:nvSpPr>
          <p:cNvPr id="57360" name="Rectangle 16"/>
          <p:cNvSpPr>
            <a:spLocks noChangeArrowheads="1"/>
          </p:cNvSpPr>
          <p:nvPr/>
        </p:nvSpPr>
        <p:spPr bwMode="auto">
          <a:xfrm>
            <a:off x="3808413" y="5292725"/>
            <a:ext cx="127000" cy="274638"/>
          </a:xfrm>
          <a:prstGeom prst="rect">
            <a:avLst/>
          </a:prstGeom>
          <a:noFill/>
          <a:ln w="9525">
            <a:noFill/>
            <a:miter lim="800000"/>
            <a:headEnd/>
            <a:tailEnd/>
          </a:ln>
        </p:spPr>
        <p:txBody>
          <a:bodyPr wrap="none" lIns="0" tIns="0" rIns="0" bIns="0">
            <a:spAutoFit/>
          </a:bodyPr>
          <a:lstStyle/>
          <a:p>
            <a:r>
              <a:rPr lang="en-GB" altLang="bg-BG">
                <a:solidFill>
                  <a:srgbClr val="FFFFFF"/>
                </a:solidFill>
              </a:rPr>
              <a:t>5</a:t>
            </a:r>
          </a:p>
        </p:txBody>
      </p:sp>
      <p:sp>
        <p:nvSpPr>
          <p:cNvPr id="57361" name="Rectangle 17"/>
          <p:cNvSpPr>
            <a:spLocks noChangeArrowheads="1"/>
          </p:cNvSpPr>
          <p:nvPr/>
        </p:nvSpPr>
        <p:spPr bwMode="auto">
          <a:xfrm>
            <a:off x="4225925" y="5292725"/>
            <a:ext cx="127000" cy="274638"/>
          </a:xfrm>
          <a:prstGeom prst="rect">
            <a:avLst/>
          </a:prstGeom>
          <a:noFill/>
          <a:ln w="9525">
            <a:noFill/>
            <a:miter lim="800000"/>
            <a:headEnd/>
            <a:tailEnd/>
          </a:ln>
        </p:spPr>
        <p:txBody>
          <a:bodyPr wrap="none" lIns="0" tIns="0" rIns="0" bIns="0">
            <a:spAutoFit/>
          </a:bodyPr>
          <a:lstStyle/>
          <a:p>
            <a:r>
              <a:rPr lang="en-GB" altLang="bg-BG">
                <a:solidFill>
                  <a:srgbClr val="FFFFFF"/>
                </a:solidFill>
              </a:rPr>
              <a:t>6</a:t>
            </a:r>
          </a:p>
        </p:txBody>
      </p:sp>
      <p:sp>
        <p:nvSpPr>
          <p:cNvPr id="57362" name="Rectangle 18"/>
          <p:cNvSpPr>
            <a:spLocks noChangeArrowheads="1"/>
          </p:cNvSpPr>
          <p:nvPr/>
        </p:nvSpPr>
        <p:spPr bwMode="auto">
          <a:xfrm>
            <a:off x="4665663" y="5292725"/>
            <a:ext cx="127000" cy="274638"/>
          </a:xfrm>
          <a:prstGeom prst="rect">
            <a:avLst/>
          </a:prstGeom>
          <a:noFill/>
          <a:ln w="9525">
            <a:noFill/>
            <a:miter lim="800000"/>
            <a:headEnd/>
            <a:tailEnd/>
          </a:ln>
        </p:spPr>
        <p:txBody>
          <a:bodyPr wrap="none" lIns="0" tIns="0" rIns="0" bIns="0">
            <a:spAutoFit/>
          </a:bodyPr>
          <a:lstStyle/>
          <a:p>
            <a:r>
              <a:rPr lang="en-GB" altLang="bg-BG">
                <a:solidFill>
                  <a:srgbClr val="FFFFFF"/>
                </a:solidFill>
              </a:rPr>
              <a:t>7</a:t>
            </a:r>
          </a:p>
        </p:txBody>
      </p:sp>
      <p:sp>
        <p:nvSpPr>
          <p:cNvPr id="57363" name="Rectangle 19"/>
          <p:cNvSpPr>
            <a:spLocks noChangeArrowheads="1"/>
          </p:cNvSpPr>
          <p:nvPr/>
        </p:nvSpPr>
        <p:spPr bwMode="auto">
          <a:xfrm>
            <a:off x="5083175" y="5292725"/>
            <a:ext cx="127000" cy="274638"/>
          </a:xfrm>
          <a:prstGeom prst="rect">
            <a:avLst/>
          </a:prstGeom>
          <a:noFill/>
          <a:ln w="9525">
            <a:noFill/>
            <a:miter lim="800000"/>
            <a:headEnd/>
            <a:tailEnd/>
          </a:ln>
        </p:spPr>
        <p:txBody>
          <a:bodyPr wrap="none" lIns="0" tIns="0" rIns="0" bIns="0">
            <a:spAutoFit/>
          </a:bodyPr>
          <a:lstStyle/>
          <a:p>
            <a:r>
              <a:rPr lang="en-GB" altLang="bg-BG">
                <a:solidFill>
                  <a:srgbClr val="FFFFFF"/>
                </a:solidFill>
              </a:rPr>
              <a:t>8</a:t>
            </a:r>
          </a:p>
        </p:txBody>
      </p:sp>
      <p:sp>
        <p:nvSpPr>
          <p:cNvPr id="57364" name="Rectangle 20"/>
          <p:cNvSpPr>
            <a:spLocks noChangeArrowheads="1"/>
          </p:cNvSpPr>
          <p:nvPr/>
        </p:nvSpPr>
        <p:spPr bwMode="auto">
          <a:xfrm>
            <a:off x="5480050" y="5292725"/>
            <a:ext cx="127000" cy="274638"/>
          </a:xfrm>
          <a:prstGeom prst="rect">
            <a:avLst/>
          </a:prstGeom>
          <a:noFill/>
          <a:ln w="9525">
            <a:noFill/>
            <a:miter lim="800000"/>
            <a:headEnd/>
            <a:tailEnd/>
          </a:ln>
        </p:spPr>
        <p:txBody>
          <a:bodyPr wrap="none" lIns="0" tIns="0" rIns="0" bIns="0">
            <a:spAutoFit/>
          </a:bodyPr>
          <a:lstStyle/>
          <a:p>
            <a:r>
              <a:rPr lang="en-GB" altLang="bg-BG">
                <a:solidFill>
                  <a:srgbClr val="FFFFFF"/>
                </a:solidFill>
              </a:rPr>
              <a:t>9</a:t>
            </a:r>
          </a:p>
        </p:txBody>
      </p:sp>
      <p:sp>
        <p:nvSpPr>
          <p:cNvPr id="57365" name="Rectangle 21"/>
          <p:cNvSpPr>
            <a:spLocks noChangeArrowheads="1"/>
          </p:cNvSpPr>
          <p:nvPr/>
        </p:nvSpPr>
        <p:spPr bwMode="auto">
          <a:xfrm>
            <a:off x="5838825" y="5292725"/>
            <a:ext cx="254000" cy="274638"/>
          </a:xfrm>
          <a:prstGeom prst="rect">
            <a:avLst/>
          </a:prstGeom>
          <a:noFill/>
          <a:ln w="9525">
            <a:noFill/>
            <a:miter lim="800000"/>
            <a:headEnd/>
            <a:tailEnd/>
          </a:ln>
        </p:spPr>
        <p:txBody>
          <a:bodyPr wrap="none" lIns="0" tIns="0" rIns="0" bIns="0">
            <a:spAutoFit/>
          </a:bodyPr>
          <a:lstStyle/>
          <a:p>
            <a:r>
              <a:rPr lang="en-GB" altLang="bg-BG">
                <a:solidFill>
                  <a:srgbClr val="FFFFFF"/>
                </a:solidFill>
              </a:rPr>
              <a:t>10</a:t>
            </a:r>
          </a:p>
        </p:txBody>
      </p:sp>
      <p:sp>
        <p:nvSpPr>
          <p:cNvPr id="57366" name="Rectangle 22"/>
          <p:cNvSpPr>
            <a:spLocks noChangeArrowheads="1"/>
          </p:cNvSpPr>
          <p:nvPr/>
        </p:nvSpPr>
        <p:spPr bwMode="auto">
          <a:xfrm>
            <a:off x="6256338" y="5292725"/>
            <a:ext cx="254000" cy="274638"/>
          </a:xfrm>
          <a:prstGeom prst="rect">
            <a:avLst/>
          </a:prstGeom>
          <a:noFill/>
          <a:ln w="9525">
            <a:noFill/>
            <a:miter lim="800000"/>
            <a:headEnd/>
            <a:tailEnd/>
          </a:ln>
        </p:spPr>
        <p:txBody>
          <a:bodyPr wrap="none" lIns="0" tIns="0" rIns="0" bIns="0">
            <a:spAutoFit/>
          </a:bodyPr>
          <a:lstStyle/>
          <a:p>
            <a:r>
              <a:rPr lang="en-GB" altLang="bg-BG">
                <a:solidFill>
                  <a:srgbClr val="FFFFFF"/>
                </a:solidFill>
              </a:rPr>
              <a:t>11</a:t>
            </a:r>
          </a:p>
        </p:txBody>
      </p:sp>
      <p:sp>
        <p:nvSpPr>
          <p:cNvPr id="57367" name="Rectangle 23"/>
          <p:cNvSpPr>
            <a:spLocks noChangeArrowheads="1"/>
          </p:cNvSpPr>
          <p:nvPr/>
        </p:nvSpPr>
        <p:spPr bwMode="auto">
          <a:xfrm>
            <a:off x="6688138" y="5292725"/>
            <a:ext cx="254000" cy="274638"/>
          </a:xfrm>
          <a:prstGeom prst="rect">
            <a:avLst/>
          </a:prstGeom>
          <a:noFill/>
          <a:ln w="9525">
            <a:noFill/>
            <a:miter lim="800000"/>
            <a:headEnd/>
            <a:tailEnd/>
          </a:ln>
        </p:spPr>
        <p:txBody>
          <a:bodyPr wrap="none" lIns="0" tIns="0" rIns="0" bIns="0">
            <a:spAutoFit/>
          </a:bodyPr>
          <a:lstStyle/>
          <a:p>
            <a:r>
              <a:rPr lang="en-GB" altLang="bg-BG">
                <a:solidFill>
                  <a:srgbClr val="FFFFFF"/>
                </a:solidFill>
              </a:rPr>
              <a:t>12</a:t>
            </a:r>
          </a:p>
        </p:txBody>
      </p:sp>
      <p:sp>
        <p:nvSpPr>
          <p:cNvPr id="57368" name="Rectangle 24"/>
          <p:cNvSpPr>
            <a:spLocks noChangeArrowheads="1"/>
          </p:cNvSpPr>
          <p:nvPr/>
        </p:nvSpPr>
        <p:spPr bwMode="auto">
          <a:xfrm>
            <a:off x="7099300" y="5292725"/>
            <a:ext cx="254000" cy="274638"/>
          </a:xfrm>
          <a:prstGeom prst="rect">
            <a:avLst/>
          </a:prstGeom>
          <a:noFill/>
          <a:ln w="9525">
            <a:noFill/>
            <a:miter lim="800000"/>
            <a:headEnd/>
            <a:tailEnd/>
          </a:ln>
        </p:spPr>
        <p:txBody>
          <a:bodyPr wrap="none" lIns="0" tIns="0" rIns="0" bIns="0">
            <a:spAutoFit/>
          </a:bodyPr>
          <a:lstStyle/>
          <a:p>
            <a:r>
              <a:rPr lang="en-GB" altLang="bg-BG">
                <a:solidFill>
                  <a:srgbClr val="FFFFFF"/>
                </a:solidFill>
              </a:rPr>
              <a:t>13</a:t>
            </a:r>
          </a:p>
        </p:txBody>
      </p:sp>
      <p:sp>
        <p:nvSpPr>
          <p:cNvPr id="57369" name="Rectangle 25"/>
          <p:cNvSpPr>
            <a:spLocks noChangeArrowheads="1"/>
          </p:cNvSpPr>
          <p:nvPr/>
        </p:nvSpPr>
        <p:spPr bwMode="auto">
          <a:xfrm>
            <a:off x="7545388" y="5292725"/>
            <a:ext cx="254000" cy="274638"/>
          </a:xfrm>
          <a:prstGeom prst="rect">
            <a:avLst/>
          </a:prstGeom>
          <a:noFill/>
          <a:ln w="9525">
            <a:noFill/>
            <a:miter lim="800000"/>
            <a:headEnd/>
            <a:tailEnd/>
          </a:ln>
        </p:spPr>
        <p:txBody>
          <a:bodyPr wrap="none" lIns="0" tIns="0" rIns="0" bIns="0">
            <a:spAutoFit/>
          </a:bodyPr>
          <a:lstStyle/>
          <a:p>
            <a:r>
              <a:rPr lang="en-GB" altLang="bg-BG">
                <a:solidFill>
                  <a:srgbClr val="FFFFFF"/>
                </a:solidFill>
              </a:rPr>
              <a:t>14</a:t>
            </a:r>
          </a:p>
        </p:txBody>
      </p:sp>
      <p:sp>
        <p:nvSpPr>
          <p:cNvPr id="57370" name="Rectangle 26"/>
          <p:cNvSpPr>
            <a:spLocks noChangeArrowheads="1"/>
          </p:cNvSpPr>
          <p:nvPr/>
        </p:nvSpPr>
        <p:spPr bwMode="auto">
          <a:xfrm>
            <a:off x="1238250" y="4437063"/>
            <a:ext cx="381000" cy="274637"/>
          </a:xfrm>
          <a:prstGeom prst="rect">
            <a:avLst/>
          </a:prstGeom>
          <a:noFill/>
          <a:ln w="9525">
            <a:noFill/>
            <a:miter lim="800000"/>
            <a:headEnd/>
            <a:tailEnd/>
          </a:ln>
        </p:spPr>
        <p:txBody>
          <a:bodyPr wrap="none" lIns="0" tIns="0" rIns="0" bIns="0">
            <a:spAutoFit/>
          </a:bodyPr>
          <a:lstStyle/>
          <a:p>
            <a:r>
              <a:rPr lang="en-GB" altLang="bg-BG">
                <a:solidFill>
                  <a:srgbClr val="FFFFFF"/>
                </a:solidFill>
              </a:rPr>
              <a:t>200</a:t>
            </a:r>
          </a:p>
        </p:txBody>
      </p:sp>
      <p:sp>
        <p:nvSpPr>
          <p:cNvPr id="57371" name="Rectangle 27"/>
          <p:cNvSpPr>
            <a:spLocks noChangeArrowheads="1"/>
          </p:cNvSpPr>
          <p:nvPr/>
        </p:nvSpPr>
        <p:spPr bwMode="auto">
          <a:xfrm>
            <a:off x="1238250" y="3776663"/>
            <a:ext cx="381000" cy="274637"/>
          </a:xfrm>
          <a:prstGeom prst="rect">
            <a:avLst/>
          </a:prstGeom>
          <a:noFill/>
          <a:ln w="9525">
            <a:noFill/>
            <a:miter lim="800000"/>
            <a:headEnd/>
            <a:tailEnd/>
          </a:ln>
        </p:spPr>
        <p:txBody>
          <a:bodyPr wrap="none" lIns="0" tIns="0" rIns="0" bIns="0">
            <a:spAutoFit/>
          </a:bodyPr>
          <a:lstStyle/>
          <a:p>
            <a:r>
              <a:rPr lang="en-GB" altLang="bg-BG">
                <a:solidFill>
                  <a:srgbClr val="FFFFFF"/>
                </a:solidFill>
              </a:rPr>
              <a:t>400</a:t>
            </a:r>
          </a:p>
        </p:txBody>
      </p:sp>
      <p:sp>
        <p:nvSpPr>
          <p:cNvPr id="57372" name="Rectangle 28"/>
          <p:cNvSpPr>
            <a:spLocks noChangeArrowheads="1"/>
          </p:cNvSpPr>
          <p:nvPr/>
        </p:nvSpPr>
        <p:spPr bwMode="auto">
          <a:xfrm>
            <a:off x="1238250" y="3130550"/>
            <a:ext cx="381000" cy="274638"/>
          </a:xfrm>
          <a:prstGeom prst="rect">
            <a:avLst/>
          </a:prstGeom>
          <a:noFill/>
          <a:ln w="9525">
            <a:noFill/>
            <a:miter lim="800000"/>
            <a:headEnd/>
            <a:tailEnd/>
          </a:ln>
        </p:spPr>
        <p:txBody>
          <a:bodyPr wrap="none" lIns="0" tIns="0" rIns="0" bIns="0">
            <a:spAutoFit/>
          </a:bodyPr>
          <a:lstStyle/>
          <a:p>
            <a:r>
              <a:rPr lang="en-GB" altLang="bg-BG">
                <a:solidFill>
                  <a:srgbClr val="FFFFFF"/>
                </a:solidFill>
              </a:rPr>
              <a:t>600</a:t>
            </a:r>
          </a:p>
        </p:txBody>
      </p:sp>
      <p:sp>
        <p:nvSpPr>
          <p:cNvPr id="57373" name="Rectangle 29"/>
          <p:cNvSpPr>
            <a:spLocks noChangeArrowheads="1"/>
          </p:cNvSpPr>
          <p:nvPr/>
        </p:nvSpPr>
        <p:spPr bwMode="auto">
          <a:xfrm>
            <a:off x="1238250" y="2476500"/>
            <a:ext cx="381000" cy="274638"/>
          </a:xfrm>
          <a:prstGeom prst="rect">
            <a:avLst/>
          </a:prstGeom>
          <a:noFill/>
          <a:ln w="9525">
            <a:noFill/>
            <a:miter lim="800000"/>
            <a:headEnd/>
            <a:tailEnd/>
          </a:ln>
        </p:spPr>
        <p:txBody>
          <a:bodyPr wrap="none" lIns="0" tIns="0" rIns="0" bIns="0">
            <a:spAutoFit/>
          </a:bodyPr>
          <a:lstStyle/>
          <a:p>
            <a:r>
              <a:rPr lang="en-GB" altLang="bg-BG">
                <a:solidFill>
                  <a:srgbClr val="FFFFFF"/>
                </a:solidFill>
              </a:rPr>
              <a:t>800</a:t>
            </a:r>
          </a:p>
        </p:txBody>
      </p:sp>
      <p:sp>
        <p:nvSpPr>
          <p:cNvPr id="57374" name="Rectangle 30"/>
          <p:cNvSpPr>
            <a:spLocks noChangeArrowheads="1"/>
          </p:cNvSpPr>
          <p:nvPr/>
        </p:nvSpPr>
        <p:spPr bwMode="auto">
          <a:xfrm>
            <a:off x="1111250" y="1814513"/>
            <a:ext cx="508000" cy="274637"/>
          </a:xfrm>
          <a:prstGeom prst="rect">
            <a:avLst/>
          </a:prstGeom>
          <a:noFill/>
          <a:ln w="9525">
            <a:noFill/>
            <a:miter lim="800000"/>
            <a:headEnd/>
            <a:tailEnd/>
          </a:ln>
        </p:spPr>
        <p:txBody>
          <a:bodyPr wrap="none" lIns="0" tIns="0" rIns="0" bIns="0">
            <a:spAutoFit/>
          </a:bodyPr>
          <a:lstStyle/>
          <a:p>
            <a:r>
              <a:rPr lang="en-GB" altLang="bg-BG">
                <a:solidFill>
                  <a:srgbClr val="FFFFFF"/>
                </a:solidFill>
              </a:rPr>
              <a:t>1000</a:t>
            </a:r>
          </a:p>
        </p:txBody>
      </p:sp>
      <p:sp>
        <p:nvSpPr>
          <p:cNvPr id="57375" name="Rectangle 31"/>
          <p:cNvSpPr>
            <a:spLocks noChangeArrowheads="1"/>
          </p:cNvSpPr>
          <p:nvPr/>
        </p:nvSpPr>
        <p:spPr bwMode="auto">
          <a:xfrm>
            <a:off x="3944938" y="5592763"/>
            <a:ext cx="1631950" cy="274637"/>
          </a:xfrm>
          <a:prstGeom prst="rect">
            <a:avLst/>
          </a:prstGeom>
          <a:noFill/>
          <a:ln w="9525">
            <a:noFill/>
            <a:miter lim="800000"/>
            <a:headEnd/>
            <a:tailEnd/>
          </a:ln>
        </p:spPr>
        <p:txBody>
          <a:bodyPr wrap="none" lIns="0" tIns="0" rIns="0" bIns="0">
            <a:spAutoFit/>
          </a:bodyPr>
          <a:lstStyle/>
          <a:p>
            <a:r>
              <a:rPr lang="bg-BG" altLang="bg-BG">
                <a:solidFill>
                  <a:srgbClr val="FFFFFF"/>
                </a:solidFill>
              </a:rPr>
              <a:t>Време (години)</a:t>
            </a:r>
            <a:endParaRPr lang="en-GB" altLang="bg-BG">
              <a:solidFill>
                <a:srgbClr val="FFFFFF"/>
              </a:solidFill>
            </a:endParaRPr>
          </a:p>
        </p:txBody>
      </p:sp>
      <p:sp>
        <p:nvSpPr>
          <p:cNvPr id="57376" name="Rectangle 32"/>
          <p:cNvSpPr>
            <a:spLocks noChangeArrowheads="1"/>
          </p:cNvSpPr>
          <p:nvPr/>
        </p:nvSpPr>
        <p:spPr bwMode="auto">
          <a:xfrm>
            <a:off x="1716088" y="5643563"/>
            <a:ext cx="1049337" cy="274637"/>
          </a:xfrm>
          <a:prstGeom prst="rect">
            <a:avLst/>
          </a:prstGeom>
          <a:noFill/>
          <a:ln w="9525">
            <a:noFill/>
            <a:miter lim="800000"/>
            <a:headEnd/>
            <a:tailEnd/>
          </a:ln>
        </p:spPr>
        <p:txBody>
          <a:bodyPr wrap="none" lIns="0" tIns="0" rIns="0" bIns="0">
            <a:spAutoFit/>
          </a:bodyPr>
          <a:lstStyle/>
          <a:p>
            <a:r>
              <a:rPr lang="bg-BG" altLang="bg-BG">
                <a:solidFill>
                  <a:srgbClr val="FFFFFF"/>
                </a:solidFill>
              </a:rPr>
              <a:t>инфекция</a:t>
            </a:r>
            <a:endParaRPr lang="en-GB" altLang="bg-BG">
              <a:solidFill>
                <a:srgbClr val="FFFFFF"/>
              </a:solidFill>
            </a:endParaRPr>
          </a:p>
        </p:txBody>
      </p:sp>
      <p:sp>
        <p:nvSpPr>
          <p:cNvPr id="57377" name="Line 33"/>
          <p:cNvSpPr>
            <a:spLocks noChangeShapeType="1"/>
          </p:cNvSpPr>
          <p:nvPr/>
        </p:nvSpPr>
        <p:spPr bwMode="auto">
          <a:xfrm flipV="1">
            <a:off x="1770063" y="5295900"/>
            <a:ext cx="0" cy="303213"/>
          </a:xfrm>
          <a:prstGeom prst="line">
            <a:avLst/>
          </a:prstGeom>
          <a:noFill/>
          <a:ln w="28575">
            <a:solidFill>
              <a:srgbClr val="FFFFFF"/>
            </a:solidFill>
            <a:round/>
            <a:headEnd/>
            <a:tailEnd type="triangle" w="med" len="med"/>
          </a:ln>
        </p:spPr>
        <p:txBody>
          <a:bodyPr wrap="none" anchor="ctr"/>
          <a:lstStyle/>
          <a:p>
            <a:endParaRPr lang="bg-BG"/>
          </a:p>
        </p:txBody>
      </p:sp>
      <p:sp>
        <p:nvSpPr>
          <p:cNvPr id="57378" name="Rectangle 34"/>
          <p:cNvSpPr>
            <a:spLocks noChangeArrowheads="1"/>
          </p:cNvSpPr>
          <p:nvPr/>
        </p:nvSpPr>
        <p:spPr bwMode="auto">
          <a:xfrm rot="-5400000">
            <a:off x="-474662" y="3406775"/>
            <a:ext cx="2601912" cy="274638"/>
          </a:xfrm>
          <a:prstGeom prst="rect">
            <a:avLst/>
          </a:prstGeom>
          <a:noFill/>
          <a:ln w="9525">
            <a:noFill/>
            <a:miter lim="800000"/>
            <a:headEnd/>
            <a:tailEnd/>
          </a:ln>
        </p:spPr>
        <p:txBody>
          <a:bodyPr wrap="none" lIns="0" tIns="0" rIns="0" bIns="0">
            <a:spAutoFit/>
          </a:bodyPr>
          <a:lstStyle/>
          <a:p>
            <a:r>
              <a:rPr lang="en-GB" altLang="bg-BG">
                <a:solidFill>
                  <a:srgbClr val="FFFFFF"/>
                </a:solidFill>
              </a:rPr>
              <a:t>CD4+ </a:t>
            </a:r>
            <a:r>
              <a:rPr lang="bg-BG" altLang="bg-BG">
                <a:solidFill>
                  <a:srgbClr val="FFFFFF"/>
                </a:solidFill>
              </a:rPr>
              <a:t>брой</a:t>
            </a:r>
            <a:r>
              <a:rPr lang="en-GB" altLang="bg-BG">
                <a:solidFill>
                  <a:srgbClr val="FFFFFF"/>
                </a:solidFill>
              </a:rPr>
              <a:t> (</a:t>
            </a:r>
            <a:r>
              <a:rPr lang="bg-BG" altLang="bg-BG">
                <a:solidFill>
                  <a:srgbClr val="FFFFFF"/>
                </a:solidFill>
              </a:rPr>
              <a:t>клетки</a:t>
            </a:r>
            <a:r>
              <a:rPr lang="en-GB" altLang="bg-BG">
                <a:solidFill>
                  <a:srgbClr val="FFFFFF"/>
                </a:solidFill>
              </a:rPr>
              <a:t>/mm</a:t>
            </a:r>
            <a:r>
              <a:rPr lang="en-GB" altLang="bg-BG" baseline="30000">
                <a:solidFill>
                  <a:srgbClr val="FFFFFF"/>
                </a:solidFill>
              </a:rPr>
              <a:t>3</a:t>
            </a:r>
            <a:r>
              <a:rPr lang="en-GB" altLang="bg-BG">
                <a:solidFill>
                  <a:srgbClr val="FFFFFF"/>
                </a:solidFill>
              </a:rPr>
              <a:t>)</a:t>
            </a:r>
          </a:p>
        </p:txBody>
      </p:sp>
      <p:sp>
        <p:nvSpPr>
          <p:cNvPr id="57379" name="Rectangle 35"/>
          <p:cNvSpPr>
            <a:spLocks noChangeArrowheads="1"/>
          </p:cNvSpPr>
          <p:nvPr/>
        </p:nvSpPr>
        <p:spPr bwMode="auto">
          <a:xfrm>
            <a:off x="2700338" y="2060575"/>
            <a:ext cx="2944812" cy="274638"/>
          </a:xfrm>
          <a:prstGeom prst="rect">
            <a:avLst/>
          </a:prstGeom>
          <a:noFill/>
          <a:ln w="9525">
            <a:noFill/>
            <a:miter lim="800000"/>
            <a:headEnd/>
            <a:tailEnd/>
          </a:ln>
        </p:spPr>
        <p:txBody>
          <a:bodyPr wrap="none" lIns="0" tIns="0" rIns="0" bIns="0">
            <a:spAutoFit/>
          </a:bodyPr>
          <a:lstStyle/>
          <a:p>
            <a:r>
              <a:rPr lang="en-GB" altLang="bg-BG" sz="1600">
                <a:solidFill>
                  <a:srgbClr val="33CC33"/>
                </a:solidFill>
              </a:rPr>
              <a:t>‘</a:t>
            </a:r>
            <a:r>
              <a:rPr lang="bg-BG" altLang="bg-BG" b="1">
                <a:solidFill>
                  <a:srgbClr val="33CC33"/>
                </a:solidFill>
              </a:rPr>
              <a:t>Асимптоматичен</a:t>
            </a:r>
            <a:r>
              <a:rPr lang="en-GB" altLang="bg-BG" b="1">
                <a:solidFill>
                  <a:srgbClr val="33CC33"/>
                </a:solidFill>
              </a:rPr>
              <a:t>’ </a:t>
            </a:r>
            <a:r>
              <a:rPr lang="bg-BG" altLang="bg-BG" b="1">
                <a:solidFill>
                  <a:srgbClr val="33CC33"/>
                </a:solidFill>
              </a:rPr>
              <a:t>период</a:t>
            </a:r>
            <a:endParaRPr lang="en-GB" altLang="bg-BG" b="1">
              <a:solidFill>
                <a:srgbClr val="33CC33"/>
              </a:solidFill>
            </a:endParaRPr>
          </a:p>
        </p:txBody>
      </p:sp>
      <p:sp>
        <p:nvSpPr>
          <p:cNvPr id="57380" name="Rectangle 36"/>
          <p:cNvSpPr>
            <a:spLocks noChangeArrowheads="1"/>
          </p:cNvSpPr>
          <p:nvPr/>
        </p:nvSpPr>
        <p:spPr bwMode="auto">
          <a:xfrm>
            <a:off x="5651500" y="3789363"/>
            <a:ext cx="2392363" cy="793750"/>
          </a:xfrm>
          <a:prstGeom prst="rect">
            <a:avLst/>
          </a:prstGeom>
          <a:noFill/>
          <a:ln w="9525">
            <a:noFill/>
            <a:miter lim="800000"/>
            <a:headEnd/>
            <a:tailEnd/>
          </a:ln>
        </p:spPr>
        <p:txBody>
          <a:bodyPr lIns="0" tIns="0" rIns="0" bIns="0">
            <a:spAutoFit/>
          </a:bodyPr>
          <a:lstStyle/>
          <a:p>
            <a:pPr eaLnBrk="0" hangingPunct="0"/>
            <a:r>
              <a:rPr lang="bg-BG" altLang="bg-BG" sz="1600">
                <a:solidFill>
                  <a:schemeClr val="hlink"/>
                </a:solidFill>
              </a:rPr>
              <a:t>Късни</a:t>
            </a:r>
            <a:r>
              <a:rPr lang="en-GB" altLang="bg-BG" sz="1600">
                <a:solidFill>
                  <a:schemeClr val="hlink"/>
                </a:solidFill>
              </a:rPr>
              <a:t> </a:t>
            </a:r>
            <a:r>
              <a:rPr lang="bg-BG" altLang="bg-BG">
                <a:solidFill>
                  <a:schemeClr val="hlink"/>
                </a:solidFill>
              </a:rPr>
              <a:t>опортюнистични </a:t>
            </a:r>
          </a:p>
          <a:p>
            <a:pPr eaLnBrk="0" hangingPunct="0"/>
            <a:r>
              <a:rPr lang="bg-BG" altLang="bg-BG">
                <a:solidFill>
                  <a:schemeClr val="hlink"/>
                </a:solidFill>
              </a:rPr>
              <a:t>инфекции</a:t>
            </a:r>
            <a:r>
              <a:rPr lang="en-GB" altLang="bg-BG" sz="1600">
                <a:solidFill>
                  <a:srgbClr val="FFFFFF"/>
                </a:solidFill>
              </a:rPr>
              <a:t>;</a:t>
            </a:r>
            <a:br>
              <a:rPr lang="en-GB" altLang="bg-BG" sz="1600">
                <a:solidFill>
                  <a:srgbClr val="FFFFFF"/>
                </a:solidFill>
              </a:rPr>
            </a:br>
            <a:endParaRPr lang="en-GB" altLang="bg-BG" sz="1600">
              <a:solidFill>
                <a:srgbClr val="FFFFFF"/>
              </a:solidFill>
            </a:endParaRPr>
          </a:p>
        </p:txBody>
      </p:sp>
      <p:sp>
        <p:nvSpPr>
          <p:cNvPr id="51237" name="Rectangle 37"/>
          <p:cNvSpPr>
            <a:spLocks noGrp="1" noChangeArrowheads="1"/>
          </p:cNvSpPr>
          <p:nvPr>
            <p:ph type="title"/>
          </p:nvPr>
        </p:nvSpPr>
        <p:spPr>
          <a:xfrm>
            <a:off x="179388" y="304800"/>
            <a:ext cx="8964612" cy="963613"/>
          </a:xfrm>
        </p:spPr>
        <p:txBody>
          <a:bodyPr/>
          <a:lstStyle/>
          <a:p>
            <a:pPr eaLnBrk="1" hangingPunct="1">
              <a:defRPr/>
            </a:pPr>
            <a:r>
              <a:rPr lang="bg-BG" sz="3600" b="1" smtClean="0">
                <a:solidFill>
                  <a:srgbClr val="FF9900"/>
                </a:solidFill>
              </a:rPr>
              <a:t>Клинично протичане ХИВ/СПИН</a:t>
            </a:r>
            <a:endParaRPr lang="en-GB" sz="3600" b="1" smtClean="0">
              <a:solidFill>
                <a:srgbClr val="FF9900"/>
              </a:solidFill>
            </a:endParaRPr>
          </a:p>
        </p:txBody>
      </p:sp>
      <p:sp>
        <p:nvSpPr>
          <p:cNvPr id="57382" name="Line 38"/>
          <p:cNvSpPr>
            <a:spLocks noChangeShapeType="1"/>
          </p:cNvSpPr>
          <p:nvPr/>
        </p:nvSpPr>
        <p:spPr bwMode="auto">
          <a:xfrm>
            <a:off x="1951038" y="1792288"/>
            <a:ext cx="0" cy="977900"/>
          </a:xfrm>
          <a:prstGeom prst="line">
            <a:avLst/>
          </a:prstGeom>
          <a:noFill/>
          <a:ln w="6350">
            <a:solidFill>
              <a:srgbClr val="FFFFFF"/>
            </a:solidFill>
            <a:round/>
            <a:headEnd/>
            <a:tailEnd type="triangle" w="med" len="med"/>
          </a:ln>
        </p:spPr>
        <p:txBody>
          <a:bodyPr wrap="none" anchor="ctr"/>
          <a:lstStyle/>
          <a:p>
            <a:endParaRPr lang="bg-BG"/>
          </a:p>
        </p:txBody>
      </p:sp>
      <p:sp>
        <p:nvSpPr>
          <p:cNvPr id="57383" name="Line 39"/>
          <p:cNvSpPr>
            <a:spLocks noChangeShapeType="1"/>
          </p:cNvSpPr>
          <p:nvPr/>
        </p:nvSpPr>
        <p:spPr bwMode="auto">
          <a:xfrm>
            <a:off x="4367213" y="2419350"/>
            <a:ext cx="0" cy="819150"/>
          </a:xfrm>
          <a:prstGeom prst="line">
            <a:avLst/>
          </a:prstGeom>
          <a:noFill/>
          <a:ln w="12700">
            <a:solidFill>
              <a:srgbClr val="FFFFFF"/>
            </a:solidFill>
            <a:round/>
            <a:headEnd/>
            <a:tailEnd type="triangle" w="med" len="med"/>
          </a:ln>
        </p:spPr>
        <p:txBody>
          <a:bodyPr wrap="none" anchor="ctr"/>
          <a:lstStyle/>
          <a:p>
            <a:endParaRPr lang="bg-BG"/>
          </a:p>
        </p:txBody>
      </p:sp>
      <p:sp>
        <p:nvSpPr>
          <p:cNvPr id="57384" name="Line 40"/>
          <p:cNvSpPr>
            <a:spLocks noChangeShapeType="1"/>
          </p:cNvSpPr>
          <p:nvPr/>
        </p:nvSpPr>
        <p:spPr bwMode="auto">
          <a:xfrm>
            <a:off x="5554663" y="3254375"/>
            <a:ext cx="0" cy="1254125"/>
          </a:xfrm>
          <a:prstGeom prst="line">
            <a:avLst/>
          </a:prstGeom>
          <a:noFill/>
          <a:ln w="12700">
            <a:solidFill>
              <a:srgbClr val="FFFFFF"/>
            </a:solidFill>
            <a:round/>
            <a:headEnd/>
            <a:tailEnd type="triangle" w="med" len="med"/>
          </a:ln>
        </p:spPr>
        <p:txBody>
          <a:bodyPr wrap="none" anchor="ctr"/>
          <a:lstStyle/>
          <a:p>
            <a:endParaRPr lang="bg-BG"/>
          </a:p>
        </p:txBody>
      </p:sp>
      <p:sp>
        <p:nvSpPr>
          <p:cNvPr id="57385" name="Line 41"/>
          <p:cNvSpPr>
            <a:spLocks noChangeShapeType="1"/>
          </p:cNvSpPr>
          <p:nvPr/>
        </p:nvSpPr>
        <p:spPr bwMode="auto">
          <a:xfrm>
            <a:off x="6245225" y="4132263"/>
            <a:ext cx="0" cy="776287"/>
          </a:xfrm>
          <a:prstGeom prst="line">
            <a:avLst/>
          </a:prstGeom>
          <a:noFill/>
          <a:ln w="12700">
            <a:solidFill>
              <a:srgbClr val="FFFFFF"/>
            </a:solidFill>
            <a:round/>
            <a:headEnd/>
            <a:tailEnd type="triangle" w="med" len="med"/>
          </a:ln>
        </p:spPr>
        <p:txBody>
          <a:bodyPr wrap="none" anchor="ctr"/>
          <a:lstStyle/>
          <a:p>
            <a:endParaRPr lang="bg-BG"/>
          </a:p>
        </p:txBody>
      </p:sp>
      <p:sp>
        <p:nvSpPr>
          <p:cNvPr id="57386" name="Freeform 42"/>
          <p:cNvSpPr>
            <a:spLocks/>
          </p:cNvSpPr>
          <p:nvPr/>
        </p:nvSpPr>
        <p:spPr bwMode="auto">
          <a:xfrm>
            <a:off x="1770063" y="1868488"/>
            <a:ext cx="5821362" cy="3341687"/>
          </a:xfrm>
          <a:custGeom>
            <a:avLst/>
            <a:gdLst>
              <a:gd name="T0" fmla="*/ 0 w 3667"/>
              <a:gd name="T1" fmla="*/ 2147483647 h 2105"/>
              <a:gd name="T2" fmla="*/ 2147483647 w 3667"/>
              <a:gd name="T3" fmla="*/ 2147483647 h 2105"/>
              <a:gd name="T4" fmla="*/ 2147483647 w 3667"/>
              <a:gd name="T5" fmla="*/ 2147483647 h 2105"/>
              <a:gd name="T6" fmla="*/ 2147483647 w 3667"/>
              <a:gd name="T7" fmla="*/ 2147483647 h 2105"/>
              <a:gd name="T8" fmla="*/ 2147483647 w 3667"/>
              <a:gd name="T9" fmla="*/ 2147483647 h 2105"/>
              <a:gd name="T10" fmla="*/ 2147483647 w 3667"/>
              <a:gd name="T11" fmla="*/ 2147483647 h 2105"/>
              <a:gd name="T12" fmla="*/ 2147483647 w 3667"/>
              <a:gd name="T13" fmla="*/ 2147483647 h 2105"/>
              <a:gd name="T14" fmla="*/ 2147483647 w 3667"/>
              <a:gd name="T15" fmla="*/ 2147483647 h 2105"/>
              <a:gd name="T16" fmla="*/ 2147483647 w 3667"/>
              <a:gd name="T17" fmla="*/ 2147483647 h 2105"/>
              <a:gd name="T18" fmla="*/ 2147483647 w 3667"/>
              <a:gd name="T19" fmla="*/ 2147483647 h 2105"/>
              <a:gd name="T20" fmla="*/ 2147483647 w 3667"/>
              <a:gd name="T21" fmla="*/ 2147483647 h 2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67"/>
              <a:gd name="T34" fmla="*/ 0 h 2105"/>
              <a:gd name="T35" fmla="*/ 3667 w 3667"/>
              <a:gd name="T36" fmla="*/ 2105 h 2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67" h="2105">
                <a:moveTo>
                  <a:pt x="0" y="2105"/>
                </a:moveTo>
                <a:cubicBezTo>
                  <a:pt x="11" y="1853"/>
                  <a:pt x="23" y="1602"/>
                  <a:pt x="37" y="1264"/>
                </a:cubicBezTo>
                <a:cubicBezTo>
                  <a:pt x="51" y="926"/>
                  <a:pt x="53" y="152"/>
                  <a:pt x="83" y="76"/>
                </a:cubicBezTo>
                <a:cubicBezTo>
                  <a:pt x="113" y="0"/>
                  <a:pt x="133" y="635"/>
                  <a:pt x="220" y="807"/>
                </a:cubicBezTo>
                <a:cubicBezTo>
                  <a:pt x="307" y="979"/>
                  <a:pt x="459" y="1048"/>
                  <a:pt x="604" y="1109"/>
                </a:cubicBezTo>
                <a:cubicBezTo>
                  <a:pt x="749" y="1170"/>
                  <a:pt x="875" y="1161"/>
                  <a:pt x="1088" y="1173"/>
                </a:cubicBezTo>
                <a:cubicBezTo>
                  <a:pt x="1301" y="1185"/>
                  <a:pt x="1631" y="1187"/>
                  <a:pt x="1884" y="1182"/>
                </a:cubicBezTo>
                <a:cubicBezTo>
                  <a:pt x="2137" y="1177"/>
                  <a:pt x="2397" y="1182"/>
                  <a:pt x="2606" y="1145"/>
                </a:cubicBezTo>
                <a:cubicBezTo>
                  <a:pt x="2815" y="1108"/>
                  <a:pt x="2988" y="1073"/>
                  <a:pt x="3136" y="962"/>
                </a:cubicBezTo>
                <a:cubicBezTo>
                  <a:pt x="3284" y="851"/>
                  <a:pt x="3405" y="629"/>
                  <a:pt x="3493" y="478"/>
                </a:cubicBezTo>
                <a:cubicBezTo>
                  <a:pt x="3581" y="327"/>
                  <a:pt x="3627" y="129"/>
                  <a:pt x="3667" y="57"/>
                </a:cubicBezTo>
              </a:path>
            </a:pathLst>
          </a:custGeom>
          <a:noFill/>
          <a:ln w="38100">
            <a:solidFill>
              <a:srgbClr val="00FFFF"/>
            </a:solidFill>
            <a:round/>
            <a:headEnd/>
            <a:tailEnd/>
          </a:ln>
        </p:spPr>
        <p:txBody>
          <a:bodyPr/>
          <a:lstStyle/>
          <a:p>
            <a:endParaRPr lang="bg-BG"/>
          </a:p>
        </p:txBody>
      </p:sp>
      <p:sp>
        <p:nvSpPr>
          <p:cNvPr id="57387" name="Rectangle 43"/>
          <p:cNvSpPr>
            <a:spLocks noChangeArrowheads="1"/>
          </p:cNvSpPr>
          <p:nvPr/>
        </p:nvSpPr>
        <p:spPr bwMode="auto">
          <a:xfrm>
            <a:off x="827088" y="1196975"/>
            <a:ext cx="2516187" cy="488950"/>
          </a:xfrm>
          <a:prstGeom prst="rect">
            <a:avLst/>
          </a:prstGeom>
          <a:noFill/>
          <a:ln w="9525">
            <a:noFill/>
            <a:miter lim="800000"/>
            <a:headEnd/>
            <a:tailEnd/>
          </a:ln>
        </p:spPr>
        <p:txBody>
          <a:bodyPr wrap="none" lIns="0" tIns="0" rIns="0" bIns="0">
            <a:spAutoFit/>
          </a:bodyPr>
          <a:lstStyle/>
          <a:p>
            <a:r>
              <a:rPr lang="bg-BG" altLang="bg-BG" sz="1600" b="1">
                <a:solidFill>
                  <a:schemeClr val="folHlink"/>
                </a:solidFill>
              </a:rPr>
              <a:t>Остра</a:t>
            </a:r>
            <a:r>
              <a:rPr lang="en-GB" altLang="bg-BG" sz="1600" b="1">
                <a:solidFill>
                  <a:schemeClr val="folHlink"/>
                </a:solidFill>
              </a:rPr>
              <a:t> </a:t>
            </a:r>
            <a:r>
              <a:rPr lang="bg-BG" altLang="bg-BG" sz="1600" b="1">
                <a:solidFill>
                  <a:schemeClr val="folHlink"/>
                </a:solidFill>
              </a:rPr>
              <a:t>сероконверсия</a:t>
            </a:r>
            <a:r>
              <a:rPr lang="en-GB" altLang="bg-BG" sz="1600" b="1">
                <a:solidFill>
                  <a:schemeClr val="folHlink"/>
                </a:solidFill>
              </a:rPr>
              <a:t>;</a:t>
            </a:r>
          </a:p>
          <a:p>
            <a:r>
              <a:rPr lang="en-GB" altLang="bg-BG" sz="1600" b="1">
                <a:solidFill>
                  <a:schemeClr val="folHlink"/>
                </a:solidFill>
              </a:rPr>
              <a:t> </a:t>
            </a:r>
            <a:r>
              <a:rPr lang="bg-BG" altLang="bg-BG" sz="1600" b="1">
                <a:solidFill>
                  <a:schemeClr val="folHlink"/>
                </a:solidFill>
              </a:rPr>
              <a:t>първична</a:t>
            </a:r>
            <a:r>
              <a:rPr lang="en-GB" altLang="bg-BG" sz="1600" b="1">
                <a:solidFill>
                  <a:schemeClr val="folHlink"/>
                </a:solidFill>
              </a:rPr>
              <a:t> HIV </a:t>
            </a:r>
            <a:r>
              <a:rPr lang="bg-BG" altLang="bg-BG" sz="1600" b="1">
                <a:solidFill>
                  <a:schemeClr val="folHlink"/>
                </a:solidFill>
              </a:rPr>
              <a:t>инфекция</a:t>
            </a:r>
            <a:endParaRPr lang="en-GB" altLang="bg-BG" sz="1600" b="1">
              <a:solidFill>
                <a:schemeClr val="folHlink"/>
              </a:solidFill>
            </a:endParaRPr>
          </a:p>
        </p:txBody>
      </p:sp>
      <p:sp>
        <p:nvSpPr>
          <p:cNvPr id="57388" name="Rectangle 44"/>
          <p:cNvSpPr>
            <a:spLocks noChangeArrowheads="1"/>
          </p:cNvSpPr>
          <p:nvPr/>
        </p:nvSpPr>
        <p:spPr bwMode="auto">
          <a:xfrm>
            <a:off x="4643438" y="2708275"/>
            <a:ext cx="2265362" cy="488950"/>
          </a:xfrm>
          <a:prstGeom prst="rect">
            <a:avLst/>
          </a:prstGeom>
          <a:noFill/>
          <a:ln w="9525">
            <a:noFill/>
            <a:miter lim="800000"/>
            <a:headEnd/>
            <a:tailEnd/>
          </a:ln>
        </p:spPr>
        <p:txBody>
          <a:bodyPr wrap="none" lIns="0" tIns="0" rIns="0" bIns="0">
            <a:spAutoFit/>
          </a:bodyPr>
          <a:lstStyle/>
          <a:p>
            <a:r>
              <a:rPr lang="bg-BG" altLang="bg-BG" sz="1600">
                <a:solidFill>
                  <a:schemeClr val="hlink"/>
                </a:solidFill>
              </a:rPr>
              <a:t>Ранни опортюнистични </a:t>
            </a:r>
          </a:p>
          <a:p>
            <a:r>
              <a:rPr lang="bg-BG" altLang="bg-BG" sz="1600">
                <a:solidFill>
                  <a:schemeClr val="hlink"/>
                </a:solidFill>
              </a:rPr>
              <a:t>инфекции</a:t>
            </a:r>
            <a:endParaRPr lang="en-GB" altLang="bg-BG" sz="1600">
              <a:solidFill>
                <a:schemeClr val="hlink"/>
              </a:solidFill>
            </a:endParaRPr>
          </a:p>
        </p:txBody>
      </p:sp>
      <p:sp>
        <p:nvSpPr>
          <p:cNvPr id="57389" name="Line 45"/>
          <p:cNvSpPr>
            <a:spLocks noChangeShapeType="1"/>
          </p:cNvSpPr>
          <p:nvPr/>
        </p:nvSpPr>
        <p:spPr bwMode="auto">
          <a:xfrm>
            <a:off x="7786688" y="1971675"/>
            <a:ext cx="0" cy="3243263"/>
          </a:xfrm>
          <a:prstGeom prst="line">
            <a:avLst/>
          </a:prstGeom>
          <a:noFill/>
          <a:ln w="28575">
            <a:solidFill>
              <a:srgbClr val="FFFFFF"/>
            </a:solidFill>
            <a:round/>
            <a:headEnd/>
            <a:tailEnd/>
          </a:ln>
        </p:spPr>
        <p:txBody>
          <a:bodyPr wrap="none" anchor="ctr"/>
          <a:lstStyle/>
          <a:p>
            <a:endParaRPr lang="bg-BG"/>
          </a:p>
        </p:txBody>
      </p:sp>
      <p:sp>
        <p:nvSpPr>
          <p:cNvPr id="57390" name="Line 46"/>
          <p:cNvSpPr>
            <a:spLocks noChangeShapeType="1"/>
          </p:cNvSpPr>
          <p:nvPr/>
        </p:nvSpPr>
        <p:spPr bwMode="auto">
          <a:xfrm>
            <a:off x="7775575" y="1958975"/>
            <a:ext cx="96838" cy="0"/>
          </a:xfrm>
          <a:prstGeom prst="line">
            <a:avLst/>
          </a:prstGeom>
          <a:noFill/>
          <a:ln w="28575">
            <a:solidFill>
              <a:srgbClr val="FFFFFF"/>
            </a:solidFill>
            <a:round/>
            <a:headEnd/>
            <a:tailEnd/>
          </a:ln>
        </p:spPr>
        <p:txBody>
          <a:bodyPr wrap="none" anchor="ctr"/>
          <a:lstStyle/>
          <a:p>
            <a:endParaRPr lang="bg-BG"/>
          </a:p>
        </p:txBody>
      </p:sp>
      <p:sp>
        <p:nvSpPr>
          <p:cNvPr id="57391" name="Line 47"/>
          <p:cNvSpPr>
            <a:spLocks noChangeShapeType="1"/>
          </p:cNvSpPr>
          <p:nvPr/>
        </p:nvSpPr>
        <p:spPr bwMode="auto">
          <a:xfrm>
            <a:off x="7775575" y="5216525"/>
            <a:ext cx="96838" cy="0"/>
          </a:xfrm>
          <a:prstGeom prst="line">
            <a:avLst/>
          </a:prstGeom>
          <a:noFill/>
          <a:ln w="28575">
            <a:solidFill>
              <a:srgbClr val="FFFFFF"/>
            </a:solidFill>
            <a:round/>
            <a:headEnd/>
            <a:tailEnd/>
          </a:ln>
        </p:spPr>
        <p:txBody>
          <a:bodyPr wrap="none" anchor="ctr"/>
          <a:lstStyle/>
          <a:p>
            <a:endParaRPr lang="bg-BG"/>
          </a:p>
        </p:txBody>
      </p:sp>
      <p:sp>
        <p:nvSpPr>
          <p:cNvPr id="57392" name="Rectangle 48"/>
          <p:cNvSpPr>
            <a:spLocks noChangeArrowheads="1"/>
          </p:cNvSpPr>
          <p:nvPr/>
        </p:nvSpPr>
        <p:spPr bwMode="auto">
          <a:xfrm>
            <a:off x="7966075" y="5072063"/>
            <a:ext cx="127000" cy="274637"/>
          </a:xfrm>
          <a:prstGeom prst="rect">
            <a:avLst/>
          </a:prstGeom>
          <a:noFill/>
          <a:ln w="9525">
            <a:noFill/>
            <a:miter lim="800000"/>
            <a:headEnd/>
            <a:tailEnd/>
          </a:ln>
        </p:spPr>
        <p:txBody>
          <a:bodyPr wrap="none" lIns="0" tIns="0" rIns="0" bIns="0">
            <a:spAutoFit/>
          </a:bodyPr>
          <a:lstStyle/>
          <a:p>
            <a:r>
              <a:rPr lang="en-GB" altLang="bg-BG">
                <a:solidFill>
                  <a:srgbClr val="FFFFFF"/>
                </a:solidFill>
              </a:rPr>
              <a:t>0</a:t>
            </a:r>
          </a:p>
        </p:txBody>
      </p:sp>
      <p:sp>
        <p:nvSpPr>
          <p:cNvPr id="57393" name="Rectangle 49"/>
          <p:cNvSpPr>
            <a:spLocks noChangeArrowheads="1"/>
          </p:cNvSpPr>
          <p:nvPr/>
        </p:nvSpPr>
        <p:spPr bwMode="auto">
          <a:xfrm>
            <a:off x="7997825" y="3463925"/>
            <a:ext cx="127000" cy="274638"/>
          </a:xfrm>
          <a:prstGeom prst="rect">
            <a:avLst/>
          </a:prstGeom>
          <a:noFill/>
          <a:ln w="9525">
            <a:noFill/>
            <a:miter lim="800000"/>
            <a:headEnd/>
            <a:tailEnd/>
          </a:ln>
        </p:spPr>
        <p:txBody>
          <a:bodyPr wrap="none" lIns="0" tIns="0" rIns="0" bIns="0">
            <a:spAutoFit/>
          </a:bodyPr>
          <a:lstStyle/>
          <a:p>
            <a:r>
              <a:rPr lang="en-GB" altLang="bg-BG">
                <a:solidFill>
                  <a:srgbClr val="FFFFFF"/>
                </a:solidFill>
              </a:rPr>
              <a:t>3</a:t>
            </a:r>
          </a:p>
        </p:txBody>
      </p:sp>
      <p:sp>
        <p:nvSpPr>
          <p:cNvPr id="57394" name="Rectangle 50"/>
          <p:cNvSpPr>
            <a:spLocks noChangeArrowheads="1"/>
          </p:cNvSpPr>
          <p:nvPr/>
        </p:nvSpPr>
        <p:spPr bwMode="auto">
          <a:xfrm>
            <a:off x="7981950" y="1833563"/>
            <a:ext cx="127000" cy="274637"/>
          </a:xfrm>
          <a:prstGeom prst="rect">
            <a:avLst/>
          </a:prstGeom>
          <a:noFill/>
          <a:ln w="9525">
            <a:noFill/>
            <a:miter lim="800000"/>
            <a:headEnd/>
            <a:tailEnd/>
          </a:ln>
        </p:spPr>
        <p:txBody>
          <a:bodyPr wrap="none" lIns="0" tIns="0" rIns="0" bIns="0">
            <a:spAutoFit/>
          </a:bodyPr>
          <a:lstStyle/>
          <a:p>
            <a:r>
              <a:rPr lang="en-GB" altLang="bg-BG">
                <a:solidFill>
                  <a:srgbClr val="FFFFFF"/>
                </a:solidFill>
              </a:rPr>
              <a:t>6</a:t>
            </a:r>
          </a:p>
        </p:txBody>
      </p:sp>
      <p:sp>
        <p:nvSpPr>
          <p:cNvPr id="57395" name="Line 51"/>
          <p:cNvSpPr>
            <a:spLocks noChangeShapeType="1"/>
          </p:cNvSpPr>
          <p:nvPr/>
        </p:nvSpPr>
        <p:spPr bwMode="auto">
          <a:xfrm>
            <a:off x="7777163" y="3606800"/>
            <a:ext cx="96837" cy="0"/>
          </a:xfrm>
          <a:prstGeom prst="line">
            <a:avLst/>
          </a:prstGeom>
          <a:noFill/>
          <a:ln w="28575">
            <a:solidFill>
              <a:srgbClr val="FFFFFF"/>
            </a:solidFill>
            <a:round/>
            <a:headEnd/>
            <a:tailEnd/>
          </a:ln>
        </p:spPr>
        <p:txBody>
          <a:bodyPr wrap="none" anchor="ctr"/>
          <a:lstStyle/>
          <a:p>
            <a:endParaRPr lang="bg-BG"/>
          </a:p>
        </p:txBody>
      </p:sp>
      <p:sp>
        <p:nvSpPr>
          <p:cNvPr id="57396" name="Line 52"/>
          <p:cNvSpPr>
            <a:spLocks noChangeShapeType="1"/>
          </p:cNvSpPr>
          <p:nvPr/>
        </p:nvSpPr>
        <p:spPr bwMode="auto">
          <a:xfrm>
            <a:off x="1754188" y="6615113"/>
            <a:ext cx="4356100" cy="0"/>
          </a:xfrm>
          <a:prstGeom prst="line">
            <a:avLst/>
          </a:prstGeom>
          <a:noFill/>
          <a:ln w="57150">
            <a:solidFill>
              <a:srgbClr val="FFCC99"/>
            </a:solidFill>
            <a:round/>
            <a:headEnd type="triangle" w="med" len="med"/>
            <a:tailEnd type="triangle" w="med" len="med"/>
          </a:ln>
        </p:spPr>
        <p:txBody>
          <a:bodyPr wrap="none" anchor="ctr"/>
          <a:lstStyle/>
          <a:p>
            <a:endParaRPr lang="bg-BG"/>
          </a:p>
        </p:txBody>
      </p:sp>
      <p:sp>
        <p:nvSpPr>
          <p:cNvPr id="57397" name="Line 53"/>
          <p:cNvSpPr>
            <a:spLocks noChangeShapeType="1"/>
          </p:cNvSpPr>
          <p:nvPr/>
        </p:nvSpPr>
        <p:spPr bwMode="auto">
          <a:xfrm>
            <a:off x="6170613" y="6615113"/>
            <a:ext cx="1546225" cy="0"/>
          </a:xfrm>
          <a:prstGeom prst="line">
            <a:avLst/>
          </a:prstGeom>
          <a:noFill/>
          <a:ln w="57150">
            <a:solidFill>
              <a:srgbClr val="FFCC99"/>
            </a:solidFill>
            <a:round/>
            <a:headEnd type="triangle" w="med" len="med"/>
            <a:tailEnd type="triangle" w="med" len="med"/>
          </a:ln>
        </p:spPr>
        <p:txBody>
          <a:bodyPr wrap="none" anchor="ctr"/>
          <a:lstStyle/>
          <a:p>
            <a:endParaRPr lang="bg-BG"/>
          </a:p>
        </p:txBody>
      </p:sp>
      <p:sp>
        <p:nvSpPr>
          <p:cNvPr id="57398" name="Rectangle 54"/>
          <p:cNvSpPr>
            <a:spLocks noChangeArrowheads="1"/>
          </p:cNvSpPr>
          <p:nvPr/>
        </p:nvSpPr>
        <p:spPr bwMode="auto">
          <a:xfrm>
            <a:off x="7661275" y="6207125"/>
            <a:ext cx="1087438" cy="422275"/>
          </a:xfrm>
          <a:prstGeom prst="rect">
            <a:avLst/>
          </a:prstGeom>
          <a:noFill/>
          <a:ln w="9525">
            <a:noFill/>
            <a:miter lim="800000"/>
            <a:headEnd/>
            <a:tailEnd/>
          </a:ln>
        </p:spPr>
        <p:txBody>
          <a:bodyPr lIns="92075" tIns="46038" rIns="92075" bIns="46038">
            <a:spAutoFit/>
          </a:bodyPr>
          <a:lstStyle/>
          <a:p>
            <a:pPr algn="ctr">
              <a:lnSpc>
                <a:spcPct val="120000"/>
              </a:lnSpc>
            </a:pPr>
            <a:r>
              <a:rPr lang="bg-BG" altLang="bg-BG" b="1">
                <a:solidFill>
                  <a:srgbClr val="FFCC99"/>
                </a:solidFill>
              </a:rPr>
              <a:t>смърт</a:t>
            </a:r>
            <a:r>
              <a:rPr lang="de-DE" altLang="bg-BG" b="1">
                <a:solidFill>
                  <a:srgbClr val="FFCC99"/>
                </a:solidFill>
              </a:rPr>
              <a:t>    </a:t>
            </a:r>
          </a:p>
        </p:txBody>
      </p:sp>
      <p:sp>
        <p:nvSpPr>
          <p:cNvPr id="57399" name="Rectangle 55"/>
          <p:cNvSpPr>
            <a:spLocks noChangeArrowheads="1"/>
          </p:cNvSpPr>
          <p:nvPr/>
        </p:nvSpPr>
        <p:spPr bwMode="auto">
          <a:xfrm>
            <a:off x="6411913" y="6196013"/>
            <a:ext cx="1112837" cy="422275"/>
          </a:xfrm>
          <a:prstGeom prst="rect">
            <a:avLst/>
          </a:prstGeom>
          <a:noFill/>
          <a:ln w="9525">
            <a:noFill/>
            <a:miter lim="800000"/>
            <a:headEnd/>
            <a:tailEnd/>
          </a:ln>
        </p:spPr>
        <p:txBody>
          <a:bodyPr lIns="92075" tIns="46038" rIns="92075" bIns="46038">
            <a:spAutoFit/>
          </a:bodyPr>
          <a:lstStyle/>
          <a:p>
            <a:pPr algn="ctr">
              <a:lnSpc>
                <a:spcPct val="120000"/>
              </a:lnSpc>
            </a:pPr>
            <a:r>
              <a:rPr lang="bg-BG" altLang="bg-BG" b="1">
                <a:solidFill>
                  <a:srgbClr val="FFCC99"/>
                </a:solidFill>
              </a:rPr>
              <a:t>СПИН</a:t>
            </a:r>
            <a:r>
              <a:rPr lang="de-DE" altLang="bg-BG" b="1">
                <a:solidFill>
                  <a:srgbClr val="FFCC99"/>
                </a:solidFill>
              </a:rPr>
              <a:t>    </a:t>
            </a:r>
          </a:p>
        </p:txBody>
      </p:sp>
      <p:sp>
        <p:nvSpPr>
          <p:cNvPr id="57400" name="Rectangle 56"/>
          <p:cNvSpPr>
            <a:spLocks noChangeArrowheads="1"/>
          </p:cNvSpPr>
          <p:nvPr/>
        </p:nvSpPr>
        <p:spPr bwMode="auto">
          <a:xfrm>
            <a:off x="3130550" y="6207125"/>
            <a:ext cx="1873250" cy="422275"/>
          </a:xfrm>
          <a:prstGeom prst="rect">
            <a:avLst/>
          </a:prstGeom>
          <a:noFill/>
          <a:ln w="9525">
            <a:noFill/>
            <a:miter lim="800000"/>
            <a:headEnd/>
            <a:tailEnd/>
          </a:ln>
        </p:spPr>
        <p:txBody>
          <a:bodyPr lIns="92075" tIns="46038" rIns="92075" bIns="46038">
            <a:spAutoFit/>
          </a:bodyPr>
          <a:lstStyle/>
          <a:p>
            <a:pPr algn="ctr">
              <a:lnSpc>
                <a:spcPct val="120000"/>
              </a:lnSpc>
            </a:pPr>
            <a:r>
              <a:rPr lang="de-DE" altLang="bg-BG" b="1">
                <a:solidFill>
                  <a:srgbClr val="FFCC99"/>
                </a:solidFill>
              </a:rPr>
              <a:t>HIV </a:t>
            </a:r>
            <a:r>
              <a:rPr lang="bg-BG" altLang="bg-BG" b="1">
                <a:solidFill>
                  <a:srgbClr val="FFCC99"/>
                </a:solidFill>
              </a:rPr>
              <a:t>инфекции</a:t>
            </a:r>
            <a:r>
              <a:rPr lang="de-DE" altLang="bg-BG" b="1">
                <a:solidFill>
                  <a:srgbClr val="FFCC99"/>
                </a:solidFill>
              </a:rPr>
              <a:t>    </a:t>
            </a:r>
          </a:p>
        </p:txBody>
      </p:sp>
      <p:sp>
        <p:nvSpPr>
          <p:cNvPr id="57401" name="Text Box 57"/>
          <p:cNvSpPr txBox="1">
            <a:spLocks noChangeArrowheads="1"/>
          </p:cNvSpPr>
          <p:nvPr/>
        </p:nvSpPr>
        <p:spPr bwMode="auto">
          <a:xfrm rot="5400000">
            <a:off x="6956425" y="3416300"/>
            <a:ext cx="3073400" cy="304800"/>
          </a:xfrm>
          <a:prstGeom prst="rect">
            <a:avLst/>
          </a:prstGeom>
          <a:noFill/>
          <a:ln w="9525">
            <a:noFill/>
            <a:miter lim="800000"/>
            <a:headEnd/>
            <a:tailEnd/>
          </a:ln>
        </p:spPr>
        <p:txBody>
          <a:bodyPr wrap="none">
            <a:spAutoFit/>
          </a:bodyPr>
          <a:lstStyle/>
          <a:p>
            <a:r>
              <a:rPr lang="en-GB" altLang="bg-BG" sz="1400">
                <a:solidFill>
                  <a:srgbClr val="FFFFFF"/>
                </a:solidFill>
              </a:rPr>
              <a:t>Log</a:t>
            </a:r>
            <a:r>
              <a:rPr lang="en-GB" altLang="bg-BG" sz="1400" baseline="-25000">
                <a:solidFill>
                  <a:srgbClr val="FFFFFF"/>
                </a:solidFill>
              </a:rPr>
              <a:t>10</a:t>
            </a:r>
            <a:r>
              <a:rPr lang="en-GB" altLang="bg-BG" sz="1400">
                <a:solidFill>
                  <a:srgbClr val="FFFFFF"/>
                </a:solidFill>
              </a:rPr>
              <a:t> </a:t>
            </a:r>
            <a:r>
              <a:rPr lang="bg-BG" altLang="bg-BG" sz="1400">
                <a:solidFill>
                  <a:srgbClr val="FFFFFF"/>
                </a:solidFill>
              </a:rPr>
              <a:t>плазмени</a:t>
            </a:r>
            <a:r>
              <a:rPr lang="en-GB" altLang="bg-BG" sz="1400">
                <a:solidFill>
                  <a:srgbClr val="FFFFFF"/>
                </a:solidFill>
              </a:rPr>
              <a:t> HIV </a:t>
            </a:r>
            <a:r>
              <a:rPr lang="bg-BG" altLang="bg-BG" sz="1400">
                <a:solidFill>
                  <a:srgbClr val="FFFFFF"/>
                </a:solidFill>
              </a:rPr>
              <a:t>РНК</a:t>
            </a:r>
            <a:r>
              <a:rPr lang="en-GB" altLang="bg-BG" sz="1400">
                <a:solidFill>
                  <a:srgbClr val="FFFFFF"/>
                </a:solidFill>
              </a:rPr>
              <a:t> (</a:t>
            </a:r>
            <a:r>
              <a:rPr lang="bg-BG" altLang="bg-BG" sz="1400">
                <a:solidFill>
                  <a:srgbClr val="FFFFFF"/>
                </a:solidFill>
              </a:rPr>
              <a:t>копия</a:t>
            </a:r>
            <a:r>
              <a:rPr lang="en-GB" altLang="bg-BG" sz="1400">
                <a:solidFill>
                  <a:srgbClr val="FFFFFF"/>
                </a:solidFill>
              </a:rPr>
              <a:t>/ml)</a:t>
            </a:r>
          </a:p>
        </p:txBody>
      </p:sp>
      <p:sp>
        <p:nvSpPr>
          <p:cNvPr id="57402" name="Line 58"/>
          <p:cNvSpPr>
            <a:spLocks noChangeShapeType="1"/>
          </p:cNvSpPr>
          <p:nvPr/>
        </p:nvSpPr>
        <p:spPr bwMode="auto">
          <a:xfrm flipV="1">
            <a:off x="1843088" y="3730625"/>
            <a:ext cx="5835650" cy="20638"/>
          </a:xfrm>
          <a:prstGeom prst="line">
            <a:avLst/>
          </a:prstGeom>
          <a:noFill/>
          <a:ln w="38100">
            <a:solidFill>
              <a:srgbClr val="FFFFFF"/>
            </a:solidFill>
            <a:prstDash val="dash"/>
            <a:round/>
            <a:headEnd/>
            <a:tailEnd/>
          </a:ln>
        </p:spPr>
        <p:txBody>
          <a:bodyPr/>
          <a:lstStyle/>
          <a:p>
            <a:endParaRPr lang="bg-BG"/>
          </a:p>
        </p:txBody>
      </p:sp>
      <p:sp>
        <p:nvSpPr>
          <p:cNvPr id="57403" name="Text Box 59"/>
          <p:cNvSpPr txBox="1">
            <a:spLocks noChangeArrowheads="1"/>
          </p:cNvSpPr>
          <p:nvPr/>
        </p:nvSpPr>
        <p:spPr bwMode="auto">
          <a:xfrm>
            <a:off x="2917825" y="3803650"/>
            <a:ext cx="2089150" cy="641350"/>
          </a:xfrm>
          <a:prstGeom prst="rect">
            <a:avLst/>
          </a:prstGeom>
          <a:noFill/>
          <a:ln w="9525">
            <a:noFill/>
            <a:miter lim="800000"/>
            <a:headEnd/>
            <a:tailEnd/>
          </a:ln>
        </p:spPr>
        <p:txBody>
          <a:bodyPr>
            <a:spAutoFit/>
          </a:bodyPr>
          <a:lstStyle/>
          <a:p>
            <a:pPr>
              <a:spcBef>
                <a:spcPct val="50000"/>
              </a:spcBef>
            </a:pPr>
            <a:r>
              <a:rPr lang="bg-BG" altLang="bg-BG" b="1">
                <a:solidFill>
                  <a:srgbClr val="FFFFFF"/>
                </a:solidFill>
              </a:rPr>
              <a:t>Вирусно стабилно ниво</a:t>
            </a:r>
            <a:endParaRPr lang="en-US" altLang="bg-BG" b="1">
              <a:solidFill>
                <a:srgbClr val="FFFFFF"/>
              </a:solidFill>
            </a:endParaRPr>
          </a:p>
        </p:txBody>
      </p:sp>
      <p:sp>
        <p:nvSpPr>
          <p:cNvPr id="57404" name="Text Box 60"/>
          <p:cNvSpPr txBox="1">
            <a:spLocks noChangeArrowheads="1"/>
          </p:cNvSpPr>
          <p:nvPr/>
        </p:nvSpPr>
        <p:spPr bwMode="auto">
          <a:xfrm>
            <a:off x="6011863" y="1773238"/>
            <a:ext cx="1114425" cy="457200"/>
          </a:xfrm>
          <a:prstGeom prst="rect">
            <a:avLst/>
          </a:prstGeom>
          <a:noFill/>
          <a:ln w="9525">
            <a:noFill/>
            <a:miter lim="800000"/>
            <a:headEnd/>
            <a:tailEnd/>
          </a:ln>
        </p:spPr>
        <p:txBody>
          <a:bodyPr wrap="none">
            <a:spAutoFit/>
          </a:bodyPr>
          <a:lstStyle/>
          <a:p>
            <a:r>
              <a:rPr lang="bg-BG" altLang="bg-BG" sz="2400" b="1">
                <a:solidFill>
                  <a:schemeClr val="hlink"/>
                </a:solidFill>
                <a:latin typeface="Times New Roman" pitchFamily="18" charset="0"/>
              </a:rPr>
              <a:t>СПИН</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50825" y="333375"/>
            <a:ext cx="8893175" cy="1295400"/>
          </a:xfrm>
        </p:spPr>
        <p:txBody>
          <a:bodyPr/>
          <a:lstStyle/>
          <a:p>
            <a:pPr eaLnBrk="1" hangingPunct="1">
              <a:defRPr/>
            </a:pPr>
            <a:r>
              <a:rPr lang="bg-BG" sz="2800" b="1" smtClean="0"/>
              <a:t>ПРОГРЕСИВНОТО НАМАЛЯВАНЕ НА </a:t>
            </a:r>
            <a:br>
              <a:rPr lang="bg-BG" sz="2800" b="1" smtClean="0"/>
            </a:br>
            <a:r>
              <a:rPr lang="en-US" sz="2800" b="1" smtClean="0"/>
              <a:t>CD4</a:t>
            </a:r>
            <a:r>
              <a:rPr lang="bg-BG" sz="2800" b="1" smtClean="0"/>
              <a:t>+ Т-КЛЕТКИ Е ОСНОВНА ЧЕРТА НА ИНФЕКЦИЯТА С </a:t>
            </a:r>
            <a:r>
              <a:rPr lang="en-US" sz="2800" b="1" smtClean="0"/>
              <a:t>HIV</a:t>
            </a:r>
            <a:r>
              <a:rPr lang="bg-BG" sz="2800" b="1" smtClean="0"/>
              <a:t/>
            </a:r>
            <a:br>
              <a:rPr lang="bg-BG" sz="2800" b="1" smtClean="0"/>
            </a:br>
            <a:endParaRPr lang="en-US" sz="2800" b="1" smtClean="0"/>
          </a:p>
        </p:txBody>
      </p:sp>
      <p:sp>
        <p:nvSpPr>
          <p:cNvPr id="58371" name="Line 3"/>
          <p:cNvSpPr>
            <a:spLocks noChangeShapeType="1"/>
          </p:cNvSpPr>
          <p:nvPr/>
        </p:nvSpPr>
        <p:spPr bwMode="auto">
          <a:xfrm>
            <a:off x="1063625" y="1946275"/>
            <a:ext cx="15875" cy="3219450"/>
          </a:xfrm>
          <a:prstGeom prst="line">
            <a:avLst/>
          </a:prstGeom>
          <a:noFill/>
          <a:ln w="38100">
            <a:solidFill>
              <a:schemeClr val="tx1"/>
            </a:solidFill>
            <a:round/>
            <a:headEnd type="triangle" w="med" len="med"/>
            <a:tailEnd/>
          </a:ln>
        </p:spPr>
        <p:txBody>
          <a:bodyPr wrap="none"/>
          <a:lstStyle/>
          <a:p>
            <a:endParaRPr lang="bg-BG"/>
          </a:p>
        </p:txBody>
      </p:sp>
      <p:sp>
        <p:nvSpPr>
          <p:cNvPr id="58372" name="Line 4"/>
          <p:cNvSpPr>
            <a:spLocks noChangeShapeType="1"/>
          </p:cNvSpPr>
          <p:nvPr/>
        </p:nvSpPr>
        <p:spPr bwMode="auto">
          <a:xfrm>
            <a:off x="1079500" y="5165725"/>
            <a:ext cx="6588125" cy="0"/>
          </a:xfrm>
          <a:prstGeom prst="line">
            <a:avLst/>
          </a:prstGeom>
          <a:noFill/>
          <a:ln w="38100">
            <a:solidFill>
              <a:schemeClr val="tx1"/>
            </a:solidFill>
            <a:round/>
            <a:headEnd/>
            <a:tailEnd type="triangle" w="med" len="med"/>
          </a:ln>
        </p:spPr>
        <p:txBody>
          <a:bodyPr wrap="none"/>
          <a:lstStyle/>
          <a:p>
            <a:endParaRPr lang="bg-BG"/>
          </a:p>
        </p:txBody>
      </p:sp>
      <p:sp>
        <p:nvSpPr>
          <p:cNvPr id="58373" name="Freeform 5"/>
          <p:cNvSpPr>
            <a:spLocks/>
          </p:cNvSpPr>
          <p:nvPr/>
        </p:nvSpPr>
        <p:spPr bwMode="auto">
          <a:xfrm>
            <a:off x="1220788" y="2381250"/>
            <a:ext cx="6026150" cy="2373313"/>
          </a:xfrm>
          <a:custGeom>
            <a:avLst/>
            <a:gdLst>
              <a:gd name="T0" fmla="*/ 0 w 3901"/>
              <a:gd name="T1" fmla="*/ 2147483647 h 1837"/>
              <a:gd name="T2" fmla="*/ 2147483647 w 3901"/>
              <a:gd name="T3" fmla="*/ 2147483647 h 1837"/>
              <a:gd name="T4" fmla="*/ 2147483647 w 3901"/>
              <a:gd name="T5" fmla="*/ 2147483647 h 1837"/>
              <a:gd name="T6" fmla="*/ 2147483647 w 3901"/>
              <a:gd name="T7" fmla="*/ 2147483647 h 1837"/>
              <a:gd name="T8" fmla="*/ 2147483647 w 3901"/>
              <a:gd name="T9" fmla="*/ 2147483647 h 1837"/>
              <a:gd name="T10" fmla="*/ 2147483647 w 3901"/>
              <a:gd name="T11" fmla="*/ 2147483647 h 1837"/>
              <a:gd name="T12" fmla="*/ 2147483647 w 3901"/>
              <a:gd name="T13" fmla="*/ 2147483647 h 1837"/>
              <a:gd name="T14" fmla="*/ 2147483647 w 3901"/>
              <a:gd name="T15" fmla="*/ 2147483647 h 1837"/>
              <a:gd name="T16" fmla="*/ 2147483647 w 3901"/>
              <a:gd name="T17" fmla="*/ 2147483647 h 1837"/>
              <a:gd name="T18" fmla="*/ 2147483647 w 3901"/>
              <a:gd name="T19" fmla="*/ 2147483647 h 1837"/>
              <a:gd name="T20" fmla="*/ 2147483647 w 3901"/>
              <a:gd name="T21" fmla="*/ 2147483647 h 1837"/>
              <a:gd name="T22" fmla="*/ 2147483647 w 3901"/>
              <a:gd name="T23" fmla="*/ 2147483647 h 18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01"/>
              <a:gd name="T37" fmla="*/ 0 h 1837"/>
              <a:gd name="T38" fmla="*/ 3901 w 3901"/>
              <a:gd name="T39" fmla="*/ 1837 h 18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01" h="1837">
                <a:moveTo>
                  <a:pt x="0" y="23"/>
                </a:moveTo>
                <a:cubicBezTo>
                  <a:pt x="79" y="11"/>
                  <a:pt x="159" y="0"/>
                  <a:pt x="227" y="23"/>
                </a:cubicBezTo>
                <a:cubicBezTo>
                  <a:pt x="295" y="46"/>
                  <a:pt x="370" y="114"/>
                  <a:pt x="408" y="159"/>
                </a:cubicBezTo>
                <a:cubicBezTo>
                  <a:pt x="446" y="204"/>
                  <a:pt x="430" y="272"/>
                  <a:pt x="453" y="295"/>
                </a:cubicBezTo>
                <a:cubicBezTo>
                  <a:pt x="476" y="318"/>
                  <a:pt x="506" y="318"/>
                  <a:pt x="544" y="295"/>
                </a:cubicBezTo>
                <a:cubicBezTo>
                  <a:pt x="582" y="272"/>
                  <a:pt x="627" y="189"/>
                  <a:pt x="680" y="159"/>
                </a:cubicBezTo>
                <a:cubicBezTo>
                  <a:pt x="733" y="129"/>
                  <a:pt x="794" y="106"/>
                  <a:pt x="862" y="114"/>
                </a:cubicBezTo>
                <a:cubicBezTo>
                  <a:pt x="930" y="122"/>
                  <a:pt x="816" y="83"/>
                  <a:pt x="1088" y="204"/>
                </a:cubicBezTo>
                <a:cubicBezTo>
                  <a:pt x="1360" y="325"/>
                  <a:pt x="2132" y="680"/>
                  <a:pt x="2495" y="839"/>
                </a:cubicBezTo>
                <a:cubicBezTo>
                  <a:pt x="2858" y="998"/>
                  <a:pt x="3070" y="1036"/>
                  <a:pt x="3266" y="1157"/>
                </a:cubicBezTo>
                <a:cubicBezTo>
                  <a:pt x="3462" y="1278"/>
                  <a:pt x="3568" y="1452"/>
                  <a:pt x="3674" y="1565"/>
                </a:cubicBezTo>
                <a:cubicBezTo>
                  <a:pt x="3780" y="1678"/>
                  <a:pt x="3863" y="1792"/>
                  <a:pt x="3901" y="1837"/>
                </a:cubicBezTo>
              </a:path>
            </a:pathLst>
          </a:custGeom>
          <a:noFill/>
          <a:ln w="57150">
            <a:solidFill>
              <a:schemeClr val="hlink"/>
            </a:solidFill>
            <a:round/>
            <a:headEnd/>
            <a:tailEnd/>
          </a:ln>
        </p:spPr>
        <p:txBody>
          <a:bodyPr wrap="none"/>
          <a:lstStyle/>
          <a:p>
            <a:endParaRPr lang="bg-BG"/>
          </a:p>
        </p:txBody>
      </p:sp>
      <p:sp>
        <p:nvSpPr>
          <p:cNvPr id="52230" name="Text Box 6"/>
          <p:cNvSpPr txBox="1">
            <a:spLocks noChangeArrowheads="1"/>
          </p:cNvSpPr>
          <p:nvPr/>
        </p:nvSpPr>
        <p:spPr bwMode="auto">
          <a:xfrm rot="16200000">
            <a:off x="-419893" y="3337718"/>
            <a:ext cx="1739900" cy="398463"/>
          </a:xfrm>
          <a:prstGeom prst="rect">
            <a:avLst/>
          </a:prstGeom>
          <a:noFill/>
          <a:ln w="9525">
            <a:noFill/>
            <a:miter lim="800000"/>
            <a:headEnd/>
            <a:tailEnd/>
          </a:ln>
          <a:effectLst/>
        </p:spPr>
        <p:txBody>
          <a:bodyPr wrap="none">
            <a:spAutoFit/>
          </a:bodyPr>
          <a:lstStyle/>
          <a:p>
            <a:pPr>
              <a:defRPr/>
            </a:pPr>
            <a:r>
              <a:rPr lang="bg-BG" sz="2000" b="1">
                <a:effectLst>
                  <a:outerShdw blurRad="38100" dist="38100" dir="2700000" algn="tl">
                    <a:srgbClr val="000000"/>
                  </a:outerShdw>
                </a:effectLst>
                <a:latin typeface="Arial" pitchFamily="34" charset="0"/>
              </a:rPr>
              <a:t>Брой клетки</a:t>
            </a:r>
            <a:endParaRPr lang="en-US" sz="2000" b="1">
              <a:effectLst>
                <a:outerShdw blurRad="38100" dist="38100" dir="2700000" algn="tl">
                  <a:srgbClr val="000000"/>
                </a:outerShdw>
              </a:effectLst>
              <a:latin typeface="Arial" pitchFamily="34" charset="0"/>
            </a:endParaRPr>
          </a:p>
        </p:txBody>
      </p:sp>
      <p:sp>
        <p:nvSpPr>
          <p:cNvPr id="58375" name="Text Box 7"/>
          <p:cNvSpPr txBox="1">
            <a:spLocks noChangeArrowheads="1"/>
          </p:cNvSpPr>
          <p:nvPr/>
        </p:nvSpPr>
        <p:spPr bwMode="auto">
          <a:xfrm>
            <a:off x="1416050" y="5318125"/>
            <a:ext cx="3570288" cy="396875"/>
          </a:xfrm>
          <a:prstGeom prst="rect">
            <a:avLst/>
          </a:prstGeom>
          <a:noFill/>
          <a:ln w="9525">
            <a:noFill/>
            <a:miter lim="800000"/>
            <a:headEnd/>
            <a:tailEnd/>
          </a:ln>
        </p:spPr>
        <p:txBody>
          <a:bodyPr wrap="none">
            <a:spAutoFit/>
          </a:bodyPr>
          <a:lstStyle/>
          <a:p>
            <a:r>
              <a:rPr lang="bg-BG" altLang="bg-BG" sz="2000" b="1"/>
              <a:t>Години след заразяването</a:t>
            </a:r>
            <a:endParaRPr lang="en-US" altLang="bg-BG" sz="2000" b="1"/>
          </a:p>
        </p:txBody>
      </p:sp>
      <p:sp>
        <p:nvSpPr>
          <p:cNvPr id="58376" name="Line 8"/>
          <p:cNvSpPr>
            <a:spLocks noChangeShapeType="1"/>
          </p:cNvSpPr>
          <p:nvPr/>
        </p:nvSpPr>
        <p:spPr bwMode="auto">
          <a:xfrm>
            <a:off x="1641475" y="2060575"/>
            <a:ext cx="0" cy="292100"/>
          </a:xfrm>
          <a:prstGeom prst="line">
            <a:avLst/>
          </a:prstGeom>
          <a:noFill/>
          <a:ln w="57150">
            <a:solidFill>
              <a:schemeClr val="tx1"/>
            </a:solidFill>
            <a:round/>
            <a:headEnd/>
            <a:tailEnd type="triangle" w="med" len="med"/>
          </a:ln>
        </p:spPr>
        <p:txBody>
          <a:bodyPr wrap="none"/>
          <a:lstStyle/>
          <a:p>
            <a:endParaRPr lang="bg-BG"/>
          </a:p>
        </p:txBody>
      </p:sp>
      <p:sp>
        <p:nvSpPr>
          <p:cNvPr id="58377" name="Text Box 9"/>
          <p:cNvSpPr txBox="1">
            <a:spLocks noChangeArrowheads="1"/>
          </p:cNvSpPr>
          <p:nvPr/>
        </p:nvSpPr>
        <p:spPr bwMode="auto">
          <a:xfrm>
            <a:off x="1765300" y="1700213"/>
            <a:ext cx="2352675" cy="396875"/>
          </a:xfrm>
          <a:prstGeom prst="rect">
            <a:avLst/>
          </a:prstGeom>
          <a:noFill/>
          <a:ln w="9525">
            <a:noFill/>
            <a:miter lim="800000"/>
            <a:headEnd/>
            <a:tailEnd/>
          </a:ln>
        </p:spPr>
        <p:txBody>
          <a:bodyPr wrap="none">
            <a:spAutoFit/>
          </a:bodyPr>
          <a:lstStyle/>
          <a:p>
            <a:r>
              <a:rPr lang="bg-BG" altLang="bg-BG" sz="2000" b="1"/>
              <a:t>Заразяване с </a:t>
            </a:r>
            <a:r>
              <a:rPr lang="en-US" altLang="bg-BG" sz="2000" b="1"/>
              <a:t>HIV</a:t>
            </a:r>
          </a:p>
        </p:txBody>
      </p:sp>
      <p:sp>
        <p:nvSpPr>
          <p:cNvPr id="52234" name="Text Box 10"/>
          <p:cNvSpPr txBox="1">
            <a:spLocks noChangeArrowheads="1"/>
          </p:cNvSpPr>
          <p:nvPr/>
        </p:nvSpPr>
        <p:spPr bwMode="auto">
          <a:xfrm>
            <a:off x="4441825" y="2686050"/>
            <a:ext cx="1973263" cy="396875"/>
          </a:xfrm>
          <a:prstGeom prst="rect">
            <a:avLst/>
          </a:prstGeom>
          <a:noFill/>
          <a:ln w="9525">
            <a:noFill/>
            <a:miter lim="800000"/>
            <a:headEnd/>
            <a:tailEnd/>
          </a:ln>
          <a:effectLst/>
        </p:spPr>
        <p:txBody>
          <a:bodyPr wrap="none">
            <a:spAutoFit/>
          </a:bodyPr>
          <a:lstStyle/>
          <a:p>
            <a:pPr>
              <a:defRPr/>
            </a:pPr>
            <a:r>
              <a:rPr lang="en-US" sz="2000" b="1">
                <a:solidFill>
                  <a:schemeClr val="hlink"/>
                </a:solidFill>
                <a:effectLst>
                  <a:outerShdw blurRad="38100" dist="38100" dir="2700000" algn="tl">
                    <a:srgbClr val="000000"/>
                  </a:outerShdw>
                </a:effectLst>
                <a:latin typeface="Arial" pitchFamily="34" charset="0"/>
              </a:rPr>
              <a:t>CD4+ T </a:t>
            </a:r>
            <a:r>
              <a:rPr lang="bg-BG" sz="2000" b="1">
                <a:solidFill>
                  <a:schemeClr val="hlink"/>
                </a:solidFill>
                <a:effectLst>
                  <a:outerShdw blurRad="38100" dist="38100" dir="2700000" algn="tl">
                    <a:srgbClr val="000000"/>
                  </a:outerShdw>
                </a:effectLst>
                <a:latin typeface="Arial" pitchFamily="34" charset="0"/>
              </a:rPr>
              <a:t>клетки</a:t>
            </a:r>
            <a:endParaRPr lang="en-US" sz="2000" b="1">
              <a:solidFill>
                <a:schemeClr val="hlink"/>
              </a:solidFill>
              <a:effectLst>
                <a:outerShdw blurRad="38100" dist="38100" dir="2700000" algn="tl">
                  <a:srgbClr val="000000"/>
                </a:outerShdw>
              </a:effectLst>
              <a:latin typeface="Arial" pitchFamily="34" charset="0"/>
            </a:endParaRPr>
          </a:p>
        </p:txBody>
      </p:sp>
      <p:sp>
        <p:nvSpPr>
          <p:cNvPr id="58379" name="Oval 11"/>
          <p:cNvSpPr>
            <a:spLocks noChangeArrowheads="1"/>
          </p:cNvSpPr>
          <p:nvPr/>
        </p:nvSpPr>
        <p:spPr bwMode="auto">
          <a:xfrm>
            <a:off x="4908550" y="3344863"/>
            <a:ext cx="349250" cy="247650"/>
          </a:xfrm>
          <a:prstGeom prst="ellipse">
            <a:avLst/>
          </a:prstGeom>
          <a:solidFill>
            <a:schemeClr val="folHlink"/>
          </a:solidFill>
          <a:ln w="28575">
            <a:solidFill>
              <a:schemeClr val="tx1"/>
            </a:solidFill>
            <a:round/>
            <a:headEnd/>
            <a:tailEnd/>
          </a:ln>
        </p:spPr>
        <p:txBody>
          <a:bodyPr wrap="none" anchor="ctr"/>
          <a:lstStyle/>
          <a:p>
            <a:endParaRPr lang="bg-BG" altLang="bg-BG"/>
          </a:p>
        </p:txBody>
      </p:sp>
      <p:sp>
        <p:nvSpPr>
          <p:cNvPr id="58380" name="Line 12"/>
          <p:cNvSpPr>
            <a:spLocks noChangeShapeType="1"/>
          </p:cNvSpPr>
          <p:nvPr/>
        </p:nvSpPr>
        <p:spPr bwMode="auto">
          <a:xfrm>
            <a:off x="5024438" y="3673475"/>
            <a:ext cx="1747837" cy="1068388"/>
          </a:xfrm>
          <a:prstGeom prst="line">
            <a:avLst/>
          </a:prstGeom>
          <a:noFill/>
          <a:ln w="38100">
            <a:solidFill>
              <a:schemeClr val="folHlink"/>
            </a:solidFill>
            <a:round/>
            <a:headEnd/>
            <a:tailEnd type="triangle" w="med" len="med"/>
          </a:ln>
        </p:spPr>
        <p:txBody>
          <a:bodyPr wrap="none"/>
          <a:lstStyle/>
          <a:p>
            <a:endParaRPr lang="bg-BG"/>
          </a:p>
        </p:txBody>
      </p:sp>
      <p:sp>
        <p:nvSpPr>
          <p:cNvPr id="52237" name="Text Box 13"/>
          <p:cNvSpPr txBox="1">
            <a:spLocks noChangeArrowheads="1"/>
          </p:cNvSpPr>
          <p:nvPr/>
        </p:nvSpPr>
        <p:spPr bwMode="auto">
          <a:xfrm>
            <a:off x="3635375" y="4221163"/>
            <a:ext cx="2303463" cy="701675"/>
          </a:xfrm>
          <a:prstGeom prst="rect">
            <a:avLst/>
          </a:prstGeom>
          <a:noFill/>
          <a:ln w="9525">
            <a:noFill/>
            <a:miter lim="800000"/>
            <a:headEnd/>
            <a:tailEnd/>
          </a:ln>
          <a:effectLst/>
        </p:spPr>
        <p:txBody>
          <a:bodyPr wrap="none">
            <a:spAutoFit/>
          </a:bodyPr>
          <a:lstStyle/>
          <a:p>
            <a:pPr>
              <a:defRPr/>
            </a:pPr>
            <a:r>
              <a:rPr lang="bg-BG" sz="2000" b="1">
                <a:solidFill>
                  <a:schemeClr val="folHlink"/>
                </a:solidFill>
                <a:effectLst>
                  <a:outerShdw blurRad="38100" dist="38100" dir="2700000" algn="tl">
                    <a:srgbClr val="000000"/>
                  </a:outerShdw>
                </a:effectLst>
                <a:latin typeface="Arial" pitchFamily="34" charset="0"/>
              </a:rPr>
              <a:t>Признаци на </a:t>
            </a:r>
            <a:br>
              <a:rPr lang="bg-BG" sz="2000" b="1">
                <a:solidFill>
                  <a:schemeClr val="folHlink"/>
                </a:solidFill>
                <a:effectLst>
                  <a:outerShdw blurRad="38100" dist="38100" dir="2700000" algn="tl">
                    <a:srgbClr val="000000"/>
                  </a:outerShdw>
                </a:effectLst>
                <a:latin typeface="Arial" pitchFamily="34" charset="0"/>
              </a:rPr>
            </a:br>
            <a:r>
              <a:rPr lang="bg-BG" sz="2000" b="1">
                <a:solidFill>
                  <a:schemeClr val="folHlink"/>
                </a:solidFill>
                <a:effectLst>
                  <a:outerShdw blurRad="38100" dist="38100" dir="2700000" algn="tl">
                    <a:srgbClr val="000000"/>
                  </a:outerShdw>
                </a:effectLst>
                <a:latin typeface="Arial" pitchFamily="34" charset="0"/>
              </a:rPr>
              <a:t>имунен дефицит</a:t>
            </a:r>
            <a:endParaRPr lang="en-US" sz="2000" b="1">
              <a:solidFill>
                <a:schemeClr val="folHlink"/>
              </a:solidFill>
              <a:effectLst>
                <a:outerShdw blurRad="38100" dist="38100" dir="2700000" algn="tl">
                  <a:srgbClr val="000000"/>
                </a:outerShdw>
              </a:effectLst>
              <a:latin typeface="Arial" pitchFamily="34" charset="0"/>
            </a:endParaRPr>
          </a:p>
        </p:txBody>
      </p:sp>
      <p:sp>
        <p:nvSpPr>
          <p:cNvPr id="58382" name="Text Box 14"/>
          <p:cNvSpPr txBox="1">
            <a:spLocks noChangeArrowheads="1"/>
          </p:cNvSpPr>
          <p:nvPr/>
        </p:nvSpPr>
        <p:spPr bwMode="auto">
          <a:xfrm>
            <a:off x="1182688" y="3344863"/>
            <a:ext cx="1041400" cy="365125"/>
          </a:xfrm>
          <a:prstGeom prst="rect">
            <a:avLst/>
          </a:prstGeom>
          <a:noFill/>
          <a:ln w="9525">
            <a:noFill/>
            <a:miter lim="800000"/>
            <a:headEnd/>
            <a:tailEnd/>
          </a:ln>
        </p:spPr>
        <p:txBody>
          <a:bodyPr wrap="none">
            <a:spAutoFit/>
          </a:bodyPr>
          <a:lstStyle/>
          <a:p>
            <a:r>
              <a:rPr lang="en-US" altLang="bg-BG" b="1">
                <a:latin typeface="Times New Roman" pitchFamily="18" charset="0"/>
              </a:rPr>
              <a:t>350 mm</a:t>
            </a:r>
            <a:r>
              <a:rPr lang="en-US" altLang="bg-BG" b="1" baseline="30000">
                <a:latin typeface="Times New Roman" pitchFamily="18" charset="0"/>
              </a:rPr>
              <a:t>3</a:t>
            </a:r>
            <a:endParaRPr lang="bg-BG" altLang="bg-BG" b="1" baseline="30000">
              <a:latin typeface="Times New Roman" pitchFamily="18" charset="0"/>
            </a:endParaRPr>
          </a:p>
        </p:txBody>
      </p:sp>
      <p:sp>
        <p:nvSpPr>
          <p:cNvPr id="58383" name="Line 15"/>
          <p:cNvSpPr>
            <a:spLocks noChangeShapeType="1"/>
          </p:cNvSpPr>
          <p:nvPr/>
        </p:nvSpPr>
        <p:spPr bwMode="auto">
          <a:xfrm>
            <a:off x="1066800" y="3590925"/>
            <a:ext cx="233363" cy="0"/>
          </a:xfrm>
          <a:prstGeom prst="line">
            <a:avLst/>
          </a:prstGeom>
          <a:noFill/>
          <a:ln w="38100">
            <a:solidFill>
              <a:schemeClr val="tx1"/>
            </a:solidFill>
            <a:round/>
            <a:headEnd/>
            <a:tailEnd/>
          </a:ln>
        </p:spPr>
        <p:txBody>
          <a:bodyPr wrap="none"/>
          <a:lstStyle/>
          <a:p>
            <a:endParaRPr lang="bg-BG"/>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50825" y="260350"/>
            <a:ext cx="8642350" cy="576263"/>
          </a:xfrm>
        </p:spPr>
        <p:txBody>
          <a:bodyPr/>
          <a:lstStyle/>
          <a:p>
            <a:pPr eaLnBrk="1" hangingPunct="1">
              <a:defRPr/>
            </a:pPr>
            <a:r>
              <a:rPr lang="bg-BG" sz="3200" b="1" smtClean="0"/>
              <a:t>Броят на </a:t>
            </a:r>
            <a:r>
              <a:rPr lang="en-US" sz="3200" b="1" smtClean="0"/>
              <a:t>CD4 </a:t>
            </a:r>
            <a:r>
              <a:rPr lang="bg-BG" sz="3200" b="1" smtClean="0"/>
              <a:t>са индикатор за </a:t>
            </a:r>
            <a:br>
              <a:rPr lang="bg-BG" sz="3200" b="1" smtClean="0"/>
            </a:br>
            <a:r>
              <a:rPr lang="bg-BG" sz="3200" b="1" smtClean="0"/>
              <a:t>имунния дефицит</a:t>
            </a:r>
          </a:p>
        </p:txBody>
      </p:sp>
      <p:sp>
        <p:nvSpPr>
          <p:cNvPr id="59395" name="Text Box 3"/>
          <p:cNvSpPr txBox="1">
            <a:spLocks noChangeArrowheads="1"/>
          </p:cNvSpPr>
          <p:nvPr/>
        </p:nvSpPr>
        <p:spPr bwMode="auto">
          <a:xfrm>
            <a:off x="6227763" y="2852738"/>
            <a:ext cx="2408237" cy="457200"/>
          </a:xfrm>
          <a:prstGeom prst="rect">
            <a:avLst/>
          </a:prstGeom>
          <a:noFill/>
          <a:ln w="9525">
            <a:noFill/>
            <a:miter lim="800000"/>
            <a:headEnd/>
            <a:tailEnd/>
          </a:ln>
        </p:spPr>
        <p:txBody>
          <a:bodyPr wrap="none">
            <a:spAutoFit/>
          </a:bodyPr>
          <a:lstStyle/>
          <a:p>
            <a:r>
              <a:rPr lang="bg-BG" altLang="bg-BG" sz="2400" b="1"/>
              <a:t>САЩ и Европа</a:t>
            </a:r>
            <a:endParaRPr lang="en-US" altLang="bg-BG" sz="2400" b="1"/>
          </a:p>
        </p:txBody>
      </p:sp>
      <p:sp>
        <p:nvSpPr>
          <p:cNvPr id="59396" name="Text Box 4"/>
          <p:cNvSpPr txBox="1">
            <a:spLocks noChangeArrowheads="1"/>
          </p:cNvSpPr>
          <p:nvPr/>
        </p:nvSpPr>
        <p:spPr bwMode="auto">
          <a:xfrm>
            <a:off x="6372225" y="4149725"/>
            <a:ext cx="831850" cy="457200"/>
          </a:xfrm>
          <a:prstGeom prst="rect">
            <a:avLst/>
          </a:prstGeom>
          <a:noFill/>
          <a:ln w="9525">
            <a:noFill/>
            <a:miter lim="800000"/>
            <a:headEnd/>
            <a:tailEnd/>
          </a:ln>
        </p:spPr>
        <p:txBody>
          <a:bodyPr wrap="none">
            <a:spAutoFit/>
          </a:bodyPr>
          <a:lstStyle/>
          <a:p>
            <a:r>
              <a:rPr lang="bg-BG" altLang="bg-BG" sz="2400" b="1"/>
              <a:t>СЗО</a:t>
            </a:r>
            <a:endParaRPr lang="en-US" altLang="bg-BG" sz="2400" b="1"/>
          </a:p>
        </p:txBody>
      </p:sp>
      <p:sp>
        <p:nvSpPr>
          <p:cNvPr id="59397" name="Text Box 5"/>
          <p:cNvSpPr txBox="1">
            <a:spLocks noChangeArrowheads="1"/>
          </p:cNvSpPr>
          <p:nvPr/>
        </p:nvSpPr>
        <p:spPr bwMode="auto">
          <a:xfrm>
            <a:off x="6156325" y="1196975"/>
            <a:ext cx="2284413" cy="1187450"/>
          </a:xfrm>
          <a:prstGeom prst="rect">
            <a:avLst/>
          </a:prstGeom>
          <a:noFill/>
          <a:ln w="9525">
            <a:noFill/>
            <a:miter lim="800000"/>
            <a:headEnd/>
            <a:tailEnd/>
          </a:ln>
        </p:spPr>
        <p:txBody>
          <a:bodyPr wrap="none">
            <a:spAutoFit/>
          </a:bodyPr>
          <a:lstStyle/>
          <a:p>
            <a:r>
              <a:rPr lang="bg-BG" altLang="bg-BG" sz="2400" b="1"/>
              <a:t>Критерии за </a:t>
            </a:r>
          </a:p>
          <a:p>
            <a:r>
              <a:rPr lang="bg-BG" altLang="bg-BG" sz="2400" b="1"/>
              <a:t>започване на </a:t>
            </a:r>
            <a:br>
              <a:rPr lang="bg-BG" altLang="bg-BG" sz="2400" b="1"/>
            </a:br>
            <a:r>
              <a:rPr lang="bg-BG" altLang="bg-BG" sz="2400" b="1"/>
              <a:t>терапия </a:t>
            </a:r>
            <a:endParaRPr lang="en-US" altLang="bg-BG" sz="2400" b="1"/>
          </a:p>
        </p:txBody>
      </p:sp>
      <p:sp>
        <p:nvSpPr>
          <p:cNvPr id="59398" name="Text Box 6"/>
          <p:cNvSpPr txBox="1">
            <a:spLocks noChangeArrowheads="1"/>
          </p:cNvSpPr>
          <p:nvPr/>
        </p:nvSpPr>
        <p:spPr bwMode="auto">
          <a:xfrm>
            <a:off x="684213" y="1125538"/>
            <a:ext cx="2895600" cy="822325"/>
          </a:xfrm>
          <a:prstGeom prst="rect">
            <a:avLst/>
          </a:prstGeom>
          <a:noFill/>
          <a:ln w="9525">
            <a:noFill/>
            <a:miter lim="800000"/>
            <a:headEnd/>
            <a:tailEnd/>
          </a:ln>
        </p:spPr>
        <p:txBody>
          <a:bodyPr wrap="none">
            <a:spAutoFit/>
          </a:bodyPr>
          <a:lstStyle/>
          <a:p>
            <a:r>
              <a:rPr lang="bg-BG" altLang="bg-BG" sz="2400" b="1"/>
              <a:t>Опортюнистични </a:t>
            </a:r>
          </a:p>
          <a:p>
            <a:r>
              <a:rPr lang="bg-BG" altLang="bg-BG" sz="2400" b="1"/>
              <a:t>инфекции</a:t>
            </a:r>
            <a:endParaRPr lang="en-US" altLang="bg-BG" sz="2400" b="1"/>
          </a:p>
        </p:txBody>
      </p:sp>
      <p:sp>
        <p:nvSpPr>
          <p:cNvPr id="59399" name="Text Box 7"/>
          <p:cNvSpPr txBox="1">
            <a:spLocks noChangeArrowheads="1"/>
          </p:cNvSpPr>
          <p:nvPr/>
        </p:nvSpPr>
        <p:spPr bwMode="auto">
          <a:xfrm>
            <a:off x="5651500" y="2708275"/>
            <a:ext cx="454025" cy="914400"/>
          </a:xfrm>
          <a:prstGeom prst="rect">
            <a:avLst/>
          </a:prstGeom>
          <a:noFill/>
          <a:ln w="9525">
            <a:noFill/>
            <a:miter lim="800000"/>
            <a:headEnd/>
            <a:tailEnd/>
          </a:ln>
        </p:spPr>
        <p:txBody>
          <a:bodyPr wrap="none">
            <a:spAutoFit/>
          </a:bodyPr>
          <a:lstStyle/>
          <a:p>
            <a:r>
              <a:rPr lang="en-US" altLang="bg-BG" sz="5400" b="1">
                <a:solidFill>
                  <a:schemeClr val="folHlink"/>
                </a:solidFill>
                <a:latin typeface="Times New Roman" pitchFamily="18" charset="0"/>
                <a:cs typeface="Times New Roman" pitchFamily="18" charset="0"/>
              </a:rPr>
              <a:t>}</a:t>
            </a:r>
          </a:p>
        </p:txBody>
      </p:sp>
      <p:sp>
        <p:nvSpPr>
          <p:cNvPr id="59400" name="AutoShape 8"/>
          <p:cNvSpPr>
            <a:spLocks noChangeArrowheads="1"/>
          </p:cNvSpPr>
          <p:nvPr/>
        </p:nvSpPr>
        <p:spPr bwMode="auto">
          <a:xfrm>
            <a:off x="250825" y="1989138"/>
            <a:ext cx="3455988" cy="1368425"/>
          </a:xfrm>
          <a:prstGeom prst="wedgeRoundRectCallout">
            <a:avLst>
              <a:gd name="adj1" fmla="val 57120"/>
              <a:gd name="adj2" fmla="val 65894"/>
              <a:gd name="adj3" fmla="val 16667"/>
            </a:avLst>
          </a:prstGeom>
          <a:solidFill>
            <a:schemeClr val="accent1"/>
          </a:solidFill>
          <a:ln w="9525">
            <a:solidFill>
              <a:schemeClr val="tx1"/>
            </a:solidFill>
            <a:miter lim="800000"/>
            <a:headEnd/>
            <a:tailEnd/>
          </a:ln>
        </p:spPr>
        <p:txBody>
          <a:bodyPr/>
          <a:lstStyle/>
          <a:p>
            <a:r>
              <a:rPr lang="en-US" altLang="bg-BG" b="1">
                <a:solidFill>
                  <a:srgbClr val="FFC000"/>
                </a:solidFill>
              </a:rPr>
              <a:t>Bacterial pneumonia</a:t>
            </a:r>
          </a:p>
          <a:p>
            <a:r>
              <a:rPr lang="en-US" altLang="bg-BG" b="1">
                <a:solidFill>
                  <a:srgbClr val="FFC000"/>
                </a:solidFill>
              </a:rPr>
              <a:t>Oral hairy leukoplakia</a:t>
            </a:r>
          </a:p>
          <a:p>
            <a:r>
              <a:rPr lang="en-US" altLang="bg-BG" b="1">
                <a:solidFill>
                  <a:srgbClr val="FFC000"/>
                </a:solidFill>
              </a:rPr>
              <a:t>Herpes simplex/zoster</a:t>
            </a:r>
          </a:p>
          <a:p>
            <a:r>
              <a:rPr lang="en-US" altLang="bg-BG" b="1">
                <a:solidFill>
                  <a:srgbClr val="FFC000"/>
                </a:solidFill>
              </a:rPr>
              <a:t>Oropharyngeal  candidiasis</a:t>
            </a:r>
          </a:p>
        </p:txBody>
      </p:sp>
      <p:sp>
        <p:nvSpPr>
          <p:cNvPr id="59401" name="AutoShape 9"/>
          <p:cNvSpPr>
            <a:spLocks noChangeArrowheads="1"/>
          </p:cNvSpPr>
          <p:nvPr/>
        </p:nvSpPr>
        <p:spPr bwMode="auto">
          <a:xfrm>
            <a:off x="250825" y="3500438"/>
            <a:ext cx="3455988" cy="1223962"/>
          </a:xfrm>
          <a:prstGeom prst="wedgeRoundRectCallout">
            <a:avLst>
              <a:gd name="adj1" fmla="val 61347"/>
              <a:gd name="adj2" fmla="val 42347"/>
              <a:gd name="adj3" fmla="val 16667"/>
            </a:avLst>
          </a:prstGeom>
          <a:solidFill>
            <a:srgbClr val="FFFFCC"/>
          </a:solidFill>
          <a:ln w="9525">
            <a:solidFill>
              <a:srgbClr val="D60093"/>
            </a:solidFill>
            <a:miter lim="800000"/>
            <a:headEnd/>
            <a:tailEnd/>
          </a:ln>
        </p:spPr>
        <p:txBody>
          <a:bodyPr/>
          <a:lstStyle/>
          <a:p>
            <a:r>
              <a:rPr lang="en-US" altLang="bg-BG" b="1">
                <a:solidFill>
                  <a:schemeClr val="bg2"/>
                </a:solidFill>
              </a:rPr>
              <a:t>Pneumocystis carini</a:t>
            </a:r>
          </a:p>
          <a:p>
            <a:r>
              <a:rPr lang="en-US" altLang="bg-BG" b="1">
                <a:solidFill>
                  <a:schemeClr val="bg2"/>
                </a:solidFill>
              </a:rPr>
              <a:t>Histoplasmosis </a:t>
            </a:r>
          </a:p>
          <a:p>
            <a:r>
              <a:rPr lang="en-US" altLang="bg-BG" b="1">
                <a:solidFill>
                  <a:schemeClr val="bg2"/>
                </a:solidFill>
              </a:rPr>
              <a:t>Coccidioidomycosis</a:t>
            </a:r>
          </a:p>
          <a:p>
            <a:r>
              <a:rPr lang="en-US" altLang="bg-BG" b="1">
                <a:solidFill>
                  <a:schemeClr val="bg2"/>
                </a:solidFill>
              </a:rPr>
              <a:t>Miliary/extrapulmonary TB</a:t>
            </a:r>
          </a:p>
          <a:p>
            <a:endParaRPr lang="en-US" altLang="bg-BG" b="1"/>
          </a:p>
        </p:txBody>
      </p:sp>
      <p:sp>
        <p:nvSpPr>
          <p:cNvPr id="59402" name="Line 10"/>
          <p:cNvSpPr>
            <a:spLocks noChangeShapeType="1"/>
          </p:cNvSpPr>
          <p:nvPr/>
        </p:nvSpPr>
        <p:spPr bwMode="auto">
          <a:xfrm>
            <a:off x="4572000" y="2565400"/>
            <a:ext cx="0" cy="3600450"/>
          </a:xfrm>
          <a:prstGeom prst="line">
            <a:avLst/>
          </a:prstGeom>
          <a:noFill/>
          <a:ln w="57150">
            <a:solidFill>
              <a:schemeClr val="folHlink"/>
            </a:solidFill>
            <a:round/>
            <a:headEnd/>
            <a:tailEnd type="arrow" w="med" len="med"/>
          </a:ln>
        </p:spPr>
        <p:txBody>
          <a:bodyPr wrap="none"/>
          <a:lstStyle/>
          <a:p>
            <a:endParaRPr lang="bg-BG"/>
          </a:p>
        </p:txBody>
      </p:sp>
      <p:sp>
        <p:nvSpPr>
          <p:cNvPr id="59403" name="Line 11"/>
          <p:cNvSpPr>
            <a:spLocks noChangeShapeType="1"/>
          </p:cNvSpPr>
          <p:nvPr/>
        </p:nvSpPr>
        <p:spPr bwMode="auto">
          <a:xfrm flipV="1">
            <a:off x="4572000" y="1844675"/>
            <a:ext cx="0" cy="576263"/>
          </a:xfrm>
          <a:prstGeom prst="line">
            <a:avLst/>
          </a:prstGeom>
          <a:noFill/>
          <a:ln w="57150">
            <a:solidFill>
              <a:schemeClr val="folHlink"/>
            </a:solidFill>
            <a:round/>
            <a:headEnd/>
            <a:tailEnd/>
          </a:ln>
        </p:spPr>
        <p:txBody>
          <a:bodyPr wrap="none"/>
          <a:lstStyle/>
          <a:p>
            <a:endParaRPr lang="bg-BG"/>
          </a:p>
        </p:txBody>
      </p:sp>
      <p:sp>
        <p:nvSpPr>
          <p:cNvPr id="59404" name="Line 12"/>
          <p:cNvSpPr>
            <a:spLocks noChangeShapeType="1"/>
          </p:cNvSpPr>
          <p:nvPr/>
        </p:nvSpPr>
        <p:spPr bwMode="auto">
          <a:xfrm>
            <a:off x="4427538" y="2349500"/>
            <a:ext cx="287337" cy="142875"/>
          </a:xfrm>
          <a:prstGeom prst="line">
            <a:avLst/>
          </a:prstGeom>
          <a:noFill/>
          <a:ln w="9525">
            <a:solidFill>
              <a:schemeClr val="folHlink"/>
            </a:solidFill>
            <a:round/>
            <a:headEnd/>
            <a:tailEnd/>
          </a:ln>
        </p:spPr>
        <p:txBody>
          <a:bodyPr wrap="none"/>
          <a:lstStyle/>
          <a:p>
            <a:endParaRPr lang="bg-BG"/>
          </a:p>
        </p:txBody>
      </p:sp>
      <p:sp>
        <p:nvSpPr>
          <p:cNvPr id="59405" name="Line 13"/>
          <p:cNvSpPr>
            <a:spLocks noChangeShapeType="1"/>
          </p:cNvSpPr>
          <p:nvPr/>
        </p:nvSpPr>
        <p:spPr bwMode="auto">
          <a:xfrm>
            <a:off x="4427538" y="2492375"/>
            <a:ext cx="287337" cy="144463"/>
          </a:xfrm>
          <a:prstGeom prst="line">
            <a:avLst/>
          </a:prstGeom>
          <a:noFill/>
          <a:ln w="9525">
            <a:solidFill>
              <a:schemeClr val="folHlink"/>
            </a:solidFill>
            <a:round/>
            <a:headEnd/>
            <a:tailEnd/>
          </a:ln>
        </p:spPr>
        <p:txBody>
          <a:bodyPr wrap="none"/>
          <a:lstStyle/>
          <a:p>
            <a:endParaRPr lang="bg-BG"/>
          </a:p>
        </p:txBody>
      </p:sp>
      <p:sp>
        <p:nvSpPr>
          <p:cNvPr id="59406" name="Line 14"/>
          <p:cNvSpPr>
            <a:spLocks noChangeShapeType="1"/>
          </p:cNvSpPr>
          <p:nvPr/>
        </p:nvSpPr>
        <p:spPr bwMode="auto">
          <a:xfrm>
            <a:off x="4354513" y="2924175"/>
            <a:ext cx="360362" cy="0"/>
          </a:xfrm>
          <a:prstGeom prst="line">
            <a:avLst/>
          </a:prstGeom>
          <a:noFill/>
          <a:ln w="9525">
            <a:solidFill>
              <a:schemeClr val="folHlink"/>
            </a:solidFill>
            <a:round/>
            <a:headEnd/>
            <a:tailEnd/>
          </a:ln>
        </p:spPr>
        <p:txBody>
          <a:bodyPr wrap="none"/>
          <a:lstStyle/>
          <a:p>
            <a:endParaRPr lang="bg-BG"/>
          </a:p>
        </p:txBody>
      </p:sp>
      <p:sp>
        <p:nvSpPr>
          <p:cNvPr id="59407" name="Line 15"/>
          <p:cNvSpPr>
            <a:spLocks noChangeShapeType="1"/>
          </p:cNvSpPr>
          <p:nvPr/>
        </p:nvSpPr>
        <p:spPr bwMode="auto">
          <a:xfrm>
            <a:off x="4354513" y="3500438"/>
            <a:ext cx="360362" cy="0"/>
          </a:xfrm>
          <a:prstGeom prst="line">
            <a:avLst/>
          </a:prstGeom>
          <a:noFill/>
          <a:ln w="9525">
            <a:solidFill>
              <a:schemeClr val="folHlink"/>
            </a:solidFill>
            <a:round/>
            <a:headEnd/>
            <a:tailEnd/>
          </a:ln>
        </p:spPr>
        <p:txBody>
          <a:bodyPr wrap="none"/>
          <a:lstStyle/>
          <a:p>
            <a:endParaRPr lang="bg-BG"/>
          </a:p>
        </p:txBody>
      </p:sp>
      <p:sp>
        <p:nvSpPr>
          <p:cNvPr id="59408" name="Line 16"/>
          <p:cNvSpPr>
            <a:spLocks noChangeShapeType="1"/>
          </p:cNvSpPr>
          <p:nvPr/>
        </p:nvSpPr>
        <p:spPr bwMode="auto">
          <a:xfrm>
            <a:off x="4354513" y="4437063"/>
            <a:ext cx="360362" cy="0"/>
          </a:xfrm>
          <a:prstGeom prst="line">
            <a:avLst/>
          </a:prstGeom>
          <a:noFill/>
          <a:ln w="9525">
            <a:solidFill>
              <a:schemeClr val="folHlink"/>
            </a:solidFill>
            <a:round/>
            <a:headEnd/>
            <a:tailEnd/>
          </a:ln>
        </p:spPr>
        <p:txBody>
          <a:bodyPr wrap="none"/>
          <a:lstStyle/>
          <a:p>
            <a:endParaRPr lang="bg-BG"/>
          </a:p>
        </p:txBody>
      </p:sp>
      <p:sp>
        <p:nvSpPr>
          <p:cNvPr id="59409" name="Line 17"/>
          <p:cNvSpPr>
            <a:spLocks noChangeShapeType="1"/>
          </p:cNvSpPr>
          <p:nvPr/>
        </p:nvSpPr>
        <p:spPr bwMode="auto">
          <a:xfrm>
            <a:off x="4354513" y="5157788"/>
            <a:ext cx="360362" cy="0"/>
          </a:xfrm>
          <a:prstGeom prst="line">
            <a:avLst/>
          </a:prstGeom>
          <a:noFill/>
          <a:ln w="9525">
            <a:solidFill>
              <a:schemeClr val="folHlink"/>
            </a:solidFill>
            <a:round/>
            <a:headEnd/>
            <a:tailEnd/>
          </a:ln>
        </p:spPr>
        <p:txBody>
          <a:bodyPr wrap="none"/>
          <a:lstStyle/>
          <a:p>
            <a:endParaRPr lang="bg-BG"/>
          </a:p>
        </p:txBody>
      </p:sp>
      <p:sp>
        <p:nvSpPr>
          <p:cNvPr id="59410" name="Line 18"/>
          <p:cNvSpPr>
            <a:spLocks noChangeShapeType="1"/>
          </p:cNvSpPr>
          <p:nvPr/>
        </p:nvSpPr>
        <p:spPr bwMode="auto">
          <a:xfrm>
            <a:off x="4354513" y="5589588"/>
            <a:ext cx="360362" cy="0"/>
          </a:xfrm>
          <a:prstGeom prst="line">
            <a:avLst/>
          </a:prstGeom>
          <a:noFill/>
          <a:ln w="9525">
            <a:solidFill>
              <a:schemeClr val="folHlink"/>
            </a:solidFill>
            <a:round/>
            <a:headEnd/>
            <a:tailEnd/>
          </a:ln>
        </p:spPr>
        <p:txBody>
          <a:bodyPr wrap="none"/>
          <a:lstStyle/>
          <a:p>
            <a:endParaRPr lang="bg-BG"/>
          </a:p>
        </p:txBody>
      </p:sp>
      <p:sp>
        <p:nvSpPr>
          <p:cNvPr id="59411" name="Text Box 19"/>
          <p:cNvSpPr txBox="1">
            <a:spLocks noChangeArrowheads="1"/>
          </p:cNvSpPr>
          <p:nvPr/>
        </p:nvSpPr>
        <p:spPr bwMode="auto">
          <a:xfrm>
            <a:off x="4911725" y="2655888"/>
            <a:ext cx="693738" cy="457200"/>
          </a:xfrm>
          <a:prstGeom prst="rect">
            <a:avLst/>
          </a:prstGeom>
          <a:noFill/>
          <a:ln w="9525">
            <a:noFill/>
            <a:miter lim="800000"/>
            <a:headEnd/>
            <a:tailEnd/>
          </a:ln>
        </p:spPr>
        <p:txBody>
          <a:bodyPr wrap="none">
            <a:spAutoFit/>
          </a:bodyPr>
          <a:lstStyle/>
          <a:p>
            <a:r>
              <a:rPr lang="en-US" altLang="bg-BG" sz="2400" b="1">
                <a:solidFill>
                  <a:schemeClr val="folHlink"/>
                </a:solidFill>
              </a:rPr>
              <a:t>500</a:t>
            </a:r>
          </a:p>
        </p:txBody>
      </p:sp>
      <p:sp>
        <p:nvSpPr>
          <p:cNvPr id="59412" name="Text Box 20"/>
          <p:cNvSpPr txBox="1">
            <a:spLocks noChangeArrowheads="1"/>
          </p:cNvSpPr>
          <p:nvPr/>
        </p:nvSpPr>
        <p:spPr bwMode="auto">
          <a:xfrm>
            <a:off x="4911725" y="3355975"/>
            <a:ext cx="693738" cy="457200"/>
          </a:xfrm>
          <a:prstGeom prst="rect">
            <a:avLst/>
          </a:prstGeom>
          <a:noFill/>
          <a:ln w="9525">
            <a:noFill/>
            <a:miter lim="800000"/>
            <a:headEnd/>
            <a:tailEnd/>
          </a:ln>
        </p:spPr>
        <p:txBody>
          <a:bodyPr wrap="none">
            <a:spAutoFit/>
          </a:bodyPr>
          <a:lstStyle/>
          <a:p>
            <a:r>
              <a:rPr lang="en-US" altLang="bg-BG" sz="2400" b="1">
                <a:solidFill>
                  <a:schemeClr val="folHlink"/>
                </a:solidFill>
              </a:rPr>
              <a:t>350</a:t>
            </a:r>
          </a:p>
        </p:txBody>
      </p:sp>
      <p:sp>
        <p:nvSpPr>
          <p:cNvPr id="59413" name="Text Box 21"/>
          <p:cNvSpPr txBox="1">
            <a:spLocks noChangeArrowheads="1"/>
          </p:cNvSpPr>
          <p:nvPr/>
        </p:nvSpPr>
        <p:spPr bwMode="auto">
          <a:xfrm>
            <a:off x="4911725" y="4219575"/>
            <a:ext cx="693738" cy="457200"/>
          </a:xfrm>
          <a:prstGeom prst="rect">
            <a:avLst/>
          </a:prstGeom>
          <a:noFill/>
          <a:ln w="9525">
            <a:noFill/>
            <a:miter lim="800000"/>
            <a:headEnd/>
            <a:tailEnd/>
          </a:ln>
        </p:spPr>
        <p:txBody>
          <a:bodyPr wrap="none">
            <a:spAutoFit/>
          </a:bodyPr>
          <a:lstStyle/>
          <a:p>
            <a:r>
              <a:rPr lang="en-US" altLang="bg-BG" sz="2400" b="1">
                <a:solidFill>
                  <a:schemeClr val="folHlink"/>
                </a:solidFill>
              </a:rPr>
              <a:t>200</a:t>
            </a:r>
          </a:p>
        </p:txBody>
      </p:sp>
      <p:sp>
        <p:nvSpPr>
          <p:cNvPr id="59414" name="Text Box 22"/>
          <p:cNvSpPr txBox="1">
            <a:spLocks noChangeArrowheads="1"/>
          </p:cNvSpPr>
          <p:nvPr/>
        </p:nvSpPr>
        <p:spPr bwMode="auto">
          <a:xfrm>
            <a:off x="4911725" y="4867275"/>
            <a:ext cx="693738" cy="457200"/>
          </a:xfrm>
          <a:prstGeom prst="rect">
            <a:avLst/>
          </a:prstGeom>
          <a:noFill/>
          <a:ln w="9525">
            <a:noFill/>
            <a:miter lim="800000"/>
            <a:headEnd/>
            <a:tailEnd/>
          </a:ln>
        </p:spPr>
        <p:txBody>
          <a:bodyPr wrap="none">
            <a:spAutoFit/>
          </a:bodyPr>
          <a:lstStyle/>
          <a:p>
            <a:r>
              <a:rPr lang="en-US" altLang="bg-BG" sz="2400" b="1">
                <a:solidFill>
                  <a:schemeClr val="folHlink"/>
                </a:solidFill>
              </a:rPr>
              <a:t>100</a:t>
            </a:r>
          </a:p>
        </p:txBody>
      </p:sp>
      <p:sp>
        <p:nvSpPr>
          <p:cNvPr id="59415" name="Text Box 23"/>
          <p:cNvSpPr txBox="1">
            <a:spLocks noChangeArrowheads="1"/>
          </p:cNvSpPr>
          <p:nvPr/>
        </p:nvSpPr>
        <p:spPr bwMode="auto">
          <a:xfrm>
            <a:off x="5075238" y="5373688"/>
            <a:ext cx="523875" cy="457200"/>
          </a:xfrm>
          <a:prstGeom prst="rect">
            <a:avLst/>
          </a:prstGeom>
          <a:noFill/>
          <a:ln w="9525">
            <a:noFill/>
            <a:miter lim="800000"/>
            <a:headEnd/>
            <a:tailEnd/>
          </a:ln>
        </p:spPr>
        <p:txBody>
          <a:bodyPr wrap="none">
            <a:spAutoFit/>
          </a:bodyPr>
          <a:lstStyle/>
          <a:p>
            <a:r>
              <a:rPr lang="en-US" altLang="bg-BG" sz="2400" b="1">
                <a:solidFill>
                  <a:schemeClr val="folHlink"/>
                </a:solidFill>
              </a:rPr>
              <a:t>50</a:t>
            </a:r>
          </a:p>
        </p:txBody>
      </p:sp>
      <p:sp>
        <p:nvSpPr>
          <p:cNvPr id="59416" name="Text Box 24"/>
          <p:cNvSpPr txBox="1">
            <a:spLocks noChangeArrowheads="1"/>
          </p:cNvSpPr>
          <p:nvPr/>
        </p:nvSpPr>
        <p:spPr bwMode="auto">
          <a:xfrm>
            <a:off x="3779838" y="1052513"/>
            <a:ext cx="1601787" cy="822325"/>
          </a:xfrm>
          <a:prstGeom prst="rect">
            <a:avLst/>
          </a:prstGeom>
          <a:noFill/>
          <a:ln w="9525">
            <a:noFill/>
            <a:miter lim="800000"/>
            <a:headEnd/>
            <a:tailEnd/>
          </a:ln>
        </p:spPr>
        <p:txBody>
          <a:bodyPr wrap="none">
            <a:spAutoFit/>
          </a:bodyPr>
          <a:lstStyle/>
          <a:p>
            <a:pPr algn="ctr"/>
            <a:r>
              <a:rPr lang="en-US" altLang="bg-BG" sz="2400" b="1">
                <a:solidFill>
                  <a:schemeClr val="folHlink"/>
                </a:solidFill>
              </a:rPr>
              <a:t>CD4</a:t>
            </a:r>
            <a:r>
              <a:rPr lang="en-US" altLang="bg-BG" sz="2400" b="1">
                <a:solidFill>
                  <a:schemeClr val="hlink"/>
                </a:solidFill>
              </a:rPr>
              <a:t> </a:t>
            </a:r>
          </a:p>
          <a:p>
            <a:pPr algn="ctr"/>
            <a:r>
              <a:rPr lang="en-US" altLang="bg-BG" sz="2400" b="1">
                <a:solidFill>
                  <a:schemeClr val="folHlink"/>
                </a:solidFill>
              </a:rPr>
              <a:t>cells/mm</a:t>
            </a:r>
            <a:r>
              <a:rPr lang="en-US" altLang="bg-BG" sz="2400" b="1" baseline="30000">
                <a:solidFill>
                  <a:schemeClr val="folHlink"/>
                </a:solidFill>
              </a:rPr>
              <a:t>3</a:t>
            </a:r>
          </a:p>
        </p:txBody>
      </p:sp>
      <p:sp>
        <p:nvSpPr>
          <p:cNvPr id="59417" name="Text Box 25"/>
          <p:cNvSpPr txBox="1">
            <a:spLocks noChangeArrowheads="1"/>
          </p:cNvSpPr>
          <p:nvPr/>
        </p:nvSpPr>
        <p:spPr bwMode="auto">
          <a:xfrm>
            <a:off x="3779838" y="2781300"/>
            <a:ext cx="720725" cy="1433513"/>
          </a:xfrm>
          <a:prstGeom prst="rect">
            <a:avLst/>
          </a:prstGeom>
          <a:noFill/>
          <a:ln w="9525">
            <a:noFill/>
            <a:miter lim="800000"/>
            <a:headEnd/>
            <a:tailEnd/>
          </a:ln>
        </p:spPr>
        <p:txBody>
          <a:bodyPr wrap="none">
            <a:spAutoFit/>
          </a:bodyPr>
          <a:lstStyle/>
          <a:p>
            <a:r>
              <a:rPr lang="en-US" altLang="bg-BG" sz="8800">
                <a:solidFill>
                  <a:srgbClr val="99FFCC"/>
                </a:solidFill>
                <a:latin typeface="Times New Roman" pitchFamily="18" charset="0"/>
                <a:cs typeface="Times New Roman" pitchFamily="18" charset="0"/>
              </a:rPr>
              <a:t>{</a:t>
            </a:r>
          </a:p>
        </p:txBody>
      </p:sp>
      <p:sp>
        <p:nvSpPr>
          <p:cNvPr id="59418" name="Text Box 26"/>
          <p:cNvSpPr txBox="1">
            <a:spLocks noChangeArrowheads="1"/>
          </p:cNvSpPr>
          <p:nvPr/>
        </p:nvSpPr>
        <p:spPr bwMode="auto">
          <a:xfrm>
            <a:off x="3995738" y="4221163"/>
            <a:ext cx="476250" cy="823912"/>
          </a:xfrm>
          <a:prstGeom prst="rect">
            <a:avLst/>
          </a:prstGeom>
          <a:noFill/>
          <a:ln w="9525">
            <a:noFill/>
            <a:miter lim="800000"/>
            <a:headEnd/>
            <a:tailEnd/>
          </a:ln>
        </p:spPr>
        <p:txBody>
          <a:bodyPr wrap="none">
            <a:spAutoFit/>
          </a:bodyPr>
          <a:lstStyle/>
          <a:p>
            <a:r>
              <a:rPr lang="en-US" altLang="bg-BG" sz="4800">
                <a:solidFill>
                  <a:schemeClr val="hlink"/>
                </a:solidFill>
                <a:latin typeface="Times New Roman" pitchFamily="18" charset="0"/>
                <a:cs typeface="Times New Roman" pitchFamily="18" charset="0"/>
              </a:rPr>
              <a:t>{</a:t>
            </a:r>
          </a:p>
        </p:txBody>
      </p:sp>
      <p:sp>
        <p:nvSpPr>
          <p:cNvPr id="59419" name="AutoShape 27"/>
          <p:cNvSpPr>
            <a:spLocks noChangeArrowheads="1"/>
          </p:cNvSpPr>
          <p:nvPr/>
        </p:nvSpPr>
        <p:spPr bwMode="auto">
          <a:xfrm>
            <a:off x="323850" y="4724400"/>
            <a:ext cx="3455988" cy="936625"/>
          </a:xfrm>
          <a:prstGeom prst="wedgeRoundRectCallout">
            <a:avLst>
              <a:gd name="adj1" fmla="val 67870"/>
              <a:gd name="adj2" fmla="val 11523"/>
              <a:gd name="adj3" fmla="val 16667"/>
            </a:avLst>
          </a:prstGeom>
          <a:solidFill>
            <a:srgbClr val="FFCCCC"/>
          </a:solidFill>
          <a:ln w="9525">
            <a:solidFill>
              <a:srgbClr val="D60093"/>
            </a:solidFill>
            <a:miter lim="800000"/>
            <a:headEnd/>
            <a:tailEnd/>
          </a:ln>
        </p:spPr>
        <p:txBody>
          <a:bodyPr/>
          <a:lstStyle/>
          <a:p>
            <a:r>
              <a:rPr lang="en-US" altLang="bg-BG" b="1">
                <a:solidFill>
                  <a:schemeClr val="bg2"/>
                </a:solidFill>
              </a:rPr>
              <a:t>Toxoplasmosis</a:t>
            </a:r>
          </a:p>
          <a:p>
            <a:r>
              <a:rPr lang="en-US" altLang="bg-BG" b="1">
                <a:solidFill>
                  <a:schemeClr val="bg2"/>
                </a:solidFill>
              </a:rPr>
              <a:t>Criptococcosis</a:t>
            </a:r>
          </a:p>
          <a:p>
            <a:r>
              <a:rPr lang="en-US" altLang="bg-BG" b="1">
                <a:solidFill>
                  <a:schemeClr val="bg2"/>
                </a:solidFill>
              </a:rPr>
              <a:t>Criprosporidiosis</a:t>
            </a:r>
          </a:p>
          <a:p>
            <a:endParaRPr lang="en-US" altLang="bg-BG" b="1"/>
          </a:p>
        </p:txBody>
      </p:sp>
      <p:sp>
        <p:nvSpPr>
          <p:cNvPr id="59420" name="AutoShape 28"/>
          <p:cNvSpPr>
            <a:spLocks noChangeArrowheads="1"/>
          </p:cNvSpPr>
          <p:nvPr/>
        </p:nvSpPr>
        <p:spPr bwMode="auto">
          <a:xfrm>
            <a:off x="323850" y="5734050"/>
            <a:ext cx="3455988" cy="936625"/>
          </a:xfrm>
          <a:prstGeom prst="wedgeRoundRectCallout">
            <a:avLst>
              <a:gd name="adj1" fmla="val 70532"/>
              <a:gd name="adj2" fmla="val -50509"/>
              <a:gd name="adj3" fmla="val 16667"/>
            </a:avLst>
          </a:prstGeom>
          <a:solidFill>
            <a:srgbClr val="FF66FF"/>
          </a:solidFill>
          <a:ln w="9525">
            <a:solidFill>
              <a:srgbClr val="D60093"/>
            </a:solidFill>
            <a:miter lim="800000"/>
            <a:headEnd/>
            <a:tailEnd/>
          </a:ln>
        </p:spPr>
        <p:txBody>
          <a:bodyPr/>
          <a:lstStyle/>
          <a:p>
            <a:r>
              <a:rPr lang="en-US" altLang="bg-BG" b="1">
                <a:solidFill>
                  <a:schemeClr val="bg2"/>
                </a:solidFill>
              </a:rPr>
              <a:t>Disseminated CMV</a:t>
            </a:r>
          </a:p>
          <a:p>
            <a:r>
              <a:rPr lang="en-US" altLang="bg-BG" b="1">
                <a:solidFill>
                  <a:schemeClr val="bg2"/>
                </a:solidFill>
              </a:rPr>
              <a:t>Diseminated M. avis complex</a:t>
            </a:r>
          </a:p>
          <a:p>
            <a:endParaRPr lang="en-US" altLang="bg-BG" b="1"/>
          </a:p>
        </p:txBody>
      </p:sp>
      <p:sp>
        <p:nvSpPr>
          <p:cNvPr id="59421" name="Line 29"/>
          <p:cNvSpPr>
            <a:spLocks noChangeShapeType="1"/>
          </p:cNvSpPr>
          <p:nvPr/>
        </p:nvSpPr>
        <p:spPr bwMode="auto">
          <a:xfrm flipH="1">
            <a:off x="5724525" y="4437063"/>
            <a:ext cx="576263" cy="0"/>
          </a:xfrm>
          <a:prstGeom prst="line">
            <a:avLst/>
          </a:prstGeom>
          <a:noFill/>
          <a:ln w="38100">
            <a:solidFill>
              <a:schemeClr val="tx1"/>
            </a:solidFill>
            <a:round/>
            <a:headEnd/>
            <a:tailEnd type="arrow" w="med" len="med"/>
          </a:ln>
        </p:spPr>
        <p:txBody>
          <a:bodyPr wrap="none"/>
          <a:lstStyle/>
          <a:p>
            <a:endParaRPr lang="bg-BG"/>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smtClean="0"/>
              <a:t>Епидемиология</a:t>
            </a:r>
            <a:endParaRPr lang="bg-BG" dirty="0"/>
          </a:p>
        </p:txBody>
      </p:sp>
      <p:sp>
        <p:nvSpPr>
          <p:cNvPr id="3" name="Контейнер за съдържание 2"/>
          <p:cNvSpPr>
            <a:spLocks noGrp="1"/>
          </p:cNvSpPr>
          <p:nvPr>
            <p:ph idx="1"/>
          </p:nvPr>
        </p:nvSpPr>
        <p:spPr/>
        <p:txBody>
          <a:bodyPr/>
          <a:lstStyle/>
          <a:p>
            <a:pPr algn="ctr">
              <a:defRPr/>
            </a:pPr>
            <a:r>
              <a:rPr lang="bg-BG" u="sng" dirty="0" smtClean="0"/>
              <a:t>Три основни механизма за предаване на Н</a:t>
            </a:r>
            <a:r>
              <a:rPr lang="en-US" u="sng" dirty="0" smtClean="0"/>
              <a:t>I</a:t>
            </a:r>
            <a:r>
              <a:rPr lang="bg-BG" u="sng" dirty="0" smtClean="0"/>
              <a:t>V инфекцията:</a:t>
            </a:r>
          </a:p>
          <a:p>
            <a:pPr>
              <a:buFont typeface="Wingdings" pitchFamily="2" charset="2"/>
              <a:buNone/>
              <a:defRPr/>
            </a:pPr>
            <a:r>
              <a:rPr lang="bg-BG" dirty="0" smtClean="0"/>
              <a:t>     1 -  </a:t>
            </a:r>
            <a:r>
              <a:rPr lang="bg-BG" u="sng" dirty="0" smtClean="0"/>
              <a:t>Полов</a:t>
            </a:r>
            <a:r>
              <a:rPr lang="bg-BG" dirty="0" smtClean="0"/>
              <a:t> – при </a:t>
            </a:r>
            <a:r>
              <a:rPr lang="bg-BG" dirty="0" err="1" smtClean="0"/>
              <a:t>хомо-</a:t>
            </a:r>
            <a:r>
              <a:rPr lang="bg-BG" dirty="0" smtClean="0"/>
              <a:t> и хетеросексуални полови контакти</a:t>
            </a:r>
          </a:p>
          <a:p>
            <a:pPr>
              <a:buFont typeface="Wingdings" pitchFamily="2" charset="2"/>
              <a:buNone/>
              <a:defRPr/>
            </a:pPr>
            <a:r>
              <a:rPr lang="bg-BG" dirty="0" smtClean="0"/>
              <a:t>     2 -  </a:t>
            </a:r>
            <a:r>
              <a:rPr lang="bg-BG" u="sng" dirty="0" smtClean="0"/>
              <a:t>Кръвен </a:t>
            </a:r>
            <a:r>
              <a:rPr lang="bg-BG" dirty="0" smtClean="0"/>
              <a:t>– чрез преливане на кръв или кръвни продукти; чрез манипулации (медицински и немедицински – наркомания с </a:t>
            </a:r>
            <a:r>
              <a:rPr lang="bg-BG" dirty="0" err="1" smtClean="0"/>
              <a:t>контаминирани</a:t>
            </a:r>
            <a:r>
              <a:rPr lang="bg-BG" dirty="0" smtClean="0"/>
              <a:t> инструменти); </a:t>
            </a:r>
            <a:endParaRPr lang="bg-BG"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smtClean="0"/>
              <a:t>Епидемиология</a:t>
            </a:r>
            <a:endParaRPr lang="bg-BG" dirty="0"/>
          </a:p>
        </p:txBody>
      </p:sp>
      <p:sp>
        <p:nvSpPr>
          <p:cNvPr id="3" name="Контейнер за съдържание 2"/>
          <p:cNvSpPr>
            <a:spLocks noGrp="1"/>
          </p:cNvSpPr>
          <p:nvPr>
            <p:ph idx="1"/>
          </p:nvPr>
        </p:nvSpPr>
        <p:spPr/>
        <p:txBody>
          <a:bodyPr/>
          <a:lstStyle/>
          <a:p>
            <a:pPr>
              <a:defRPr/>
            </a:pPr>
            <a:r>
              <a:rPr lang="bg-BG" dirty="0" smtClean="0"/>
              <a:t>чрез други манипулации (татуировки, </a:t>
            </a:r>
            <a:r>
              <a:rPr lang="bg-BG" dirty="0" err="1" smtClean="0"/>
              <a:t>пиърсинг</a:t>
            </a:r>
            <a:r>
              <a:rPr lang="bg-BG" dirty="0" smtClean="0"/>
              <a:t>, </a:t>
            </a:r>
            <a:r>
              <a:rPr lang="bg-BG" dirty="0" err="1" smtClean="0"/>
              <a:t>акупунктура</a:t>
            </a:r>
            <a:r>
              <a:rPr lang="bg-BG" dirty="0" smtClean="0"/>
              <a:t>, лазерна терапия, </a:t>
            </a:r>
            <a:r>
              <a:rPr lang="bg-BG" dirty="0" err="1" smtClean="0"/>
              <a:t>офталмологични</a:t>
            </a:r>
            <a:r>
              <a:rPr lang="bg-BG" dirty="0" smtClean="0"/>
              <a:t> и стоматологични процедури, козметични – маникюр и педикюр, с бръснарски </a:t>
            </a:r>
            <a:r>
              <a:rPr lang="bg-BG" dirty="0" err="1" smtClean="0"/>
              <a:t>инструмени</a:t>
            </a:r>
            <a:r>
              <a:rPr lang="bg-BG" dirty="0" smtClean="0"/>
              <a:t> и др. подобни действия); професионално заразяване на медицински работници.</a:t>
            </a:r>
            <a:endParaRPr lang="bg-BG"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smtClean="0"/>
              <a:t>Епидемиология</a:t>
            </a:r>
            <a:endParaRPr lang="bg-BG" dirty="0"/>
          </a:p>
        </p:txBody>
      </p:sp>
      <p:sp>
        <p:nvSpPr>
          <p:cNvPr id="3" name="Контейнер за съдържание 2"/>
          <p:cNvSpPr>
            <a:spLocks noGrp="1"/>
          </p:cNvSpPr>
          <p:nvPr>
            <p:ph idx="1"/>
          </p:nvPr>
        </p:nvSpPr>
        <p:spPr/>
        <p:txBody>
          <a:bodyPr/>
          <a:lstStyle/>
          <a:p>
            <a:pPr>
              <a:buFont typeface="Wingdings" pitchFamily="2" charset="2"/>
              <a:buNone/>
              <a:defRPr/>
            </a:pPr>
            <a:r>
              <a:rPr lang="bg-BG" dirty="0" smtClean="0"/>
              <a:t>   3 - </a:t>
            </a:r>
            <a:r>
              <a:rPr lang="bg-BG" u="sng" dirty="0" smtClean="0"/>
              <a:t>Вертикален</a:t>
            </a:r>
            <a:r>
              <a:rPr lang="bg-BG" dirty="0" smtClean="0"/>
              <a:t> – заразяване на новороденото от майка, заразена с Н</a:t>
            </a:r>
            <a:r>
              <a:rPr lang="en-US" dirty="0" smtClean="0"/>
              <a:t>I</a:t>
            </a:r>
            <a:r>
              <a:rPr lang="bg-BG" dirty="0" smtClean="0"/>
              <a:t>V или болна от СПИН. Рискът от този механизъм е до 15-20%, при лекувани бременни – до 2%.  </a:t>
            </a:r>
            <a:endParaRPr lang="bg-BG" u="sng" dirty="0" smtClean="0"/>
          </a:p>
          <a:p>
            <a:pPr>
              <a:defRPr/>
            </a:pPr>
            <a:endParaRPr lang="bg-BG"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endParaRPr lang="bg-BG"/>
          </a:p>
        </p:txBody>
      </p:sp>
      <p:sp>
        <p:nvSpPr>
          <p:cNvPr id="3" name="Текстов контейнер 2"/>
          <p:cNvSpPr>
            <a:spLocks noGrp="1"/>
          </p:cNvSpPr>
          <p:nvPr>
            <p:ph type="body" idx="1"/>
          </p:nvPr>
        </p:nvSpPr>
        <p:spPr/>
        <p:txBody>
          <a:bodyPr/>
          <a:lstStyle/>
          <a:p>
            <a:pPr algn="ctr">
              <a:defRPr/>
            </a:pPr>
            <a:r>
              <a:rPr lang="bg-BG" sz="3200" dirty="0" err="1" smtClean="0"/>
              <a:t>Люк</a:t>
            </a:r>
            <a:r>
              <a:rPr lang="bg-BG" sz="3200" dirty="0" smtClean="0"/>
              <a:t> </a:t>
            </a:r>
            <a:r>
              <a:rPr lang="bg-BG" sz="3200" dirty="0" err="1" smtClean="0"/>
              <a:t>Монтание</a:t>
            </a:r>
            <a:endParaRPr lang="bg-BG" sz="3200" dirty="0"/>
          </a:p>
        </p:txBody>
      </p:sp>
      <p:pic>
        <p:nvPicPr>
          <p:cNvPr id="9221" name="Picture 2" descr="C:\Users\Staff\Desktop\Luc_Montagnier-press_conference_Dec_06th,_2008-6.jpg"/>
          <p:cNvPicPr>
            <a:picLocks noGrp="1" noChangeAspect="1" noChangeArrowheads="1"/>
          </p:cNvPicPr>
          <p:nvPr>
            <p:ph sz="half" idx="2"/>
          </p:nvPr>
        </p:nvPicPr>
        <p:blipFill>
          <a:blip r:embed="rId2"/>
          <a:srcRect/>
          <a:stretch>
            <a:fillRect/>
          </a:stretch>
        </p:blipFill>
        <p:spPr>
          <a:xfrm>
            <a:off x="1143000" y="2500313"/>
            <a:ext cx="2728913" cy="3951287"/>
          </a:xfrm>
          <a:noFill/>
        </p:spPr>
      </p:pic>
      <p:sp>
        <p:nvSpPr>
          <p:cNvPr id="5" name="Текстов контейнер 4"/>
          <p:cNvSpPr>
            <a:spLocks noGrp="1"/>
          </p:cNvSpPr>
          <p:nvPr>
            <p:ph type="body" sz="quarter" idx="3"/>
          </p:nvPr>
        </p:nvSpPr>
        <p:spPr/>
        <p:txBody>
          <a:bodyPr/>
          <a:lstStyle/>
          <a:p>
            <a:pPr algn="ctr">
              <a:defRPr/>
            </a:pPr>
            <a:r>
              <a:rPr lang="bg-BG" sz="3200" dirty="0" smtClean="0"/>
              <a:t>Роберт </a:t>
            </a:r>
            <a:r>
              <a:rPr lang="bg-BG" sz="3200" dirty="0" err="1" smtClean="0"/>
              <a:t>Гало</a:t>
            </a:r>
            <a:endParaRPr lang="bg-BG" sz="3200" dirty="0"/>
          </a:p>
        </p:txBody>
      </p:sp>
      <p:pic>
        <p:nvPicPr>
          <p:cNvPr id="9222" name="Picture 3" descr="C:\Users\Staff\Desktop\250px-RobertGalloMontreal1995_064.jpg"/>
          <p:cNvPicPr>
            <a:picLocks noGrp="1" noChangeAspect="1" noChangeArrowheads="1"/>
          </p:cNvPicPr>
          <p:nvPr>
            <p:ph sz="quarter" idx="4"/>
          </p:nvPr>
        </p:nvPicPr>
        <p:blipFill>
          <a:blip r:embed="rId3"/>
          <a:stretch>
            <a:fillRect/>
          </a:stretch>
        </p:blipFill>
        <p:spPr>
          <a:xfrm>
            <a:off x="5127378" y="2582863"/>
            <a:ext cx="2775443" cy="3286125"/>
          </a:xfr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pPr algn="ctr" eaLnBrk="1" hangingPunct="1">
              <a:buFont typeface="Wingdings" pitchFamily="2" charset="2"/>
              <a:buNone/>
              <a:defRPr/>
            </a:pPr>
            <a:endParaRPr lang="en-US" sz="4000" smtClean="0">
              <a:latin typeface="Comic Sans MS" pitchFamily="66" charset="0"/>
            </a:endParaRPr>
          </a:p>
          <a:p>
            <a:pPr algn="ctr" eaLnBrk="1" hangingPunct="1">
              <a:buFont typeface="Wingdings" pitchFamily="2" charset="2"/>
              <a:buNone/>
              <a:defRPr/>
            </a:pPr>
            <a:r>
              <a:rPr lang="bg-BG" sz="4000" smtClean="0">
                <a:latin typeface="Comic Sans MS" pitchFamily="66" charset="0"/>
              </a:rPr>
              <a:t>РИСК ОТ ОТ ЗАРАЗЯВЯНЕ С</a:t>
            </a:r>
            <a:endParaRPr lang="en-US" sz="4000" smtClean="0">
              <a:latin typeface="Comic Sans MS" pitchFamily="66" charset="0"/>
            </a:endParaRPr>
          </a:p>
          <a:p>
            <a:pPr algn="ctr" eaLnBrk="1" hangingPunct="1">
              <a:buFont typeface="Wingdings" pitchFamily="2" charset="2"/>
              <a:buNone/>
              <a:defRPr/>
            </a:pPr>
            <a:r>
              <a:rPr lang="bg-BG" sz="4000" smtClean="0">
                <a:latin typeface="Comic Sans MS" pitchFamily="66" charset="0"/>
              </a:rPr>
              <a:t>ХИВ</a:t>
            </a:r>
          </a:p>
          <a:p>
            <a:pPr algn="ctr" eaLnBrk="1" hangingPunct="1">
              <a:buFont typeface="Wingdings" pitchFamily="2" charset="2"/>
              <a:buNone/>
              <a:defRPr/>
            </a:pPr>
            <a:endParaRPr lang="en-US" sz="4000" smtClean="0">
              <a:latin typeface="Comic Sans MS" pitchFamily="66"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4294967295"/>
          </p:nvPr>
        </p:nvSpPr>
        <p:spPr>
          <a:xfrm>
            <a:off x="0" y="620713"/>
            <a:ext cx="8229600" cy="5435600"/>
          </a:xfrm>
        </p:spPr>
        <p:txBody>
          <a:bodyPr/>
          <a:lstStyle/>
          <a:p>
            <a:pPr>
              <a:lnSpc>
                <a:spcPct val="80000"/>
              </a:lnSpc>
              <a:defRPr/>
            </a:pPr>
            <a:r>
              <a:rPr lang="bg-BG" sz="2800" dirty="0"/>
              <a:t>Източник на инфекция – човек – носител на Н</a:t>
            </a:r>
            <a:r>
              <a:rPr lang="en-US" sz="2800" dirty="0"/>
              <a:t>I</a:t>
            </a:r>
            <a:r>
              <a:rPr lang="bg-BG" sz="2800" dirty="0"/>
              <a:t>V или болен от СПИН. </a:t>
            </a:r>
          </a:p>
          <a:p>
            <a:pPr>
              <a:lnSpc>
                <a:spcPct val="80000"/>
              </a:lnSpc>
              <a:defRPr/>
            </a:pPr>
            <a:r>
              <a:rPr lang="bg-BG" sz="2800" b="1" dirty="0"/>
              <a:t>Заразеният започва да отделя вируса в интервала от 10-я до 100-я ден от заразяването си.</a:t>
            </a:r>
            <a:r>
              <a:rPr lang="bg-BG" sz="2800" dirty="0"/>
              <a:t> </a:t>
            </a:r>
          </a:p>
          <a:p>
            <a:pPr>
              <a:lnSpc>
                <a:spcPct val="80000"/>
              </a:lnSpc>
              <a:buFontTx/>
              <a:buNone/>
              <a:defRPr/>
            </a:pPr>
            <a:endParaRPr lang="bg-BG" sz="2800" dirty="0"/>
          </a:p>
          <a:p>
            <a:pPr>
              <a:lnSpc>
                <a:spcPct val="80000"/>
              </a:lnSpc>
              <a:defRPr/>
            </a:pPr>
            <a:r>
              <a:rPr lang="bg-BG" sz="2800" dirty="0"/>
              <a:t>Н</a:t>
            </a:r>
            <a:r>
              <a:rPr lang="en-US" sz="2800" dirty="0"/>
              <a:t>I</a:t>
            </a:r>
            <a:r>
              <a:rPr lang="bg-BG" sz="2800" dirty="0"/>
              <a:t>V се намира във висока концентрация в половите течности – сперма и вагинален секрет, както и в кръвта. В същата висока концентрация е и в </a:t>
            </a:r>
            <a:r>
              <a:rPr lang="bg-BG" sz="2800" dirty="0" err="1"/>
              <a:t>ликвора</a:t>
            </a:r>
            <a:r>
              <a:rPr lang="bg-BG" sz="2800" dirty="0"/>
              <a:t>, но само при болни с неврологични прояви. В по-ниска концентрация се намира в слюнката, сълзите, бронхиалния и ушния секрет, кърмата, потта, като </a:t>
            </a:r>
            <a:r>
              <a:rPr lang="bg-BG" sz="2800" dirty="0">
                <a:solidFill>
                  <a:srgbClr val="FF0000"/>
                </a:solidFill>
              </a:rPr>
              <a:t>все още не е решен еднозначно въпросът за епидемиологичното значение на тези течности.</a:t>
            </a:r>
            <a:endParaRPr lang="en-US" sz="2800" dirty="0">
              <a:solidFill>
                <a:srgbClr val="FF0000"/>
              </a:solidFill>
            </a:endParaRPr>
          </a:p>
          <a:p>
            <a:pPr>
              <a:lnSpc>
                <a:spcPct val="80000"/>
              </a:lnSpc>
              <a:buFontTx/>
              <a:buNone/>
              <a:defRPr/>
            </a:pPr>
            <a:r>
              <a:rPr lang="bg-BG" altLang="bg-BG" dirty="0"/>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76263" y="728663"/>
            <a:ext cx="8320087" cy="5976937"/>
            <a:chOff x="340" y="232"/>
            <a:chExt cx="5241" cy="3765"/>
          </a:xfrm>
        </p:grpSpPr>
        <p:pic>
          <p:nvPicPr>
            <p:cNvPr id="65540" name="Picture 3" descr="art-cm"/>
            <p:cNvPicPr>
              <a:picLocks noChangeAspect="1" noChangeArrowheads="1"/>
            </p:cNvPicPr>
            <p:nvPr/>
          </p:nvPicPr>
          <p:blipFill>
            <a:blip r:embed="rId3"/>
            <a:srcRect/>
            <a:stretch>
              <a:fillRect/>
            </a:stretch>
          </p:blipFill>
          <p:spPr bwMode="auto">
            <a:xfrm>
              <a:off x="635" y="232"/>
              <a:ext cx="4604" cy="3683"/>
            </a:xfrm>
            <a:prstGeom prst="rect">
              <a:avLst/>
            </a:prstGeom>
            <a:noFill/>
            <a:ln w="9525">
              <a:noFill/>
              <a:miter lim="800000"/>
              <a:headEnd/>
              <a:tailEnd/>
            </a:ln>
          </p:spPr>
        </p:pic>
        <p:sp>
          <p:nvSpPr>
            <p:cNvPr id="57348" name="Rectangle 4"/>
            <p:cNvSpPr>
              <a:spLocks noChangeArrowheads="1"/>
            </p:cNvSpPr>
            <p:nvPr/>
          </p:nvSpPr>
          <p:spPr bwMode="auto">
            <a:xfrm>
              <a:off x="680" y="822"/>
              <a:ext cx="363" cy="1837"/>
            </a:xfrm>
            <a:prstGeom prst="rect">
              <a:avLst/>
            </a:prstGeom>
            <a:solidFill>
              <a:schemeClr val="tx1"/>
            </a:solidFill>
            <a:ln w="9525">
              <a:noFill/>
              <a:miter lim="800000"/>
              <a:headEnd/>
              <a:tailEnd/>
            </a:ln>
            <a:effectLst/>
          </p:spPr>
          <p:txBody>
            <a:bodyPr rot="10800000" vert="eaVert" wrap="none" anchor="ctr"/>
            <a:lstStyle/>
            <a:p>
              <a:pPr algn="ctr" eaLnBrk="0" hangingPunct="0">
                <a:defRPr/>
              </a:pPr>
              <a:r>
                <a:rPr lang="bg-BG" sz="2400">
                  <a:solidFill>
                    <a:srgbClr val="003399"/>
                  </a:solidFill>
                  <a:effectLst>
                    <a:outerShdw blurRad="38100" dist="38100" dir="2700000" algn="tl">
                      <a:srgbClr val="C0C0C0"/>
                    </a:outerShdw>
                  </a:effectLst>
                  <a:latin typeface="Times New Roman" pitchFamily="18" charset="0"/>
                </a:rPr>
                <a:t>Риск от заразяване</a:t>
              </a:r>
            </a:p>
          </p:txBody>
        </p:sp>
        <p:sp>
          <p:nvSpPr>
            <p:cNvPr id="57349" name="Rectangle 5"/>
            <p:cNvSpPr>
              <a:spLocks noChangeArrowheads="1"/>
            </p:cNvSpPr>
            <p:nvPr/>
          </p:nvSpPr>
          <p:spPr bwMode="auto">
            <a:xfrm rot="2131335">
              <a:off x="1868" y="3238"/>
              <a:ext cx="1179" cy="340"/>
            </a:xfrm>
            <a:prstGeom prst="rect">
              <a:avLst/>
            </a:prstGeom>
            <a:solidFill>
              <a:schemeClr val="tx1"/>
            </a:solidFill>
            <a:ln w="9525">
              <a:noFill/>
              <a:miter lim="800000"/>
              <a:headEnd/>
              <a:tailEnd/>
            </a:ln>
            <a:effectLst/>
          </p:spPr>
          <p:txBody>
            <a:bodyPr wrap="none" anchor="ctr"/>
            <a:lstStyle/>
            <a:p>
              <a:pPr algn="ctr" eaLnBrk="0" hangingPunct="0">
                <a:defRPr/>
              </a:pPr>
              <a:r>
                <a:rPr lang="bg-BG" sz="1600" b="1">
                  <a:solidFill>
                    <a:srgbClr val="003399"/>
                  </a:solidFill>
                  <a:effectLst>
                    <a:outerShdw blurRad="38100" dist="38100" dir="2700000" algn="tl">
                      <a:srgbClr val="C0C0C0"/>
                    </a:outerShdw>
                  </a:effectLst>
                  <a:latin typeface="Times New Roman" pitchFamily="18" charset="0"/>
                </a:rPr>
                <a:t>Сексуални контакти</a:t>
              </a:r>
            </a:p>
          </p:txBody>
        </p:sp>
        <p:sp>
          <p:nvSpPr>
            <p:cNvPr id="57350" name="Rectangle 6"/>
            <p:cNvSpPr>
              <a:spLocks noChangeArrowheads="1"/>
            </p:cNvSpPr>
            <p:nvPr/>
          </p:nvSpPr>
          <p:spPr bwMode="auto">
            <a:xfrm>
              <a:off x="340" y="3362"/>
              <a:ext cx="1951" cy="317"/>
            </a:xfrm>
            <a:prstGeom prst="rect">
              <a:avLst/>
            </a:prstGeom>
            <a:solidFill>
              <a:schemeClr val="tx1"/>
            </a:solidFill>
            <a:ln w="9525">
              <a:noFill/>
              <a:miter lim="800000"/>
              <a:headEnd/>
              <a:tailEnd/>
            </a:ln>
            <a:effectLst/>
          </p:spPr>
          <p:txBody>
            <a:bodyPr wrap="none" anchor="ctr"/>
            <a:lstStyle/>
            <a:p>
              <a:pPr algn="ctr" eaLnBrk="0" hangingPunct="0">
                <a:defRPr/>
              </a:pPr>
              <a:r>
                <a:rPr lang="bg-BG" sz="2400">
                  <a:solidFill>
                    <a:srgbClr val="003399"/>
                  </a:solidFill>
                  <a:effectLst>
                    <a:outerShdw blurRad="38100" dist="38100" dir="2700000" algn="tl">
                      <a:srgbClr val="C0C0C0"/>
                    </a:outerShdw>
                  </a:effectLst>
                  <a:latin typeface="Times New Roman" pitchFamily="18" charset="0"/>
                </a:rPr>
                <a:t>Вид на експозицията</a:t>
              </a:r>
            </a:p>
          </p:txBody>
        </p:sp>
        <p:sp>
          <p:nvSpPr>
            <p:cNvPr id="57351" name="Rectangle 7"/>
            <p:cNvSpPr>
              <a:spLocks noChangeArrowheads="1"/>
            </p:cNvSpPr>
            <p:nvPr/>
          </p:nvSpPr>
          <p:spPr bwMode="auto">
            <a:xfrm rot="2117406">
              <a:off x="2563" y="3272"/>
              <a:ext cx="1139" cy="289"/>
            </a:xfrm>
            <a:prstGeom prst="rect">
              <a:avLst/>
            </a:prstGeom>
            <a:solidFill>
              <a:schemeClr val="tx1"/>
            </a:solidFill>
            <a:ln w="9525">
              <a:noFill/>
              <a:miter lim="800000"/>
              <a:headEnd/>
              <a:tailEnd/>
            </a:ln>
            <a:effectLst/>
          </p:spPr>
          <p:txBody>
            <a:bodyPr wrap="none" anchor="ctr"/>
            <a:lstStyle/>
            <a:p>
              <a:pPr algn="ctr" eaLnBrk="0" hangingPunct="0">
                <a:defRPr/>
              </a:pPr>
              <a:r>
                <a:rPr lang="bg-BG" sz="1600" b="1">
                  <a:solidFill>
                    <a:srgbClr val="003399"/>
                  </a:solidFill>
                  <a:effectLst>
                    <a:outerShdw blurRad="38100" dist="38100" dir="2700000" algn="tl">
                      <a:srgbClr val="C0C0C0"/>
                    </a:outerShdw>
                  </a:effectLst>
                  <a:latin typeface="Times New Roman" pitchFamily="18" charset="0"/>
                </a:rPr>
                <a:t>Пробождане с игла</a:t>
              </a:r>
            </a:p>
          </p:txBody>
        </p:sp>
        <p:sp>
          <p:nvSpPr>
            <p:cNvPr id="57352" name="Rectangle 8"/>
            <p:cNvSpPr>
              <a:spLocks noChangeArrowheads="1"/>
            </p:cNvSpPr>
            <p:nvPr/>
          </p:nvSpPr>
          <p:spPr bwMode="auto">
            <a:xfrm rot="2109962">
              <a:off x="3198" y="3249"/>
              <a:ext cx="1157" cy="227"/>
            </a:xfrm>
            <a:prstGeom prst="rect">
              <a:avLst/>
            </a:prstGeom>
            <a:solidFill>
              <a:schemeClr val="tx1"/>
            </a:solidFill>
            <a:ln w="9525">
              <a:noFill/>
              <a:miter lim="800000"/>
              <a:headEnd/>
              <a:tailEnd/>
            </a:ln>
            <a:effectLst/>
          </p:spPr>
          <p:txBody>
            <a:bodyPr wrap="none" anchor="ctr"/>
            <a:lstStyle/>
            <a:p>
              <a:pPr algn="ctr" eaLnBrk="0" hangingPunct="0">
                <a:defRPr/>
              </a:pPr>
              <a:r>
                <a:rPr lang="bg-BG" sz="1600" b="1">
                  <a:solidFill>
                    <a:srgbClr val="003399"/>
                  </a:solidFill>
                  <a:effectLst>
                    <a:outerShdw blurRad="38100" dist="38100" dir="2700000" algn="tl">
                      <a:srgbClr val="C0C0C0"/>
                    </a:outerShdw>
                  </a:effectLst>
                  <a:latin typeface="Times New Roman" pitchFamily="18" charset="0"/>
                </a:rPr>
                <a:t>Използване на общи игли</a:t>
              </a:r>
            </a:p>
          </p:txBody>
        </p:sp>
        <p:sp>
          <p:nvSpPr>
            <p:cNvPr id="57353" name="Rectangle 9"/>
            <p:cNvSpPr>
              <a:spLocks noChangeArrowheads="1"/>
            </p:cNvSpPr>
            <p:nvPr/>
          </p:nvSpPr>
          <p:spPr bwMode="auto">
            <a:xfrm rot="2121142">
              <a:off x="3893" y="3308"/>
              <a:ext cx="1293" cy="318"/>
            </a:xfrm>
            <a:prstGeom prst="rect">
              <a:avLst/>
            </a:prstGeom>
            <a:solidFill>
              <a:schemeClr val="tx1"/>
            </a:solidFill>
            <a:ln w="9525">
              <a:noFill/>
              <a:miter lim="800000"/>
              <a:headEnd/>
              <a:tailEnd/>
            </a:ln>
            <a:effectLst/>
          </p:spPr>
          <p:txBody>
            <a:bodyPr wrap="none" anchor="ctr"/>
            <a:lstStyle/>
            <a:p>
              <a:pPr algn="ctr" eaLnBrk="0" hangingPunct="0">
                <a:defRPr/>
              </a:pPr>
              <a:r>
                <a:rPr lang="bg-BG" sz="1600" b="1">
                  <a:solidFill>
                    <a:srgbClr val="003399"/>
                  </a:solidFill>
                  <a:effectLst>
                    <a:outerShdw blurRad="38100" dist="38100" dir="2700000" algn="tl">
                      <a:srgbClr val="C0C0C0"/>
                    </a:outerShdw>
                  </a:effectLst>
                  <a:latin typeface="Times New Roman" pitchFamily="18" charset="0"/>
                </a:rPr>
                <a:t>Предаване от майка на</a:t>
              </a:r>
            </a:p>
            <a:p>
              <a:pPr algn="ctr" eaLnBrk="0" hangingPunct="0">
                <a:defRPr/>
              </a:pPr>
              <a:r>
                <a:rPr lang="bg-BG" sz="1600" b="1">
                  <a:solidFill>
                    <a:srgbClr val="003399"/>
                  </a:solidFill>
                  <a:effectLst>
                    <a:outerShdw blurRad="38100" dist="38100" dir="2700000" algn="tl">
                      <a:srgbClr val="C0C0C0"/>
                    </a:outerShdw>
                  </a:effectLst>
                  <a:latin typeface="Times New Roman" pitchFamily="18" charset="0"/>
                </a:rPr>
                <a:t>новородено</a:t>
              </a:r>
            </a:p>
          </p:txBody>
        </p:sp>
        <p:sp>
          <p:nvSpPr>
            <p:cNvPr id="57354" name="Rectangle 10"/>
            <p:cNvSpPr>
              <a:spLocks noChangeArrowheads="1"/>
            </p:cNvSpPr>
            <p:nvPr/>
          </p:nvSpPr>
          <p:spPr bwMode="auto">
            <a:xfrm rot="2118673">
              <a:off x="4493" y="3222"/>
              <a:ext cx="1088" cy="294"/>
            </a:xfrm>
            <a:prstGeom prst="rect">
              <a:avLst/>
            </a:prstGeom>
            <a:solidFill>
              <a:schemeClr val="tx1"/>
            </a:solidFill>
            <a:ln w="9525">
              <a:noFill/>
              <a:miter lim="800000"/>
              <a:headEnd/>
              <a:tailEnd/>
            </a:ln>
            <a:effectLst/>
          </p:spPr>
          <p:txBody>
            <a:bodyPr wrap="none" anchor="ctr"/>
            <a:lstStyle/>
            <a:p>
              <a:pPr algn="ctr" eaLnBrk="0" hangingPunct="0">
                <a:defRPr/>
              </a:pPr>
              <a:r>
                <a:rPr lang="bg-BG" sz="1600" b="1">
                  <a:solidFill>
                    <a:srgbClr val="003399"/>
                  </a:solidFill>
                  <a:effectLst>
                    <a:outerShdw blurRad="38100" dist="38100" dir="2700000" algn="tl">
                      <a:srgbClr val="C0C0C0"/>
                    </a:outerShdw>
                  </a:effectLst>
                  <a:latin typeface="Times New Roman" pitchFamily="18" charset="0"/>
                </a:rPr>
                <a:t>Кръвопреливане</a:t>
              </a:r>
            </a:p>
          </p:txBody>
        </p:sp>
        <p:sp>
          <p:nvSpPr>
            <p:cNvPr id="65548" name="Rectangle 11"/>
            <p:cNvSpPr>
              <a:spLocks noChangeArrowheads="1"/>
            </p:cNvSpPr>
            <p:nvPr/>
          </p:nvSpPr>
          <p:spPr bwMode="auto">
            <a:xfrm>
              <a:off x="771" y="754"/>
              <a:ext cx="295" cy="136"/>
            </a:xfrm>
            <a:prstGeom prst="rect">
              <a:avLst/>
            </a:prstGeom>
            <a:solidFill>
              <a:schemeClr val="tx1"/>
            </a:solidFill>
            <a:ln w="9525">
              <a:noFill/>
              <a:miter lim="800000"/>
              <a:headEnd/>
              <a:tailEnd/>
            </a:ln>
          </p:spPr>
          <p:txBody>
            <a:bodyPr wrap="none" anchor="ctr"/>
            <a:lstStyle/>
            <a:p>
              <a:endParaRPr lang="bg-BG" altLang="bg-BG"/>
            </a:p>
          </p:txBody>
        </p:sp>
        <p:sp>
          <p:nvSpPr>
            <p:cNvPr id="65549" name="Rectangle 12"/>
            <p:cNvSpPr>
              <a:spLocks noChangeArrowheads="1"/>
            </p:cNvSpPr>
            <p:nvPr/>
          </p:nvSpPr>
          <p:spPr bwMode="auto">
            <a:xfrm>
              <a:off x="4195" y="1026"/>
              <a:ext cx="658" cy="318"/>
            </a:xfrm>
            <a:prstGeom prst="rect">
              <a:avLst/>
            </a:prstGeom>
            <a:solidFill>
              <a:schemeClr val="tx1"/>
            </a:solidFill>
            <a:ln w="9525">
              <a:noFill/>
              <a:miter lim="800000"/>
              <a:headEnd/>
              <a:tailEnd/>
            </a:ln>
          </p:spPr>
          <p:txBody>
            <a:bodyPr wrap="none" anchor="ctr"/>
            <a:lstStyle/>
            <a:p>
              <a:endParaRPr lang="bg-BG" altLang="bg-BG"/>
            </a:p>
          </p:txBody>
        </p:sp>
        <p:sp>
          <p:nvSpPr>
            <p:cNvPr id="65550" name="Rectangle 13"/>
            <p:cNvSpPr>
              <a:spLocks noChangeArrowheads="1"/>
            </p:cNvSpPr>
            <p:nvPr/>
          </p:nvSpPr>
          <p:spPr bwMode="auto">
            <a:xfrm>
              <a:off x="2336" y="3748"/>
              <a:ext cx="1723" cy="249"/>
            </a:xfrm>
            <a:prstGeom prst="rect">
              <a:avLst/>
            </a:prstGeom>
            <a:solidFill>
              <a:schemeClr val="tx1"/>
            </a:solidFill>
            <a:ln w="9525">
              <a:noFill/>
              <a:miter lim="800000"/>
              <a:headEnd/>
              <a:tailEnd/>
            </a:ln>
          </p:spPr>
          <p:txBody>
            <a:bodyPr wrap="none" anchor="ctr"/>
            <a:lstStyle/>
            <a:p>
              <a:endParaRPr lang="bg-BG" altLang="bg-BG"/>
            </a:p>
          </p:txBody>
        </p:sp>
      </p:grpSp>
      <p:sp>
        <p:nvSpPr>
          <p:cNvPr id="57358" name="Text Box 14"/>
          <p:cNvSpPr txBox="1">
            <a:spLocks noChangeArrowheads="1"/>
          </p:cNvSpPr>
          <p:nvPr/>
        </p:nvSpPr>
        <p:spPr bwMode="auto">
          <a:xfrm>
            <a:off x="0" y="0"/>
            <a:ext cx="9144000" cy="1311275"/>
          </a:xfrm>
          <a:prstGeom prst="rect">
            <a:avLst/>
          </a:prstGeom>
          <a:solidFill>
            <a:schemeClr val="tx1"/>
          </a:solidFill>
          <a:ln w="9525">
            <a:noFill/>
            <a:miter lim="800000"/>
            <a:headEnd/>
            <a:tailEnd/>
          </a:ln>
          <a:effectLst/>
        </p:spPr>
        <p:txBody>
          <a:bodyPr>
            <a:spAutoFit/>
          </a:bodyPr>
          <a:lstStyle/>
          <a:p>
            <a:pPr algn="ctr" eaLnBrk="0" hangingPunct="0">
              <a:defRPr/>
            </a:pPr>
            <a:r>
              <a:rPr lang="bg-BG" sz="4000" b="1">
                <a:solidFill>
                  <a:srgbClr val="FF6600"/>
                </a:solidFill>
                <a:effectLst>
                  <a:outerShdw blurRad="38100" dist="38100" dir="2700000" algn="tl">
                    <a:srgbClr val="C0C0C0"/>
                  </a:outerShdw>
                </a:effectLst>
                <a:latin typeface="Tahoma" pitchFamily="34" charset="0"/>
              </a:rPr>
              <a:t>Относителен риск за заразяване </a:t>
            </a:r>
            <a:br>
              <a:rPr lang="bg-BG" sz="4000" b="1">
                <a:solidFill>
                  <a:srgbClr val="FF6600"/>
                </a:solidFill>
                <a:effectLst>
                  <a:outerShdw blurRad="38100" dist="38100" dir="2700000" algn="tl">
                    <a:srgbClr val="C0C0C0"/>
                  </a:outerShdw>
                </a:effectLst>
                <a:latin typeface="Tahoma" pitchFamily="34" charset="0"/>
              </a:rPr>
            </a:br>
            <a:r>
              <a:rPr lang="bg-BG" sz="4000" b="1">
                <a:solidFill>
                  <a:srgbClr val="FF6600"/>
                </a:solidFill>
                <a:effectLst>
                  <a:outerShdw blurRad="38100" dist="38100" dir="2700000" algn="tl">
                    <a:srgbClr val="C0C0C0"/>
                  </a:outerShdw>
                </a:effectLst>
                <a:latin typeface="Tahoma" pitchFamily="34" charset="0"/>
              </a:rPr>
              <a:t>с ХИВ</a:t>
            </a:r>
            <a:endParaRPr lang="en-US" sz="3600" b="1">
              <a:solidFill>
                <a:srgbClr val="FF6600"/>
              </a:solidFill>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827088" y="2565400"/>
            <a:ext cx="8048625" cy="2735263"/>
          </a:xfrm>
        </p:spPr>
        <p:txBody>
          <a:bodyPr/>
          <a:lstStyle/>
          <a:p>
            <a:pPr eaLnBrk="1" hangingPunct="1">
              <a:defRPr/>
            </a:pPr>
            <a:r>
              <a:rPr lang="bg-BG" sz="3600" smtClean="0">
                <a:solidFill>
                  <a:srgbClr val="FFFF00"/>
                </a:solidFill>
                <a:latin typeface="Comic Sans MS" pitchFamily="66" charset="0"/>
              </a:rPr>
              <a:t>КРЪВЕН ПЪТ НА ЗАРАЗЯВАНЕ </a:t>
            </a:r>
            <a:r>
              <a:rPr lang="en-US" sz="3600" smtClean="0">
                <a:solidFill>
                  <a:srgbClr val="FFFF00"/>
                </a:solidFill>
                <a:latin typeface="Comic Sans MS" pitchFamily="66" charset="0"/>
              </a:rPr>
              <a:t/>
            </a:r>
            <a:br>
              <a:rPr lang="en-US" sz="3600" smtClean="0">
                <a:solidFill>
                  <a:srgbClr val="FFFF00"/>
                </a:solidFill>
                <a:latin typeface="Comic Sans MS" pitchFamily="66" charset="0"/>
              </a:rPr>
            </a:br>
            <a:r>
              <a:rPr lang="en-US" sz="3600" smtClean="0">
                <a:solidFill>
                  <a:srgbClr val="FFFF00"/>
                </a:solidFill>
                <a:latin typeface="Comic Sans MS" pitchFamily="66" charset="0"/>
              </a:rPr>
              <a:t/>
            </a:r>
            <a:br>
              <a:rPr lang="en-US" sz="3600" smtClean="0">
                <a:solidFill>
                  <a:srgbClr val="FFFF00"/>
                </a:solidFill>
                <a:latin typeface="Comic Sans MS" pitchFamily="66" charset="0"/>
              </a:rPr>
            </a:br>
            <a:r>
              <a:rPr lang="bg-BG" sz="3600" smtClean="0">
                <a:solidFill>
                  <a:srgbClr val="FFFF00"/>
                </a:solidFill>
                <a:latin typeface="Comic Sans MS" pitchFamily="66" charset="0"/>
              </a:rPr>
              <a:t>С </a:t>
            </a:r>
            <a:r>
              <a:rPr lang="en-US" sz="3600" smtClean="0">
                <a:solidFill>
                  <a:srgbClr val="FFFF00"/>
                </a:solidFill>
                <a:latin typeface="Comic Sans MS" pitchFamily="66" charset="0"/>
              </a:rPr>
              <a:t>HIV</a:t>
            </a:r>
            <a:r>
              <a:rPr lang="bg-BG" smtClean="0">
                <a:solidFill>
                  <a:srgbClr val="FFFF00"/>
                </a:solidFill>
              </a:rPr>
              <a:t/>
            </a:r>
            <a:br>
              <a:rPr lang="bg-BG" smtClean="0">
                <a:solidFill>
                  <a:srgbClr val="FFFF00"/>
                </a:solidFill>
              </a:rPr>
            </a:br>
            <a:endParaRPr lang="bg-BG" smtClean="0">
              <a:solidFill>
                <a:srgbClr val="FFFF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bg-BG" b="1" smtClean="0"/>
              <a:t>Концентрация на вирусите в кръвта</a:t>
            </a:r>
          </a:p>
        </p:txBody>
      </p:sp>
      <p:graphicFrame>
        <p:nvGraphicFramePr>
          <p:cNvPr id="60419" name="Group 3"/>
          <p:cNvGraphicFramePr>
            <a:graphicFrameLocks noGrp="1"/>
          </p:cNvGraphicFramePr>
          <p:nvPr>
            <p:ph type="tbl" idx="1"/>
          </p:nvPr>
        </p:nvGraphicFramePr>
        <p:xfrm>
          <a:off x="468313" y="2276475"/>
          <a:ext cx="8482012" cy="2803525"/>
        </p:xfrm>
        <a:graphic>
          <a:graphicData uri="http://schemas.openxmlformats.org/drawingml/2006/table">
            <a:tbl>
              <a:tblPr/>
              <a:tblGrid>
                <a:gridCol w="3324225">
                  <a:extLst>
                    <a:ext uri="{9D8B030D-6E8A-4147-A177-3AD203B41FA5}">
                      <a16:colId xmlns:a16="http://schemas.microsoft.com/office/drawing/2014/main" val="20000"/>
                    </a:ext>
                  </a:extLst>
                </a:gridCol>
                <a:gridCol w="1706562">
                  <a:extLst>
                    <a:ext uri="{9D8B030D-6E8A-4147-A177-3AD203B41FA5}">
                      <a16:colId xmlns:a16="http://schemas.microsoft.com/office/drawing/2014/main" val="20001"/>
                    </a:ext>
                  </a:extLst>
                </a:gridCol>
                <a:gridCol w="1506538">
                  <a:extLst>
                    <a:ext uri="{9D8B030D-6E8A-4147-A177-3AD203B41FA5}">
                      <a16:colId xmlns:a16="http://schemas.microsoft.com/office/drawing/2014/main" val="20002"/>
                    </a:ext>
                  </a:extLst>
                </a:gridCol>
                <a:gridCol w="1944687">
                  <a:extLst>
                    <a:ext uri="{9D8B030D-6E8A-4147-A177-3AD203B41FA5}">
                      <a16:colId xmlns:a16="http://schemas.microsoft.com/office/drawing/2014/main" val="20003"/>
                    </a:ext>
                  </a:extLst>
                </a:gridCol>
              </a:tblGrid>
              <a:tr h="7920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kumimoji="0" lang="bg-BG"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HBV</a:t>
                      </a:r>
                      <a:endParaRPr kumimoji="0" lang="bg-BG"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kumimoji="0" lang="bg-BG"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 HCV</a:t>
                      </a:r>
                      <a:endParaRPr kumimoji="0" lang="bg-BG"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kumimoji="0" lang="bg-BG" sz="2400" b="0" i="0" u="none" strike="noStrike" cap="none" normalizeH="0" baseline="0" smtClean="0">
                          <a:ln>
                            <a:noFill/>
                          </a:ln>
                          <a:solidFill>
                            <a:srgbClr val="FF3300"/>
                          </a:solidFill>
                          <a:effectLst>
                            <a:outerShdw blurRad="38100" dist="38100" dir="2700000" algn="tl">
                              <a:srgbClr val="000000"/>
                            </a:outerShdw>
                          </a:effectLst>
                          <a:latin typeface="Arial" pitchFamily="34" charset="0"/>
                          <a:cs typeface="Times New Roman" pitchFamily="18" charset="0"/>
                        </a:rPr>
                        <a:t> HIV</a:t>
                      </a:r>
                      <a:endParaRPr kumimoji="0" lang="bg-BG" sz="2400" b="0" i="0" u="none" strike="noStrike" cap="none" normalizeH="0" baseline="0" smtClean="0">
                        <a:ln>
                          <a:noFill/>
                        </a:ln>
                        <a:solidFill>
                          <a:srgbClr val="FF3300"/>
                        </a:solidFill>
                        <a:effectLst>
                          <a:outerShdw blurRad="38100" dist="38100" dir="2700000" algn="tl">
                            <a:srgbClr val="000000"/>
                          </a:outerShdw>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5726">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kumimoji="0" lang="bg-BG"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Концентрация в кръвта </a:t>
                      </a:r>
                    </a:p>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kumimoji="0" lang="bg-BG"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(Частици на  mL)</a:t>
                      </a:r>
                    </a:p>
                    <a:p>
                      <a:pPr marL="0" marR="0" lvl="0" indent="0" algn="just"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endParaRPr kumimoji="0" lang="bg-BG"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kumimoji="0" lang="bg-BG"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10</a:t>
                      </a:r>
                      <a:r>
                        <a:rPr kumimoji="0" lang="bg-BG" sz="2000" b="0" i="0" u="none" strike="noStrike" cap="none" normalizeH="0" baseline="30000" smtClean="0">
                          <a:ln>
                            <a:noFill/>
                          </a:ln>
                          <a:solidFill>
                            <a:schemeClr val="tx1"/>
                          </a:solidFill>
                          <a:effectLst>
                            <a:outerShdw blurRad="38100" dist="38100" dir="2700000" algn="tl">
                              <a:srgbClr val="000000"/>
                            </a:outerShdw>
                          </a:effectLst>
                          <a:latin typeface="Arial" pitchFamily="34" charset="0"/>
                          <a:cs typeface="Times New Roman" pitchFamily="18" charset="0"/>
                        </a:rPr>
                        <a:t>8 </a:t>
                      </a:r>
                      <a:r>
                        <a:rPr kumimoji="0" lang="bg-BG"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-10</a:t>
                      </a:r>
                      <a:r>
                        <a:rPr kumimoji="0" lang="bg-BG" sz="2000" b="0" i="0" u="none" strike="noStrike" cap="none" normalizeH="0" baseline="30000" smtClean="0">
                          <a:ln>
                            <a:noFill/>
                          </a:ln>
                          <a:solidFill>
                            <a:schemeClr val="tx1"/>
                          </a:solidFill>
                          <a:effectLst>
                            <a:outerShdw blurRad="38100" dist="38100" dir="2700000" algn="tl">
                              <a:srgbClr val="000000"/>
                            </a:outerShdw>
                          </a:effectLst>
                          <a:latin typeface="Arial" pitchFamily="34" charset="0"/>
                          <a:cs typeface="Times New Roman" pitchFamily="18" charset="0"/>
                        </a:rPr>
                        <a:t>9</a:t>
                      </a:r>
                      <a:endParaRPr kumimoji="0" lang="bg-BG" sz="2000" b="0" i="0" u="none" strike="noStrike" cap="none" normalizeH="0" baseline="30000" smtClean="0">
                        <a:ln>
                          <a:noFill/>
                        </a:ln>
                        <a:solidFill>
                          <a:schemeClr val="tx1"/>
                        </a:solidFill>
                        <a:effectLst>
                          <a:outerShdw blurRad="38100" dist="38100" dir="2700000" algn="tl">
                            <a:srgbClr val="000000"/>
                          </a:outerShdw>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kumimoji="0" lang="bg-BG"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10</a:t>
                      </a:r>
                      <a:r>
                        <a:rPr kumimoji="0" lang="bg-BG" sz="2000" b="0" i="0" u="none" strike="noStrike" cap="none" normalizeH="0" baseline="30000" smtClean="0">
                          <a:ln>
                            <a:noFill/>
                          </a:ln>
                          <a:solidFill>
                            <a:schemeClr val="tx1"/>
                          </a:solidFill>
                          <a:effectLst>
                            <a:outerShdw blurRad="38100" dist="38100" dir="2700000" algn="tl">
                              <a:srgbClr val="000000"/>
                            </a:outerShdw>
                          </a:effectLst>
                          <a:latin typeface="Arial" pitchFamily="34" charset="0"/>
                          <a:cs typeface="Times New Roman" pitchFamily="18" charset="0"/>
                        </a:rPr>
                        <a:t>2</a:t>
                      </a:r>
                      <a:r>
                        <a:rPr kumimoji="0" lang="bg-BG"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 -  10</a:t>
                      </a:r>
                      <a:r>
                        <a:rPr kumimoji="0" lang="bg-BG" sz="2000" b="0" i="0" u="none" strike="noStrike" cap="none" normalizeH="0" baseline="30000" smtClean="0">
                          <a:ln>
                            <a:noFill/>
                          </a:ln>
                          <a:solidFill>
                            <a:schemeClr val="tx1"/>
                          </a:solidFill>
                          <a:effectLst>
                            <a:outerShdw blurRad="38100" dist="38100" dir="2700000" algn="tl">
                              <a:srgbClr val="000000"/>
                            </a:outerShdw>
                          </a:effectLst>
                          <a:latin typeface="Arial" pitchFamily="34" charset="0"/>
                          <a:cs typeface="Times New Roman" pitchFamily="18" charset="0"/>
                        </a:rPr>
                        <a:t>3</a:t>
                      </a:r>
                      <a:endParaRPr kumimoji="0" lang="bg-BG" sz="2000" b="0" i="0" u="none" strike="noStrike" cap="none" normalizeH="0" baseline="30000" smtClean="0">
                        <a:ln>
                          <a:noFill/>
                        </a:ln>
                        <a:solidFill>
                          <a:schemeClr val="tx1"/>
                        </a:solidFill>
                        <a:effectLst>
                          <a:outerShdw blurRad="38100" dist="38100" dir="2700000" algn="tl">
                            <a:srgbClr val="000000"/>
                          </a:outerShdw>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kumimoji="0" lang="bg-BG" sz="2400" b="0" i="0" u="none" strike="noStrike" cap="none" normalizeH="0" baseline="0" smtClean="0">
                          <a:ln>
                            <a:noFill/>
                          </a:ln>
                          <a:solidFill>
                            <a:srgbClr val="FF3300"/>
                          </a:solidFill>
                          <a:effectLst>
                            <a:outerShdw blurRad="38100" dist="38100" dir="2700000" algn="tl">
                              <a:srgbClr val="000000"/>
                            </a:outerShdw>
                          </a:effectLst>
                          <a:latin typeface="Arial" pitchFamily="34" charset="0"/>
                          <a:cs typeface="Times New Roman" pitchFamily="18" charset="0"/>
                        </a:rPr>
                        <a:t>10</a:t>
                      </a:r>
                      <a:r>
                        <a:rPr kumimoji="0" lang="bg-BG" sz="2400" b="0" i="0" u="none" strike="noStrike" cap="none" normalizeH="0" baseline="30000" smtClean="0">
                          <a:ln>
                            <a:noFill/>
                          </a:ln>
                          <a:solidFill>
                            <a:srgbClr val="FF3300"/>
                          </a:solidFill>
                          <a:effectLst>
                            <a:outerShdw blurRad="38100" dist="38100" dir="2700000" algn="tl">
                              <a:srgbClr val="000000"/>
                            </a:outerShdw>
                          </a:effectLst>
                          <a:latin typeface="Arial" pitchFamily="34" charset="0"/>
                          <a:cs typeface="Times New Roman" pitchFamily="18" charset="0"/>
                        </a:rPr>
                        <a:t>1 </a:t>
                      </a:r>
                      <a:r>
                        <a:rPr kumimoji="0" lang="bg-BG" sz="2400" b="0" i="0" u="none" strike="noStrike" cap="none" normalizeH="0" baseline="0" smtClean="0">
                          <a:ln>
                            <a:noFill/>
                          </a:ln>
                          <a:solidFill>
                            <a:srgbClr val="FF3300"/>
                          </a:solidFill>
                          <a:effectLst>
                            <a:outerShdw blurRad="38100" dist="38100" dir="2700000" algn="tl">
                              <a:srgbClr val="000000"/>
                            </a:outerShdw>
                          </a:effectLst>
                          <a:latin typeface="Arial" pitchFamily="34" charset="0"/>
                          <a:cs typeface="Times New Roman" pitchFamily="18" charset="0"/>
                        </a:rPr>
                        <a:t>  -  10</a:t>
                      </a:r>
                      <a:r>
                        <a:rPr kumimoji="0" lang="bg-BG" sz="2400" b="0" i="0" u="none" strike="noStrike" cap="none" normalizeH="0" baseline="30000" smtClean="0">
                          <a:ln>
                            <a:noFill/>
                          </a:ln>
                          <a:solidFill>
                            <a:srgbClr val="FF3300"/>
                          </a:solidFill>
                          <a:effectLst>
                            <a:outerShdw blurRad="38100" dist="38100" dir="2700000" algn="tl">
                              <a:srgbClr val="000000"/>
                            </a:outerShdw>
                          </a:effectLst>
                          <a:latin typeface="Arial" pitchFamily="34" charset="0"/>
                          <a:cs typeface="Times New Roman" pitchFamily="18" charset="0"/>
                        </a:rPr>
                        <a:t>4</a:t>
                      </a:r>
                      <a:endParaRPr kumimoji="0" lang="bg-BG" sz="2400" b="0" i="0" u="none" strike="noStrike" cap="none" normalizeH="0" baseline="30000" smtClean="0">
                        <a:ln>
                          <a:noFill/>
                        </a:ln>
                        <a:solidFill>
                          <a:srgbClr val="FF3300"/>
                        </a:solidFill>
                        <a:effectLst>
                          <a:outerShdw blurRad="38100" dist="38100" dir="2700000" algn="tl">
                            <a:srgbClr val="000000"/>
                          </a:outerShdw>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5726">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kumimoji="0" lang="bg-BG"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Инфекциозни доза в </a:t>
                      </a:r>
                    </a:p>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kumimoji="0" lang="bg-BG"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игла G22: 1 -3 мкл</a:t>
                      </a:r>
                    </a:p>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endParaRPr kumimoji="0" lang="bg-BG"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kumimoji="0" lang="bg-BG"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100 - 300</a:t>
                      </a:r>
                      <a:endParaRPr kumimoji="0" lang="bg-BG"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kumimoji="0" lang="bg-BG" sz="2400" b="0" i="0" u="none" strike="noStrike" cap="none" normalizeH="0" baseline="0" smtClean="0">
                          <a:ln>
                            <a:noFill/>
                          </a:ln>
                          <a:solidFill>
                            <a:srgbClr val="FF3300"/>
                          </a:solidFill>
                          <a:effectLst>
                            <a:outerShdw blurRad="38100" dist="38100" dir="2700000" algn="tl">
                              <a:srgbClr val="000000"/>
                            </a:outerShdw>
                          </a:effectLst>
                          <a:latin typeface="Arial" pitchFamily="34" charset="0"/>
                          <a:cs typeface="Times New Roman" pitchFamily="18" charset="0"/>
                        </a:rPr>
                        <a:t>0,3 - 1</a:t>
                      </a:r>
                      <a:endParaRPr kumimoji="0" lang="bg-BG" sz="2400" b="0" i="0" u="none" strike="noStrike" cap="none" normalizeH="0" baseline="0" smtClean="0">
                        <a:ln>
                          <a:noFill/>
                        </a:ln>
                        <a:solidFill>
                          <a:srgbClr val="FF3300"/>
                        </a:solidFill>
                        <a:effectLst>
                          <a:outerShdw blurRad="38100" dist="38100" dir="2700000" algn="tl">
                            <a:srgbClr val="000000"/>
                          </a:outerShdw>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bg-BG" sz="3600" smtClean="0">
                <a:solidFill>
                  <a:srgbClr val="FF3300"/>
                </a:solidFill>
              </a:rPr>
              <a:t>Риск за заразяване на медицинския персонал</a:t>
            </a:r>
          </a:p>
        </p:txBody>
      </p:sp>
      <p:graphicFrame>
        <p:nvGraphicFramePr>
          <p:cNvPr id="61443" name="Group 3"/>
          <p:cNvGraphicFramePr>
            <a:graphicFrameLocks noGrp="1"/>
          </p:cNvGraphicFramePr>
          <p:nvPr>
            <p:ph type="tbl" idx="1"/>
          </p:nvPr>
        </p:nvGraphicFramePr>
        <p:xfrm>
          <a:off x="935038" y="1981200"/>
          <a:ext cx="7675562" cy="4114800"/>
        </p:xfrm>
        <a:graphic>
          <a:graphicData uri="http://schemas.openxmlformats.org/drawingml/2006/table">
            <a:tbl>
              <a:tblPr/>
              <a:tblGrid>
                <a:gridCol w="2952750">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gridCol w="1535112">
                  <a:extLst>
                    <a:ext uri="{9D8B030D-6E8A-4147-A177-3AD203B41FA5}">
                      <a16:colId xmlns:a16="http://schemas.microsoft.com/office/drawing/2014/main" val="20002"/>
                    </a:ext>
                  </a:extLst>
                </a:gridCol>
                <a:gridCol w="1603375">
                  <a:extLst>
                    <a:ext uri="{9D8B030D-6E8A-4147-A177-3AD203B41FA5}">
                      <a16:colId xmlns:a16="http://schemas.microsoft.com/office/drawing/2014/main" val="20003"/>
                    </a:ext>
                  </a:extLst>
                </a:gridCol>
              </a:tblGrid>
              <a:tr h="92551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bg-BG" sz="22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Times New Roman" pitchFamily="18" charset="0"/>
                          <a:cs typeface="Arial" pitchFamily="34" charset="0"/>
                        </a:rPr>
                        <a:t>Вид на експозицията</a:t>
                      </a:r>
                      <a:endParaRPr kumimoji="0" lang="bg-BG" sz="2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HBV</a:t>
                      </a:r>
                      <a:endParaRPr kumimoji="0" lang="en-US" sz="2800" b="1" i="0" u="none" strike="noStrike" cap="none" normalizeH="0" baseline="0" smtClean="0">
                        <a:ln>
                          <a:noFill/>
                        </a:ln>
                        <a:solidFill>
                          <a:schemeClr val="bg2"/>
                        </a:solidFill>
                        <a:effectLst/>
                        <a:latin typeface="Times New Roman" pitchFamily="18"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bg1"/>
                          </a:solidFill>
                          <a:effectLst/>
                          <a:latin typeface="Arial" pitchFamily="34" charset="0"/>
                          <a:ea typeface="Times New Roman" pitchFamily="18" charset="0"/>
                          <a:cs typeface="Arial" pitchFamily="34" charset="0"/>
                        </a:rPr>
                        <a:t>HCV</a:t>
                      </a:r>
                      <a:endParaRPr kumimoji="0" lang="en-US" sz="2800" b="1" i="0" u="none" strike="noStrike" cap="none" normalizeH="0" baseline="0" smtClean="0">
                        <a:ln>
                          <a:noFill/>
                        </a:ln>
                        <a:solidFill>
                          <a:schemeClr val="bg1"/>
                        </a:solidFill>
                        <a:effectLst/>
                        <a:latin typeface="Times New Roman" pitchFamily="18"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Times New Roman" pitchFamily="18" charset="0"/>
                          <a:cs typeface="Arial" pitchFamily="34" charset="0"/>
                        </a:rPr>
                        <a:t>HIV</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0"/>
                  </a:ext>
                </a:extLst>
              </a:tr>
              <a:tr h="8890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Times New Roman" pitchFamily="18" charset="0"/>
                          <a:cs typeface="Arial" pitchFamily="34" charset="0"/>
                        </a:rPr>
                        <a:t>Перкутанна</a:t>
                      </a:r>
                      <a:endParaRPr kumimoji="0" lang="bg-BG"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18%</a:t>
                      </a:r>
                      <a:endParaRPr kumimoji="0" lang="en-US" sz="1800" b="1" i="0" u="none" strike="noStrike" cap="none" normalizeH="0" baseline="0" smtClean="0">
                        <a:ln>
                          <a:noFill/>
                        </a:ln>
                        <a:solidFill>
                          <a:schemeClr val="bg2"/>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(6% - 30%)</a:t>
                      </a:r>
                      <a:endParaRPr kumimoji="0" lang="en-US" sz="1800" b="1" i="0" u="none" strike="noStrike" cap="none" normalizeH="0" baseline="0" smtClean="0">
                        <a:ln>
                          <a:noFill/>
                        </a:ln>
                        <a:solidFill>
                          <a:schemeClr val="bg2"/>
                        </a:solidFill>
                        <a:effectLst/>
                        <a:latin typeface="Times New Roman" pitchFamily="18"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pitchFamily="34" charset="0"/>
                          <a:ea typeface="Times New Roman" pitchFamily="18" charset="0"/>
                          <a:cs typeface="Arial" pitchFamily="34" charset="0"/>
                        </a:rPr>
                        <a:t>1.8%</a:t>
                      </a:r>
                      <a:endParaRPr kumimoji="0" lang="en-US" sz="1800" b="1" i="0" u="none" strike="noStrike" cap="none" normalizeH="0" baseline="0" smtClean="0">
                        <a:ln>
                          <a:noFill/>
                        </a:ln>
                        <a:solidFill>
                          <a:schemeClr val="bg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pitchFamily="34" charset="0"/>
                          <a:ea typeface="Times New Roman" pitchFamily="18" charset="0"/>
                          <a:cs typeface="Arial" pitchFamily="34" charset="0"/>
                        </a:rPr>
                        <a:t>(0% - 7%)</a:t>
                      </a:r>
                      <a:endParaRPr kumimoji="0" lang="en-US" sz="1800" b="1" i="0" u="none" strike="noStrike" cap="none" normalizeH="0" baseline="0" smtClean="0">
                        <a:ln>
                          <a:noFill/>
                        </a:ln>
                        <a:solidFill>
                          <a:schemeClr val="bg1"/>
                        </a:solidFill>
                        <a:effectLst/>
                        <a:latin typeface="Times New Roman" pitchFamily="18"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Times New Roman" pitchFamily="18" charset="0"/>
                          <a:cs typeface="Arial" pitchFamily="34" charset="0"/>
                        </a:rPr>
                        <a:t>0.3%</a:t>
                      </a:r>
                      <a:endParaRPr kumimoji="0" lang="en-US"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Times New Roman" pitchFamily="18" charset="0"/>
                          <a:cs typeface="Arial" pitchFamily="34" charset="0"/>
                        </a:rPr>
                        <a:t>(0% - 0.9%)</a:t>
                      </a:r>
                      <a:endParaRPr kumimoji="0" lang="en-US"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1"/>
                  </a:ext>
                </a:extLst>
              </a:tr>
              <a:tr h="8890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Times New Roman" pitchFamily="18" charset="0"/>
                          <a:cs typeface="Arial" pitchFamily="34" charset="0"/>
                        </a:rPr>
                        <a:t>Мукозни мембрани</a:t>
                      </a:r>
                      <a:endParaRPr kumimoji="0" lang="en-US"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Times New Roman" pitchFamily="18" charset="0"/>
                          <a:cs typeface="Arial" pitchFamily="34" charset="0"/>
                        </a:rPr>
                        <a:t>(</a:t>
                      </a:r>
                      <a:r>
                        <a:rPr kumimoji="0" lang="bg-BG"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Times New Roman" pitchFamily="18" charset="0"/>
                          <a:cs typeface="Arial" pitchFamily="34" charset="0"/>
                        </a:rPr>
                        <a:t>Очи, нос, уста</a:t>
                      </a:r>
                      <a:r>
                        <a:rPr kumimoji="0" lang="ru-RU"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Times New Roman" pitchFamily="18" charset="0"/>
                          <a:cs typeface="Arial" pitchFamily="34" charset="0"/>
                        </a:rPr>
                        <a:t>)</a:t>
                      </a:r>
                      <a:endParaRPr kumimoji="0" lang="ru-RU"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ниезвестно</a:t>
                      </a:r>
                      <a:endParaRPr kumimoji="0" lang="bg-BG" sz="1800" b="1" i="0" u="none" strike="noStrike" cap="none" normalizeH="0" baseline="0" smtClean="0">
                        <a:ln>
                          <a:noFill/>
                        </a:ln>
                        <a:solidFill>
                          <a:schemeClr val="bg2"/>
                        </a:solidFill>
                        <a:effectLst/>
                        <a:latin typeface="Times New Roman" pitchFamily="18"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pitchFamily="34" charset="0"/>
                          <a:ea typeface="Times New Roman" pitchFamily="18" charset="0"/>
                          <a:cs typeface="Arial" pitchFamily="34" charset="0"/>
                        </a:rPr>
                        <a:t>— *</a:t>
                      </a:r>
                      <a:endParaRPr kumimoji="0" lang="en-US" sz="1800" b="1" i="0" u="none" strike="noStrike" cap="none" normalizeH="0" baseline="0" smtClean="0">
                        <a:ln>
                          <a:noFill/>
                        </a:ln>
                        <a:solidFill>
                          <a:schemeClr val="bg1"/>
                        </a:solidFill>
                        <a:effectLst/>
                        <a:latin typeface="Times New Roman" pitchFamily="18"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Times New Roman" pitchFamily="18" charset="0"/>
                          <a:cs typeface="Arial" pitchFamily="34" charset="0"/>
                        </a:rPr>
                        <a:t>0.1%</a:t>
                      </a:r>
                      <a:endParaRPr kumimoji="0" lang="en-US"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2"/>
                  </a:ext>
                </a:extLst>
              </a:tr>
              <a:tr h="52228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Times New Roman" pitchFamily="18" charset="0"/>
                          <a:cs typeface="Arial" pitchFamily="34" charset="0"/>
                        </a:rPr>
                        <a:t>Неинтактна кожа</a:t>
                      </a:r>
                      <a:endParaRPr kumimoji="0" lang="bg-BG"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ниезвестно</a:t>
                      </a:r>
                      <a:endParaRPr kumimoji="0" lang="bg-BG" sz="1800" b="1" i="0" u="none" strike="noStrike" cap="none" normalizeH="0" baseline="0" smtClean="0">
                        <a:ln>
                          <a:noFill/>
                        </a:ln>
                        <a:solidFill>
                          <a:schemeClr val="bg2"/>
                        </a:solidFill>
                        <a:effectLst/>
                        <a:latin typeface="Times New Roman" pitchFamily="18"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pitchFamily="34" charset="0"/>
                          <a:ea typeface="Times New Roman" pitchFamily="18" charset="0"/>
                          <a:cs typeface="Arial" pitchFamily="34" charset="0"/>
                        </a:rPr>
                        <a:t>— *</a:t>
                      </a:r>
                      <a:endParaRPr kumimoji="0" lang="en-US" sz="1800" b="1" i="0" u="none" strike="noStrike" cap="none" normalizeH="0" baseline="0" smtClean="0">
                        <a:ln>
                          <a:noFill/>
                        </a:ln>
                        <a:solidFill>
                          <a:schemeClr val="bg1"/>
                        </a:solidFill>
                        <a:effectLst/>
                        <a:latin typeface="Times New Roman" pitchFamily="18"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Times New Roman" pitchFamily="18" charset="0"/>
                          <a:cs typeface="Arial" pitchFamily="34" charset="0"/>
                        </a:rPr>
                        <a:t>&lt;0.1%</a:t>
                      </a:r>
                      <a:endParaRPr kumimoji="0" lang="en-US"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3"/>
                  </a:ext>
                </a:extLst>
              </a:tr>
              <a:tr h="8890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bg-BG"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Times New Roman" pitchFamily="18" charset="0"/>
                          <a:cs typeface="Arial" pitchFamily="34" charset="0"/>
                        </a:rPr>
                        <a:t>Концентрация в кръвта</a:t>
                      </a:r>
                      <a:endParaRPr kumimoji="0" lang="en-US"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Times New Roman" pitchFamily="18" charset="0"/>
                          <a:cs typeface="Arial" pitchFamily="34" charset="0"/>
                        </a:rPr>
                        <a:t>(</a:t>
                      </a:r>
                      <a:r>
                        <a:rPr kumimoji="0" lang="bg-BG"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Times New Roman" pitchFamily="18" charset="0"/>
                          <a:cs typeface="Arial" pitchFamily="34" charset="0"/>
                        </a:rPr>
                        <a:t>вируси/мл </a:t>
                      </a:r>
                      <a:r>
                        <a:rPr kumimoji="0" lang="ru-RU"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Times New Roman" pitchFamily="18" charset="0"/>
                          <a:cs typeface="Arial" pitchFamily="34" charset="0"/>
                        </a:rPr>
                        <a:t>)</a:t>
                      </a:r>
                      <a:endParaRPr kumimoji="0" lang="ru-RU"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10</a:t>
                      </a:r>
                      <a:r>
                        <a:rPr kumimoji="0" lang="en-US" sz="1800" b="1" i="0" u="none" strike="noStrike" cap="none" normalizeH="0" baseline="30000" smtClean="0">
                          <a:ln>
                            <a:noFill/>
                          </a:ln>
                          <a:solidFill>
                            <a:schemeClr val="bg2"/>
                          </a:solidFill>
                          <a:effectLst/>
                          <a:latin typeface="Arial" pitchFamily="34" charset="0"/>
                          <a:ea typeface="Times New Roman" pitchFamily="18" charset="0"/>
                          <a:cs typeface="Arial" pitchFamily="34" charset="0"/>
                        </a:rPr>
                        <a:t>8</a:t>
                      </a:r>
                      <a:r>
                        <a:rPr kumimoji="0" lang="en-US" sz="18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a:t>
                      </a:r>
                      <a:r>
                        <a:rPr kumimoji="0" lang="bg-BG" sz="18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до</a:t>
                      </a:r>
                      <a:r>
                        <a:rPr kumimoji="0" lang="en-US" sz="18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10</a:t>
                      </a:r>
                      <a:r>
                        <a:rPr kumimoji="0" lang="en-US" sz="1800" b="1" i="0" u="none" strike="noStrike" cap="none" normalizeH="0" baseline="30000" smtClean="0">
                          <a:ln>
                            <a:noFill/>
                          </a:ln>
                          <a:solidFill>
                            <a:schemeClr val="bg2"/>
                          </a:solidFill>
                          <a:effectLst/>
                          <a:latin typeface="Arial" pitchFamily="34" charset="0"/>
                          <a:ea typeface="Times New Roman" pitchFamily="18" charset="0"/>
                          <a:cs typeface="Arial" pitchFamily="34" charset="0"/>
                        </a:rPr>
                        <a:t>9</a:t>
                      </a:r>
                      <a:endParaRPr kumimoji="0" lang="en-US" sz="1800" b="1" i="0" u="none" strike="noStrike" cap="none" normalizeH="0" baseline="30000" smtClean="0">
                        <a:ln>
                          <a:noFill/>
                        </a:ln>
                        <a:solidFill>
                          <a:schemeClr val="bg2"/>
                        </a:solidFill>
                        <a:effectLst/>
                        <a:latin typeface="Times New Roman" pitchFamily="18"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pitchFamily="34" charset="0"/>
                          <a:ea typeface="Times New Roman" pitchFamily="18" charset="0"/>
                          <a:cs typeface="Arial" pitchFamily="34" charset="0"/>
                        </a:rPr>
                        <a:t>10</a:t>
                      </a:r>
                      <a:r>
                        <a:rPr kumimoji="0" lang="en-US" sz="1800" b="1" i="0" u="none" strike="noStrike" cap="none" normalizeH="0" baseline="30000" smtClean="0">
                          <a:ln>
                            <a:noFill/>
                          </a:ln>
                          <a:solidFill>
                            <a:schemeClr val="bg1"/>
                          </a:solidFill>
                          <a:effectLst/>
                          <a:latin typeface="Arial" pitchFamily="34" charset="0"/>
                          <a:ea typeface="Times New Roman" pitchFamily="18" charset="0"/>
                          <a:cs typeface="Arial" pitchFamily="34" charset="0"/>
                        </a:rPr>
                        <a:t>2</a:t>
                      </a:r>
                      <a:r>
                        <a:rPr kumimoji="0" lang="en-US" sz="1800" b="1" i="0" u="none" strike="noStrike" cap="none" normalizeH="0" baseline="0" smtClean="0">
                          <a:ln>
                            <a:noFill/>
                          </a:ln>
                          <a:solidFill>
                            <a:schemeClr val="bg1"/>
                          </a:solidFill>
                          <a:effectLst/>
                          <a:latin typeface="Arial" pitchFamily="34" charset="0"/>
                          <a:ea typeface="Times New Roman" pitchFamily="18" charset="0"/>
                          <a:cs typeface="Arial" pitchFamily="34" charset="0"/>
                        </a:rPr>
                        <a:t> </a:t>
                      </a:r>
                      <a:r>
                        <a:rPr kumimoji="0" lang="bg-BG" sz="1800" b="1" i="0" u="none" strike="noStrike" cap="none" normalizeH="0" baseline="0" smtClean="0">
                          <a:ln>
                            <a:noFill/>
                          </a:ln>
                          <a:solidFill>
                            <a:schemeClr val="bg1"/>
                          </a:solidFill>
                          <a:effectLst/>
                          <a:latin typeface="Arial" pitchFamily="34" charset="0"/>
                          <a:ea typeface="Times New Roman" pitchFamily="18" charset="0"/>
                          <a:cs typeface="Arial" pitchFamily="34" charset="0"/>
                        </a:rPr>
                        <a:t>до</a:t>
                      </a:r>
                      <a:r>
                        <a:rPr kumimoji="0" lang="en-US" sz="1800" b="1" i="0" u="none" strike="noStrike" cap="none" normalizeH="0" baseline="0" smtClean="0">
                          <a:ln>
                            <a:noFill/>
                          </a:ln>
                          <a:solidFill>
                            <a:schemeClr val="bg1"/>
                          </a:solidFill>
                          <a:effectLst/>
                          <a:latin typeface="Arial" pitchFamily="34" charset="0"/>
                          <a:ea typeface="Times New Roman" pitchFamily="18" charset="0"/>
                          <a:cs typeface="Arial" pitchFamily="34" charset="0"/>
                        </a:rPr>
                        <a:t> 10</a:t>
                      </a:r>
                      <a:r>
                        <a:rPr kumimoji="0" lang="en-US" sz="1800" b="1" i="0" u="none" strike="noStrike" cap="none" normalizeH="0" baseline="30000" smtClean="0">
                          <a:ln>
                            <a:noFill/>
                          </a:ln>
                          <a:solidFill>
                            <a:schemeClr val="bg1"/>
                          </a:solidFill>
                          <a:effectLst/>
                          <a:latin typeface="Arial" pitchFamily="34" charset="0"/>
                          <a:ea typeface="Times New Roman" pitchFamily="18" charset="0"/>
                          <a:cs typeface="Arial" pitchFamily="34" charset="0"/>
                        </a:rPr>
                        <a:t>3</a:t>
                      </a:r>
                      <a:endParaRPr kumimoji="0" lang="en-US" sz="1800" b="1" i="0" u="none" strike="noStrike" cap="none" normalizeH="0" baseline="30000" smtClean="0">
                        <a:ln>
                          <a:noFill/>
                        </a:ln>
                        <a:solidFill>
                          <a:schemeClr val="bg1"/>
                        </a:solidFill>
                        <a:effectLst/>
                        <a:latin typeface="Times New Roman" pitchFamily="18"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Times New Roman" pitchFamily="18" charset="0"/>
                          <a:cs typeface="Arial" pitchFamily="34" charset="0"/>
                        </a:rPr>
                        <a:t>100 </a:t>
                      </a:r>
                      <a:r>
                        <a:rPr kumimoji="0" lang="bg-BG"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Times New Roman" pitchFamily="18" charset="0"/>
                          <a:cs typeface="Arial" pitchFamily="34" charset="0"/>
                        </a:rPr>
                        <a:t>до</a:t>
                      </a:r>
                      <a:r>
                        <a:rPr kumimoji="0" 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Times New Roman" pitchFamily="18" charset="0"/>
                          <a:cs typeface="Arial" pitchFamily="34" charset="0"/>
                        </a:rPr>
                        <a:t> 10</a:t>
                      </a:r>
                      <a:r>
                        <a:rPr kumimoji="0" lang="en-US" sz="1800" b="1" i="0" u="none" strike="noStrike" cap="none" normalizeH="0" baseline="30000" smtClean="0">
                          <a:ln>
                            <a:noFill/>
                          </a:ln>
                          <a:solidFill>
                            <a:schemeClr val="tx1"/>
                          </a:solidFill>
                          <a:effectLst>
                            <a:outerShdw blurRad="38100" dist="38100" dir="2700000" algn="tl">
                              <a:srgbClr val="000000"/>
                            </a:outerShdw>
                          </a:effectLst>
                          <a:latin typeface="Arial" pitchFamily="34" charset="0"/>
                          <a:ea typeface="Times New Roman" pitchFamily="18" charset="0"/>
                          <a:cs typeface="Arial" pitchFamily="34" charset="0"/>
                        </a:rPr>
                        <a:t>4</a:t>
                      </a:r>
                      <a:endParaRPr kumimoji="0" lang="en-US" sz="1800" b="1" i="0" u="none" strike="noStrike" cap="none" normalizeH="0" baseline="3000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39750" y="304800"/>
            <a:ext cx="8070850" cy="1431925"/>
          </a:xfrm>
        </p:spPr>
        <p:txBody>
          <a:bodyPr/>
          <a:lstStyle/>
          <a:p>
            <a:pPr eaLnBrk="1" hangingPunct="1">
              <a:defRPr/>
            </a:pPr>
            <a:r>
              <a:rPr lang="bg-BG" sz="3600" smtClean="0"/>
              <a:t>Относителен риск за заразяване с ХИВ по сексуален път</a:t>
            </a:r>
          </a:p>
        </p:txBody>
      </p:sp>
      <p:graphicFrame>
        <p:nvGraphicFramePr>
          <p:cNvPr id="62467" name="Group 3"/>
          <p:cNvGraphicFramePr>
            <a:graphicFrameLocks noGrp="1"/>
          </p:cNvGraphicFramePr>
          <p:nvPr>
            <p:ph type="tbl" idx="1"/>
          </p:nvPr>
        </p:nvGraphicFramePr>
        <p:xfrm>
          <a:off x="684213" y="1916113"/>
          <a:ext cx="7918450" cy="4602162"/>
        </p:xfrm>
        <a:graphic>
          <a:graphicData uri="http://schemas.openxmlformats.org/drawingml/2006/table">
            <a:tbl>
              <a:tblPr/>
              <a:tblGrid>
                <a:gridCol w="2806700">
                  <a:extLst>
                    <a:ext uri="{9D8B030D-6E8A-4147-A177-3AD203B41FA5}">
                      <a16:colId xmlns:a16="http://schemas.microsoft.com/office/drawing/2014/main" val="20000"/>
                    </a:ext>
                  </a:extLst>
                </a:gridCol>
                <a:gridCol w="2700337">
                  <a:extLst>
                    <a:ext uri="{9D8B030D-6E8A-4147-A177-3AD203B41FA5}">
                      <a16:colId xmlns:a16="http://schemas.microsoft.com/office/drawing/2014/main" val="20001"/>
                    </a:ext>
                  </a:extLst>
                </a:gridCol>
                <a:gridCol w="2411413">
                  <a:extLst>
                    <a:ext uri="{9D8B030D-6E8A-4147-A177-3AD203B41FA5}">
                      <a16:colId xmlns:a16="http://schemas.microsoft.com/office/drawing/2014/main" val="20002"/>
                    </a:ext>
                  </a:extLst>
                </a:gridCol>
              </a:tblGrid>
              <a:tr h="944815">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FF00FF"/>
                          </a:solidFill>
                          <a:effectLst>
                            <a:outerShdw blurRad="38100" dist="38100" dir="2700000" algn="tl">
                              <a:srgbClr val="000000"/>
                            </a:outerShdw>
                          </a:effectLst>
                          <a:latin typeface="Arial" pitchFamily="34" charset="0"/>
                          <a:cs typeface="Times New Roman" pitchFamily="18" charset="0"/>
                        </a:rPr>
                        <a:t>Сексуален акт</a:t>
                      </a:r>
                      <a:endParaRPr kumimoji="0" lang="en-US" sz="2800" b="1" i="0" u="none" strike="noStrike" cap="none" normalizeH="0" baseline="0" smtClean="0">
                        <a:ln>
                          <a:noFill/>
                        </a:ln>
                        <a:solidFill>
                          <a:srgbClr val="FF00FF"/>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FF00FF"/>
                          </a:solidFill>
                          <a:effectLst>
                            <a:outerShdw blurRad="38100" dist="38100" dir="2700000" algn="tl">
                              <a:srgbClr val="000000"/>
                            </a:outerShdw>
                          </a:effectLst>
                          <a:latin typeface="Arial" pitchFamily="34" charset="0"/>
                          <a:cs typeface="Times New Roman" pitchFamily="18" charset="0"/>
                        </a:rPr>
                        <a:t>Рисков фактор</a:t>
                      </a:r>
                      <a:endParaRPr kumimoji="0" lang="en-US" sz="2800" b="1" i="0" u="none" strike="noStrike" cap="none" normalizeH="0" baseline="0" smtClean="0">
                        <a:ln>
                          <a:noFill/>
                        </a:ln>
                        <a:solidFill>
                          <a:srgbClr val="FF00FF"/>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FF00FF"/>
                          </a:solidFill>
                          <a:effectLst>
                            <a:outerShdw blurRad="38100" dist="38100" dir="2700000" algn="tl">
                              <a:srgbClr val="000000"/>
                            </a:outerShdw>
                          </a:effectLst>
                          <a:latin typeface="Arial" pitchFamily="34" charset="0"/>
                          <a:cs typeface="Times New Roman" pitchFamily="18" charset="0"/>
                        </a:rPr>
                        <a:t>Относителен риск </a:t>
                      </a:r>
                      <a:endParaRPr kumimoji="0" lang="en-US" sz="2800" b="1" i="0" u="none" strike="noStrike" cap="none" normalizeH="0" baseline="0" smtClean="0">
                        <a:ln>
                          <a:noFill/>
                        </a:ln>
                        <a:solidFill>
                          <a:srgbClr val="FF00FF"/>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68">
                <a:tc rowSpan="2">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rPr>
                        <a:t>Орален секс</a:t>
                      </a:r>
                      <a:endParaRPr kumimoji="0" lang="en-US" sz="2400" b="1" i="0" u="none" strike="noStrike" cap="none" normalizeH="0" baseline="0" smtClean="0">
                        <a:ln>
                          <a:noFill/>
                        </a:ln>
                        <a:solidFill>
                          <a:srgbClr val="FFFF66"/>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rPr>
                        <a:t>Проникващ  </a:t>
                      </a:r>
                      <a:endParaRPr kumimoji="0" lang="en-US" sz="2400" b="1" i="0" u="none" strike="noStrike" cap="none" normalizeH="0" baseline="0" smtClean="0">
                        <a:ln>
                          <a:noFill/>
                        </a:ln>
                        <a:solidFill>
                          <a:srgbClr val="FFFF66"/>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1227138" algn="l"/>
                        </a:tabLst>
                      </a:pPr>
                      <a:r>
                        <a:rPr kumimoji="0" lang="en-US" sz="24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rPr>
                        <a:t>1</a:t>
                      </a:r>
                      <a:endParaRPr kumimoji="0" lang="en-US" sz="2400" b="1" i="0" u="none" strike="noStrike" cap="none" normalizeH="0" baseline="0" smtClean="0">
                        <a:ln>
                          <a:noFill/>
                        </a:ln>
                        <a:solidFill>
                          <a:srgbClr val="FFFF66"/>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168">
                <a:tc vMerge="1">
                  <a:txBody>
                    <a:bodyPr/>
                    <a:lstStyle/>
                    <a:p>
                      <a:endParaRPr lang="bg-BG"/>
                    </a:p>
                  </a:txBody>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rPr>
                        <a:t>Приемащ </a:t>
                      </a:r>
                      <a:endParaRPr kumimoji="0" lang="en-US" sz="2400" b="1" i="0" u="none" strike="noStrike" cap="none" normalizeH="0" baseline="0" smtClean="0">
                        <a:ln>
                          <a:noFill/>
                        </a:ln>
                        <a:solidFill>
                          <a:srgbClr val="FFFF66"/>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1227138" algn="l"/>
                        </a:tabLst>
                      </a:pPr>
                      <a:r>
                        <a:rPr kumimoji="0" lang="en-US" sz="24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rPr>
                        <a:t>2</a:t>
                      </a:r>
                      <a:endParaRPr kumimoji="0" lang="en-US" sz="2400" b="1" i="0" u="none" strike="noStrike" cap="none" normalizeH="0" baseline="0" smtClean="0">
                        <a:ln>
                          <a:noFill/>
                        </a:ln>
                        <a:solidFill>
                          <a:srgbClr val="FFFF66"/>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168">
                <a:tc rowSpan="2">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66FF33"/>
                          </a:solidFill>
                          <a:effectLst>
                            <a:outerShdw blurRad="38100" dist="38100" dir="2700000" algn="tl">
                              <a:srgbClr val="000000"/>
                            </a:outerShdw>
                          </a:effectLst>
                          <a:latin typeface="Arial" pitchFamily="34" charset="0"/>
                          <a:cs typeface="Times New Roman" pitchFamily="18" charset="0"/>
                        </a:rPr>
                        <a:t>Вагинален секс</a:t>
                      </a:r>
                      <a:endParaRPr kumimoji="0" lang="en-US" sz="2400" b="1" i="0" u="none" strike="noStrike" cap="none" normalizeH="0" baseline="0" smtClean="0">
                        <a:ln>
                          <a:noFill/>
                        </a:ln>
                        <a:solidFill>
                          <a:srgbClr val="66FF33"/>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66FF33"/>
                          </a:solidFill>
                          <a:effectLst>
                            <a:outerShdw blurRad="38100" dist="38100" dir="2700000" algn="tl">
                              <a:srgbClr val="000000"/>
                            </a:outerShdw>
                          </a:effectLst>
                          <a:latin typeface="Arial" pitchFamily="34" charset="0"/>
                          <a:cs typeface="Times New Roman" pitchFamily="18" charset="0"/>
                        </a:rPr>
                        <a:t>Проникващ  </a:t>
                      </a:r>
                      <a:endParaRPr kumimoji="0" lang="en-US" sz="2400" b="1" i="0" u="none" strike="noStrike" cap="none" normalizeH="0" baseline="0" smtClean="0">
                        <a:ln>
                          <a:noFill/>
                        </a:ln>
                        <a:solidFill>
                          <a:srgbClr val="66FF33"/>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1227138" algn="l"/>
                        </a:tabLst>
                      </a:pPr>
                      <a:r>
                        <a:rPr kumimoji="0" lang="en-US" sz="2400" b="1" i="0" u="none" strike="noStrike" cap="none" normalizeH="0" baseline="0" smtClean="0">
                          <a:ln>
                            <a:noFill/>
                          </a:ln>
                          <a:solidFill>
                            <a:srgbClr val="66FF33"/>
                          </a:solidFill>
                          <a:effectLst>
                            <a:outerShdw blurRad="38100" dist="38100" dir="2700000" algn="tl">
                              <a:srgbClr val="000000"/>
                            </a:outerShdw>
                          </a:effectLst>
                          <a:latin typeface="Arial" pitchFamily="34" charset="0"/>
                          <a:cs typeface="Times New Roman" pitchFamily="18" charset="0"/>
                        </a:rPr>
                        <a:t>10</a:t>
                      </a:r>
                      <a:endParaRPr kumimoji="0" lang="en-US" sz="2400" b="1" i="0" u="none" strike="noStrike" cap="none" normalizeH="0" baseline="0" smtClean="0">
                        <a:ln>
                          <a:noFill/>
                        </a:ln>
                        <a:solidFill>
                          <a:srgbClr val="66FF33"/>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168">
                <a:tc vMerge="1">
                  <a:txBody>
                    <a:bodyPr/>
                    <a:lstStyle/>
                    <a:p>
                      <a:endParaRPr lang="bg-BG"/>
                    </a:p>
                  </a:txBody>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66FF33"/>
                          </a:solidFill>
                          <a:effectLst>
                            <a:outerShdw blurRad="38100" dist="38100" dir="2700000" algn="tl">
                              <a:srgbClr val="000000"/>
                            </a:outerShdw>
                          </a:effectLst>
                          <a:latin typeface="Arial" pitchFamily="34" charset="0"/>
                          <a:cs typeface="Times New Roman" pitchFamily="18" charset="0"/>
                        </a:rPr>
                        <a:t>Приемащ </a:t>
                      </a:r>
                      <a:endParaRPr kumimoji="0" lang="en-US" sz="2400" b="1" i="0" u="none" strike="noStrike" cap="none" normalizeH="0" baseline="0" smtClean="0">
                        <a:ln>
                          <a:noFill/>
                        </a:ln>
                        <a:solidFill>
                          <a:srgbClr val="66FF33"/>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1227138" algn="l"/>
                        </a:tabLst>
                      </a:pPr>
                      <a:r>
                        <a:rPr kumimoji="0" lang="en-US" sz="2400" b="1" i="0" u="none" strike="noStrike" cap="none" normalizeH="0" baseline="0" smtClean="0">
                          <a:ln>
                            <a:noFill/>
                          </a:ln>
                          <a:solidFill>
                            <a:srgbClr val="66FF33"/>
                          </a:solidFill>
                          <a:effectLst>
                            <a:outerShdw blurRad="38100" dist="38100" dir="2700000" algn="tl">
                              <a:srgbClr val="000000"/>
                            </a:outerShdw>
                          </a:effectLst>
                          <a:latin typeface="Arial" pitchFamily="34" charset="0"/>
                          <a:cs typeface="Times New Roman" pitchFamily="18" charset="0"/>
                        </a:rPr>
                        <a:t>20</a:t>
                      </a:r>
                      <a:endParaRPr kumimoji="0" lang="en-US" sz="2400" b="1" i="0" u="none" strike="noStrike" cap="none" normalizeH="0" baseline="0" smtClean="0">
                        <a:ln>
                          <a:noFill/>
                        </a:ln>
                        <a:solidFill>
                          <a:srgbClr val="66FF33"/>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168">
                <a:tc rowSpan="2">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bg-BG" sz="2400" b="1" i="0" u="none" strike="noStrike" cap="none" normalizeH="0" baseline="0" smtClean="0">
                          <a:ln>
                            <a:noFill/>
                          </a:ln>
                          <a:solidFill>
                            <a:srgbClr val="FF3300"/>
                          </a:solidFill>
                          <a:effectLst>
                            <a:outerShdw blurRad="38100" dist="38100" dir="2700000" algn="tl">
                              <a:srgbClr val="000000"/>
                            </a:outerShdw>
                          </a:effectLst>
                          <a:latin typeface="Arial" pitchFamily="34" charset="0"/>
                          <a:cs typeface="Times New Roman" pitchFamily="18" charset="0"/>
                        </a:rPr>
                        <a:t>А</a:t>
                      </a:r>
                      <a:r>
                        <a:rPr kumimoji="0" lang="en-US" sz="2400" b="1" i="0" u="none" strike="noStrike" cap="none" normalizeH="0" baseline="0" smtClean="0">
                          <a:ln>
                            <a:noFill/>
                          </a:ln>
                          <a:solidFill>
                            <a:srgbClr val="FF3300"/>
                          </a:solidFill>
                          <a:effectLst>
                            <a:outerShdw blurRad="38100" dist="38100" dir="2700000" algn="tl">
                              <a:srgbClr val="000000"/>
                            </a:outerShdw>
                          </a:effectLst>
                          <a:latin typeface="Arial" pitchFamily="34" charset="0"/>
                          <a:cs typeface="Times New Roman" pitchFamily="18" charset="0"/>
                        </a:rPr>
                        <a:t>нален секс</a:t>
                      </a:r>
                      <a:endParaRPr kumimoji="0" lang="en-US" sz="2400" b="1" i="0" u="none" strike="noStrike" cap="none" normalizeH="0" baseline="0" smtClean="0">
                        <a:ln>
                          <a:noFill/>
                        </a:ln>
                        <a:solidFill>
                          <a:srgbClr val="FF3300"/>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FF3300"/>
                          </a:solidFill>
                          <a:effectLst>
                            <a:outerShdw blurRad="38100" dist="38100" dir="2700000" algn="tl">
                              <a:srgbClr val="000000"/>
                            </a:outerShdw>
                          </a:effectLst>
                          <a:latin typeface="Arial" pitchFamily="34" charset="0"/>
                          <a:cs typeface="Times New Roman" pitchFamily="18" charset="0"/>
                        </a:rPr>
                        <a:t>Проникващ</a:t>
                      </a:r>
                      <a:endParaRPr kumimoji="0" lang="en-US" sz="2400" b="1" i="0" u="none" strike="noStrike" cap="none" normalizeH="0" baseline="0" smtClean="0">
                        <a:ln>
                          <a:noFill/>
                        </a:ln>
                        <a:solidFill>
                          <a:srgbClr val="FF3300"/>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1227138" algn="l"/>
                        </a:tabLst>
                      </a:pPr>
                      <a:r>
                        <a:rPr kumimoji="0" lang="en-US" sz="2400" b="1" i="0" u="none" strike="noStrike" cap="none" normalizeH="0" baseline="0" smtClean="0">
                          <a:ln>
                            <a:noFill/>
                          </a:ln>
                          <a:solidFill>
                            <a:srgbClr val="FF3300"/>
                          </a:solidFill>
                          <a:effectLst>
                            <a:outerShdw blurRad="38100" dist="38100" dir="2700000" algn="tl">
                              <a:srgbClr val="000000"/>
                            </a:outerShdw>
                          </a:effectLst>
                          <a:latin typeface="Arial" pitchFamily="34" charset="0"/>
                          <a:cs typeface="Times New Roman" pitchFamily="18" charset="0"/>
                        </a:rPr>
                        <a:t>13</a:t>
                      </a:r>
                      <a:endParaRPr kumimoji="0" lang="en-US" sz="2400" b="1" i="0" u="none" strike="noStrike" cap="none" normalizeH="0" baseline="0" smtClean="0">
                        <a:ln>
                          <a:noFill/>
                        </a:ln>
                        <a:solidFill>
                          <a:srgbClr val="FF3300"/>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168">
                <a:tc vMerge="1">
                  <a:txBody>
                    <a:bodyPr/>
                    <a:lstStyle/>
                    <a:p>
                      <a:endParaRPr lang="bg-BG"/>
                    </a:p>
                  </a:txBody>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FF3300"/>
                          </a:solidFill>
                          <a:effectLst>
                            <a:outerShdw blurRad="38100" dist="38100" dir="2700000" algn="tl">
                              <a:srgbClr val="000000"/>
                            </a:outerShdw>
                          </a:effectLst>
                          <a:latin typeface="Arial" pitchFamily="34" charset="0"/>
                          <a:cs typeface="Times New Roman" pitchFamily="18" charset="0"/>
                        </a:rPr>
                        <a:t>Приемащ </a:t>
                      </a:r>
                      <a:endParaRPr kumimoji="0" lang="en-US" sz="2400" b="1" i="0" u="none" strike="noStrike" cap="none" normalizeH="0" baseline="0" smtClean="0">
                        <a:ln>
                          <a:noFill/>
                        </a:ln>
                        <a:solidFill>
                          <a:srgbClr val="FF3300"/>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1227138" algn="l"/>
                        </a:tabLst>
                      </a:pPr>
                      <a:r>
                        <a:rPr kumimoji="0" lang="en-US" sz="2400" b="1" i="0" u="none" strike="noStrike" cap="none" normalizeH="0" baseline="0" smtClean="0">
                          <a:ln>
                            <a:noFill/>
                          </a:ln>
                          <a:solidFill>
                            <a:srgbClr val="FF3300"/>
                          </a:solidFill>
                          <a:effectLst>
                            <a:outerShdw blurRad="38100" dist="38100" dir="2700000" algn="tl">
                              <a:srgbClr val="000000"/>
                            </a:outerShdw>
                          </a:effectLst>
                          <a:latin typeface="Arial" pitchFamily="34" charset="0"/>
                          <a:cs typeface="Times New Roman" pitchFamily="18" charset="0"/>
                        </a:rPr>
                        <a:t>100</a:t>
                      </a:r>
                      <a:endParaRPr kumimoji="0" lang="en-US" sz="2400" b="1" i="0" u="none" strike="noStrike" cap="none" normalizeH="0" baseline="0" smtClean="0">
                        <a:ln>
                          <a:noFill/>
                        </a:ln>
                        <a:solidFill>
                          <a:srgbClr val="FF3300"/>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168">
                <a:tc rowSpan="2">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Използване</a:t>
                      </a:r>
                      <a:r>
                        <a:rPr kumimoji="0" lang="bg-BG"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 </a:t>
                      </a: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на</a:t>
                      </a:r>
                      <a:r>
                        <a:rPr kumimoji="0" lang="bg-BG"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 </a:t>
                      </a: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презервативи</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Да</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1227138" algn="l"/>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1</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168">
                <a:tc vMerge="1">
                  <a:txBody>
                    <a:bodyPr/>
                    <a:lstStyle/>
                    <a:p>
                      <a:endParaRPr lang="bg-BG"/>
                    </a:p>
                  </a:txBody>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Не</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1227138" algn="l"/>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20</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bg-BG" smtClean="0"/>
              <a:t>Рисково поведение и рискови ситуации</a:t>
            </a:r>
            <a:endParaRPr lang="en-US" smtClean="0"/>
          </a:p>
        </p:txBody>
      </p:sp>
      <p:sp>
        <p:nvSpPr>
          <p:cNvPr id="63491" name="Rectangle 3"/>
          <p:cNvSpPr>
            <a:spLocks noGrp="1" noChangeArrowheads="1"/>
          </p:cNvSpPr>
          <p:nvPr>
            <p:ph sz="half" idx="1"/>
          </p:nvPr>
        </p:nvSpPr>
        <p:spPr>
          <a:xfrm>
            <a:off x="827088" y="1989138"/>
            <a:ext cx="3889375" cy="4535487"/>
          </a:xfrm>
        </p:spPr>
        <p:txBody>
          <a:bodyPr/>
          <a:lstStyle/>
          <a:p>
            <a:pPr marL="533400" indent="-533400" eaLnBrk="1" hangingPunct="1">
              <a:lnSpc>
                <a:spcPct val="130000"/>
              </a:lnSpc>
              <a:defRPr/>
            </a:pPr>
            <a:r>
              <a:rPr lang="bg-BG" sz="1800" b="1" smtClean="0"/>
              <a:t>Необезопасени сексуални контакти</a:t>
            </a:r>
          </a:p>
          <a:p>
            <a:pPr marL="533400" indent="-533400" eaLnBrk="1" hangingPunct="1">
              <a:lnSpc>
                <a:spcPct val="130000"/>
              </a:lnSpc>
              <a:defRPr/>
            </a:pPr>
            <a:r>
              <a:rPr lang="bg-BG" sz="1800" b="1" smtClean="0"/>
              <a:t>Сексуален контакт с рискови индивиди</a:t>
            </a:r>
          </a:p>
          <a:p>
            <a:pPr marL="533400" indent="-533400" eaLnBrk="1" hangingPunct="1">
              <a:lnSpc>
                <a:spcPct val="130000"/>
              </a:lnSpc>
              <a:defRPr/>
            </a:pPr>
            <a:r>
              <a:rPr lang="bg-BG" sz="1800" b="1" smtClean="0"/>
              <a:t>Многобройни сексуални контакти или партньори използващи наркотици</a:t>
            </a:r>
          </a:p>
          <a:p>
            <a:pPr marL="533400" indent="-533400" eaLnBrk="1" hangingPunct="1">
              <a:lnSpc>
                <a:spcPct val="130000"/>
              </a:lnSpc>
              <a:defRPr/>
            </a:pPr>
            <a:r>
              <a:rPr lang="bg-BG" sz="1800" b="1" smtClean="0"/>
              <a:t>Използване на наркотици</a:t>
            </a:r>
          </a:p>
          <a:p>
            <a:pPr marL="533400" indent="-533400" eaLnBrk="1" hangingPunct="1">
              <a:lnSpc>
                <a:spcPct val="130000"/>
              </a:lnSpc>
              <a:defRPr/>
            </a:pPr>
            <a:r>
              <a:rPr lang="ru-RU" sz="1800" b="1" smtClean="0"/>
              <a:t>Използване </a:t>
            </a:r>
            <a:r>
              <a:rPr lang="bg-BG" sz="1800" b="1" smtClean="0"/>
              <a:t>на общи игли</a:t>
            </a:r>
          </a:p>
          <a:p>
            <a:pPr marL="533400" indent="-533400" eaLnBrk="1" hangingPunct="1">
              <a:lnSpc>
                <a:spcPct val="130000"/>
              </a:lnSpc>
              <a:defRPr/>
            </a:pPr>
            <a:r>
              <a:rPr lang="bg-BG" sz="1800" b="1" smtClean="0"/>
              <a:t>Алкохолна зависимост</a:t>
            </a:r>
            <a:r>
              <a:rPr lang="bg-BG" sz="1800" smtClean="0"/>
              <a:t> </a:t>
            </a:r>
          </a:p>
          <a:p>
            <a:pPr marL="533400" indent="-533400" eaLnBrk="1" hangingPunct="1">
              <a:lnSpc>
                <a:spcPct val="80000"/>
              </a:lnSpc>
              <a:defRPr/>
            </a:pPr>
            <a:endParaRPr lang="en-US" sz="1800" smtClean="0"/>
          </a:p>
          <a:p>
            <a:pPr marL="533400" indent="-533400" eaLnBrk="1" hangingPunct="1">
              <a:lnSpc>
                <a:spcPct val="80000"/>
              </a:lnSpc>
              <a:defRPr/>
            </a:pPr>
            <a:endParaRPr lang="en-US" sz="1800" smtClean="0"/>
          </a:p>
        </p:txBody>
      </p:sp>
      <p:sp>
        <p:nvSpPr>
          <p:cNvPr id="63492" name="Rectangle 4"/>
          <p:cNvSpPr>
            <a:spLocks noGrp="1" noChangeArrowheads="1"/>
          </p:cNvSpPr>
          <p:nvPr>
            <p:ph sz="half" idx="2"/>
          </p:nvPr>
        </p:nvSpPr>
        <p:spPr>
          <a:xfrm>
            <a:off x="4787900" y="1981200"/>
            <a:ext cx="4105275" cy="4760913"/>
          </a:xfrm>
        </p:spPr>
        <p:txBody>
          <a:bodyPr/>
          <a:lstStyle/>
          <a:p>
            <a:pPr eaLnBrk="1" hangingPunct="1">
              <a:defRPr/>
            </a:pPr>
            <a:r>
              <a:rPr lang="bg-BG" sz="1800" b="1" smtClean="0"/>
              <a:t>Използване на крек или кокаин, дори и без инжектиране</a:t>
            </a:r>
          </a:p>
          <a:p>
            <a:pPr eaLnBrk="1" hangingPunct="1">
              <a:defRPr/>
            </a:pPr>
            <a:r>
              <a:rPr lang="bg-BG" sz="1800" b="1" smtClean="0"/>
              <a:t>Бездомност</a:t>
            </a:r>
          </a:p>
          <a:p>
            <a:pPr eaLnBrk="1" hangingPunct="1">
              <a:defRPr/>
            </a:pPr>
            <a:r>
              <a:rPr lang="bg-BG" sz="1800" b="1" smtClean="0"/>
              <a:t>Експозиция на човешка кръв или телесни течности и тъкани</a:t>
            </a:r>
          </a:p>
          <a:p>
            <a:pPr eaLnBrk="1" hangingPunct="1">
              <a:defRPr/>
            </a:pPr>
            <a:r>
              <a:rPr lang="bg-BG" sz="1800" b="1" smtClean="0"/>
              <a:t>Деца родени от заразени майки</a:t>
            </a:r>
          </a:p>
          <a:p>
            <a:pPr eaLnBrk="1" hangingPunct="1">
              <a:defRPr/>
            </a:pPr>
            <a:r>
              <a:rPr lang="bg-BG" sz="1800" b="1" smtClean="0"/>
              <a:t> Преливане на кръв/кръвни продукти и трансплантация на органи</a:t>
            </a:r>
          </a:p>
          <a:p>
            <a:pPr eaLnBrk="1" hangingPunct="1">
              <a:defRPr/>
            </a:pPr>
            <a:r>
              <a:rPr lang="bg-BG" sz="1800" b="1" smtClean="0"/>
              <a:t>Полово предавани болести</a:t>
            </a:r>
            <a:endParaRPr lang="en-US" sz="1800" b="1"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smtClean="0"/>
              <a:t>В България</a:t>
            </a:r>
            <a:endParaRPr lang="bg-BG" dirty="0"/>
          </a:p>
        </p:txBody>
      </p:sp>
      <p:sp>
        <p:nvSpPr>
          <p:cNvPr id="3" name="Контейнер за съдържание 2"/>
          <p:cNvSpPr>
            <a:spLocks noGrp="1"/>
          </p:cNvSpPr>
          <p:nvPr>
            <p:ph idx="1"/>
          </p:nvPr>
        </p:nvSpPr>
        <p:spPr/>
        <p:txBody>
          <a:bodyPr/>
          <a:lstStyle/>
          <a:p>
            <a:pPr>
              <a:defRPr/>
            </a:pPr>
            <a:r>
              <a:rPr lang="ru-RU" dirty="0" err="1" smtClean="0"/>
              <a:t>Към</a:t>
            </a:r>
            <a:r>
              <a:rPr lang="ru-RU" dirty="0" smtClean="0"/>
              <a:t> </a:t>
            </a:r>
            <a:r>
              <a:rPr lang="ru-RU" dirty="0" err="1" smtClean="0"/>
              <a:t>месец</a:t>
            </a:r>
            <a:r>
              <a:rPr lang="ru-RU" dirty="0" smtClean="0"/>
              <a:t> </a:t>
            </a:r>
            <a:r>
              <a:rPr lang="ru-RU" dirty="0" err="1" smtClean="0"/>
              <a:t>юни</a:t>
            </a:r>
            <a:r>
              <a:rPr lang="ru-RU" dirty="0" smtClean="0"/>
              <a:t> 2019г по </a:t>
            </a:r>
            <a:r>
              <a:rPr lang="ru-RU" dirty="0" err="1" smtClean="0"/>
              <a:t>данни</a:t>
            </a:r>
            <a:r>
              <a:rPr lang="ru-RU" dirty="0" smtClean="0"/>
              <a:t> на </a:t>
            </a:r>
            <a:r>
              <a:rPr lang="ru-RU" dirty="0" err="1" smtClean="0"/>
              <a:t>Националната</a:t>
            </a:r>
            <a:r>
              <a:rPr lang="ru-RU" dirty="0" smtClean="0"/>
              <a:t> </a:t>
            </a:r>
            <a:r>
              <a:rPr lang="ru-RU" dirty="0" err="1" smtClean="0"/>
              <a:t>референтна</a:t>
            </a:r>
            <a:r>
              <a:rPr lang="ru-RU" dirty="0" smtClean="0"/>
              <a:t> лаборатория те </a:t>
            </a:r>
            <a:r>
              <a:rPr lang="ru-RU" dirty="0" err="1" smtClean="0"/>
              <a:t>са</a:t>
            </a:r>
            <a:r>
              <a:rPr lang="ru-RU" dirty="0" smtClean="0"/>
              <a:t> 3160 </a:t>
            </a:r>
            <a:r>
              <a:rPr lang="ru-RU" dirty="0" err="1" smtClean="0"/>
              <a:t>човека</a:t>
            </a:r>
            <a:r>
              <a:rPr lang="ru-RU" dirty="0" smtClean="0"/>
              <a:t>. Смята се, </a:t>
            </a:r>
            <a:r>
              <a:rPr lang="ru-RU" dirty="0" err="1" smtClean="0"/>
              <a:t>че</a:t>
            </a:r>
            <a:r>
              <a:rPr lang="ru-RU" dirty="0" smtClean="0"/>
              <a:t> </a:t>
            </a:r>
            <a:r>
              <a:rPr lang="ru-RU" dirty="0" err="1" smtClean="0"/>
              <a:t>това</a:t>
            </a:r>
            <a:r>
              <a:rPr lang="ru-RU" dirty="0" smtClean="0"/>
              <a:t> не е </a:t>
            </a:r>
            <a:r>
              <a:rPr lang="ru-RU" dirty="0" err="1" smtClean="0"/>
              <a:t>реалният</a:t>
            </a:r>
            <a:r>
              <a:rPr lang="ru-RU" dirty="0" smtClean="0"/>
              <a:t> </a:t>
            </a:r>
            <a:r>
              <a:rPr lang="ru-RU" dirty="0" err="1" smtClean="0"/>
              <a:t>брой</a:t>
            </a:r>
            <a:r>
              <a:rPr lang="ru-RU" dirty="0" smtClean="0"/>
              <a:t> на ХИВ </a:t>
            </a:r>
            <a:r>
              <a:rPr lang="ru-RU" dirty="0" err="1" smtClean="0"/>
              <a:t>позитивните</a:t>
            </a:r>
            <a:r>
              <a:rPr lang="ru-RU" dirty="0" smtClean="0"/>
              <a:t>, а около 70% от </a:t>
            </a:r>
            <a:r>
              <a:rPr lang="ru-RU" dirty="0" err="1" smtClean="0"/>
              <a:t>тези</a:t>
            </a:r>
            <a:r>
              <a:rPr lang="ru-RU" dirty="0" smtClean="0"/>
              <a:t>, </a:t>
            </a:r>
            <a:r>
              <a:rPr lang="ru-RU" dirty="0" err="1" smtClean="0"/>
              <a:t>които</a:t>
            </a:r>
            <a:r>
              <a:rPr lang="ru-RU" dirty="0" smtClean="0"/>
              <a:t> </a:t>
            </a:r>
            <a:r>
              <a:rPr lang="ru-RU" dirty="0" err="1" smtClean="0"/>
              <a:t>са</a:t>
            </a:r>
            <a:r>
              <a:rPr lang="ru-RU" dirty="0" smtClean="0"/>
              <a:t> </a:t>
            </a:r>
            <a:r>
              <a:rPr lang="ru-RU" dirty="0" err="1" smtClean="0"/>
              <a:t>инфектирани</a:t>
            </a:r>
            <a:r>
              <a:rPr lang="ru-RU" dirty="0" smtClean="0"/>
              <a:t>. Те </a:t>
            </a:r>
            <a:r>
              <a:rPr lang="ru-RU" dirty="0" err="1" smtClean="0"/>
              <a:t>обаче</a:t>
            </a:r>
            <a:r>
              <a:rPr lang="ru-RU" dirty="0" smtClean="0"/>
              <a:t> не </a:t>
            </a:r>
            <a:r>
              <a:rPr lang="ru-RU" dirty="0" err="1" smtClean="0"/>
              <a:t>знаят</a:t>
            </a:r>
            <a:r>
              <a:rPr lang="ru-RU" dirty="0" smtClean="0"/>
              <a:t> </a:t>
            </a:r>
            <a:r>
              <a:rPr lang="ru-RU" dirty="0" err="1" smtClean="0"/>
              <a:t>това</a:t>
            </a:r>
            <a:r>
              <a:rPr lang="ru-RU" dirty="0" smtClean="0"/>
              <a:t>, </a:t>
            </a:r>
            <a:r>
              <a:rPr lang="ru-RU" dirty="0" err="1" smtClean="0"/>
              <a:t>защото</a:t>
            </a:r>
            <a:r>
              <a:rPr lang="ru-RU" dirty="0" smtClean="0"/>
              <a:t> </a:t>
            </a:r>
            <a:r>
              <a:rPr lang="ru-RU" dirty="0" err="1" smtClean="0"/>
              <a:t>не</a:t>
            </a:r>
            <a:r>
              <a:rPr lang="ru-RU" dirty="0" smtClean="0"/>
              <a:t> </a:t>
            </a:r>
            <a:r>
              <a:rPr lang="ru-RU" dirty="0" err="1" smtClean="0"/>
              <a:t>са</a:t>
            </a:r>
            <a:r>
              <a:rPr lang="ru-RU" dirty="0" smtClean="0"/>
              <a:t> се </a:t>
            </a:r>
            <a:r>
              <a:rPr lang="ru-RU" dirty="0" err="1" smtClean="0"/>
              <a:t>изследвали</a:t>
            </a:r>
            <a:r>
              <a:rPr lang="ru-RU" dirty="0" smtClean="0"/>
              <a:t>.</a:t>
            </a:r>
            <a:endParaRPr lang="bg-BG"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smtClean="0"/>
              <a:t>ХИВ и бременност</a:t>
            </a:r>
            <a:endParaRPr lang="bg-BG" dirty="0"/>
          </a:p>
        </p:txBody>
      </p:sp>
      <p:sp>
        <p:nvSpPr>
          <p:cNvPr id="3" name="Контейнер за съдържание 2"/>
          <p:cNvSpPr>
            <a:spLocks noGrp="1"/>
          </p:cNvSpPr>
          <p:nvPr>
            <p:ph idx="1"/>
          </p:nvPr>
        </p:nvSpPr>
        <p:spPr/>
        <p:txBody>
          <a:bodyPr/>
          <a:lstStyle/>
          <a:p>
            <a:pPr>
              <a:defRPr/>
            </a:pPr>
            <a:r>
              <a:rPr lang="bg-BG" dirty="0" smtClean="0"/>
              <a:t>До момента 3,2 млн. деца са заразени с </a:t>
            </a:r>
            <a:r>
              <a:rPr lang="en-US" dirty="0" smtClean="0"/>
              <a:t>HIV</a:t>
            </a:r>
            <a:r>
              <a:rPr lang="bg-BG" dirty="0" smtClean="0"/>
              <a:t>, от които 91% в Африка, 6% в Азия и 3% в останалия свят.</a:t>
            </a:r>
          </a:p>
          <a:p>
            <a:pPr>
              <a:defRPr/>
            </a:pPr>
            <a:r>
              <a:rPr lang="bg-BG" dirty="0" smtClean="0"/>
              <a:t>От 1986г до момента 148 деца в България са родени от </a:t>
            </a:r>
            <a:r>
              <a:rPr lang="en-US" dirty="0" smtClean="0"/>
              <a:t>HIV</a:t>
            </a:r>
            <a:r>
              <a:rPr lang="bg-BG" dirty="0" smtClean="0"/>
              <a:t>/+/ майки като 38,4% от майките са от София.</a:t>
            </a:r>
          </a:p>
          <a:p>
            <a:pPr>
              <a:defRPr/>
            </a:pPr>
            <a:r>
              <a:rPr lang="bg-BG" dirty="0" smtClean="0"/>
              <a:t>От родените деца 17,6% са </a:t>
            </a:r>
            <a:r>
              <a:rPr lang="en-US" dirty="0" smtClean="0"/>
              <a:t>HIV</a:t>
            </a:r>
            <a:r>
              <a:rPr lang="bg-BG" dirty="0" smtClean="0"/>
              <a:t>/-/.</a:t>
            </a:r>
          </a:p>
          <a:p>
            <a:pPr>
              <a:defRPr/>
            </a:pPr>
            <a:endParaRPr lang="bg-BG"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taff\Desktop\20191129_091950.jpg"/>
          <p:cNvPicPr>
            <a:picLocks noChangeAspect="1" noChangeArrowheads="1"/>
          </p:cNvPicPr>
          <p:nvPr/>
        </p:nvPicPr>
        <p:blipFill>
          <a:blip r:embed="rId2"/>
          <a:srcRect/>
          <a:stretch>
            <a:fillRect/>
          </a:stretch>
        </p:blipFill>
        <p:spPr bwMode="auto">
          <a:xfrm>
            <a:off x="0" y="857250"/>
            <a:ext cx="9144000" cy="51435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smtClean="0"/>
              <a:t>ХИВ и бременност</a:t>
            </a:r>
            <a:endParaRPr lang="bg-BG" dirty="0"/>
          </a:p>
        </p:txBody>
      </p:sp>
      <p:sp>
        <p:nvSpPr>
          <p:cNvPr id="3" name="Контейнер за съдържание 2"/>
          <p:cNvSpPr>
            <a:spLocks noGrp="1"/>
          </p:cNvSpPr>
          <p:nvPr>
            <p:ph idx="1"/>
          </p:nvPr>
        </p:nvSpPr>
        <p:spPr/>
        <p:txBody>
          <a:bodyPr/>
          <a:lstStyle/>
          <a:p>
            <a:pPr>
              <a:defRPr/>
            </a:pPr>
            <a:r>
              <a:rPr lang="bg-BG" b="1" dirty="0" smtClean="0"/>
              <a:t>Трябва ли жената да прекъсне бременността си, ако открие че е ХИВ-позитивна?</a:t>
            </a:r>
            <a:r>
              <a:rPr lang="bg-BG" dirty="0" smtClean="0"/>
              <a:t/>
            </a:r>
            <a:br>
              <a:rPr lang="bg-BG" dirty="0" smtClean="0"/>
            </a:br>
            <a:r>
              <a:rPr lang="bg-BG" dirty="0" smtClean="0"/>
              <a:t>Не е задължително. Трябва да говори за това с лекаря си. Лечението с </a:t>
            </a:r>
            <a:r>
              <a:rPr lang="bg-BG" dirty="0" err="1" smtClean="0"/>
              <a:t>антиретровирусни</a:t>
            </a:r>
            <a:r>
              <a:rPr lang="bg-BG" dirty="0" smtClean="0"/>
              <a:t> лекарства може да намали шанса за предаване на ХИВ вируса на бебето. При вирусен товар под 50 копия/мл този риск е под 1%.</a:t>
            </a:r>
          </a:p>
          <a:p>
            <a:pPr>
              <a:defRPr/>
            </a:pPr>
            <a:endParaRPr lang="bg-BG"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smtClean="0"/>
              <a:t>ХИВ и бременност</a:t>
            </a:r>
            <a:endParaRPr lang="bg-BG" dirty="0"/>
          </a:p>
        </p:txBody>
      </p:sp>
      <p:sp>
        <p:nvSpPr>
          <p:cNvPr id="3" name="Контейнер за съдържание 2"/>
          <p:cNvSpPr>
            <a:spLocks noGrp="1"/>
          </p:cNvSpPr>
          <p:nvPr>
            <p:ph idx="1"/>
          </p:nvPr>
        </p:nvSpPr>
        <p:spPr/>
        <p:txBody>
          <a:bodyPr/>
          <a:lstStyle/>
          <a:p>
            <a:pPr>
              <a:defRPr/>
            </a:pPr>
            <a:r>
              <a:rPr lang="bg-BG" b="1" dirty="0" smtClean="0"/>
              <a:t>Как може ХИВ-вирусът да се предаде на бебето по време на раждането? </a:t>
            </a:r>
            <a:r>
              <a:rPr lang="bg-BG" dirty="0" smtClean="0"/>
              <a:t/>
            </a:r>
            <a:br>
              <a:rPr lang="bg-BG" dirty="0" smtClean="0"/>
            </a:br>
            <a:r>
              <a:rPr lang="bg-BG" dirty="0" smtClean="0"/>
              <a:t>Ако жената е носител на ХИВ вируса, бебето й може да се зарази по няколко начина:</a:t>
            </a:r>
          </a:p>
          <a:p>
            <a:pPr>
              <a:defRPr/>
            </a:pPr>
            <a:r>
              <a:rPr lang="bg-BG" dirty="0" smtClean="0"/>
              <a:t>по време на бременността(25-40%)</a:t>
            </a:r>
          </a:p>
          <a:p>
            <a:pPr>
              <a:defRPr/>
            </a:pPr>
            <a:r>
              <a:rPr lang="bg-BG" dirty="0" smtClean="0"/>
              <a:t>по време на раждането(60-70%)</a:t>
            </a:r>
          </a:p>
          <a:p>
            <a:pPr>
              <a:defRPr/>
            </a:pPr>
            <a:r>
              <a:rPr lang="bg-BG" dirty="0" smtClean="0"/>
              <a:t>по време на кърменето(10-15%)</a:t>
            </a:r>
          </a:p>
          <a:p>
            <a:pPr>
              <a:defRPr/>
            </a:pPr>
            <a:endParaRPr lang="bg-BG"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smtClean="0"/>
              <a:t>ХИВ и бременност</a:t>
            </a:r>
            <a:endParaRPr lang="bg-BG" dirty="0"/>
          </a:p>
        </p:txBody>
      </p:sp>
      <p:sp>
        <p:nvSpPr>
          <p:cNvPr id="3" name="Контейнер за съдържание 2"/>
          <p:cNvSpPr>
            <a:spLocks noGrp="1"/>
          </p:cNvSpPr>
          <p:nvPr>
            <p:ph idx="1"/>
          </p:nvPr>
        </p:nvSpPr>
        <p:spPr/>
        <p:txBody>
          <a:bodyPr/>
          <a:lstStyle/>
          <a:p>
            <a:pPr>
              <a:defRPr/>
            </a:pPr>
            <a:endParaRPr lang="bg-BG" b="1" dirty="0" smtClean="0"/>
          </a:p>
          <a:p>
            <a:pPr>
              <a:defRPr/>
            </a:pPr>
            <a:r>
              <a:rPr lang="bg-BG" b="1" dirty="0" smtClean="0"/>
              <a:t>Има по-малък шанс от предаване на ХИВ-вируса, ако раждането е с</a:t>
            </a:r>
            <a:r>
              <a:rPr lang="bg-BG" dirty="0" smtClean="0"/>
              <a:t> </a:t>
            </a:r>
            <a:r>
              <a:rPr lang="bg-BG" b="1" dirty="0" err="1" smtClean="0"/>
              <a:t>Цезарово</a:t>
            </a:r>
            <a:r>
              <a:rPr lang="bg-BG" b="1" dirty="0" smtClean="0"/>
              <a:t> сечение. </a:t>
            </a:r>
          </a:p>
          <a:p>
            <a:pPr>
              <a:defRPr/>
            </a:pPr>
            <a:endParaRPr lang="bg-BG"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smtClean="0"/>
              <a:t>ХИВ и бременност</a:t>
            </a:r>
            <a:endParaRPr lang="bg-BG" dirty="0"/>
          </a:p>
        </p:txBody>
      </p:sp>
      <p:sp>
        <p:nvSpPr>
          <p:cNvPr id="3" name="Контейнер за съдържание 2"/>
          <p:cNvSpPr>
            <a:spLocks noGrp="1"/>
          </p:cNvSpPr>
          <p:nvPr>
            <p:ph idx="1"/>
          </p:nvPr>
        </p:nvSpPr>
        <p:spPr/>
        <p:txBody>
          <a:bodyPr/>
          <a:lstStyle/>
          <a:p>
            <a:pPr>
              <a:buFontTx/>
              <a:buChar char="-"/>
              <a:defRPr/>
            </a:pPr>
            <a:r>
              <a:rPr lang="bg-BG" altLang="bg-BG" dirty="0" smtClean="0"/>
              <a:t>При бременни с клинични прояви на СПИН може да настъпи </a:t>
            </a:r>
            <a:r>
              <a:rPr lang="bg-BG" altLang="bg-BG" dirty="0" err="1" smtClean="0"/>
              <a:t>интраутеринна</a:t>
            </a:r>
            <a:r>
              <a:rPr lang="bg-BG" altLang="bg-BG" dirty="0" smtClean="0"/>
              <a:t> смърт, преждевременно раждане и летален изход за новороденото;</a:t>
            </a:r>
          </a:p>
          <a:p>
            <a:pPr>
              <a:buFontTx/>
              <a:buChar char="-"/>
              <a:defRPr/>
            </a:pPr>
            <a:r>
              <a:rPr lang="bg-BG" altLang="bg-BG" dirty="0" smtClean="0"/>
              <a:t>При серопозитивни – възпалена </a:t>
            </a:r>
            <a:r>
              <a:rPr lang="bg-BG" altLang="bg-BG" dirty="0" err="1" smtClean="0"/>
              <a:t>плацентарна</a:t>
            </a:r>
            <a:r>
              <a:rPr lang="bg-BG" altLang="bg-BG" dirty="0" smtClean="0"/>
              <a:t> мембрана, по-висок риск от преждевременно раждане.</a:t>
            </a:r>
          </a:p>
          <a:p>
            <a:pPr>
              <a:defRPr/>
            </a:pPr>
            <a:endParaRPr lang="bg-BG"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smtClean="0"/>
              <a:t>ХИВ и бременност</a:t>
            </a:r>
            <a:endParaRPr lang="bg-BG" dirty="0"/>
          </a:p>
        </p:txBody>
      </p:sp>
      <p:sp>
        <p:nvSpPr>
          <p:cNvPr id="3" name="Контейнер за съдържание 2"/>
          <p:cNvSpPr>
            <a:spLocks noGrp="1"/>
          </p:cNvSpPr>
          <p:nvPr>
            <p:ph idx="1"/>
          </p:nvPr>
        </p:nvSpPr>
        <p:spPr/>
        <p:txBody>
          <a:bodyPr/>
          <a:lstStyle/>
          <a:p>
            <a:pPr>
              <a:defRPr/>
            </a:pPr>
            <a:r>
              <a:rPr lang="bg-BG" altLang="bg-BG" dirty="0" smtClean="0"/>
              <a:t>Новородените с предадена </a:t>
            </a:r>
            <a:r>
              <a:rPr lang="en-US" altLang="bg-BG" dirty="0" smtClean="0"/>
              <a:t>HIV</a:t>
            </a:r>
            <a:r>
              <a:rPr lang="bg-BG" altLang="bg-BG" dirty="0" smtClean="0"/>
              <a:t>-инфекция се раждат с ниска телесна маса, изразен анемичен синдром, </a:t>
            </a:r>
            <a:r>
              <a:rPr lang="bg-BG" altLang="bg-BG" dirty="0" err="1" smtClean="0"/>
              <a:t>лимфополиадения</a:t>
            </a:r>
            <a:r>
              <a:rPr lang="bg-BG" altLang="bg-BG" dirty="0" smtClean="0"/>
              <a:t>, </a:t>
            </a:r>
            <a:r>
              <a:rPr lang="bg-BG" altLang="bg-BG" dirty="0" err="1" smtClean="0"/>
              <a:t>хепатоспленомегалия</a:t>
            </a:r>
            <a:r>
              <a:rPr lang="bg-BG" altLang="bg-BG" dirty="0" smtClean="0"/>
              <a:t> и почти в 100% загиват до 1 г. от вторични бактериални  или опортюнистични инфекции.</a:t>
            </a:r>
          </a:p>
          <a:p>
            <a:pPr>
              <a:defRPr/>
            </a:pPr>
            <a:endParaRPr lang="bg-BG"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smtClean="0"/>
              <a:t>ХИВ и бременност</a:t>
            </a:r>
            <a:endParaRPr lang="bg-BG" dirty="0"/>
          </a:p>
        </p:txBody>
      </p:sp>
      <p:sp>
        <p:nvSpPr>
          <p:cNvPr id="3" name="Контейнер за съдържание 2"/>
          <p:cNvSpPr>
            <a:spLocks noGrp="1"/>
          </p:cNvSpPr>
          <p:nvPr>
            <p:ph idx="1"/>
          </p:nvPr>
        </p:nvSpPr>
        <p:spPr/>
        <p:txBody>
          <a:bodyPr/>
          <a:lstStyle/>
          <a:p>
            <a:pPr>
              <a:buFontTx/>
              <a:buChar char="-"/>
              <a:defRPr/>
            </a:pPr>
            <a:r>
              <a:rPr lang="bg-BG" altLang="bg-BG" dirty="0" smtClean="0"/>
              <a:t>Чести – вродените </a:t>
            </a:r>
            <a:r>
              <a:rPr lang="bg-BG" altLang="bg-BG" dirty="0" err="1" smtClean="0"/>
              <a:t>малформации</a:t>
            </a:r>
            <a:r>
              <a:rPr lang="bg-BG" altLang="bg-BG" dirty="0" smtClean="0"/>
              <a:t> – </a:t>
            </a:r>
            <a:r>
              <a:rPr lang="bg-BG" altLang="bg-BG" dirty="0" err="1" smtClean="0"/>
              <a:t>хидро-</a:t>
            </a:r>
            <a:r>
              <a:rPr lang="bg-BG" altLang="bg-BG" dirty="0" smtClean="0"/>
              <a:t> или </a:t>
            </a:r>
            <a:r>
              <a:rPr lang="bg-BG" altLang="bg-BG" dirty="0" err="1" smtClean="0"/>
              <a:t>микроцефалия</a:t>
            </a:r>
            <a:r>
              <a:rPr lang="bg-BG" altLang="bg-BG" dirty="0" smtClean="0"/>
              <a:t> – т.е. децата са нежизнеспособни</a:t>
            </a:r>
          </a:p>
          <a:p>
            <a:pPr>
              <a:buFontTx/>
              <a:buChar char="-"/>
              <a:defRPr/>
            </a:pPr>
            <a:r>
              <a:rPr lang="bg-BG" altLang="bg-BG" b="1" dirty="0" smtClean="0"/>
              <a:t>Прекъсването на бременността</a:t>
            </a:r>
            <a:r>
              <a:rPr lang="bg-BG" altLang="bg-BG" dirty="0" smtClean="0"/>
              <a:t> повлиява </a:t>
            </a:r>
            <a:r>
              <a:rPr lang="bg-BG" altLang="bg-BG" b="1" dirty="0" smtClean="0"/>
              <a:t>неблагоприятно </a:t>
            </a:r>
            <a:r>
              <a:rPr lang="bg-BG" altLang="bg-BG" dirty="0" smtClean="0"/>
              <a:t>заболяването</a:t>
            </a:r>
          </a:p>
          <a:p>
            <a:pPr>
              <a:buFontTx/>
              <a:buChar char="-"/>
              <a:defRPr/>
            </a:pPr>
            <a:r>
              <a:rPr lang="bg-BG" altLang="bg-BG" b="1" dirty="0" smtClean="0">
                <a:solidFill>
                  <a:srgbClr val="FF0000"/>
                </a:solidFill>
              </a:rPr>
              <a:t>Прогнозата е лоша както за бременната, така и за плода и новороденото</a:t>
            </a:r>
          </a:p>
          <a:p>
            <a:pPr>
              <a:defRPr/>
            </a:pPr>
            <a:endParaRPr lang="bg-BG"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smtClean="0"/>
              <a:t>ХИВ и бременност</a:t>
            </a:r>
            <a:endParaRPr lang="bg-BG" dirty="0"/>
          </a:p>
        </p:txBody>
      </p:sp>
      <p:sp>
        <p:nvSpPr>
          <p:cNvPr id="3" name="Контейнер за съдържание 2"/>
          <p:cNvSpPr>
            <a:spLocks noGrp="1"/>
          </p:cNvSpPr>
          <p:nvPr>
            <p:ph idx="1"/>
          </p:nvPr>
        </p:nvSpPr>
        <p:spPr/>
        <p:txBody>
          <a:bodyPr/>
          <a:lstStyle/>
          <a:p>
            <a:pPr>
              <a:defRPr/>
            </a:pPr>
            <a:r>
              <a:rPr lang="bg-BG" sz="2800" b="1" dirty="0" smtClean="0"/>
              <a:t>Как се разбира дали бебето е заразено с ХИВ?</a:t>
            </a:r>
            <a:r>
              <a:rPr lang="bg-BG" sz="2800" dirty="0" smtClean="0"/>
              <a:t/>
            </a:r>
            <a:br>
              <a:rPr lang="bg-BG" sz="2800" dirty="0" smtClean="0"/>
            </a:br>
            <a:r>
              <a:rPr lang="bg-BG" sz="2800" dirty="0" smtClean="0"/>
              <a:t>По време на бременността антителата на майката се предават на нейното бебе. Затова тестовете на всички бебета на ХИВ позитивни майки ще дадат положителен резултат в началото. Няма значение дали са инфектирани. Бебетата задържат антителата на майките си, докато започнат да изграждат свои. </a:t>
            </a:r>
            <a:r>
              <a:rPr lang="bg-BG" sz="2800" b="1" dirty="0" smtClean="0"/>
              <a:t>Това се случва във възрастта между шестия и </a:t>
            </a:r>
            <a:r>
              <a:rPr lang="bg-BG" sz="2800" b="1" dirty="0" err="1" smtClean="0"/>
              <a:t>осемнайстия</a:t>
            </a:r>
            <a:r>
              <a:rPr lang="bg-BG" sz="2800" b="1" dirty="0" smtClean="0"/>
              <a:t> месец.</a:t>
            </a:r>
            <a:endParaRPr lang="bg-BG" sz="28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smtClean="0"/>
              <a:t>ХИВ и бременност</a:t>
            </a:r>
            <a:endParaRPr lang="bg-BG" dirty="0"/>
          </a:p>
        </p:txBody>
      </p:sp>
      <p:sp>
        <p:nvSpPr>
          <p:cNvPr id="3" name="Контейнер за съдържание 2"/>
          <p:cNvSpPr>
            <a:spLocks noGrp="1"/>
          </p:cNvSpPr>
          <p:nvPr>
            <p:ph idx="1"/>
          </p:nvPr>
        </p:nvSpPr>
        <p:spPr/>
        <p:txBody>
          <a:bodyPr/>
          <a:lstStyle/>
          <a:p>
            <a:pPr>
              <a:defRPr/>
            </a:pPr>
            <a:r>
              <a:rPr lang="bg-BG" dirty="0" smtClean="0"/>
              <a:t>Най-късно до 72-я час след раждането (по-добре до 6-12-я час) трябва да се започне терапия.</a:t>
            </a:r>
          </a:p>
          <a:p>
            <a:pPr>
              <a:buFontTx/>
              <a:buNone/>
              <a:defRPr/>
            </a:pPr>
            <a:endParaRPr lang="bg-BG" dirty="0" smtClean="0"/>
          </a:p>
          <a:p>
            <a:pPr>
              <a:defRPr/>
            </a:pPr>
            <a:r>
              <a:rPr lang="bg-BG" dirty="0" smtClean="0"/>
              <a:t>Детето се проследява до 18-я месец след раждането и при задържане на /+/ резултат за </a:t>
            </a:r>
            <a:r>
              <a:rPr lang="en-US" dirty="0" smtClean="0"/>
              <a:t>VL </a:t>
            </a:r>
            <a:r>
              <a:rPr lang="bg-BG" dirty="0" smtClean="0"/>
              <a:t>се приема, че е инфектирано.</a:t>
            </a:r>
          </a:p>
          <a:p>
            <a:pPr>
              <a:defRPr/>
            </a:pPr>
            <a:endParaRPr lang="bg-BG"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smtClean="0"/>
              <a:t>Диагностика</a:t>
            </a:r>
            <a:endParaRPr lang="bg-BG" dirty="0"/>
          </a:p>
        </p:txBody>
      </p:sp>
      <p:sp>
        <p:nvSpPr>
          <p:cNvPr id="3" name="Контейнер за съдържание 2"/>
          <p:cNvSpPr>
            <a:spLocks noGrp="1"/>
          </p:cNvSpPr>
          <p:nvPr>
            <p:ph idx="1"/>
          </p:nvPr>
        </p:nvSpPr>
        <p:spPr/>
        <p:txBody>
          <a:bodyPr/>
          <a:lstStyle/>
          <a:p>
            <a:pPr>
              <a:defRPr/>
            </a:pPr>
            <a:r>
              <a:rPr lang="bg-BG" sz="2400" dirty="0" smtClean="0"/>
              <a:t>Бързи тестове</a:t>
            </a:r>
          </a:p>
          <a:p>
            <a:pPr>
              <a:defRPr/>
            </a:pPr>
            <a:r>
              <a:rPr lang="en-US" sz="2400" dirty="0" smtClean="0"/>
              <a:t>ELISA</a:t>
            </a:r>
          </a:p>
          <a:p>
            <a:pPr>
              <a:defRPr/>
            </a:pPr>
            <a:r>
              <a:rPr lang="bg-BG" sz="2400" dirty="0" err="1" smtClean="0"/>
              <a:t>Имуноблот</a:t>
            </a:r>
            <a:endParaRPr lang="bg-BG" sz="2400" dirty="0" smtClean="0"/>
          </a:p>
          <a:p>
            <a:pPr>
              <a:defRPr/>
            </a:pPr>
            <a:r>
              <a:rPr lang="bg-BG" altLang="bg-BG" sz="1600" dirty="0" smtClean="0"/>
              <a:t>ТЕСТОВЕ ЗА МОНИТОРИНГ НА ХИВ-СЕРОПОЗИТИВНИ ЛИЦА  И ЕФЕКТА  ОТ АНТИРЕТРОВИРУСНАТА ТЕРАПИЯ</a:t>
            </a:r>
          </a:p>
          <a:p>
            <a:pPr algn="ctr">
              <a:tabLst>
                <a:tab pos="228600" algn="l"/>
              </a:tabLst>
              <a:defRPr/>
            </a:pPr>
            <a:r>
              <a:rPr lang="bg-BG" altLang="bg-BG" sz="2400" dirty="0" err="1" smtClean="0"/>
              <a:t>Вирусологичният</a:t>
            </a:r>
            <a:r>
              <a:rPr lang="bg-BG" altLang="bg-BG" sz="2400" dirty="0" smtClean="0"/>
              <a:t> мониторинг на </a:t>
            </a:r>
            <a:r>
              <a:rPr lang="en-US" altLang="bg-BG" sz="2400" dirty="0" smtClean="0"/>
              <a:t>HAART </a:t>
            </a:r>
            <a:r>
              <a:rPr lang="bg-BG" altLang="bg-BG" sz="2400" dirty="0" smtClean="0"/>
              <a:t>се осъществява чрез</a:t>
            </a:r>
            <a:endParaRPr lang="en-US" altLang="bg-BG" sz="2400" dirty="0" smtClean="0"/>
          </a:p>
          <a:p>
            <a:pPr algn="ctr">
              <a:buFont typeface="Wingdings" pitchFamily="2" charset="2"/>
              <a:buNone/>
              <a:tabLst>
                <a:tab pos="228600" algn="l"/>
              </a:tabLst>
              <a:defRPr/>
            </a:pPr>
            <a:r>
              <a:rPr lang="bg-BG" altLang="bg-BG" sz="2400" dirty="0" smtClean="0"/>
              <a:t>проследяване във времето на</a:t>
            </a:r>
          </a:p>
          <a:p>
            <a:pPr algn="ctr">
              <a:buFont typeface="Wingdings" pitchFamily="2" charset="2"/>
              <a:buNone/>
              <a:tabLst>
                <a:tab pos="228600" algn="l"/>
              </a:tabLst>
              <a:defRPr/>
            </a:pPr>
            <a:r>
              <a:rPr lang="bg-BG" altLang="bg-BG" sz="2400" dirty="0" smtClean="0"/>
              <a:t>1.вирусния товар - ВТ (</a:t>
            </a:r>
            <a:r>
              <a:rPr lang="en-US" altLang="bg-BG" sz="2400" dirty="0" smtClean="0"/>
              <a:t>viral load</a:t>
            </a:r>
            <a:r>
              <a:rPr lang="ru-RU" altLang="bg-BG" sz="2400" dirty="0" smtClean="0"/>
              <a:t>- </a:t>
            </a:r>
            <a:r>
              <a:rPr lang="en-US" altLang="bg-BG" sz="2400" dirty="0" smtClean="0"/>
              <a:t>VL</a:t>
            </a:r>
            <a:r>
              <a:rPr lang="bg-BG" altLang="bg-BG" sz="2400" dirty="0" smtClean="0"/>
              <a:t>)</a:t>
            </a:r>
          </a:p>
          <a:p>
            <a:pPr algn="ctr">
              <a:buFont typeface="Wingdings" pitchFamily="2" charset="2"/>
              <a:buNone/>
              <a:tabLst>
                <a:tab pos="228600" algn="l"/>
              </a:tabLst>
              <a:defRPr/>
            </a:pPr>
            <a:r>
              <a:rPr lang="bg-BG" altLang="bg-BG" sz="2400" dirty="0" smtClean="0"/>
              <a:t>2. </a:t>
            </a:r>
            <a:r>
              <a:rPr lang="bg-BG" altLang="bg-BG" sz="2400" dirty="0" err="1" smtClean="0"/>
              <a:t>резистентност</a:t>
            </a:r>
            <a:r>
              <a:rPr lang="bg-BG" altLang="bg-BG" sz="2400" dirty="0" smtClean="0"/>
              <a:t> на вируса към </a:t>
            </a:r>
            <a:r>
              <a:rPr lang="en-US" altLang="bg-BG" sz="2400" dirty="0" smtClean="0"/>
              <a:t>ARV</a:t>
            </a:r>
            <a:endParaRPr lang="bg-BG" altLang="bg-BG" sz="2400" dirty="0" smtClean="0"/>
          </a:p>
          <a:p>
            <a:pPr algn="ctr">
              <a:buFont typeface="Wingdings" pitchFamily="2" charset="2"/>
              <a:buNone/>
              <a:tabLst>
                <a:tab pos="228600" algn="l"/>
              </a:tabLst>
              <a:defRPr/>
            </a:pPr>
            <a:r>
              <a:rPr lang="en-US" altLang="bg-BG" sz="2400" dirty="0" smtClean="0"/>
              <a:t> </a:t>
            </a:r>
            <a:endParaRPr lang="bg-BG" altLang="bg-BG" sz="2400" dirty="0" smtClean="0"/>
          </a:p>
          <a:p>
            <a:pPr>
              <a:defRPr/>
            </a:pPr>
            <a:endParaRPr lang="en-US" dirty="0" smtClean="0"/>
          </a:p>
          <a:p>
            <a:pPr>
              <a:defRPr/>
            </a:pPr>
            <a:endParaRPr lang="bg-BG"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smtClean="0"/>
              <a:t>Диагностика</a:t>
            </a:r>
            <a:endParaRPr lang="bg-BG" dirty="0"/>
          </a:p>
        </p:txBody>
      </p:sp>
      <p:sp>
        <p:nvSpPr>
          <p:cNvPr id="3" name="Контейнер за съдържание 2"/>
          <p:cNvSpPr>
            <a:spLocks noGrp="1"/>
          </p:cNvSpPr>
          <p:nvPr>
            <p:ph idx="1"/>
          </p:nvPr>
        </p:nvSpPr>
        <p:spPr/>
        <p:txBody>
          <a:bodyPr/>
          <a:lstStyle/>
          <a:p>
            <a:pPr algn="ctr">
              <a:tabLst>
                <a:tab pos="228600" algn="l"/>
              </a:tabLst>
              <a:defRPr/>
            </a:pPr>
            <a:r>
              <a:rPr lang="bg-BG" altLang="bg-BG" sz="1600" b="1" u="sng" dirty="0" smtClean="0"/>
              <a:t>ОТРИЦАТЕЛНИ РЕЗУЛТАТИ ОТ ТЕСТА ЗА </a:t>
            </a:r>
            <a:r>
              <a:rPr lang="en-US" altLang="bg-BG" sz="1600" b="1" u="sng" dirty="0" smtClean="0"/>
              <a:t>HIV</a:t>
            </a:r>
            <a:endParaRPr lang="bg-BG" altLang="bg-BG" sz="1600" dirty="0" smtClean="0"/>
          </a:p>
          <a:p>
            <a:pPr algn="ctr">
              <a:tabLst>
                <a:tab pos="228600" algn="l"/>
              </a:tabLst>
              <a:defRPr/>
            </a:pPr>
            <a:r>
              <a:rPr lang="bg-BG" altLang="bg-BG" sz="1600" b="1" dirty="0" smtClean="0"/>
              <a:t>ОТРИЦАТЕЛНИЯТ РЕЗУЛТАТ ПОКАЗВА ОТСЪСТВИЕ НА </a:t>
            </a:r>
            <a:r>
              <a:rPr lang="en-US" altLang="bg-BG" sz="1600" b="1" dirty="0" smtClean="0"/>
              <a:t>HIV</a:t>
            </a:r>
            <a:r>
              <a:rPr lang="bg-BG" altLang="bg-BG" sz="1600" b="1" dirty="0" smtClean="0"/>
              <a:t>ИНФЕКЦИЯ.</a:t>
            </a:r>
            <a:endParaRPr lang="en-US" altLang="bg-BG" sz="1600" b="1" dirty="0" smtClean="0"/>
          </a:p>
          <a:p>
            <a:pPr algn="ctr">
              <a:tabLst>
                <a:tab pos="228600" algn="l"/>
              </a:tabLst>
              <a:defRPr/>
            </a:pPr>
            <a:endParaRPr lang="bg-BG" altLang="bg-BG" sz="1600" dirty="0" smtClean="0"/>
          </a:p>
          <a:p>
            <a:pPr algn="ctr">
              <a:tabLst>
                <a:tab pos="228600" algn="l"/>
              </a:tabLst>
              <a:defRPr/>
            </a:pPr>
            <a:r>
              <a:rPr lang="bg-BG" altLang="bg-BG" sz="1600" dirty="0" smtClean="0"/>
              <a:t>ПОРАДИ ВИСОКАТА ОТРИЦАТЕЛНА ПРОГНОСТИЧНА СТОЙНОСТ</a:t>
            </a:r>
            <a:endParaRPr lang="en-US" altLang="bg-BG" sz="1600" dirty="0" smtClean="0"/>
          </a:p>
          <a:p>
            <a:pPr algn="ctr">
              <a:buFont typeface="Wingdings" pitchFamily="2" charset="2"/>
              <a:buNone/>
              <a:tabLst>
                <a:tab pos="228600" algn="l"/>
              </a:tabLst>
              <a:defRPr/>
            </a:pPr>
            <a:r>
              <a:rPr lang="bg-BG" altLang="bg-BG" sz="1600" dirty="0" smtClean="0"/>
              <a:t>НА ТЕСТОВЕТЕ, СЛЕД ОТРИЦАТЕЛЕН РЕЗУЛТАТ ОТ ТЕСТА</a:t>
            </a:r>
            <a:endParaRPr lang="en-US" altLang="bg-BG" sz="1600" dirty="0" smtClean="0"/>
          </a:p>
          <a:p>
            <a:pPr algn="ctr">
              <a:buFont typeface="Wingdings" pitchFamily="2" charset="2"/>
              <a:buNone/>
              <a:tabLst>
                <a:tab pos="228600" algn="l"/>
              </a:tabLst>
              <a:defRPr/>
            </a:pPr>
            <a:r>
              <a:rPr lang="bg-BG" altLang="bg-BG" sz="1600" dirty="0" smtClean="0"/>
              <a:t>НЕ СЕ НАЛАГА НОВО ИЗСЛЕДВАНЕ. ВАЛИДНО Е ЗА ЛИЦА,</a:t>
            </a:r>
            <a:endParaRPr lang="en-US" altLang="bg-BG" sz="1600" dirty="0" smtClean="0"/>
          </a:p>
          <a:p>
            <a:pPr algn="ctr">
              <a:buFont typeface="Wingdings" pitchFamily="2" charset="2"/>
              <a:buNone/>
              <a:tabLst>
                <a:tab pos="228600" algn="l"/>
              </a:tabLst>
              <a:defRPr/>
            </a:pPr>
            <a:r>
              <a:rPr lang="bg-BG" altLang="bg-BG" sz="1600" dirty="0" smtClean="0"/>
              <a:t>КОИТО СА ОТ РАЙОНИ С НИСКА ЧЕСТОТА НА </a:t>
            </a:r>
            <a:r>
              <a:rPr lang="en-US" altLang="bg-BG" sz="1600" dirty="0" smtClean="0"/>
              <a:t>HIV </a:t>
            </a:r>
            <a:r>
              <a:rPr lang="bg-BG" altLang="bg-BG" sz="1600" dirty="0" smtClean="0"/>
              <a:t>ИНФЕКЦИЯТА</a:t>
            </a:r>
            <a:endParaRPr lang="en-US" altLang="bg-BG" sz="1600" dirty="0" smtClean="0"/>
          </a:p>
          <a:p>
            <a:pPr algn="ctr">
              <a:buFont typeface="Wingdings" pitchFamily="2" charset="2"/>
              <a:buNone/>
              <a:tabLst>
                <a:tab pos="228600" algn="l"/>
              </a:tabLst>
              <a:defRPr/>
            </a:pPr>
            <a:r>
              <a:rPr lang="bg-BG" altLang="bg-BG" sz="1600" dirty="0" smtClean="0"/>
              <a:t> И </a:t>
            </a:r>
            <a:r>
              <a:rPr lang="bg-BG" altLang="bg-BG" sz="1600" u="sng" dirty="0" smtClean="0"/>
              <a:t>НЕ СА БИЛИ В РИСК ЗА ЗАРАЗЯВАНЕ ПРЕЗ ПОСЛЕДНИТЕ 3 МЕСЕЦА</a:t>
            </a:r>
          </a:p>
          <a:p>
            <a:pPr algn="ctr">
              <a:tabLst>
                <a:tab pos="228600" algn="l"/>
              </a:tabLst>
              <a:defRPr/>
            </a:pPr>
            <a:endParaRPr lang="en-US" altLang="bg-BG" sz="1600" u="sng" dirty="0" smtClean="0"/>
          </a:p>
          <a:p>
            <a:pPr algn="ctr">
              <a:tabLst>
                <a:tab pos="228600" algn="l"/>
              </a:tabLst>
              <a:defRPr/>
            </a:pPr>
            <a:r>
              <a:rPr lang="bg-BG" altLang="bg-BG" sz="1600" dirty="0" smtClean="0"/>
              <a:t>ПРИ ЛИЦА С ОТРИЦАТЕЛНИ РЕЗУЛТАТИ ЗА ХИВ,</a:t>
            </a:r>
            <a:endParaRPr lang="en-US" altLang="bg-BG" sz="1600" dirty="0" smtClean="0"/>
          </a:p>
          <a:p>
            <a:pPr algn="ctr">
              <a:buFont typeface="Wingdings" pitchFamily="2" charset="2"/>
              <a:buNone/>
              <a:tabLst>
                <a:tab pos="228600" algn="l"/>
              </a:tabLst>
              <a:defRPr/>
            </a:pPr>
            <a:r>
              <a:rPr lang="bg-BG" altLang="bg-BG" sz="1600" dirty="0" smtClean="0"/>
              <a:t> НО ИМАЛИ </a:t>
            </a:r>
            <a:r>
              <a:rPr lang="bg-BG" altLang="bg-BG" sz="1600" b="1" dirty="0" smtClean="0"/>
              <a:t>НАСКОРО УСТАНОВЕН</a:t>
            </a:r>
            <a:endParaRPr lang="en-US" altLang="bg-BG" sz="1600" b="1" dirty="0" smtClean="0"/>
          </a:p>
          <a:p>
            <a:pPr algn="ctr">
              <a:buFont typeface="Wingdings" pitchFamily="2" charset="2"/>
              <a:buNone/>
              <a:tabLst>
                <a:tab pos="228600" algn="l"/>
              </a:tabLst>
              <a:defRPr/>
            </a:pPr>
            <a:r>
              <a:rPr lang="bg-BG" altLang="bg-BG" sz="1600" b="1" dirty="0" smtClean="0"/>
              <a:t>НЕОБЕЗОПАСЕН КОНТАКТ</a:t>
            </a:r>
            <a:r>
              <a:rPr lang="bg-BG" altLang="bg-BG" sz="1600" dirty="0" smtClean="0"/>
              <a:t> С НЕПОЗНАТ ИЛИ ХИВ</a:t>
            </a:r>
            <a:endParaRPr lang="en-US" altLang="bg-BG" sz="1600" dirty="0" smtClean="0"/>
          </a:p>
          <a:p>
            <a:pPr algn="ctr">
              <a:buFont typeface="Wingdings" pitchFamily="2" charset="2"/>
              <a:buNone/>
              <a:tabLst>
                <a:tab pos="228600" algn="l"/>
              </a:tabLst>
              <a:defRPr/>
            </a:pPr>
            <a:r>
              <a:rPr lang="bg-BG" altLang="bg-BG" sz="1600" dirty="0" smtClean="0"/>
              <a:t>СЕРОПОЗИТИВЕН ПАРТНЬОР СЕ ПРЕПОРЪЧВА НОВО</a:t>
            </a:r>
            <a:endParaRPr lang="en-US" altLang="bg-BG" sz="1600" dirty="0" smtClean="0"/>
          </a:p>
          <a:p>
            <a:pPr algn="ctr">
              <a:buFont typeface="Wingdings" pitchFamily="2" charset="2"/>
              <a:buNone/>
              <a:tabLst>
                <a:tab pos="228600" algn="l"/>
              </a:tabLst>
              <a:defRPr/>
            </a:pPr>
            <a:r>
              <a:rPr lang="bg-BG" altLang="bg-BG" sz="1600" dirty="0" smtClean="0"/>
              <a:t>ИЗСЛЕДВАНЕ СЛЕД 1 МЕСЕЦ ИЛИ ПОВЕЧЕ.</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endParaRPr lang="bg-BG"/>
          </a:p>
        </p:txBody>
      </p:sp>
      <p:sp>
        <p:nvSpPr>
          <p:cNvPr id="3" name="Контейнер за съдържание 2"/>
          <p:cNvSpPr>
            <a:spLocks noGrp="1"/>
          </p:cNvSpPr>
          <p:nvPr>
            <p:ph idx="1"/>
          </p:nvPr>
        </p:nvSpPr>
        <p:spPr/>
        <p:txBody>
          <a:bodyPr/>
          <a:lstStyle/>
          <a:p>
            <a:pPr>
              <a:defRPr/>
            </a:pPr>
            <a:r>
              <a:rPr lang="bg-BG" dirty="0" err="1" smtClean="0"/>
              <a:t>Заболяемост</a:t>
            </a:r>
            <a:r>
              <a:rPr lang="bg-BG" dirty="0" smtClean="0"/>
              <a:t> в ЕС – 5,1‰</a:t>
            </a:r>
          </a:p>
          <a:p>
            <a:pPr>
              <a:defRPr/>
            </a:pPr>
            <a:r>
              <a:rPr lang="bg-BG" dirty="0" smtClean="0"/>
              <a:t>                       в България – 4,</a:t>
            </a:r>
            <a:r>
              <a:rPr lang="bg-BG" dirty="0" err="1" smtClean="0"/>
              <a:t>4</a:t>
            </a:r>
            <a:endParaRPr lang="bg-BG" dirty="0" smtClean="0"/>
          </a:p>
          <a:p>
            <a:pPr>
              <a:defRPr/>
            </a:pPr>
            <a:r>
              <a:rPr lang="bg-BG" dirty="0" smtClean="0"/>
              <a:t>                       в Молдова – 22,0</a:t>
            </a:r>
          </a:p>
          <a:p>
            <a:pPr>
              <a:defRPr/>
            </a:pPr>
            <a:r>
              <a:rPr lang="bg-BG" dirty="0" smtClean="0"/>
              <a:t>                       в Латвия – 16,9</a:t>
            </a:r>
          </a:p>
          <a:p>
            <a:pPr>
              <a:defRPr/>
            </a:pPr>
            <a:r>
              <a:rPr lang="bg-BG" dirty="0" smtClean="0"/>
              <a:t>                       в Украйна – 37,0</a:t>
            </a:r>
          </a:p>
          <a:p>
            <a:pPr>
              <a:defRPr/>
            </a:pPr>
            <a:r>
              <a:rPr lang="bg-BG" dirty="0" smtClean="0"/>
              <a:t>                       в Русия – 59,0</a:t>
            </a:r>
          </a:p>
          <a:p>
            <a:pPr>
              <a:defRPr/>
            </a:pPr>
            <a:r>
              <a:rPr lang="bg-BG" dirty="0" smtClean="0">
                <a:solidFill>
                  <a:srgbClr val="FF0000"/>
                </a:solidFill>
              </a:rPr>
              <a:t>В България регистрирани до момента 3244 души</a:t>
            </a:r>
            <a:endParaRPr lang="bg-BG" dirty="0">
              <a:solidFill>
                <a:srgbClr val="FF0000"/>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defRPr/>
            </a:pPr>
            <a:r>
              <a:rPr lang="bg-BG" dirty="0" smtClean="0"/>
              <a:t>Диагностика</a:t>
            </a:r>
            <a:endParaRPr lang="bg-BG" dirty="0"/>
          </a:p>
        </p:txBody>
      </p:sp>
      <p:sp>
        <p:nvSpPr>
          <p:cNvPr id="3" name="Контейнер за съдържание 2"/>
          <p:cNvSpPr>
            <a:spLocks noGrp="1"/>
          </p:cNvSpPr>
          <p:nvPr>
            <p:ph idx="1"/>
          </p:nvPr>
        </p:nvSpPr>
        <p:spPr/>
        <p:txBody>
          <a:bodyPr/>
          <a:lstStyle/>
          <a:p>
            <a:pPr algn="ctr">
              <a:tabLst>
                <a:tab pos="276225" algn="l"/>
              </a:tabLst>
              <a:defRPr/>
            </a:pPr>
            <a:r>
              <a:rPr lang="bg-BG" altLang="bg-BG" sz="1600" b="1" u="sng" dirty="0" smtClean="0"/>
              <a:t>НЕОПРЕДЕЛЕНИ РЕЗУЛТАТИ ОТ ТЕСТА ЗА </a:t>
            </a:r>
            <a:r>
              <a:rPr lang="en-US" altLang="bg-BG" sz="1600" b="1" u="sng" dirty="0" smtClean="0"/>
              <a:t>HIV</a:t>
            </a:r>
            <a:endParaRPr lang="bg-BG" altLang="bg-BG" sz="1600" b="1" u="sng" dirty="0" smtClean="0"/>
          </a:p>
          <a:p>
            <a:pPr algn="ctr">
              <a:tabLst>
                <a:tab pos="276225" algn="l"/>
              </a:tabLst>
              <a:defRPr/>
            </a:pPr>
            <a:endParaRPr lang="bg-BG" altLang="bg-BG" sz="1600" dirty="0" smtClean="0"/>
          </a:p>
          <a:p>
            <a:pPr algn="ctr">
              <a:tabLst>
                <a:tab pos="276225" algn="l"/>
              </a:tabLst>
              <a:defRPr/>
            </a:pPr>
            <a:r>
              <a:rPr lang="bg-BG" altLang="bg-BG" sz="1600" b="1" dirty="0" smtClean="0"/>
              <a:t>НЕОПРЕДЕЛЕН РЕЗУЛТАТ СЕ ОТЧИТА САМО В </a:t>
            </a:r>
            <a:r>
              <a:rPr lang="en-US" altLang="bg-BG" sz="1600" b="1" dirty="0" smtClean="0"/>
              <a:t>WESTERN BLOT</a:t>
            </a:r>
            <a:endParaRPr lang="bg-BG" altLang="bg-BG" sz="1600" dirty="0" smtClean="0"/>
          </a:p>
          <a:p>
            <a:pPr algn="ctr">
              <a:buFont typeface="Wingdings" pitchFamily="2" charset="2"/>
              <a:buNone/>
              <a:tabLst>
                <a:tab pos="276225" algn="l"/>
              </a:tabLst>
              <a:defRPr/>
            </a:pPr>
            <a:r>
              <a:rPr lang="bg-BG" altLang="bg-BG" sz="1600" b="1" dirty="0" smtClean="0"/>
              <a:t>КОГАТО РЕЗУЛТАТЪТ НЕ ОТГОВАРЯ НА КРИТЕРИИТЕ ЗА ПОЛОЖИТЕЛЕН</a:t>
            </a:r>
            <a:endParaRPr lang="en-US" altLang="bg-BG" sz="1600" b="1" dirty="0" smtClean="0"/>
          </a:p>
          <a:p>
            <a:pPr algn="ctr">
              <a:buFont typeface="Wingdings" pitchFamily="2" charset="2"/>
              <a:buNone/>
              <a:tabLst>
                <a:tab pos="276225" algn="l"/>
              </a:tabLst>
              <a:defRPr/>
            </a:pPr>
            <a:r>
              <a:rPr lang="bg-BG" altLang="bg-BG" sz="1600" b="1" dirty="0" smtClean="0"/>
              <a:t>ИЛИ ОТРИЦАТЕЛЕН (  СЗО, </a:t>
            </a:r>
            <a:r>
              <a:rPr lang="en-US" altLang="bg-BG" sz="1600" b="1" dirty="0" smtClean="0"/>
              <a:t>CDC</a:t>
            </a:r>
            <a:r>
              <a:rPr lang="ru-RU" altLang="bg-BG" sz="1600" b="1" dirty="0" smtClean="0"/>
              <a:t>, </a:t>
            </a:r>
            <a:r>
              <a:rPr lang="en-US" altLang="bg-BG" sz="1600" b="1" dirty="0" smtClean="0"/>
              <a:t>FDA</a:t>
            </a:r>
            <a:r>
              <a:rPr lang="ru-RU" altLang="bg-BG" sz="1600" b="1" dirty="0" smtClean="0"/>
              <a:t> )</a:t>
            </a:r>
          </a:p>
          <a:p>
            <a:pPr algn="ctr">
              <a:tabLst>
                <a:tab pos="276225" algn="l"/>
              </a:tabLst>
              <a:defRPr/>
            </a:pPr>
            <a:endParaRPr lang="bg-BG" altLang="bg-BG" sz="1600" dirty="0" smtClean="0"/>
          </a:p>
          <a:p>
            <a:pPr algn="ctr">
              <a:tabLst>
                <a:tab pos="276225" algn="l"/>
              </a:tabLst>
              <a:defRPr/>
            </a:pPr>
            <a:r>
              <a:rPr lang="bg-BG" altLang="bg-BG" sz="1600" b="1" dirty="0" smtClean="0"/>
              <a:t>НЕОПРЕДЕЛЕНИ РЕЗУЛТАТИ СЕ ДЪЛЖАТ НА</a:t>
            </a:r>
            <a:r>
              <a:rPr lang="bg-BG" altLang="bg-BG" sz="1600" dirty="0" smtClean="0"/>
              <a:t>:</a:t>
            </a:r>
          </a:p>
          <a:p>
            <a:pPr algn="ctr">
              <a:buFont typeface="Wingdings" pitchFamily="2" charset="2"/>
              <a:buNone/>
              <a:tabLst>
                <a:tab pos="276225" algn="l"/>
              </a:tabLst>
              <a:defRPr/>
            </a:pPr>
            <a:r>
              <a:rPr lang="bg-BG" altLang="bg-BG" sz="1600" dirty="0" smtClean="0"/>
              <a:t>КРЪСТОСАНИ РЕАКЦИИ,</a:t>
            </a:r>
            <a:r>
              <a:rPr lang="en-US" altLang="bg-BG" sz="1600" dirty="0" smtClean="0"/>
              <a:t> </a:t>
            </a:r>
            <a:r>
              <a:rPr lang="bg-BG" altLang="bg-BG" sz="1600" dirty="0" smtClean="0"/>
              <a:t>КОНТАМИНАЦИЯ НА ПРОБАТА при</a:t>
            </a:r>
          </a:p>
          <a:p>
            <a:pPr algn="ctr">
              <a:buFont typeface="Wingdings" pitchFamily="2" charset="2"/>
              <a:buNone/>
              <a:tabLst>
                <a:tab pos="276225" algn="l"/>
              </a:tabLst>
              <a:defRPr/>
            </a:pPr>
            <a:r>
              <a:rPr lang="bg-BG" altLang="bg-BG" sz="1600" dirty="0" smtClean="0"/>
              <a:t>ЛАБОРАТОРНА ГРЕШКА И </a:t>
            </a:r>
            <a:r>
              <a:rPr lang="bg-BG" altLang="bg-BG" sz="1600" b="1" dirty="0" smtClean="0"/>
              <a:t>ПРИ СЕРОКОНВЕРТОРИ</a:t>
            </a:r>
          </a:p>
          <a:p>
            <a:pPr algn="ctr">
              <a:tabLst>
                <a:tab pos="276225" algn="l"/>
              </a:tabLst>
              <a:defRPr/>
            </a:pPr>
            <a:endParaRPr lang="bg-BG" altLang="bg-BG" sz="1600" dirty="0" smtClean="0"/>
          </a:p>
          <a:p>
            <a:pPr algn="ctr">
              <a:tabLst>
                <a:tab pos="276225" algn="l"/>
              </a:tabLst>
              <a:defRPr/>
            </a:pPr>
            <a:r>
              <a:rPr lang="bg-BG" altLang="bg-BG" sz="1600" dirty="0" smtClean="0"/>
              <a:t>ПРИ ПАЦИЕНТИ С НЕОПРЕДЕЛЕН РЕЗУЛТАТ ОТ </a:t>
            </a:r>
            <a:r>
              <a:rPr lang="en-US" altLang="bg-BG" sz="1600" dirty="0" smtClean="0"/>
              <a:t>WESTERN BLOT</a:t>
            </a:r>
            <a:r>
              <a:rPr lang="bg-BG" altLang="bg-BG" sz="1600" dirty="0" smtClean="0"/>
              <a:t>,</a:t>
            </a:r>
            <a:endParaRPr lang="en-US" altLang="bg-BG" sz="1600" dirty="0" smtClean="0"/>
          </a:p>
          <a:p>
            <a:pPr algn="ctr">
              <a:buFont typeface="Wingdings" pitchFamily="2" charset="2"/>
              <a:buNone/>
              <a:tabLst>
                <a:tab pos="276225" algn="l"/>
              </a:tabLst>
              <a:defRPr/>
            </a:pPr>
            <a:r>
              <a:rPr lang="bg-BG" altLang="bg-BG" sz="1600" dirty="0" smtClean="0"/>
              <a:t>СЕ НАЛАГА </a:t>
            </a:r>
            <a:r>
              <a:rPr lang="bg-BG" altLang="bg-BG" sz="1600" b="1" dirty="0" smtClean="0"/>
              <a:t>ПОВТОРНО ИЗСЛЕДВАНЕ </a:t>
            </a:r>
            <a:r>
              <a:rPr lang="bg-BG" altLang="bg-BG" sz="1600" b="1" u="sng" dirty="0" smtClean="0"/>
              <a:t>СЛЕД 1 МЕСЕЦ ИЛИ ПО-КЪСНО</a:t>
            </a:r>
            <a:endParaRPr lang="bg-BG" altLang="bg-BG" sz="1600" dirty="0" smtClean="0"/>
          </a:p>
          <a:p>
            <a:pPr>
              <a:defRPr/>
            </a:pPr>
            <a:endParaRPr lang="bg-BG" sz="16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bg-BG" smtClean="0">
                <a:solidFill>
                  <a:srgbClr val="FF0066"/>
                </a:solidFill>
              </a:rPr>
              <a:t>Лечение</a:t>
            </a:r>
          </a:p>
        </p:txBody>
      </p:sp>
      <p:sp>
        <p:nvSpPr>
          <p:cNvPr id="70659" name="Rectangle 3"/>
          <p:cNvSpPr>
            <a:spLocks noGrp="1" noChangeArrowheads="1"/>
          </p:cNvSpPr>
          <p:nvPr>
            <p:ph idx="1"/>
          </p:nvPr>
        </p:nvSpPr>
        <p:spPr/>
        <p:txBody>
          <a:bodyPr/>
          <a:lstStyle/>
          <a:p>
            <a:pPr algn="ctr" eaLnBrk="1" hangingPunct="1">
              <a:buFont typeface="Wingdings" pitchFamily="2" charset="2"/>
              <a:buNone/>
              <a:defRPr/>
            </a:pPr>
            <a:r>
              <a:rPr lang="bg-BG" dirty="0" smtClean="0">
                <a:solidFill>
                  <a:srgbClr val="FFCC00"/>
                </a:solidFill>
              </a:rPr>
              <a:t>Нормални стойности:</a:t>
            </a:r>
          </a:p>
          <a:p>
            <a:pPr algn="ctr" eaLnBrk="1" hangingPunct="1">
              <a:buFont typeface="Wingdings" pitchFamily="2" charset="2"/>
              <a:buNone/>
              <a:defRPr/>
            </a:pPr>
            <a:r>
              <a:rPr lang="bg-BG" dirty="0" smtClean="0">
                <a:solidFill>
                  <a:srgbClr val="FF0066"/>
                </a:solidFill>
                <a:cs typeface="Arial" pitchFamily="34" charset="0"/>
              </a:rPr>
              <a:t>►</a:t>
            </a:r>
            <a:r>
              <a:rPr lang="bg-BG" dirty="0" smtClean="0">
                <a:cs typeface="Arial" pitchFamily="34" charset="0"/>
              </a:rPr>
              <a:t> СД4 – 800-1400/мм</a:t>
            </a:r>
            <a:r>
              <a:rPr lang="bg-BG" baseline="30000" dirty="0" smtClean="0">
                <a:cs typeface="Arial" pitchFamily="34" charset="0"/>
              </a:rPr>
              <a:t>3</a:t>
            </a:r>
            <a:endParaRPr lang="bg-BG" dirty="0" smtClean="0">
              <a:cs typeface="Arial" pitchFamily="34" charset="0"/>
            </a:endParaRPr>
          </a:p>
          <a:p>
            <a:pPr algn="ctr" eaLnBrk="1" hangingPunct="1">
              <a:buFont typeface="Wingdings" pitchFamily="2" charset="2"/>
              <a:buNone/>
              <a:defRPr/>
            </a:pPr>
            <a:r>
              <a:rPr lang="bg-BG" dirty="0" smtClean="0">
                <a:solidFill>
                  <a:srgbClr val="FF0066"/>
                </a:solidFill>
                <a:cs typeface="Arial" pitchFamily="34" charset="0"/>
              </a:rPr>
              <a:t>►</a:t>
            </a:r>
            <a:r>
              <a:rPr lang="bg-BG" dirty="0" smtClean="0">
                <a:cs typeface="Arial" pitchFamily="34" charset="0"/>
              </a:rPr>
              <a:t> СД8 – 780-1100/мм</a:t>
            </a:r>
            <a:r>
              <a:rPr lang="bg-BG" baseline="30000" dirty="0" smtClean="0">
                <a:cs typeface="Arial" pitchFamily="34" charset="0"/>
              </a:rPr>
              <a:t>3</a:t>
            </a:r>
            <a:endParaRPr lang="bg-BG" dirty="0" smtClean="0">
              <a:cs typeface="Arial" pitchFamily="34" charset="0"/>
            </a:endParaRPr>
          </a:p>
          <a:p>
            <a:pPr algn="ctr" eaLnBrk="1" hangingPunct="1">
              <a:buFont typeface="Wingdings" pitchFamily="2" charset="2"/>
              <a:buNone/>
              <a:defRPr/>
            </a:pPr>
            <a:r>
              <a:rPr lang="bg-BG" dirty="0" smtClean="0">
                <a:solidFill>
                  <a:srgbClr val="FF0066"/>
                </a:solidFill>
                <a:cs typeface="Arial" pitchFamily="34" charset="0"/>
              </a:rPr>
              <a:t>►</a:t>
            </a:r>
            <a:r>
              <a:rPr lang="bg-BG" dirty="0" smtClean="0">
                <a:cs typeface="Arial" pitchFamily="34" charset="0"/>
              </a:rPr>
              <a:t> СД4/СД8 – 1,0-1,5</a:t>
            </a:r>
          </a:p>
          <a:p>
            <a:pPr algn="ctr" eaLnBrk="1" hangingPunct="1">
              <a:buFont typeface="Wingdings" pitchFamily="2" charset="2"/>
              <a:buNone/>
              <a:defRPr/>
            </a:pPr>
            <a:r>
              <a:rPr lang="en-US" dirty="0" smtClean="0">
                <a:cs typeface="Arial" pitchFamily="34" charset="0"/>
              </a:rPr>
              <a:t>HAART</a:t>
            </a:r>
            <a:r>
              <a:rPr lang="bg-BG" dirty="0" smtClean="0">
                <a:cs typeface="Arial" pitchFamily="34" charset="0"/>
              </a:rPr>
              <a:t> се започва веднага при потвърждаване на диагнозата</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bg-BG" smtClean="0">
                <a:solidFill>
                  <a:srgbClr val="FF0066"/>
                </a:solidFill>
              </a:rPr>
              <a:t>Лечение</a:t>
            </a:r>
          </a:p>
        </p:txBody>
      </p:sp>
      <p:sp>
        <p:nvSpPr>
          <p:cNvPr id="75779" name="Rectangle 3"/>
          <p:cNvSpPr>
            <a:spLocks noGrp="1" noChangeArrowheads="1"/>
          </p:cNvSpPr>
          <p:nvPr>
            <p:ph idx="1"/>
          </p:nvPr>
        </p:nvSpPr>
        <p:spPr>
          <a:xfrm>
            <a:off x="468313" y="1125538"/>
            <a:ext cx="8218487" cy="5000625"/>
          </a:xfrm>
        </p:spPr>
        <p:txBody>
          <a:bodyPr/>
          <a:lstStyle/>
          <a:p>
            <a:pPr eaLnBrk="1" hangingPunct="1">
              <a:lnSpc>
                <a:spcPct val="90000"/>
              </a:lnSpc>
              <a:buFont typeface="Wingdings" pitchFamily="2" charset="2"/>
              <a:buNone/>
              <a:defRPr/>
            </a:pPr>
            <a:r>
              <a:rPr lang="bg-BG" smtClean="0">
                <a:solidFill>
                  <a:srgbClr val="FF00FF"/>
                </a:solidFill>
              </a:rPr>
              <a:t>4 групи</a:t>
            </a:r>
            <a:r>
              <a:rPr lang="bg-BG" smtClean="0"/>
              <a:t> на терапевтични сдредства:</a:t>
            </a:r>
          </a:p>
          <a:p>
            <a:pPr eaLnBrk="1" hangingPunct="1">
              <a:lnSpc>
                <a:spcPct val="90000"/>
              </a:lnSpc>
              <a:buFont typeface="Wingdings" pitchFamily="2" charset="2"/>
              <a:buNone/>
              <a:defRPr/>
            </a:pPr>
            <a:r>
              <a:rPr lang="bg-BG" smtClean="0"/>
              <a:t>І – инхибитори на ОТ</a:t>
            </a:r>
          </a:p>
          <a:p>
            <a:pPr eaLnBrk="1" hangingPunct="1">
              <a:lnSpc>
                <a:spcPct val="90000"/>
              </a:lnSpc>
              <a:buFont typeface="Wingdings" pitchFamily="2" charset="2"/>
              <a:buNone/>
              <a:defRPr/>
            </a:pPr>
            <a:r>
              <a:rPr lang="bg-BG" smtClean="0"/>
              <a:t>     1/ нуклеозидни</a:t>
            </a:r>
          </a:p>
          <a:p>
            <a:pPr eaLnBrk="1" hangingPunct="1">
              <a:lnSpc>
                <a:spcPct val="90000"/>
              </a:lnSpc>
              <a:buFont typeface="Wingdings" pitchFamily="2" charset="2"/>
              <a:buNone/>
              <a:defRPr/>
            </a:pPr>
            <a:r>
              <a:rPr lang="bg-BG" smtClean="0"/>
              <a:t>     2/ ненуклеозидни</a:t>
            </a:r>
          </a:p>
          <a:p>
            <a:pPr eaLnBrk="1" hangingPunct="1">
              <a:lnSpc>
                <a:spcPct val="90000"/>
              </a:lnSpc>
              <a:buFont typeface="Wingdings" pitchFamily="2" charset="2"/>
              <a:buNone/>
              <a:defRPr/>
            </a:pPr>
            <a:r>
              <a:rPr lang="bg-BG" smtClean="0"/>
              <a:t>     3/ нуклеотидни</a:t>
            </a:r>
          </a:p>
          <a:p>
            <a:pPr eaLnBrk="1" hangingPunct="1">
              <a:lnSpc>
                <a:spcPct val="90000"/>
              </a:lnSpc>
              <a:buFont typeface="Wingdings" pitchFamily="2" charset="2"/>
              <a:buNone/>
              <a:defRPr/>
            </a:pPr>
            <a:r>
              <a:rPr lang="bg-BG" smtClean="0"/>
              <a:t>ІІ – протеазни инхибитори</a:t>
            </a:r>
          </a:p>
          <a:p>
            <a:pPr eaLnBrk="1" hangingPunct="1">
              <a:lnSpc>
                <a:spcPct val="90000"/>
              </a:lnSpc>
              <a:buFont typeface="Wingdings" pitchFamily="2" charset="2"/>
              <a:buNone/>
              <a:defRPr/>
            </a:pPr>
            <a:r>
              <a:rPr lang="bg-BG" smtClean="0"/>
              <a:t>ІІІ – инхибитори на навлизане на вируса</a:t>
            </a:r>
          </a:p>
          <a:p>
            <a:pPr eaLnBrk="1" hangingPunct="1">
              <a:lnSpc>
                <a:spcPct val="90000"/>
              </a:lnSpc>
              <a:buFont typeface="Wingdings" pitchFamily="2" charset="2"/>
              <a:buNone/>
              <a:defRPr/>
            </a:pPr>
            <a:r>
              <a:rPr lang="bg-BG" smtClean="0"/>
              <a:t>ІV – втора линия инхибитори-при     развиване на резистентност</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bg-BG" smtClean="0">
                <a:solidFill>
                  <a:srgbClr val="FF0066"/>
                </a:solidFill>
              </a:rPr>
              <a:t>Лечение</a:t>
            </a:r>
          </a:p>
        </p:txBody>
      </p:sp>
      <p:sp>
        <p:nvSpPr>
          <p:cNvPr id="76803" name="Rectangle 3"/>
          <p:cNvSpPr>
            <a:spLocks noGrp="1" noChangeArrowheads="1"/>
          </p:cNvSpPr>
          <p:nvPr>
            <p:ph idx="1"/>
          </p:nvPr>
        </p:nvSpPr>
        <p:spPr/>
        <p:txBody>
          <a:bodyPr/>
          <a:lstStyle/>
          <a:p>
            <a:pPr eaLnBrk="1" hangingPunct="1">
              <a:defRPr/>
            </a:pPr>
            <a:r>
              <a:rPr lang="bg-BG" smtClean="0"/>
              <a:t>Ефект от терапията – след 12-16 седм</a:t>
            </a:r>
          </a:p>
          <a:p>
            <a:pPr eaLnBrk="1" hangingPunct="1">
              <a:defRPr/>
            </a:pPr>
            <a:r>
              <a:rPr lang="bg-BG" smtClean="0"/>
              <a:t>Успешна терапия – когато след 12-16</a:t>
            </a:r>
          </a:p>
          <a:p>
            <a:pPr eaLnBrk="1" hangingPunct="1">
              <a:buFont typeface="Wingdings" pitchFamily="2" charset="2"/>
              <a:buNone/>
              <a:defRPr/>
            </a:pPr>
            <a:r>
              <a:rPr lang="bg-BG" smtClean="0"/>
              <a:t>   седмици вир. товар е спаднал с 1,5-2</a:t>
            </a:r>
          </a:p>
          <a:p>
            <a:pPr eaLnBrk="1" hangingPunct="1">
              <a:buFont typeface="Wingdings" pitchFamily="2" charset="2"/>
              <a:buNone/>
              <a:defRPr/>
            </a:pPr>
            <a:r>
              <a:rPr lang="bg-BG" smtClean="0"/>
              <a:t>   логаритма, а СД4 е над нивото преди лечението</a:t>
            </a:r>
          </a:p>
          <a:p>
            <a:pPr eaLnBrk="1" hangingPunct="1">
              <a:defRPr/>
            </a:pPr>
            <a:r>
              <a:rPr lang="bg-BG" smtClean="0"/>
              <a:t>Вирусологичните параметри и резистен</a:t>
            </a:r>
          </a:p>
          <a:p>
            <a:pPr eaLnBrk="1" hangingPunct="1">
              <a:buFont typeface="Wingdings" pitchFamily="2" charset="2"/>
              <a:buNone/>
              <a:defRPr/>
            </a:pPr>
            <a:r>
              <a:rPr lang="bg-BG" smtClean="0"/>
              <a:t>   тност се проследяват на 3-4 месеца</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457200" y="785813"/>
            <a:ext cx="8229600" cy="5340350"/>
          </a:xfrm>
        </p:spPr>
        <p:txBody>
          <a:bodyPr/>
          <a:lstStyle/>
          <a:p>
            <a:pPr>
              <a:defRPr/>
            </a:pPr>
            <a:r>
              <a:rPr lang="ru-RU" sz="2800" dirty="0" err="1" smtClean="0"/>
              <a:t>Засега</a:t>
            </a:r>
            <a:r>
              <a:rPr lang="ru-RU" sz="2800" dirty="0" smtClean="0"/>
              <a:t> </a:t>
            </a:r>
            <a:r>
              <a:rPr lang="ru-RU" sz="2800" dirty="0" err="1" smtClean="0"/>
              <a:t>вирусът</a:t>
            </a:r>
            <a:r>
              <a:rPr lang="ru-RU" sz="2800" dirty="0" smtClean="0"/>
              <a:t> </a:t>
            </a:r>
            <a:r>
              <a:rPr lang="ru-RU" sz="2800" dirty="0" err="1" smtClean="0"/>
              <a:t>остава</a:t>
            </a:r>
            <a:r>
              <a:rPr lang="ru-RU" sz="2800" dirty="0" smtClean="0"/>
              <a:t> </a:t>
            </a:r>
            <a:r>
              <a:rPr lang="ru-RU" sz="2800" dirty="0" err="1" smtClean="0"/>
              <a:t>през</a:t>
            </a:r>
            <a:r>
              <a:rPr lang="ru-RU" sz="2800" dirty="0" smtClean="0"/>
              <a:t> </a:t>
            </a:r>
            <a:r>
              <a:rPr lang="ru-RU" sz="2800" dirty="0" err="1" smtClean="0"/>
              <a:t>целия</a:t>
            </a:r>
            <a:r>
              <a:rPr lang="ru-RU" sz="2800" dirty="0" smtClean="0"/>
              <a:t> живот на пациента в т.нар. </a:t>
            </a:r>
            <a:r>
              <a:rPr lang="ru-RU" sz="2800" dirty="0" err="1" smtClean="0"/>
              <a:t>депа</a:t>
            </a:r>
            <a:r>
              <a:rPr lang="ru-RU" sz="2800" dirty="0" smtClean="0"/>
              <a:t>, </a:t>
            </a:r>
            <a:r>
              <a:rPr lang="ru-RU" sz="2800" dirty="0" err="1" smtClean="0"/>
              <a:t>където</a:t>
            </a:r>
            <a:r>
              <a:rPr lang="ru-RU" sz="2800" dirty="0" smtClean="0"/>
              <a:t> </a:t>
            </a:r>
            <a:r>
              <a:rPr lang="ru-RU" sz="2800" dirty="0" err="1" smtClean="0"/>
              <a:t>медикаментите</a:t>
            </a:r>
            <a:r>
              <a:rPr lang="ru-RU" sz="2800" dirty="0" smtClean="0"/>
              <a:t> не </a:t>
            </a:r>
            <a:r>
              <a:rPr lang="ru-RU" sz="2800" dirty="0" err="1" smtClean="0"/>
              <a:t>могат</a:t>
            </a:r>
            <a:r>
              <a:rPr lang="ru-RU" sz="2800" dirty="0" smtClean="0"/>
              <a:t> да </a:t>
            </a:r>
            <a:r>
              <a:rPr lang="ru-RU" sz="2800" dirty="0" err="1" smtClean="0"/>
              <a:t>достигнат</a:t>
            </a:r>
            <a:r>
              <a:rPr lang="ru-RU" sz="2800" dirty="0" smtClean="0"/>
              <a:t>. </a:t>
            </a:r>
            <a:r>
              <a:rPr lang="ru-RU" sz="2800" dirty="0" err="1" smtClean="0"/>
              <a:t>Най-вече</a:t>
            </a:r>
            <a:r>
              <a:rPr lang="ru-RU" sz="2800" dirty="0" smtClean="0"/>
              <a:t> в </a:t>
            </a:r>
            <a:r>
              <a:rPr lang="ru-RU" sz="2800" dirty="0" err="1" smtClean="0"/>
              <a:t>лимфните</a:t>
            </a:r>
            <a:r>
              <a:rPr lang="ru-RU" sz="2800" dirty="0" smtClean="0"/>
              <a:t> </a:t>
            </a:r>
            <a:r>
              <a:rPr lang="ru-RU" sz="2800" dirty="0" err="1" smtClean="0"/>
              <a:t>възли</a:t>
            </a:r>
            <a:r>
              <a:rPr lang="ru-RU" sz="2800" dirty="0" smtClean="0"/>
              <a:t>, </a:t>
            </a:r>
            <a:r>
              <a:rPr lang="ru-RU" sz="2800" dirty="0" err="1" smtClean="0"/>
              <a:t>в</a:t>
            </a:r>
            <a:r>
              <a:rPr lang="ru-RU" sz="2800" dirty="0" smtClean="0"/>
              <a:t> </a:t>
            </a:r>
            <a:r>
              <a:rPr lang="ru-RU" sz="2800" dirty="0" err="1" smtClean="0"/>
              <a:t>асоциираната</a:t>
            </a:r>
            <a:r>
              <a:rPr lang="ru-RU" sz="2800" dirty="0" smtClean="0"/>
              <a:t> с </a:t>
            </a:r>
            <a:r>
              <a:rPr lang="ru-RU" sz="2800" dirty="0" err="1" smtClean="0"/>
              <a:t>червата</a:t>
            </a:r>
            <a:r>
              <a:rPr lang="ru-RU" sz="2800" dirty="0" smtClean="0"/>
              <a:t> </a:t>
            </a:r>
            <a:r>
              <a:rPr lang="ru-RU" sz="2800" dirty="0" err="1" smtClean="0"/>
              <a:t>лимфна</a:t>
            </a:r>
            <a:r>
              <a:rPr lang="ru-RU" sz="2800" dirty="0" smtClean="0"/>
              <a:t> </a:t>
            </a:r>
            <a:r>
              <a:rPr lang="ru-RU" sz="2800" dirty="0" err="1" smtClean="0"/>
              <a:t>тъкан</a:t>
            </a:r>
            <a:r>
              <a:rPr lang="ru-RU" sz="2800" dirty="0" smtClean="0"/>
              <a:t> – </a:t>
            </a:r>
            <a:r>
              <a:rPr lang="ru-RU" sz="2800" dirty="0" err="1" smtClean="0"/>
              <a:t>тя</a:t>
            </a:r>
            <a:r>
              <a:rPr lang="ru-RU" sz="2800" dirty="0" smtClean="0"/>
              <a:t> е </a:t>
            </a:r>
            <a:r>
              <a:rPr lang="ru-RU" sz="2800" dirty="0" err="1" smtClean="0"/>
              <a:t>най-тежко</a:t>
            </a:r>
            <a:r>
              <a:rPr lang="ru-RU" sz="2800" dirty="0" smtClean="0"/>
              <a:t> </a:t>
            </a:r>
            <a:r>
              <a:rPr lang="ru-RU" sz="2800" dirty="0" err="1" smtClean="0"/>
              <a:t>поразена</a:t>
            </a:r>
            <a:r>
              <a:rPr lang="ru-RU" sz="2800" dirty="0" smtClean="0"/>
              <a:t>, и в </a:t>
            </a:r>
            <a:r>
              <a:rPr lang="ru-RU" sz="2800" dirty="0" err="1" smtClean="0"/>
              <a:t>нервната</a:t>
            </a:r>
            <a:r>
              <a:rPr lang="ru-RU" sz="2800" dirty="0" smtClean="0"/>
              <a:t> система. </a:t>
            </a:r>
            <a:r>
              <a:rPr lang="ru-RU" sz="2800" dirty="0" err="1" smtClean="0"/>
              <a:t>Вирусът</a:t>
            </a:r>
            <a:r>
              <a:rPr lang="ru-RU" sz="2800" dirty="0" smtClean="0"/>
              <a:t> е </a:t>
            </a:r>
            <a:r>
              <a:rPr lang="ru-RU" sz="2800" dirty="0" err="1" smtClean="0"/>
              <a:t>еволюирал</a:t>
            </a:r>
            <a:r>
              <a:rPr lang="ru-RU" sz="2800" dirty="0" smtClean="0"/>
              <a:t> </a:t>
            </a:r>
            <a:r>
              <a:rPr lang="ru-RU" sz="2800" dirty="0" err="1" smtClean="0"/>
              <a:t>така</a:t>
            </a:r>
            <a:r>
              <a:rPr lang="ru-RU" sz="2800" dirty="0" smtClean="0"/>
              <a:t>, </a:t>
            </a:r>
            <a:r>
              <a:rPr lang="ru-RU" sz="2800" dirty="0" err="1" smtClean="0"/>
              <a:t>че</a:t>
            </a:r>
            <a:r>
              <a:rPr lang="ru-RU" sz="2800" dirty="0" smtClean="0"/>
              <a:t> да се </a:t>
            </a:r>
            <a:r>
              <a:rPr lang="ru-RU" sz="2800" dirty="0" err="1" smtClean="0"/>
              <a:t>крие</a:t>
            </a:r>
            <a:r>
              <a:rPr lang="ru-RU" sz="2800" dirty="0" smtClean="0"/>
              <a:t> там, </a:t>
            </a:r>
            <a:r>
              <a:rPr lang="ru-RU" sz="2800" dirty="0" err="1" smtClean="0"/>
              <a:t>където</a:t>
            </a:r>
            <a:r>
              <a:rPr lang="ru-RU" sz="2800" dirty="0" smtClean="0"/>
              <a:t> не </a:t>
            </a:r>
            <a:r>
              <a:rPr lang="ru-RU" sz="2800" dirty="0" err="1" smtClean="0"/>
              <a:t>може</a:t>
            </a:r>
            <a:r>
              <a:rPr lang="ru-RU" sz="2800" dirty="0" smtClean="0"/>
              <a:t> да </a:t>
            </a:r>
            <a:r>
              <a:rPr lang="ru-RU" sz="2800" dirty="0" err="1" smtClean="0"/>
              <a:t>бъде</a:t>
            </a:r>
            <a:r>
              <a:rPr lang="ru-RU" sz="2800" dirty="0" smtClean="0"/>
              <a:t> </a:t>
            </a:r>
            <a:r>
              <a:rPr lang="ru-RU" sz="2800" dirty="0" err="1" smtClean="0"/>
              <a:t>достигнат</a:t>
            </a:r>
            <a:r>
              <a:rPr lang="ru-RU" sz="2800" dirty="0" smtClean="0"/>
              <a:t>, и </a:t>
            </a:r>
            <a:r>
              <a:rPr lang="ru-RU" sz="2800" dirty="0" err="1" smtClean="0"/>
              <a:t>успява</a:t>
            </a:r>
            <a:r>
              <a:rPr lang="ru-RU" sz="2800" dirty="0" smtClean="0"/>
              <a:t> да се </a:t>
            </a:r>
            <a:r>
              <a:rPr lang="ru-RU" sz="2800" dirty="0" err="1" smtClean="0"/>
              <a:t>изплъзне</a:t>
            </a:r>
            <a:r>
              <a:rPr lang="ru-RU" sz="2800" dirty="0" smtClean="0"/>
              <a:t> от </a:t>
            </a:r>
            <a:r>
              <a:rPr lang="ru-RU" sz="2800" dirty="0" err="1" smtClean="0"/>
              <a:t>имунната</a:t>
            </a:r>
            <a:r>
              <a:rPr lang="ru-RU" sz="2800" dirty="0" smtClean="0"/>
              <a:t> система. </a:t>
            </a:r>
            <a:r>
              <a:rPr lang="ru-RU" sz="2800" dirty="0" err="1" smtClean="0"/>
              <a:t>Така</a:t>
            </a:r>
            <a:r>
              <a:rPr lang="ru-RU" sz="2800" dirty="0" smtClean="0"/>
              <a:t> </a:t>
            </a:r>
            <a:r>
              <a:rPr lang="ru-RU" sz="2800" dirty="0" err="1" smtClean="0"/>
              <a:t>остава</a:t>
            </a:r>
            <a:r>
              <a:rPr lang="ru-RU" sz="2800" dirty="0" smtClean="0"/>
              <a:t> в латентно </a:t>
            </a:r>
            <a:r>
              <a:rPr lang="ru-RU" sz="2800" dirty="0" err="1" smtClean="0"/>
              <a:t>състояние</a:t>
            </a:r>
            <a:r>
              <a:rPr lang="ru-RU" sz="2800" dirty="0" smtClean="0"/>
              <a:t>. </a:t>
            </a:r>
            <a:r>
              <a:rPr lang="ru-RU" sz="2800" dirty="0" err="1" smtClean="0"/>
              <a:t>Когато</a:t>
            </a:r>
            <a:r>
              <a:rPr lang="ru-RU" sz="2800" dirty="0" smtClean="0"/>
              <a:t> по </a:t>
            </a:r>
            <a:r>
              <a:rPr lang="ru-RU" sz="2800" dirty="0" err="1" smtClean="0"/>
              <a:t>някаква</a:t>
            </a:r>
            <a:r>
              <a:rPr lang="ru-RU" sz="2800" dirty="0" smtClean="0"/>
              <a:t> причина </a:t>
            </a:r>
            <a:r>
              <a:rPr lang="ru-RU" sz="2800" dirty="0" err="1" smtClean="0"/>
              <a:t>имунната</a:t>
            </a:r>
            <a:r>
              <a:rPr lang="ru-RU" sz="2800" dirty="0" smtClean="0"/>
              <a:t> система </a:t>
            </a:r>
            <a:r>
              <a:rPr lang="ru-RU" sz="2800" dirty="0" err="1" smtClean="0"/>
              <a:t>допълнително</a:t>
            </a:r>
            <a:r>
              <a:rPr lang="ru-RU" sz="2800" dirty="0" smtClean="0"/>
              <a:t> </a:t>
            </a:r>
            <a:r>
              <a:rPr lang="ru-RU" sz="2800" dirty="0" err="1" smtClean="0"/>
              <a:t>отслабва</a:t>
            </a:r>
            <a:r>
              <a:rPr lang="ru-RU" sz="2800" dirty="0" smtClean="0"/>
              <a:t>, той </a:t>
            </a:r>
            <a:r>
              <a:rPr lang="ru-RU" sz="2800" dirty="0" err="1" smtClean="0"/>
              <a:t>започва</a:t>
            </a:r>
            <a:r>
              <a:rPr lang="ru-RU" sz="2800" dirty="0" smtClean="0"/>
              <a:t> </a:t>
            </a:r>
            <a:r>
              <a:rPr lang="ru-RU" sz="2800" dirty="0" err="1" smtClean="0"/>
              <a:t>отново</a:t>
            </a:r>
            <a:r>
              <a:rPr lang="ru-RU" sz="2800" dirty="0" smtClean="0"/>
              <a:t> да се </a:t>
            </a:r>
            <a:r>
              <a:rPr lang="ru-RU" sz="2800" dirty="0" err="1" smtClean="0"/>
              <a:t>размножава</a:t>
            </a:r>
            <a:r>
              <a:rPr lang="ru-RU" sz="2800" dirty="0" smtClean="0"/>
              <a:t>.</a:t>
            </a:r>
            <a:endParaRPr lang="bg-BG" sz="28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bg-BG" smtClean="0">
                <a:solidFill>
                  <a:srgbClr val="FF0066"/>
                </a:solidFill>
              </a:rPr>
              <a:t>Лечение</a:t>
            </a:r>
          </a:p>
        </p:txBody>
      </p:sp>
      <p:sp>
        <p:nvSpPr>
          <p:cNvPr id="77827" name="Rectangle 3"/>
          <p:cNvSpPr>
            <a:spLocks noGrp="1" noChangeArrowheads="1"/>
          </p:cNvSpPr>
          <p:nvPr>
            <p:ph idx="1"/>
          </p:nvPr>
        </p:nvSpPr>
        <p:spPr/>
        <p:txBody>
          <a:bodyPr/>
          <a:lstStyle/>
          <a:p>
            <a:pPr eaLnBrk="1" hangingPunct="1">
              <a:buFont typeface="Wingdings" pitchFamily="2" charset="2"/>
              <a:buNone/>
              <a:defRPr/>
            </a:pPr>
            <a:r>
              <a:rPr lang="bg-BG" smtClean="0"/>
              <a:t>При новородени он НІV/+/ майки антитела</a:t>
            </a:r>
          </a:p>
          <a:p>
            <a:pPr eaLnBrk="1" hangingPunct="1">
              <a:buFont typeface="Wingdings" pitchFamily="2" charset="2"/>
              <a:buNone/>
              <a:defRPr/>
            </a:pPr>
            <a:r>
              <a:rPr lang="bg-BG" smtClean="0"/>
              <a:t>та от майката се задържат 18 месеца и</a:t>
            </a:r>
          </a:p>
          <a:p>
            <a:pPr eaLnBrk="1" hangingPunct="1">
              <a:buFont typeface="Wingdings" pitchFamily="2" charset="2"/>
              <a:buNone/>
              <a:defRPr/>
            </a:pPr>
            <a:r>
              <a:rPr lang="bg-BG" smtClean="0"/>
              <a:t>дотогава и </a:t>
            </a:r>
            <a:r>
              <a:rPr lang="en-US" smtClean="0"/>
              <a:t>ELISA </a:t>
            </a:r>
            <a:r>
              <a:rPr lang="bg-BG" smtClean="0"/>
              <a:t>и</a:t>
            </a:r>
            <a:r>
              <a:rPr lang="en-US" smtClean="0"/>
              <a:t>  Blot </a:t>
            </a:r>
            <a:r>
              <a:rPr lang="bg-BG" smtClean="0"/>
              <a:t>при бебето ще</a:t>
            </a:r>
          </a:p>
          <a:p>
            <a:pPr eaLnBrk="1" hangingPunct="1">
              <a:buFont typeface="Wingdings" pitchFamily="2" charset="2"/>
              <a:buNone/>
              <a:defRPr/>
            </a:pPr>
            <a:r>
              <a:rPr lang="bg-BG" smtClean="0"/>
              <a:t>бъдат /+/. След 18 месеца  трябва да се</a:t>
            </a:r>
          </a:p>
          <a:p>
            <a:pPr eaLnBrk="1" hangingPunct="1">
              <a:buFont typeface="Wingdings" pitchFamily="2" charset="2"/>
              <a:buNone/>
              <a:defRPr/>
            </a:pPr>
            <a:r>
              <a:rPr lang="bg-BG" smtClean="0"/>
              <a:t>извърши качествана </a:t>
            </a:r>
            <a:r>
              <a:rPr lang="en-US" smtClean="0"/>
              <a:t>PCR</a:t>
            </a:r>
            <a:r>
              <a:rPr lang="bg-BG" smtClean="0"/>
              <a:t>/за вир.товар/,</a:t>
            </a:r>
          </a:p>
          <a:p>
            <a:pPr eaLnBrk="1" hangingPunct="1">
              <a:buFont typeface="Wingdings" pitchFamily="2" charset="2"/>
              <a:buNone/>
              <a:defRPr/>
            </a:pPr>
            <a:r>
              <a:rPr lang="bg-BG" smtClean="0"/>
              <a:t>за да се докаже заболяване и при детето.</a:t>
            </a:r>
          </a:p>
          <a:p>
            <a:pPr eaLnBrk="1" hangingPunct="1">
              <a:buFont typeface="Wingdings" pitchFamily="2" charset="2"/>
              <a:buNone/>
              <a:defRPr/>
            </a:pPr>
            <a:r>
              <a:rPr lang="bg-BG" b="1" i="1" smtClean="0">
                <a:solidFill>
                  <a:srgbClr val="FFCC00"/>
                </a:solidFill>
              </a:rPr>
              <a:t>Прозоречен период при НІV </a:t>
            </a:r>
            <a:r>
              <a:rPr lang="en-US" b="1" i="1" smtClean="0">
                <a:solidFill>
                  <a:srgbClr val="FFCC00"/>
                </a:solidFill>
                <a:cs typeface="Arial" pitchFamily="34" charset="0"/>
              </a:rPr>
              <a:t>~</a:t>
            </a:r>
            <a:r>
              <a:rPr lang="bg-BG" b="1" i="1" smtClean="0">
                <a:solidFill>
                  <a:srgbClr val="FFCC00"/>
                </a:solidFill>
              </a:rPr>
              <a:t> 20 дни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bg-BG" smtClean="0">
                <a:solidFill>
                  <a:srgbClr val="FF0066"/>
                </a:solidFill>
              </a:rPr>
              <a:t>Етиология-общи данни</a:t>
            </a:r>
          </a:p>
        </p:txBody>
      </p:sp>
      <p:sp>
        <p:nvSpPr>
          <p:cNvPr id="5123" name="Rectangle 3"/>
          <p:cNvSpPr>
            <a:spLocks noGrp="1" noChangeArrowheads="1"/>
          </p:cNvSpPr>
          <p:nvPr>
            <p:ph idx="1"/>
          </p:nvPr>
        </p:nvSpPr>
        <p:spPr/>
        <p:txBody>
          <a:bodyPr/>
          <a:lstStyle/>
          <a:p>
            <a:pPr eaLnBrk="1" hangingPunct="1">
              <a:lnSpc>
                <a:spcPct val="90000"/>
              </a:lnSpc>
              <a:buFont typeface="Wingdings" pitchFamily="2" charset="2"/>
              <a:buNone/>
              <a:defRPr/>
            </a:pPr>
            <a:r>
              <a:rPr lang="bg-BG" smtClean="0"/>
              <a:t>Ретровируси- семейство РНК</a:t>
            </a:r>
          </a:p>
          <a:p>
            <a:pPr eaLnBrk="1" hangingPunct="1">
              <a:lnSpc>
                <a:spcPct val="90000"/>
              </a:lnSpc>
              <a:buFont typeface="Wingdings" pitchFamily="2" charset="2"/>
              <a:buNone/>
              <a:defRPr/>
            </a:pPr>
            <a:r>
              <a:rPr lang="bg-BG" smtClean="0"/>
              <a:t>Биват: 1/ инфекциозни- влизат в клетката,    </a:t>
            </a:r>
          </a:p>
          <a:p>
            <a:pPr eaLnBrk="1" hangingPunct="1">
              <a:lnSpc>
                <a:spcPct val="90000"/>
              </a:lnSpc>
              <a:buFont typeface="Wingdings" pitchFamily="2" charset="2"/>
              <a:buNone/>
              <a:defRPr/>
            </a:pPr>
            <a:r>
              <a:rPr lang="bg-BG" smtClean="0"/>
              <a:t>                разрушават я, реплицират се и</a:t>
            </a:r>
          </a:p>
          <a:p>
            <a:pPr eaLnBrk="1" hangingPunct="1">
              <a:lnSpc>
                <a:spcPct val="90000"/>
              </a:lnSpc>
              <a:buFont typeface="Wingdings" pitchFamily="2" charset="2"/>
              <a:buNone/>
              <a:defRPr/>
            </a:pPr>
            <a:r>
              <a:rPr lang="bg-BG" smtClean="0"/>
              <a:t>                излизат – бърз процес</a:t>
            </a:r>
          </a:p>
          <a:p>
            <a:pPr eaLnBrk="1" hangingPunct="1">
              <a:lnSpc>
                <a:spcPct val="90000"/>
              </a:lnSpc>
              <a:buFont typeface="Wingdings" pitchFamily="2" charset="2"/>
              <a:buNone/>
              <a:defRPr/>
            </a:pPr>
            <a:r>
              <a:rPr lang="bg-BG" smtClean="0"/>
              <a:t>            2/ онкогенни- влизат в клетката и      </a:t>
            </a:r>
          </a:p>
          <a:p>
            <a:pPr eaLnBrk="1" hangingPunct="1">
              <a:lnSpc>
                <a:spcPct val="90000"/>
              </a:lnSpc>
              <a:buFont typeface="Wingdings" pitchFamily="2" charset="2"/>
              <a:buNone/>
              <a:defRPr/>
            </a:pPr>
            <a:r>
              <a:rPr lang="bg-BG" smtClean="0"/>
              <a:t>                я обезсмъртяват- не я разруша-</a:t>
            </a:r>
          </a:p>
          <a:p>
            <a:pPr eaLnBrk="1" hangingPunct="1">
              <a:lnSpc>
                <a:spcPct val="90000"/>
              </a:lnSpc>
              <a:buFont typeface="Wingdings" pitchFamily="2" charset="2"/>
              <a:buNone/>
              <a:defRPr/>
            </a:pPr>
            <a:r>
              <a:rPr lang="bg-BG" smtClean="0"/>
              <a:t>                ват, а тя започва неимоверно да</a:t>
            </a:r>
          </a:p>
          <a:p>
            <a:pPr eaLnBrk="1" hangingPunct="1">
              <a:lnSpc>
                <a:spcPct val="90000"/>
              </a:lnSpc>
              <a:buFont typeface="Wingdings" pitchFamily="2" charset="2"/>
              <a:buNone/>
              <a:defRPr/>
            </a:pPr>
            <a:r>
              <a:rPr lang="bg-BG" smtClean="0"/>
              <a:t>                се дели – тумор </a:t>
            </a:r>
            <a:r>
              <a:rPr lang="bg-BG" smtClean="0">
                <a:cs typeface="Arial" pitchFamily="34" charset="0"/>
              </a:rPr>
              <a:t>→ мета</a:t>
            </a:r>
          </a:p>
        </p:txBody>
      </p:sp>
    </p:spTree>
  </p:cSld>
  <p:clrMapOvr>
    <a:masterClrMapping/>
  </p:clrMapOvr>
</p:sld>
</file>

<file path=ppt/theme/theme1.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rgbClr val="0000FF"/>
          </a:solidFill>
          <a:prstDash val="solid"/>
          <a:round/>
          <a:headEnd type="triangl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rgbClr val="5F5F5F"/>
                </a:outerShdw>
              </a:effectLst>
            </a14:hiddenEffects>
          </a:ext>
        </a:extLst>
      </a:spPr>
      <a:bodyPr vert="horz" wrap="none" lIns="0" tIns="45720" rIns="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bg-BG" altLang="bg-BG"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w="50800" cap="flat" cmpd="sng" algn="ctr">
          <a:solidFill>
            <a:srgbClr val="0000FF"/>
          </a:solidFill>
          <a:prstDash val="solid"/>
          <a:round/>
          <a:headEnd type="triangl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rgbClr val="5F5F5F"/>
                </a:outerShdw>
              </a:effectLst>
            </a14:hiddenEffects>
          </a:ext>
        </a:extLst>
      </a:spPr>
      <a:bodyPr vert="horz" wrap="none" lIns="0" tIns="45720" rIns="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bg-BG" altLang="bg-BG"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9185</TotalTime>
  <Words>4178</Words>
  <Application>Microsoft Office PowerPoint</Application>
  <PresentationFormat>On-screen Show (4:3)</PresentationFormat>
  <Paragraphs>572</Paragraphs>
  <Slides>85</Slides>
  <Notes>5</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85</vt:i4>
      </vt:variant>
    </vt:vector>
  </HeadingPairs>
  <TitlesOfParts>
    <vt:vector size="99" baseType="lpstr">
      <vt:lpstr>Arial Unicode MS</vt:lpstr>
      <vt:lpstr>Arial</vt:lpstr>
      <vt:lpstr>Arial Black</vt:lpstr>
      <vt:lpstr>Calibri</vt:lpstr>
      <vt:lpstr>Calibri Light</vt:lpstr>
      <vt:lpstr>Comic Sans MS</vt:lpstr>
      <vt:lpstr>Garamond</vt:lpstr>
      <vt:lpstr>Symbol</vt:lpstr>
      <vt:lpstr>Tahoma</vt:lpstr>
      <vt:lpstr>Times New Roman</vt:lpstr>
      <vt:lpstr>Wingdings</vt:lpstr>
      <vt:lpstr>2_Edge</vt:lpstr>
      <vt:lpstr>Retrospect</vt:lpstr>
      <vt:lpstr>Document</vt:lpstr>
      <vt:lpstr>PowerPoint Presentation</vt:lpstr>
      <vt:lpstr>Определение </vt:lpstr>
      <vt:lpstr>Определение</vt:lpstr>
      <vt:lpstr>PowerPoint Presentation</vt:lpstr>
      <vt:lpstr>PowerPoint Presentation</vt:lpstr>
      <vt:lpstr>PowerPoint Presentation</vt:lpstr>
      <vt:lpstr>PowerPoint Presentation</vt:lpstr>
      <vt:lpstr>PowerPoint Presentation</vt:lpstr>
      <vt:lpstr>Етиология-общи данни</vt:lpstr>
      <vt:lpstr>Етиология-общи данни</vt:lpstr>
      <vt:lpstr>Етиология-общи данни</vt:lpstr>
      <vt:lpstr>Етиология-общи данни</vt:lpstr>
      <vt:lpstr>Етиология-общи данни</vt:lpstr>
      <vt:lpstr>Етиология-общи данни</vt:lpstr>
      <vt:lpstr>Етиология</vt:lpstr>
      <vt:lpstr>Етиология</vt:lpstr>
      <vt:lpstr>PowerPoint Presentation</vt:lpstr>
      <vt:lpstr>PowerPoint Presentation</vt:lpstr>
      <vt:lpstr>PowerPoint Presentation</vt:lpstr>
      <vt:lpstr>PowerPoint Presentation</vt:lpstr>
      <vt:lpstr>Патогенеза</vt:lpstr>
      <vt:lpstr>Патогенеза</vt:lpstr>
      <vt:lpstr>Патогенеза</vt:lpstr>
      <vt:lpstr>Патогенеза</vt:lpstr>
      <vt:lpstr>Патогенеза</vt:lpstr>
      <vt:lpstr>Патогенеза</vt:lpstr>
      <vt:lpstr>Патогенеза</vt:lpstr>
      <vt:lpstr>Патогенеза</vt:lpstr>
      <vt:lpstr>Патогенеза</vt:lpstr>
      <vt:lpstr>Патогенеза</vt:lpstr>
      <vt:lpstr>Патогенеза</vt:lpstr>
      <vt:lpstr>Патогенеза</vt:lpstr>
      <vt:lpstr>Патогенеза</vt:lpstr>
      <vt:lpstr>Патогенеза</vt:lpstr>
      <vt:lpstr>Патогенеза</vt:lpstr>
      <vt:lpstr>Патогенеза</vt:lpstr>
      <vt:lpstr>PowerPoint Presentation</vt:lpstr>
      <vt:lpstr>PowerPoint Presentation</vt:lpstr>
      <vt:lpstr>Интестинална мукоза</vt:lpstr>
      <vt:lpstr>Обобщено</vt:lpstr>
      <vt:lpstr>PowerPoint Presentation</vt:lpstr>
      <vt:lpstr>Клинична картина</vt:lpstr>
      <vt:lpstr>PowerPoint Presentation</vt:lpstr>
      <vt:lpstr>Клинична картина</vt:lpstr>
      <vt:lpstr>Клинична картина</vt:lpstr>
      <vt:lpstr>Клинична картина</vt:lpstr>
      <vt:lpstr>Клинична картина</vt:lpstr>
      <vt:lpstr>Клинична картина</vt:lpstr>
      <vt:lpstr>Клинична картина</vt:lpstr>
      <vt:lpstr>PowerPoint Presentation</vt:lpstr>
      <vt:lpstr>PowerPoint Presentation</vt:lpstr>
      <vt:lpstr>Клинична картина</vt:lpstr>
      <vt:lpstr>Клинична картина</vt:lpstr>
      <vt:lpstr>Клинично протичане ХИВ/СПИН</vt:lpstr>
      <vt:lpstr>ПРОГРЕСИВНОТО НАМАЛЯВАНЕ НА  CD4+ Т-КЛЕТКИ Е ОСНОВНА ЧЕРТА НА ИНФЕКЦИЯТА С HIV </vt:lpstr>
      <vt:lpstr>Броят на CD4 са индикатор за  имунния дефицит</vt:lpstr>
      <vt:lpstr>Епидемиология</vt:lpstr>
      <vt:lpstr>Епидемиология</vt:lpstr>
      <vt:lpstr>Епидемиология</vt:lpstr>
      <vt:lpstr>PowerPoint Presentation</vt:lpstr>
      <vt:lpstr>PowerPoint Presentation</vt:lpstr>
      <vt:lpstr>PowerPoint Presentation</vt:lpstr>
      <vt:lpstr>КРЪВЕН ПЪТ НА ЗАРАЗЯВАНЕ   С HIV </vt:lpstr>
      <vt:lpstr>Концентрация на вирусите в кръвта</vt:lpstr>
      <vt:lpstr>Риск за заразяване на медицинския персонал</vt:lpstr>
      <vt:lpstr>Относителен риск за заразяване с ХИВ по сексуален път</vt:lpstr>
      <vt:lpstr>Рисково поведение и рискови ситуации</vt:lpstr>
      <vt:lpstr>В България</vt:lpstr>
      <vt:lpstr>ХИВ и бременност</vt:lpstr>
      <vt:lpstr>ХИВ и бременност</vt:lpstr>
      <vt:lpstr>ХИВ и бременност</vt:lpstr>
      <vt:lpstr>ХИВ и бременност</vt:lpstr>
      <vt:lpstr>ХИВ и бременност</vt:lpstr>
      <vt:lpstr>ХИВ и бременност</vt:lpstr>
      <vt:lpstr>ХИВ и бременност</vt:lpstr>
      <vt:lpstr>ХИВ и бременност</vt:lpstr>
      <vt:lpstr>ХИВ и бременност</vt:lpstr>
      <vt:lpstr>Диагностика</vt:lpstr>
      <vt:lpstr>Диагностика</vt:lpstr>
      <vt:lpstr>Диагностика</vt:lpstr>
      <vt:lpstr>Лечение</vt:lpstr>
      <vt:lpstr>Лечение</vt:lpstr>
      <vt:lpstr>Лечение</vt:lpstr>
      <vt:lpstr>PowerPoint Presentation</vt:lpstr>
      <vt:lpstr>Лечение</vt:lpstr>
    </vt:vector>
  </TitlesOfParts>
  <Company>Ok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Canev</dc:creator>
  <cp:lastModifiedBy>Tzanev-Home</cp:lastModifiedBy>
  <cp:revision>477</cp:revision>
  <dcterms:created xsi:type="dcterms:W3CDTF">2003-03-08T12:58:53Z</dcterms:created>
  <dcterms:modified xsi:type="dcterms:W3CDTF">2020-03-29T15:13:03Z</dcterms:modified>
</cp:coreProperties>
</file>