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1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6E0E-2540-4B98-9F7C-DA5BC6B4930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1357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A2B25-0785-4B48-9A6E-506F0B9B192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483126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F5B63-287B-4C29-A99F-78032113D05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356976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2351-5CC9-4213-97BB-43971402F71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88565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6C1A5-CF3A-4354-9367-A399D3FD842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93560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1BFC0-A662-46C6-B3A0-600390A72C4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62244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60EA6-946F-47EE-9B9F-983EDE82569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44234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EC690-2AEF-4659-9C44-009EAA4C5FC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315951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76F58-9BC6-4F4D-98BA-F65AE5D76B0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86961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E70C3-3F11-46DB-BB87-2556BF4A8B2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05013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4D3D-CD1F-48E8-9B6A-68AD26E449F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07004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07B87-092A-4A28-8C9F-13BD429DFA8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658757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1256A6F-C216-4D7D-8A19-E2A1B365400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908050"/>
            <a:ext cx="6550025" cy="2233613"/>
          </a:xfrm>
        </p:spPr>
        <p:txBody>
          <a:bodyPr/>
          <a:lstStyle/>
          <a:p>
            <a:pPr algn="ctr" eaLnBrk="1" hangingPunct="1"/>
            <a:r>
              <a:rPr lang="bg-BG" sz="4000" smtClean="0">
                <a:solidFill>
                  <a:schemeClr val="tx1"/>
                </a:solidFill>
              </a:rPr>
              <a:t>Технологични (антропогенни) бедствия (аварии, крупни производствени аварии)</a:t>
            </a:r>
          </a:p>
        </p:txBody>
      </p:sp>
      <p:pic>
        <p:nvPicPr>
          <p:cNvPr id="3076" name="Picture 4" descr="emblema-mu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20161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b="1" smtClean="0"/>
              <a:t>Способността за разсейване</a:t>
            </a:r>
            <a:r>
              <a:rPr lang="bg-BG" sz="2400" smtClean="0"/>
              <a:t> зависи от някои физически свойства на химическите съединения, като: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r"/>
            </a:pPr>
            <a:r>
              <a:rPr lang="bg-BG" sz="2400" smtClean="0">
                <a:sym typeface="Wingdings" pitchFamily="2" charset="2"/>
              </a:rPr>
              <a:t>Налягането на парите;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r"/>
            </a:pPr>
            <a:r>
              <a:rPr lang="bg-BG" sz="2400" smtClean="0">
                <a:sym typeface="Wingdings" pitchFamily="2" charset="2"/>
              </a:rPr>
              <a:t>Температура на изпарение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bg-BG" sz="2400" smtClean="0">
                <a:sym typeface="Wingdings" pitchFamily="2" charset="2"/>
              </a:rPr>
              <a:t>и т.н.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smtClean="0"/>
              <a:t>Тези свойства от своя страна </a:t>
            </a:r>
            <a:r>
              <a:rPr lang="bg-BG" sz="2400" b="1" smtClean="0"/>
              <a:t>определят бързината</a:t>
            </a:r>
            <a:r>
              <a:rPr lang="bg-BG" sz="2400" smtClean="0"/>
              <a:t>, с която се развива </a:t>
            </a:r>
            <a:r>
              <a:rPr lang="bg-BG" sz="2400" b="1" smtClean="0"/>
              <a:t>отравянето</a:t>
            </a:r>
            <a:r>
              <a:rPr lang="bg-BG" sz="2400" smtClean="0"/>
              <a:t> след аварията. </a:t>
            </a:r>
          </a:p>
          <a:p>
            <a:pPr eaLnBrk="1" hangingPunct="1">
              <a:buFont typeface="Wingdings" pitchFamily="2" charset="2"/>
              <a:buNone/>
            </a:pPr>
            <a:endParaRPr lang="bg-BG" sz="2400" smtClean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bg-BG" sz="2800" b="1" smtClean="0">
                <a:solidFill>
                  <a:schemeClr val="tx1"/>
                </a:solidFill>
              </a:rPr>
              <a:t>1. Способност за разсейване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6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70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1" grpId="0"/>
      <p:bldP spid="297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3959225" cy="4530725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r"/>
            </a:pPr>
            <a:r>
              <a:rPr lang="bg-BG" sz="2400" smtClean="0"/>
              <a:t>Висока степен на разсейване имат някои </a:t>
            </a:r>
            <a:r>
              <a:rPr lang="bg-BG" sz="2400" smtClean="0">
                <a:solidFill>
                  <a:schemeClr val="accent2"/>
                </a:solidFill>
              </a:rPr>
              <a:t>втечнени газове – хлор, амоняк и др.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r"/>
            </a:pPr>
            <a:r>
              <a:rPr lang="bg-BG" sz="2400" smtClean="0">
                <a:solidFill>
                  <a:schemeClr val="accent2"/>
                </a:solidFill>
              </a:rPr>
              <a:t>Фосгенът</a:t>
            </a:r>
            <a:r>
              <a:rPr lang="bg-BG" sz="2400" smtClean="0"/>
              <a:t> притежава </a:t>
            </a:r>
            <a:r>
              <a:rPr lang="bg-BG" sz="2400" b="1" smtClean="0"/>
              <a:t>ниска способност</a:t>
            </a:r>
            <a:r>
              <a:rPr lang="bg-BG" sz="2400" smtClean="0"/>
              <a:t> за разсейване при една и съща температура (поради по – ниския си парен натиск).</a:t>
            </a:r>
          </a:p>
          <a:p>
            <a:pPr eaLnBrk="1" hangingPunct="1">
              <a:buFont typeface="Wingdings" pitchFamily="2" charset="2"/>
              <a:buNone/>
            </a:pPr>
            <a:endParaRPr lang="bg-BG" sz="2400" smtClean="0">
              <a:sym typeface="Wingdings" pitchFamily="2" charset="2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4016375" cy="453072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r"/>
            </a:pPr>
            <a:r>
              <a:rPr lang="bg-BG" sz="2400" smtClean="0">
                <a:solidFill>
                  <a:schemeClr val="accent2"/>
                </a:solidFill>
              </a:rPr>
              <a:t>Слаболетливите течности</a:t>
            </a:r>
            <a:r>
              <a:rPr lang="bg-BG" sz="2400" smtClean="0"/>
              <a:t> и твърдите вещества имат ниска способност за разсейване. За тяхното </a:t>
            </a:r>
            <a:r>
              <a:rPr lang="bg-BG" sz="2400" b="1" smtClean="0"/>
              <a:t>диспергиране</a:t>
            </a:r>
            <a:r>
              <a:rPr lang="bg-BG" sz="2400" smtClean="0"/>
              <a:t> са необходими </a:t>
            </a:r>
            <a:r>
              <a:rPr lang="bg-BG" sz="2400" b="1" smtClean="0"/>
              <a:t>външни сили – взрив или поток от пари</a:t>
            </a:r>
            <a:r>
              <a:rPr lang="bg-BG" sz="2400" smtClean="0"/>
              <a:t>, които активно взаимодействат с тях.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bg-BG" sz="2800" b="1" smtClean="0"/>
              <a:t>2.</a:t>
            </a:r>
            <a:r>
              <a:rPr lang="bg-BG" sz="2800" smtClean="0"/>
              <a:t> </a:t>
            </a:r>
            <a:r>
              <a:rPr lang="bg-BG" sz="2800" b="1" smtClean="0"/>
              <a:t>Устойчивост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43071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Тя зависи главно от </a:t>
            </a:r>
            <a:r>
              <a:rPr lang="bg-BG" b="1" smtClean="0"/>
              <a:t>молекулното тегло – по – леките</a:t>
            </a:r>
            <a:r>
              <a:rPr lang="bg-BG" smtClean="0"/>
              <a:t> от въздуха газове са по – неустойчиви.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u="sng" smtClean="0"/>
              <a:t>Примери за неустойчиви ОВ:</a:t>
            </a:r>
            <a:r>
              <a:rPr lang="bg-BG" smtClean="0"/>
              <a:t> въглероден окис, циановодородна киселина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7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bg-BG" sz="2800" b="1" smtClean="0">
                <a:solidFill>
                  <a:schemeClr val="tx1"/>
                </a:solidFill>
              </a:rPr>
              <a:t>Биологичният ефект</a:t>
            </a:r>
            <a:r>
              <a:rPr lang="bg-BG" sz="2800" smtClean="0">
                <a:solidFill>
                  <a:schemeClr val="tx1"/>
                </a:solidFill>
              </a:rPr>
              <a:t> на токсичните вещества се определя от: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44675"/>
            <a:ext cx="7772400" cy="42862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bg-BG" sz="2400" smtClean="0"/>
              <a:t>тяхната </a:t>
            </a:r>
            <a:r>
              <a:rPr lang="bg-BG" sz="2400" b="1" smtClean="0"/>
              <a:t>токсичност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bg-BG" sz="2400" smtClean="0"/>
          </a:p>
          <a:p>
            <a:pPr eaLnBrk="1" hangingPunct="1">
              <a:buClr>
                <a:schemeClr val="tx2"/>
              </a:buClr>
            </a:pPr>
            <a:r>
              <a:rPr lang="bg-BG" sz="2400" b="1" smtClean="0"/>
              <a:t>способност за проникване в организма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bg-BG" sz="2400" b="1" smtClean="0"/>
          </a:p>
          <a:p>
            <a:pPr eaLnBrk="1" hangingPunct="1">
              <a:buClr>
                <a:schemeClr val="tx2"/>
              </a:buClr>
            </a:pPr>
            <a:r>
              <a:rPr lang="bg-BG" sz="2400" b="1" smtClean="0"/>
              <a:t>наличие на отдалечени ефекти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bg-BG" sz="2400" b="1" smtClean="0"/>
          </a:p>
          <a:p>
            <a:pPr eaLnBrk="1" hangingPunct="1">
              <a:buClr>
                <a:schemeClr val="tx2"/>
              </a:buClr>
            </a:pPr>
            <a:r>
              <a:rPr lang="bg-BG" sz="2400" b="1" smtClean="0"/>
              <a:t>от отношението (коефициента):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u="sng" smtClean="0"/>
              <a:t>Брой на пострадалите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/>
              <a:t>Броя на загиналите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7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b="1" smtClean="0"/>
              <a:t>Маршал</a:t>
            </a:r>
            <a:r>
              <a:rPr lang="bg-BG" sz="2400" smtClean="0"/>
              <a:t> предлага метод за определяне на </a:t>
            </a:r>
            <a:r>
              <a:rPr lang="bg-BG" sz="2400" b="1" smtClean="0"/>
              <a:t>токсичната опасност на промишлените отрови</a:t>
            </a:r>
            <a:r>
              <a:rPr lang="bg-BG" sz="2400" smtClean="0"/>
              <a:t> при </a:t>
            </a:r>
            <a:r>
              <a:rPr lang="bg-BG" sz="2400" b="1" smtClean="0"/>
              <a:t>аварийни условия</a:t>
            </a:r>
            <a:r>
              <a:rPr lang="bg-BG" sz="2400" smtClean="0"/>
              <a:t> въз основа на изброените физични и биологични показатели.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b="1" smtClean="0"/>
              <a:t>Максималното значение</a:t>
            </a:r>
            <a:r>
              <a:rPr lang="bg-BG" sz="2400" smtClean="0"/>
              <a:t> на тези 7 фактора се оценява така:</a:t>
            </a:r>
          </a:p>
          <a:p>
            <a:pPr eaLnBrk="1" hangingPunct="1">
              <a:buClr>
                <a:schemeClr val="tx1"/>
              </a:buClr>
            </a:pPr>
            <a:r>
              <a:rPr lang="bg-BG" sz="2400" smtClean="0"/>
              <a:t>Токсичност – до 8 т.</a:t>
            </a:r>
          </a:p>
          <a:p>
            <a:pPr eaLnBrk="1" hangingPunct="1">
              <a:buClr>
                <a:schemeClr val="tx1"/>
              </a:buClr>
            </a:pPr>
            <a:r>
              <a:rPr lang="bg-BG" sz="2400" smtClean="0"/>
              <a:t>Приложение в стопанската дейност – до 4 т.</a:t>
            </a:r>
          </a:p>
          <a:p>
            <a:pPr eaLnBrk="1" hangingPunct="1">
              <a:buClr>
                <a:schemeClr val="tx1"/>
              </a:buClr>
            </a:pPr>
            <a:r>
              <a:rPr lang="bg-BG" sz="2400" smtClean="0"/>
              <a:t>Останалите 5 фактора – до 2 т.</a:t>
            </a:r>
          </a:p>
          <a:p>
            <a:pPr eaLnBrk="1" hangingPunct="1">
              <a:buClr>
                <a:schemeClr val="tx1"/>
              </a:buClr>
            </a:pPr>
            <a:endParaRPr lang="bg-BG" sz="2400" smtClean="0"/>
          </a:p>
          <a:p>
            <a:pPr eaLnBrk="1" hangingPunct="1"/>
            <a:endParaRPr lang="bg-BG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7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sz="2800" b="1" smtClean="0">
                <a:solidFill>
                  <a:schemeClr val="tx1"/>
                </a:solidFill>
              </a:rPr>
              <a:t>Класификация на ОВ с аварийно значение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smtClean="0"/>
              <a:t>За целите на диагнозата и терапията на острите отравяния при аварийни условия, успешно могат да се прилагат класификациите, използвани в клиничната токсикология.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smtClean="0"/>
              <a:t>Те са изградени на 2 основни принципа: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v"/>
            </a:pPr>
            <a:r>
              <a:rPr lang="bg-BG" sz="2400" smtClean="0"/>
              <a:t>Класификации на токсичните съединения според химичната им структура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v"/>
            </a:pPr>
            <a:r>
              <a:rPr lang="bg-BG" sz="2400" smtClean="0"/>
              <a:t>Класификации на отравянията по клиничната картина</a:t>
            </a:r>
          </a:p>
          <a:p>
            <a:pPr eaLnBrk="1" hangingPunct="1">
              <a:buFont typeface="Wingdings" pitchFamily="2" charset="2"/>
              <a:buChar char="v"/>
            </a:pPr>
            <a:endParaRPr lang="bg-BG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/>
      <p:bldP spid="358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7813"/>
            <a:ext cx="8002587" cy="1063625"/>
          </a:xfrm>
        </p:spPr>
        <p:txBody>
          <a:bodyPr/>
          <a:lstStyle/>
          <a:p>
            <a:pPr eaLnBrk="1" hangingPunct="1"/>
            <a:r>
              <a:rPr lang="bg-BG" sz="2400" smtClean="0"/>
              <a:t>За целите на МБС е удобна класификацията на </a:t>
            </a:r>
            <a:r>
              <a:rPr lang="bg-BG" sz="2400" b="1" smtClean="0"/>
              <a:t>Лужников и Костомарова</a:t>
            </a:r>
            <a:r>
              <a:rPr lang="bg-BG" sz="2400" smtClean="0"/>
              <a:t>. В нея отровните съединения са групирани по най – характерните им клинични прояви в </a:t>
            </a:r>
            <a:r>
              <a:rPr lang="bg-BG" sz="2400" b="1" smtClean="0"/>
              <a:t>6 групи: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44675"/>
            <a:ext cx="7772400" cy="4286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smtClean="0"/>
              <a:t>І. </a:t>
            </a:r>
            <a:r>
              <a:rPr lang="bg-BG" sz="2400" b="1" smtClean="0"/>
              <a:t>Отровни вещества с нервно-паралитично действие</a:t>
            </a:r>
            <a:r>
              <a:rPr lang="bg-BG" sz="2400" smtClean="0"/>
              <a:t> – фосфорорганични съединения, карбамати и др.</a:t>
            </a:r>
          </a:p>
          <a:p>
            <a:pPr eaLnBrk="1" hangingPunct="1">
              <a:buFont typeface="Wingdings" pitchFamily="2" charset="2"/>
              <a:buNone/>
            </a:pPr>
            <a:endParaRPr lang="bg-BG" sz="2400" smtClean="0"/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/>
              <a:t>ІІ. </a:t>
            </a:r>
            <a:r>
              <a:rPr lang="bg-BG" sz="2400" b="1" smtClean="0"/>
              <a:t>Отровни вещества с общотоксично действие</a:t>
            </a:r>
            <a:r>
              <a:rPr lang="bg-BG" sz="2400" smtClean="0"/>
              <a:t> – въглероден окис, цианиди и др.</a:t>
            </a:r>
          </a:p>
          <a:p>
            <a:pPr eaLnBrk="1" hangingPunct="1">
              <a:buFont typeface="Wingdings" pitchFamily="2" charset="2"/>
              <a:buNone/>
            </a:pPr>
            <a:endParaRPr lang="bg-BG" sz="2400" smtClean="0"/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/>
              <a:t>ІІІ. </a:t>
            </a:r>
            <a:r>
              <a:rPr lang="bg-BG" sz="2400" b="1" smtClean="0"/>
              <a:t>Отровни вещества със задушливо действие </a:t>
            </a:r>
            <a:r>
              <a:rPr lang="bg-BG" sz="2400" smtClean="0"/>
              <a:t>– амоняк, хлор, фосген, азотни окиси и др.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7813"/>
            <a:ext cx="8002587" cy="1063625"/>
          </a:xfrm>
        </p:spPr>
        <p:txBody>
          <a:bodyPr/>
          <a:lstStyle/>
          <a:p>
            <a:pPr eaLnBrk="1" hangingPunct="1"/>
            <a:r>
              <a:rPr lang="bg-BG" sz="2400" smtClean="0"/>
              <a:t>За целите на МБС е удобна класификацията на </a:t>
            </a:r>
            <a:r>
              <a:rPr lang="bg-BG" sz="2400" b="1" smtClean="0"/>
              <a:t>Лужников и Костомарова</a:t>
            </a:r>
            <a:r>
              <a:rPr lang="bg-BG" sz="2400" smtClean="0"/>
              <a:t>. В нея отровните съединения са групирани по най – характерните им клинични прояви в </a:t>
            </a:r>
            <a:r>
              <a:rPr lang="bg-BG" sz="2400" b="1" smtClean="0"/>
              <a:t>6 групи: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44675"/>
            <a:ext cx="7772400" cy="4286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400" smtClean="0"/>
              <a:t>ІV. </a:t>
            </a:r>
            <a:r>
              <a:rPr lang="bg-BG" sz="2400" b="1" smtClean="0"/>
              <a:t>Отровни вещества с наркотично (кожно-резорбционно) действие</a:t>
            </a:r>
            <a:r>
              <a:rPr lang="bg-BG" sz="2400" smtClean="0"/>
              <a:t> – алифатни въглеводороди, ароматни въглеводороди, сяроводород и др.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400" smtClean="0"/>
              <a:t>V. </a:t>
            </a:r>
            <a:r>
              <a:rPr lang="bg-BG" sz="2400" b="1" smtClean="0"/>
              <a:t>Отровни вещества с раздразващо действие (иританти)</a:t>
            </a:r>
            <a:r>
              <a:rPr lang="bg-BG" sz="2400" smtClean="0"/>
              <a:t> – неорганични киселини (</a:t>
            </a:r>
            <a:r>
              <a:rPr lang="en-US" sz="2400" smtClean="0"/>
              <a:t>H</a:t>
            </a:r>
            <a:r>
              <a:rPr lang="en-US" sz="2400" baseline="-25000" smtClean="0"/>
              <a:t>2</a:t>
            </a:r>
            <a:r>
              <a:rPr lang="en-US" sz="2400" smtClean="0"/>
              <a:t>SO</a:t>
            </a:r>
            <a:r>
              <a:rPr lang="en-US" sz="2400" baseline="-25000" smtClean="0"/>
              <a:t>4</a:t>
            </a:r>
            <a:r>
              <a:rPr lang="en-US" sz="2400" smtClean="0"/>
              <a:t>, HCl, HNO</a:t>
            </a:r>
            <a:r>
              <a:rPr lang="en-US" sz="2400" baseline="-25000" smtClean="0"/>
              <a:t>3</a:t>
            </a:r>
            <a:r>
              <a:rPr lang="bg-BG" sz="240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400" smtClean="0"/>
              <a:t>VІ. </a:t>
            </a:r>
            <a:r>
              <a:rPr lang="bg-BG" sz="2400" b="1" smtClean="0"/>
              <a:t>Отровни вещества с психотропно действие </a:t>
            </a:r>
            <a:r>
              <a:rPr lang="bg-BG" sz="2400" smtClean="0"/>
              <a:t>– </a:t>
            </a:r>
            <a:r>
              <a:rPr lang="en-US" sz="2400" smtClean="0"/>
              <a:t>LCD, BZ</a:t>
            </a:r>
            <a:r>
              <a:rPr lang="bg-BG" sz="2400" smtClean="0"/>
              <a:t>, хашиш и др.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0350"/>
            <a:ext cx="7772400" cy="5870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Отравянията при аварийни условия се делят условно на:</a:t>
            </a:r>
          </a:p>
          <a:p>
            <a:pPr eaLnBrk="1" hangingPunct="1">
              <a:buFont typeface="Wingdings" pitchFamily="2" charset="2"/>
              <a:buNone/>
            </a:pPr>
            <a:endParaRPr lang="bg-BG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sym typeface="Wingdings" pitchFamily="2" charset="2"/>
              </a:rPr>
              <a:t> леки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sym typeface="Wingdings" pitchFamily="2" charset="2"/>
              </a:rPr>
              <a:t>средно тежки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sym typeface="Wingdings" pitchFamily="2" charset="2"/>
              </a:rPr>
              <a:t> тежки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sym typeface="Wingdings" pitchFamily="2" charset="2"/>
              </a:rPr>
              <a:t> мълниеносни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sym typeface="Wingdings" pitchFamily="2" charset="2"/>
              </a:rPr>
              <a:t>Отравянията, които протичат с </a:t>
            </a:r>
            <a:r>
              <a:rPr lang="bg-BG" b="1" smtClean="0">
                <a:sym typeface="Wingdings" pitchFamily="2" charset="2"/>
              </a:rPr>
              <a:t>усложнения – пневмонии, чернодробна и бъбречна недостатъчност</a:t>
            </a:r>
            <a:r>
              <a:rPr lang="bg-BG" smtClean="0">
                <a:sym typeface="Wingdings" pitchFamily="2" charset="2"/>
              </a:rPr>
              <a:t> и др. се класифицират към тежките форми на отравяне.</a:t>
            </a:r>
          </a:p>
          <a:p>
            <a:pPr eaLnBrk="1" hangingPunct="1"/>
            <a:endParaRPr lang="bg-BG" smtClean="0">
              <a:sym typeface="Wingdings" pitchFamily="2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0350"/>
            <a:ext cx="7772400" cy="626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>
                <a:sym typeface="Wingdings" pitchFamily="2" charset="2"/>
              </a:rPr>
              <a:t></a:t>
            </a:r>
            <a:r>
              <a:rPr lang="bg-BG" b="1" smtClean="0"/>
              <a:t>Пожарите</a:t>
            </a:r>
            <a:r>
              <a:rPr lang="bg-BG" smtClean="0"/>
              <a:t>, придружаващи често промишлените аварии, са причина за </a:t>
            </a:r>
            <a:r>
              <a:rPr lang="bg-BG" b="1" smtClean="0"/>
              <a:t>масови тежки изгаряния</a:t>
            </a:r>
            <a:r>
              <a:rPr lang="bg-BG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sym typeface="Wingdings" pitchFamily="2" charset="2"/>
              </a:rPr>
              <a:t></a:t>
            </a:r>
            <a:r>
              <a:rPr lang="bg-BG" smtClean="0"/>
              <a:t> </a:t>
            </a:r>
            <a:r>
              <a:rPr lang="bg-BG" b="1" smtClean="0"/>
              <a:t>Крупните пожари</a:t>
            </a:r>
            <a:r>
              <a:rPr lang="bg-BG" smtClean="0"/>
              <a:t> се различават от обикновените по </a:t>
            </a:r>
            <a:r>
              <a:rPr lang="bg-BG" b="1" smtClean="0"/>
              <a:t>високата интензивност на горене и голямата скорост</a:t>
            </a:r>
            <a:r>
              <a:rPr lang="bg-BG" smtClean="0"/>
              <a:t>, с която се разпространяват.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sym typeface="Wingdings" pitchFamily="2" charset="2"/>
              </a:rPr>
              <a:t></a:t>
            </a:r>
            <a:r>
              <a:rPr lang="bg-BG" smtClean="0"/>
              <a:t> При тях изгарят големи количества вещества, използвани като </a:t>
            </a:r>
            <a:r>
              <a:rPr lang="bg-BG" b="1" smtClean="0"/>
              <a:t>изходни суровини</a:t>
            </a:r>
            <a:r>
              <a:rPr lang="bg-BG" smtClean="0"/>
              <a:t> или получавани в производствения процес като </a:t>
            </a:r>
            <a:r>
              <a:rPr lang="bg-BG" b="1" smtClean="0"/>
              <a:t>междинни и крайни продукти и газове.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7561262" cy="18732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bg-BG" sz="2400" smtClean="0">
                <a:solidFill>
                  <a:schemeClr val="tx1"/>
                </a:solidFill>
              </a:rPr>
              <a:t>След Втората световна война в България бяха изградени много предприятия на химическата и фармацевтичната промишленост, металургията, машиностроенето и т.н. Характерни за много от тях са:</a:t>
            </a:r>
            <a:br>
              <a:rPr lang="bg-BG" sz="2400" smtClean="0">
                <a:solidFill>
                  <a:schemeClr val="tx1"/>
                </a:solidFill>
              </a:rPr>
            </a:br>
            <a:endParaRPr lang="bg-BG" sz="2400" smtClean="0">
              <a:solidFill>
                <a:schemeClr val="tx1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31913" y="2636838"/>
            <a:ext cx="7488237" cy="3744912"/>
          </a:xfrm>
          <a:solidFill>
            <a:schemeClr val="bg1"/>
          </a:solidFill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Char char="ü"/>
            </a:pPr>
            <a:r>
              <a:rPr lang="bg-BG" smtClean="0"/>
              <a:t>Ниско технологично ниво;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Char char="ü"/>
            </a:pPr>
            <a:r>
              <a:rPr lang="bg-BG" smtClean="0"/>
              <a:t>Висока степен на амортизация;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Char char="ü"/>
            </a:pPr>
            <a:r>
              <a:rPr lang="bg-BG" smtClean="0"/>
              <a:t>Неефективна организация на производствения процес;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Char char="ü"/>
            </a:pPr>
            <a:r>
              <a:rPr lang="bg-BG" smtClean="0"/>
              <a:t>Увеличение на рисковите ситуации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sz="2400" b="1" smtClean="0">
                <a:solidFill>
                  <a:schemeClr val="tx1"/>
                </a:solidFill>
              </a:rPr>
              <a:t>Комбинирани увреждания на организма</a:t>
            </a:r>
            <a:r>
              <a:rPr lang="bg-BG" sz="2400" smtClean="0">
                <a:solidFill>
                  <a:schemeClr val="tx1"/>
                </a:solidFill>
              </a:rPr>
              <a:t> вследствие на КПВ,  протичащи </a:t>
            </a:r>
            <a:r>
              <a:rPr lang="bg-BG" sz="2400" b="1" smtClean="0">
                <a:solidFill>
                  <a:schemeClr val="tx1"/>
                </a:solidFill>
              </a:rPr>
              <a:t>едновременно с токсични изхвърляния, пожари и взривове: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b="1" smtClean="0"/>
              <a:t>отравяния с изгаряния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bg-BG" sz="2400" b="1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b="1" smtClean="0"/>
              <a:t>отравяния с механична травма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bg-BG" sz="2400" b="1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400" b="1" smtClean="0"/>
              <a:t>отравяния с изгаряния и механични травми</a:t>
            </a:r>
          </a:p>
          <a:p>
            <a:pPr eaLnBrk="1" hangingPunct="1">
              <a:buFont typeface="Wingdings" pitchFamily="2" charset="2"/>
              <a:buNone/>
            </a:pPr>
            <a:endParaRPr lang="bg-BG" sz="2400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bg-BG" sz="2400" smtClean="0"/>
              <a:t>Те протичат </a:t>
            </a:r>
            <a:r>
              <a:rPr lang="bg-BG" sz="2400" b="1" smtClean="0"/>
              <a:t>по – тежко</a:t>
            </a:r>
            <a:r>
              <a:rPr lang="bg-BG" sz="2400" smtClean="0"/>
              <a:t> от чистите увреждания и изискват </a:t>
            </a:r>
            <a:r>
              <a:rPr lang="bg-BG" sz="2400" b="1" smtClean="0"/>
              <a:t>специален подход</a:t>
            </a:r>
            <a:r>
              <a:rPr lang="bg-BG" sz="2400" smtClean="0"/>
              <a:t> при решаване на въпроса на </a:t>
            </a:r>
            <a:r>
              <a:rPr lang="bg-BG" sz="2400" b="1" smtClean="0"/>
              <a:t>медицинското осигуряване в комбинирани огнища на поражения</a:t>
            </a:r>
            <a:r>
              <a:rPr lang="bg-BG" sz="24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bg-BG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2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3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  <p:bldP spid="553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bg1"/>
          </a:solidFill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bg-BG" sz="2400" b="1" smtClean="0">
                <a:solidFill>
                  <a:schemeClr val="tx2"/>
                </a:solidFill>
              </a:rPr>
              <a:t>Крупните промишлени аварии </a:t>
            </a:r>
            <a:r>
              <a:rPr lang="bg-BG" sz="2400" smtClean="0">
                <a:solidFill>
                  <a:schemeClr val="tx2"/>
                </a:solidFill>
              </a:rPr>
              <a:t>протичат като: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Char char="ü"/>
            </a:pPr>
            <a:r>
              <a:rPr lang="bg-BG" sz="2400" b="1" smtClean="0">
                <a:solidFill>
                  <a:schemeClr val="bg2"/>
                </a:solidFill>
              </a:rPr>
              <a:t>токсични изхвърляния;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Char char="ü"/>
            </a:pPr>
            <a:r>
              <a:rPr lang="bg-BG" sz="2400" b="1" smtClean="0">
                <a:solidFill>
                  <a:schemeClr val="bg2"/>
                </a:solidFill>
              </a:rPr>
              <a:t>пожари;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Char char="ü"/>
            </a:pPr>
            <a:r>
              <a:rPr lang="bg-BG" sz="2400" b="1" smtClean="0">
                <a:solidFill>
                  <a:schemeClr val="bg2"/>
                </a:solidFill>
              </a:rPr>
              <a:t>взривове;</a:t>
            </a:r>
          </a:p>
          <a:p>
            <a:pPr marL="533400" indent="-533400" eaLnBrk="1" hangingPunct="1">
              <a:buClr>
                <a:schemeClr val="hlink"/>
              </a:buClr>
              <a:buFont typeface="Wingdings" pitchFamily="2" charset="2"/>
              <a:buNone/>
            </a:pPr>
            <a:endParaRPr lang="bg-BG" sz="2400" smtClean="0">
              <a:solidFill>
                <a:schemeClr val="bg2"/>
              </a:solidFill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628775"/>
            <a:ext cx="3683000" cy="4464050"/>
          </a:xfrm>
          <a:solidFill>
            <a:schemeClr val="bg1"/>
          </a:solidFill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solidFill>
                  <a:schemeClr val="tx2"/>
                </a:solidFill>
              </a:rPr>
              <a:t>Много често те са </a:t>
            </a:r>
            <a:r>
              <a:rPr lang="bg-BG" sz="2400" b="1" smtClean="0">
                <a:solidFill>
                  <a:schemeClr val="tx2"/>
                </a:solidFill>
              </a:rPr>
              <a:t>комбинирани</a:t>
            </a:r>
            <a:r>
              <a:rPr lang="bg-BG" sz="2400" smtClean="0">
                <a:solidFill>
                  <a:schemeClr val="tx2"/>
                </a:solidFill>
              </a:rPr>
              <a:t>: </a:t>
            </a:r>
          </a:p>
          <a:p>
            <a:pPr eaLnBrk="1" hangingPunct="1">
              <a:buClr>
                <a:schemeClr val="hlink"/>
              </a:buClr>
            </a:pPr>
            <a:r>
              <a:rPr lang="bg-BG" sz="2400" b="1" smtClean="0">
                <a:solidFill>
                  <a:schemeClr val="tx2"/>
                </a:solidFill>
              </a:rPr>
              <a:t>Пожари с токсични изхвърляния;</a:t>
            </a:r>
          </a:p>
          <a:p>
            <a:pPr eaLnBrk="1" hangingPunct="1">
              <a:buClr>
                <a:schemeClr val="hlink"/>
              </a:buClr>
            </a:pPr>
            <a:r>
              <a:rPr lang="bg-BG" sz="2400" b="1" smtClean="0">
                <a:solidFill>
                  <a:schemeClr val="tx2"/>
                </a:solidFill>
              </a:rPr>
              <a:t>Взривове с токсични изхвърляния;</a:t>
            </a:r>
          </a:p>
          <a:p>
            <a:pPr eaLnBrk="1" hangingPunct="1">
              <a:buClr>
                <a:schemeClr val="hlink"/>
              </a:buClr>
            </a:pPr>
            <a:r>
              <a:rPr lang="bg-BG" sz="2400" b="1" smtClean="0">
                <a:solidFill>
                  <a:schemeClr val="tx2"/>
                </a:solidFill>
              </a:rPr>
              <a:t>Пожари с взривове.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b="1" smtClean="0"/>
              <a:t>Авариите</a:t>
            </a:r>
            <a:r>
              <a:rPr lang="bg-BG" smtClean="0"/>
              <a:t>, възникнали в резултат на </a:t>
            </a:r>
            <a:r>
              <a:rPr lang="bg-BG" b="1" smtClean="0"/>
              <a:t>стихийни природни бедствия</a:t>
            </a:r>
            <a:r>
              <a:rPr lang="bg-BG" smtClean="0"/>
              <a:t> (земетресения, наводнения), протичат по – тежко. </a:t>
            </a:r>
            <a:r>
              <a:rPr lang="bg-BG" b="1" smtClean="0"/>
              <a:t>Разрушават се цели промишлени обекти, резервоари, цистерни, създаващи обширни огнища на химическо замърсяване.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85" name="Group 53"/>
          <p:cNvGraphicFramePr>
            <a:graphicFrameLocks noGrp="1"/>
          </p:cNvGraphicFramePr>
          <p:nvPr>
            <p:ph/>
          </p:nvPr>
        </p:nvGraphicFramePr>
        <p:xfrm>
          <a:off x="900113" y="333375"/>
          <a:ext cx="7920037" cy="6437313"/>
        </p:xfrm>
        <a:graphic>
          <a:graphicData uri="http://schemas.openxmlformats.org/drawingml/2006/table">
            <a:tbl>
              <a:tblPr/>
              <a:tblGrid>
                <a:gridCol w="3600450"/>
                <a:gridCol w="4319587"/>
              </a:tblGrid>
              <a:tr h="1341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bg-BG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 промишленост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Токсични съединения, изхвърляни в атмосферата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567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Химическа индустрия, вкл. фармацевтична и парфюмерийна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Неорганични киселини, хлор, амоняк, фосген, нефт и нефтопродукти, органични разтворители, хлорирани въглеводороди, СО, СО</a:t>
                      </a:r>
                      <a:r>
                        <a:rPr kumimoji="0" lang="bg-BG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 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цианиди, азотни окиси, серни окиси и др.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29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Металургия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Доменен газ (СО-30 %, СО</a:t>
                      </a:r>
                      <a:r>
                        <a:rPr kumimoji="0" lang="bg-BG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-30% , СН</a:t>
                      </a:r>
                      <a:r>
                        <a:rPr kumimoji="0" lang="bg-BG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-10% и др.); Н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азотни окиси, сяроводород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Текстилна индустрия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Продукти на горене на синтетични влакна и пластмаси – цианиди, акрилвинил, азотни окиси, СО, СО</a:t>
                      </a:r>
                      <a:r>
                        <a:rPr kumimoji="0" lang="bg-BG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 </a:t>
                      </a:r>
                      <a:r>
                        <a:rPr kumimoji="0" lang="bg-BG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фосген, формалдехид и др</a:t>
                      </a:r>
                      <a:r>
                        <a:rPr kumimoji="0" lang="bg-BG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1" name="Group 51"/>
          <p:cNvGraphicFramePr>
            <a:graphicFrameLocks noGrp="1"/>
          </p:cNvGraphicFramePr>
          <p:nvPr>
            <p:ph type="body" idx="1"/>
          </p:nvPr>
        </p:nvGraphicFramePr>
        <p:xfrm>
          <a:off x="914400" y="404813"/>
          <a:ext cx="7905750" cy="4589463"/>
        </p:xfrm>
        <a:graphic>
          <a:graphicData uri="http://schemas.openxmlformats.org/drawingml/2006/table">
            <a:tbl>
              <a:tblPr/>
              <a:tblGrid>
                <a:gridCol w="3594100"/>
                <a:gridCol w="431165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bg-BG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 промишленост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Токсични съединения, изхвърляни в атмосферата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Хранително-вкусова промишленост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Амоняк, фреони (фосген)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Пречиствателни станции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</a:t>
                      </a:r>
                      <a:r>
                        <a:rPr kumimoji="0" lang="bg-BG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СО</a:t>
                      </a:r>
                      <a:r>
                        <a:rPr kumimoji="0" lang="bg-BG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Н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bg-BG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57" name="Group 29"/>
          <p:cNvGraphicFramePr>
            <a:graphicFrameLocks noGrp="1"/>
          </p:cNvGraphicFramePr>
          <p:nvPr>
            <p:ph type="body" idx="1"/>
          </p:nvPr>
        </p:nvGraphicFramePr>
        <p:xfrm>
          <a:off x="914400" y="1700213"/>
          <a:ext cx="7905750" cy="4752976"/>
        </p:xfrm>
        <a:graphic>
          <a:graphicData uri="http://schemas.openxmlformats.org/drawingml/2006/table">
            <a:tbl>
              <a:tblPr/>
              <a:tblGrid>
                <a:gridCol w="3594100"/>
                <a:gridCol w="4311650"/>
              </a:tblGrid>
              <a:tr h="153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bg-BG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 промишленост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Токсични съединения, изхвърляни в атмосферата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Земеделие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Пестициди (фосфорорганични, хлорорганични, тиокарбамати и др.), изкуствени торове, цианиди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Транспорт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Хлор, амоняк, киселини и основи, органични разтворители, нефт и нефтопродукти, цианиди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bg-BG" sz="2800" b="1" smtClean="0"/>
              <a:t>Химическите вещества</a:t>
            </a:r>
            <a:r>
              <a:rPr lang="bg-BG" sz="2800" smtClean="0"/>
              <a:t>, постъпващи в биосферата при промишлени аварии могат да бъдат обособени в </a:t>
            </a:r>
            <a:r>
              <a:rPr lang="bg-BG" sz="2800" b="1" smtClean="0"/>
              <a:t>3 групи</a:t>
            </a:r>
            <a:r>
              <a:rPr lang="bg-BG" sz="2800" smtClean="0"/>
              <a:t>:</a:t>
            </a:r>
          </a:p>
        </p:txBody>
      </p:sp>
      <p:graphicFrame>
        <p:nvGraphicFramePr>
          <p:cNvPr id="23583" name="Group 31"/>
          <p:cNvGraphicFramePr>
            <a:graphicFrameLocks noGrp="1"/>
          </p:cNvGraphicFramePr>
          <p:nvPr>
            <p:ph idx="1"/>
          </p:nvPr>
        </p:nvGraphicFramePr>
        <p:xfrm>
          <a:off x="914400" y="1773238"/>
          <a:ext cx="7772400" cy="456129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5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Силно токсични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Циановодородна киселина, фосген, хлор, амоняк, азотни окиси и др.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52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Леснозапалими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Нефт и нефтопродукти, органични разтворители и др.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Взривоопасни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Сяроводород, дихлоретан, винилхлорид, нефтопродукти и др.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02587" cy="1420813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bg-BG" sz="2400" b="1" smtClean="0"/>
              <a:t>Токсичната опасност</a:t>
            </a:r>
            <a:r>
              <a:rPr lang="bg-BG" sz="2400" smtClean="0"/>
              <a:t> от химическите вещества, отделяни в биосферата при промишлени аварии зависи от някои физически свойства и от тяхната биологическа активност:</a:t>
            </a:r>
            <a:r>
              <a:rPr lang="bg-BG" sz="38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430712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bg-BG" sz="2400" smtClean="0">
                <a:solidFill>
                  <a:schemeClr val="tx2"/>
                </a:solidFill>
              </a:rPr>
              <a:t>Способност за разсейване;</a:t>
            </a:r>
          </a:p>
          <a:p>
            <a:pPr eaLnBrk="1" hangingPunct="1">
              <a:buClr>
                <a:schemeClr val="hlink"/>
              </a:buClr>
            </a:pPr>
            <a:r>
              <a:rPr lang="bg-BG" sz="2400" smtClean="0">
                <a:solidFill>
                  <a:schemeClr val="tx2"/>
                </a:solidFill>
              </a:rPr>
              <a:t>Устойчивост в околната среда;</a:t>
            </a:r>
          </a:p>
          <a:p>
            <a:pPr eaLnBrk="1" hangingPunct="1">
              <a:buClr>
                <a:schemeClr val="hlink"/>
              </a:buClr>
            </a:pPr>
            <a:r>
              <a:rPr lang="bg-BG" sz="2400" smtClean="0">
                <a:solidFill>
                  <a:schemeClr val="tx2"/>
                </a:solidFill>
              </a:rPr>
              <a:t>Степен на приложение в промишлеността; </a:t>
            </a: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buClr>
                <a:schemeClr val="hlink"/>
              </a:buClr>
            </a:pPr>
            <a:r>
              <a:rPr lang="bg-BG" sz="2400" smtClean="0">
                <a:solidFill>
                  <a:schemeClr val="tx2"/>
                </a:solidFill>
              </a:rPr>
              <a:t>Токсичност;</a:t>
            </a:r>
          </a:p>
          <a:p>
            <a:pPr eaLnBrk="1" hangingPunct="1">
              <a:buClr>
                <a:schemeClr val="hlink"/>
              </a:buClr>
            </a:pPr>
            <a:r>
              <a:rPr lang="bg-BG" sz="2400" smtClean="0">
                <a:solidFill>
                  <a:schemeClr val="tx2"/>
                </a:solidFill>
              </a:rPr>
              <a:t>Способност за проникване в организма;</a:t>
            </a:r>
          </a:p>
          <a:p>
            <a:pPr eaLnBrk="1" hangingPunct="1">
              <a:buClr>
                <a:schemeClr val="hlink"/>
              </a:buClr>
            </a:pPr>
            <a:r>
              <a:rPr lang="bg-BG" sz="2400" smtClean="0">
                <a:solidFill>
                  <a:schemeClr val="tx2"/>
                </a:solidFill>
              </a:rPr>
              <a:t>Наличие на отдалечени ефекти (канцерогенен, мутагенен, тератогенен, ембриотоксичен);</a:t>
            </a:r>
          </a:p>
          <a:p>
            <a:pPr eaLnBrk="1" hangingPunct="1">
              <a:buClr>
                <a:schemeClr val="hlink"/>
              </a:buClr>
            </a:pPr>
            <a:r>
              <a:rPr lang="bg-BG" sz="2400" smtClean="0">
                <a:solidFill>
                  <a:schemeClr val="tx2"/>
                </a:solidFill>
              </a:rPr>
              <a:t>Отношение на броя на пострадалите към броя на починалите в случаи на авария;</a:t>
            </a:r>
          </a:p>
          <a:p>
            <a:pPr eaLnBrk="1" hangingPunct="1"/>
            <a:endParaRPr lang="bg-BG" sz="2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369</TotalTime>
  <Words>1052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Wingdings</vt:lpstr>
      <vt:lpstr>Calibri</vt:lpstr>
      <vt:lpstr>Layers</vt:lpstr>
      <vt:lpstr>Технологични (антропогенни) бедствия (аварии, крупни производствени аварии)</vt:lpstr>
      <vt:lpstr>След Втората световна война в България бяха изградени много предприятия на химическата и фармацевтичната промишленост, металургията, машиностроенето и т.н. Характерни за много от тях са: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Химическите вещества, постъпващи в биосферата при промишлени аварии могат да бъдат обособени в 3 групи:</vt:lpstr>
      <vt:lpstr>Токсичната опасност от химическите вещества, отделяни в биосферата при промишлени аварии зависи от някои физически свойства и от тяхната биологическа активност: </vt:lpstr>
      <vt:lpstr>1. Способност за разсейване</vt:lpstr>
      <vt:lpstr>PowerPoint Presentation</vt:lpstr>
      <vt:lpstr>2. Устойчивост</vt:lpstr>
      <vt:lpstr>Биологичният ефект на токсичните вещества се определя от:</vt:lpstr>
      <vt:lpstr>PowerPoint Presentation</vt:lpstr>
      <vt:lpstr>Класификация на ОВ с аварийно значение</vt:lpstr>
      <vt:lpstr>За целите на МБС е удобна класификацията на Лужников и Костомарова. В нея отровните съединения са групирани по най – характерните им клинични прояви в 6 групи:</vt:lpstr>
      <vt:lpstr>За целите на МБС е удобна класификацията на Лужников и Костомарова. В нея отровните съединения са групирани по най – характерните им клинични прояви в 6 групи:</vt:lpstr>
      <vt:lpstr>PowerPoint Presentation</vt:lpstr>
      <vt:lpstr>PowerPoint Presentation</vt:lpstr>
      <vt:lpstr>Комбинирани увреждания на организма вследствие на КПВ,  протичащи едновременно с токсични изхвърляния, пожари и взривове: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User1</cp:lastModifiedBy>
  <cp:revision>25</cp:revision>
  <dcterms:created xsi:type="dcterms:W3CDTF">2007-02-07T06:33:14Z</dcterms:created>
  <dcterms:modified xsi:type="dcterms:W3CDTF">2020-06-04T06:45:02Z</dcterms:modified>
</cp:coreProperties>
</file>