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sldIdLst>
    <p:sldId id="256" r:id="rId2"/>
    <p:sldId id="323" r:id="rId3"/>
    <p:sldId id="324" r:id="rId4"/>
    <p:sldId id="325" r:id="rId5"/>
    <p:sldId id="326" r:id="rId6"/>
    <p:sldId id="257" r:id="rId7"/>
    <p:sldId id="309" r:id="rId8"/>
    <p:sldId id="258" r:id="rId9"/>
    <p:sldId id="259" r:id="rId10"/>
    <p:sldId id="260" r:id="rId11"/>
    <p:sldId id="311" r:id="rId12"/>
    <p:sldId id="310" r:id="rId13"/>
    <p:sldId id="261" r:id="rId14"/>
    <p:sldId id="262" r:id="rId15"/>
    <p:sldId id="263" r:id="rId16"/>
    <p:sldId id="264" r:id="rId17"/>
    <p:sldId id="265" r:id="rId18"/>
    <p:sldId id="266" r:id="rId19"/>
    <p:sldId id="312" r:id="rId20"/>
    <p:sldId id="267" r:id="rId21"/>
    <p:sldId id="268" r:id="rId22"/>
    <p:sldId id="322" r:id="rId23"/>
    <p:sldId id="269" r:id="rId24"/>
    <p:sldId id="270" r:id="rId25"/>
    <p:sldId id="314" r:id="rId26"/>
    <p:sldId id="315" r:id="rId27"/>
    <p:sldId id="316" r:id="rId28"/>
    <p:sldId id="317" r:id="rId29"/>
    <p:sldId id="271" r:id="rId30"/>
    <p:sldId id="272" r:id="rId31"/>
    <p:sldId id="273" r:id="rId32"/>
    <p:sldId id="274" r:id="rId33"/>
    <p:sldId id="275" r:id="rId34"/>
    <p:sldId id="276" r:id="rId35"/>
    <p:sldId id="277" r:id="rId36"/>
    <p:sldId id="278" r:id="rId37"/>
    <p:sldId id="279" r:id="rId38"/>
    <p:sldId id="280" r:id="rId39"/>
    <p:sldId id="281" r:id="rId40"/>
    <p:sldId id="319" r:id="rId41"/>
    <p:sldId id="318" r:id="rId42"/>
    <p:sldId id="282" r:id="rId43"/>
    <p:sldId id="283" r:id="rId44"/>
    <p:sldId id="284" r:id="rId45"/>
    <p:sldId id="285" r:id="rId46"/>
    <p:sldId id="286" r:id="rId47"/>
    <p:sldId id="287" r:id="rId48"/>
    <p:sldId id="288" r:id="rId49"/>
    <p:sldId id="289" r:id="rId50"/>
    <p:sldId id="290" r:id="rId51"/>
    <p:sldId id="291" r:id="rId52"/>
    <p:sldId id="292" r:id="rId53"/>
    <p:sldId id="293" r:id="rId54"/>
    <p:sldId id="294" r:id="rId55"/>
    <p:sldId id="295" r:id="rId56"/>
    <p:sldId id="296" r:id="rId57"/>
    <p:sldId id="320" r:id="rId58"/>
    <p:sldId id="297" r:id="rId59"/>
    <p:sldId id="298" r:id="rId60"/>
    <p:sldId id="299" r:id="rId61"/>
    <p:sldId id="300" r:id="rId62"/>
    <p:sldId id="301" r:id="rId63"/>
    <p:sldId id="302" r:id="rId64"/>
    <p:sldId id="303" r:id="rId65"/>
    <p:sldId id="304" r:id="rId66"/>
    <p:sldId id="305" r:id="rId67"/>
    <p:sldId id="306" r:id="rId68"/>
    <p:sldId id="307" r:id="rId69"/>
    <p:sldId id="308" r:id="rId70"/>
  </p:sldIdLst>
  <p:sldSz cx="9144000" cy="6858000" type="screen4x3"/>
  <p:notesSz cx="6858000" cy="9144000"/>
  <p:defaultTex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CCFF"/>
    <a:srgbClr val="FF5050"/>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20936" autoAdjust="0"/>
    <p:restoredTop sz="94600"/>
  </p:normalViewPr>
  <p:slideViewPr>
    <p:cSldViewPr>
      <p:cViewPr>
        <p:scale>
          <a:sx n="77" d="100"/>
          <a:sy n="77" d="100"/>
        </p:scale>
        <p:origin x="-1536" y="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Arial" pitchFamily="34" charset="0"/>
              </a:defRPr>
            </a:lvl1pPr>
          </a:lstStyle>
          <a:p>
            <a:pPr>
              <a:defRPr/>
            </a:pPr>
            <a:endParaRPr lang="bg-BG"/>
          </a:p>
        </p:txBody>
      </p:sp>
      <p:sp>
        <p:nvSpPr>
          <p:cNvPr id="921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34" charset="0"/>
              </a:defRPr>
            </a:lvl1pPr>
          </a:lstStyle>
          <a:p>
            <a:pPr>
              <a:defRPr/>
            </a:pPr>
            <a:endParaRPr lang="bg-BG"/>
          </a:p>
        </p:txBody>
      </p:sp>
      <p:sp>
        <p:nvSpPr>
          <p:cNvPr id="737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2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bg-BG" noProof="0" smtClean="0"/>
              <a:t>Щракнете, за да редактирате стиловете на заглавията образци</a:t>
            </a:r>
          </a:p>
          <a:p>
            <a:pPr lvl="1"/>
            <a:r>
              <a:rPr lang="bg-BG" noProof="0" smtClean="0"/>
              <a:t>Второ ниво</a:t>
            </a:r>
          </a:p>
          <a:p>
            <a:pPr lvl="2"/>
            <a:r>
              <a:rPr lang="bg-BG" noProof="0" smtClean="0"/>
              <a:t>Трето ниво</a:t>
            </a:r>
          </a:p>
          <a:p>
            <a:pPr lvl="3"/>
            <a:r>
              <a:rPr lang="bg-BG" noProof="0" smtClean="0"/>
              <a:t>Четвърто ниво</a:t>
            </a:r>
          </a:p>
          <a:p>
            <a:pPr lvl="4"/>
            <a:r>
              <a:rPr lang="bg-BG" noProof="0" smtClean="0"/>
              <a:t>Пето ниво</a:t>
            </a:r>
          </a:p>
        </p:txBody>
      </p:sp>
      <p:sp>
        <p:nvSpPr>
          <p:cNvPr id="922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Arial" pitchFamily="34" charset="0"/>
              </a:defRPr>
            </a:lvl1pPr>
          </a:lstStyle>
          <a:p>
            <a:pPr>
              <a:defRPr/>
            </a:pPr>
            <a:endParaRPr lang="bg-BG"/>
          </a:p>
        </p:txBody>
      </p:sp>
      <p:sp>
        <p:nvSpPr>
          <p:cNvPr id="922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34" charset="0"/>
              </a:defRPr>
            </a:lvl1pPr>
          </a:lstStyle>
          <a:p>
            <a:pPr>
              <a:defRPr/>
            </a:pPr>
            <a:fld id="{DA94C9DA-7C10-4C9B-B180-8E9C68D75B19}" type="slidenum">
              <a:rPr lang="bg-BG"/>
              <a:pPr>
                <a:defRPr/>
              </a:pPr>
              <a:t>‹#›</a:t>
            </a:fld>
            <a:endParaRPr lang="bg-BG"/>
          </a:p>
        </p:txBody>
      </p:sp>
    </p:spTree>
    <p:extLst>
      <p:ext uri="{BB962C8B-B14F-4D97-AF65-F5344CB8AC3E}">
        <p14:creationId xmlns:p14="http://schemas.microsoft.com/office/powerpoint/2010/main" val="13164822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fld id="{74ED7BE0-9A09-439A-93FE-54B93555D842}" type="slidenum">
              <a:rPr lang="bg-BG" altLang="bg-BG" smtClean="0"/>
              <a:pPr/>
              <a:t>1</a:t>
            </a:fld>
            <a:endParaRPr lang="bg-BG" altLang="bg-BG"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bg-BG" altLang="bg-BG"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ctrTitle"/>
          </p:nvPr>
        </p:nvSpPr>
        <p:spPr>
          <a:xfrm>
            <a:off x="2286000" y="3429000"/>
            <a:ext cx="6399213" cy="1219200"/>
          </a:xfrm>
        </p:spPr>
        <p:txBody>
          <a:bodyPr/>
          <a:lstStyle>
            <a:lvl1pPr>
              <a:defRPr sz="4000"/>
            </a:lvl1pPr>
          </a:lstStyle>
          <a:p>
            <a:r>
              <a:rPr lang="bg-BG"/>
              <a:t>Щракнете, за да редактирате стила на заглавието образец</a:t>
            </a:r>
          </a:p>
        </p:txBody>
      </p:sp>
      <p:sp>
        <p:nvSpPr>
          <p:cNvPr id="3076" name="Rectangle 4"/>
          <p:cNvSpPr>
            <a:spLocks noGrp="1" noChangeArrowheads="1"/>
          </p:cNvSpPr>
          <p:nvPr>
            <p:ph type="subTitle" idx="1"/>
          </p:nvPr>
        </p:nvSpPr>
        <p:spPr>
          <a:xfrm>
            <a:off x="2286000" y="4800600"/>
            <a:ext cx="6399213" cy="838200"/>
          </a:xfrm>
        </p:spPr>
        <p:txBody>
          <a:bodyPr/>
          <a:lstStyle>
            <a:lvl1pPr marL="0" indent="0">
              <a:buFontTx/>
              <a:buNone/>
              <a:defRPr sz="2400"/>
            </a:lvl1pPr>
          </a:lstStyle>
          <a:p>
            <a:r>
              <a:rPr lang="bg-BG"/>
              <a:t>Щракнете, за да редактирате стила на подзаглавието образец</a:t>
            </a:r>
          </a:p>
        </p:txBody>
      </p:sp>
      <p:sp>
        <p:nvSpPr>
          <p:cNvPr id="4" name="Rectangle 5"/>
          <p:cNvSpPr>
            <a:spLocks noGrp="1" noChangeArrowheads="1"/>
          </p:cNvSpPr>
          <p:nvPr>
            <p:ph type="dt" sz="half" idx="10"/>
          </p:nvPr>
        </p:nvSpPr>
        <p:spPr/>
        <p:txBody>
          <a:bodyPr/>
          <a:lstStyle>
            <a:lvl1pPr>
              <a:defRPr/>
            </a:lvl1pPr>
          </a:lstStyle>
          <a:p>
            <a:pPr>
              <a:defRPr/>
            </a:pPr>
            <a:endParaRPr lang="bg-BG"/>
          </a:p>
        </p:txBody>
      </p:sp>
      <p:sp>
        <p:nvSpPr>
          <p:cNvPr id="5" name="Rectangle 6"/>
          <p:cNvSpPr>
            <a:spLocks noGrp="1" noChangeArrowheads="1"/>
          </p:cNvSpPr>
          <p:nvPr>
            <p:ph type="ftr" sz="quarter" idx="11"/>
          </p:nvPr>
        </p:nvSpPr>
        <p:spPr/>
        <p:txBody>
          <a:bodyPr/>
          <a:lstStyle>
            <a:lvl1pPr>
              <a:defRPr/>
            </a:lvl1pPr>
          </a:lstStyle>
          <a:p>
            <a:pPr>
              <a:defRPr/>
            </a:pPr>
            <a:endParaRPr lang="bg-BG"/>
          </a:p>
        </p:txBody>
      </p:sp>
      <p:sp>
        <p:nvSpPr>
          <p:cNvPr id="6" name="Rectangle 7"/>
          <p:cNvSpPr>
            <a:spLocks noGrp="1" noChangeArrowheads="1"/>
          </p:cNvSpPr>
          <p:nvPr>
            <p:ph type="sldNum" sz="quarter" idx="12"/>
          </p:nvPr>
        </p:nvSpPr>
        <p:spPr/>
        <p:txBody>
          <a:bodyPr/>
          <a:lstStyle>
            <a:lvl1pPr>
              <a:defRPr/>
            </a:lvl1pPr>
          </a:lstStyle>
          <a:p>
            <a:pPr>
              <a:defRPr/>
            </a:pPr>
            <a:fld id="{F5B78697-D0A6-4FBA-B11F-70565F162DB6}" type="slidenum">
              <a:rPr lang="bg-BG"/>
              <a:pPr>
                <a:defRPr/>
              </a:pPr>
              <a:t>‹#›</a:t>
            </a:fld>
            <a:endParaRPr lang="bg-BG"/>
          </a:p>
        </p:txBody>
      </p:sp>
    </p:spTree>
    <p:extLst>
      <p:ext uri="{BB962C8B-B14F-4D97-AF65-F5344CB8AC3E}">
        <p14:creationId xmlns:p14="http://schemas.microsoft.com/office/powerpoint/2010/main" val="1967473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bg-BG"/>
          </a:p>
        </p:txBody>
      </p:sp>
      <p:sp>
        <p:nvSpPr>
          <p:cNvPr id="5" name="Rectangle 5"/>
          <p:cNvSpPr>
            <a:spLocks noGrp="1" noChangeArrowheads="1"/>
          </p:cNvSpPr>
          <p:nvPr>
            <p:ph type="ftr" sz="quarter" idx="11"/>
          </p:nvPr>
        </p:nvSpPr>
        <p:spPr>
          <a:ln/>
        </p:spPr>
        <p:txBody>
          <a:bodyPr/>
          <a:lstStyle>
            <a:lvl1pPr>
              <a:defRPr/>
            </a:lvl1pPr>
          </a:lstStyle>
          <a:p>
            <a:pPr>
              <a:defRPr/>
            </a:pPr>
            <a:endParaRPr lang="bg-BG"/>
          </a:p>
        </p:txBody>
      </p:sp>
      <p:sp>
        <p:nvSpPr>
          <p:cNvPr id="6" name="Rectangle 6"/>
          <p:cNvSpPr>
            <a:spLocks noGrp="1" noChangeArrowheads="1"/>
          </p:cNvSpPr>
          <p:nvPr>
            <p:ph type="sldNum" sz="quarter" idx="12"/>
          </p:nvPr>
        </p:nvSpPr>
        <p:spPr>
          <a:ln/>
        </p:spPr>
        <p:txBody>
          <a:bodyPr/>
          <a:lstStyle>
            <a:lvl1pPr>
              <a:defRPr/>
            </a:lvl1pPr>
          </a:lstStyle>
          <a:p>
            <a:pPr>
              <a:defRPr/>
            </a:pPr>
            <a:fld id="{AECC8711-AA1C-4828-B3D3-0B0877378E97}" type="slidenum">
              <a:rPr lang="bg-BG"/>
              <a:pPr>
                <a:defRPr/>
              </a:pPr>
              <a:t>‹#›</a:t>
            </a:fld>
            <a:endParaRPr lang="bg-BG"/>
          </a:p>
        </p:txBody>
      </p:sp>
    </p:spTree>
    <p:extLst>
      <p:ext uri="{BB962C8B-B14F-4D97-AF65-F5344CB8AC3E}">
        <p14:creationId xmlns:p14="http://schemas.microsoft.com/office/powerpoint/2010/main" val="2657453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5013" y="533400"/>
            <a:ext cx="1598612" cy="5592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4413" y="533400"/>
            <a:ext cx="4648200" cy="5592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bg-BG"/>
          </a:p>
        </p:txBody>
      </p:sp>
      <p:sp>
        <p:nvSpPr>
          <p:cNvPr id="5" name="Rectangle 5"/>
          <p:cNvSpPr>
            <a:spLocks noGrp="1" noChangeArrowheads="1"/>
          </p:cNvSpPr>
          <p:nvPr>
            <p:ph type="ftr" sz="quarter" idx="11"/>
          </p:nvPr>
        </p:nvSpPr>
        <p:spPr>
          <a:ln/>
        </p:spPr>
        <p:txBody>
          <a:bodyPr/>
          <a:lstStyle>
            <a:lvl1pPr>
              <a:defRPr/>
            </a:lvl1pPr>
          </a:lstStyle>
          <a:p>
            <a:pPr>
              <a:defRPr/>
            </a:pPr>
            <a:endParaRPr lang="bg-BG"/>
          </a:p>
        </p:txBody>
      </p:sp>
      <p:sp>
        <p:nvSpPr>
          <p:cNvPr id="6" name="Rectangle 6"/>
          <p:cNvSpPr>
            <a:spLocks noGrp="1" noChangeArrowheads="1"/>
          </p:cNvSpPr>
          <p:nvPr>
            <p:ph type="sldNum" sz="quarter" idx="12"/>
          </p:nvPr>
        </p:nvSpPr>
        <p:spPr>
          <a:ln/>
        </p:spPr>
        <p:txBody>
          <a:bodyPr/>
          <a:lstStyle>
            <a:lvl1pPr>
              <a:defRPr/>
            </a:lvl1pPr>
          </a:lstStyle>
          <a:p>
            <a:pPr>
              <a:defRPr/>
            </a:pPr>
            <a:fld id="{46F54614-8EA0-4DE7-B9E1-7BDA84C2F0FB}" type="slidenum">
              <a:rPr lang="bg-BG"/>
              <a:pPr>
                <a:defRPr/>
              </a:pPr>
              <a:t>‹#›</a:t>
            </a:fld>
            <a:endParaRPr lang="bg-BG"/>
          </a:p>
        </p:txBody>
      </p:sp>
    </p:spTree>
    <p:extLst>
      <p:ext uri="{BB962C8B-B14F-4D97-AF65-F5344CB8AC3E}">
        <p14:creationId xmlns:p14="http://schemas.microsoft.com/office/powerpoint/2010/main" val="11331335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284413" y="533400"/>
            <a:ext cx="6399212" cy="5592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bg-BG"/>
          </a:p>
        </p:txBody>
      </p:sp>
      <p:sp>
        <p:nvSpPr>
          <p:cNvPr id="4" name="Rectangle 5"/>
          <p:cNvSpPr>
            <a:spLocks noGrp="1" noChangeArrowheads="1"/>
          </p:cNvSpPr>
          <p:nvPr>
            <p:ph type="ftr" sz="quarter" idx="11"/>
          </p:nvPr>
        </p:nvSpPr>
        <p:spPr>
          <a:ln/>
        </p:spPr>
        <p:txBody>
          <a:bodyPr/>
          <a:lstStyle>
            <a:lvl1pPr>
              <a:defRPr/>
            </a:lvl1pPr>
          </a:lstStyle>
          <a:p>
            <a:pPr>
              <a:defRPr/>
            </a:pPr>
            <a:endParaRPr lang="bg-BG"/>
          </a:p>
        </p:txBody>
      </p:sp>
      <p:sp>
        <p:nvSpPr>
          <p:cNvPr id="5" name="Rectangle 6"/>
          <p:cNvSpPr>
            <a:spLocks noGrp="1" noChangeArrowheads="1"/>
          </p:cNvSpPr>
          <p:nvPr>
            <p:ph type="sldNum" sz="quarter" idx="12"/>
          </p:nvPr>
        </p:nvSpPr>
        <p:spPr>
          <a:ln/>
        </p:spPr>
        <p:txBody>
          <a:bodyPr/>
          <a:lstStyle>
            <a:lvl1pPr>
              <a:defRPr/>
            </a:lvl1pPr>
          </a:lstStyle>
          <a:p>
            <a:pPr>
              <a:defRPr/>
            </a:pPr>
            <a:fld id="{D2846185-ED71-4ED9-BDF0-E1A2BB0A528B}" type="slidenum">
              <a:rPr lang="bg-BG"/>
              <a:pPr>
                <a:defRPr/>
              </a:pPr>
              <a:t>‹#›</a:t>
            </a:fld>
            <a:endParaRPr lang="bg-BG"/>
          </a:p>
        </p:txBody>
      </p:sp>
    </p:spTree>
    <p:extLst>
      <p:ext uri="{BB962C8B-B14F-4D97-AF65-F5344CB8AC3E}">
        <p14:creationId xmlns:p14="http://schemas.microsoft.com/office/powerpoint/2010/main" val="681862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bg-BG"/>
          </a:p>
        </p:txBody>
      </p:sp>
      <p:sp>
        <p:nvSpPr>
          <p:cNvPr id="5" name="Rectangle 5"/>
          <p:cNvSpPr>
            <a:spLocks noGrp="1" noChangeArrowheads="1"/>
          </p:cNvSpPr>
          <p:nvPr>
            <p:ph type="ftr" sz="quarter" idx="11"/>
          </p:nvPr>
        </p:nvSpPr>
        <p:spPr>
          <a:ln/>
        </p:spPr>
        <p:txBody>
          <a:bodyPr/>
          <a:lstStyle>
            <a:lvl1pPr>
              <a:defRPr/>
            </a:lvl1pPr>
          </a:lstStyle>
          <a:p>
            <a:pPr>
              <a:defRPr/>
            </a:pPr>
            <a:endParaRPr lang="bg-BG"/>
          </a:p>
        </p:txBody>
      </p:sp>
      <p:sp>
        <p:nvSpPr>
          <p:cNvPr id="6" name="Rectangle 6"/>
          <p:cNvSpPr>
            <a:spLocks noGrp="1" noChangeArrowheads="1"/>
          </p:cNvSpPr>
          <p:nvPr>
            <p:ph type="sldNum" sz="quarter" idx="12"/>
          </p:nvPr>
        </p:nvSpPr>
        <p:spPr>
          <a:ln/>
        </p:spPr>
        <p:txBody>
          <a:bodyPr/>
          <a:lstStyle>
            <a:lvl1pPr>
              <a:defRPr/>
            </a:lvl1pPr>
          </a:lstStyle>
          <a:p>
            <a:pPr>
              <a:defRPr/>
            </a:pPr>
            <a:fld id="{FC1337F5-B057-4EB2-AB07-7A2BAE04EFA4}" type="slidenum">
              <a:rPr lang="bg-BG"/>
              <a:pPr>
                <a:defRPr/>
              </a:pPr>
              <a:t>‹#›</a:t>
            </a:fld>
            <a:endParaRPr lang="bg-BG"/>
          </a:p>
        </p:txBody>
      </p:sp>
    </p:spTree>
    <p:extLst>
      <p:ext uri="{BB962C8B-B14F-4D97-AF65-F5344CB8AC3E}">
        <p14:creationId xmlns:p14="http://schemas.microsoft.com/office/powerpoint/2010/main" val="472348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bg-BG"/>
          </a:p>
        </p:txBody>
      </p:sp>
      <p:sp>
        <p:nvSpPr>
          <p:cNvPr id="5" name="Rectangle 5"/>
          <p:cNvSpPr>
            <a:spLocks noGrp="1" noChangeArrowheads="1"/>
          </p:cNvSpPr>
          <p:nvPr>
            <p:ph type="ftr" sz="quarter" idx="11"/>
          </p:nvPr>
        </p:nvSpPr>
        <p:spPr>
          <a:ln/>
        </p:spPr>
        <p:txBody>
          <a:bodyPr/>
          <a:lstStyle>
            <a:lvl1pPr>
              <a:defRPr/>
            </a:lvl1pPr>
          </a:lstStyle>
          <a:p>
            <a:pPr>
              <a:defRPr/>
            </a:pPr>
            <a:endParaRPr lang="bg-BG"/>
          </a:p>
        </p:txBody>
      </p:sp>
      <p:sp>
        <p:nvSpPr>
          <p:cNvPr id="6" name="Rectangle 6"/>
          <p:cNvSpPr>
            <a:spLocks noGrp="1" noChangeArrowheads="1"/>
          </p:cNvSpPr>
          <p:nvPr>
            <p:ph type="sldNum" sz="quarter" idx="12"/>
          </p:nvPr>
        </p:nvSpPr>
        <p:spPr>
          <a:ln/>
        </p:spPr>
        <p:txBody>
          <a:bodyPr/>
          <a:lstStyle>
            <a:lvl1pPr>
              <a:defRPr/>
            </a:lvl1pPr>
          </a:lstStyle>
          <a:p>
            <a:pPr>
              <a:defRPr/>
            </a:pPr>
            <a:fld id="{7B4C91CB-56E7-4769-8EB8-B80BAAD3F003}" type="slidenum">
              <a:rPr lang="bg-BG"/>
              <a:pPr>
                <a:defRPr/>
              </a:pPr>
              <a:t>‹#›</a:t>
            </a:fld>
            <a:endParaRPr lang="bg-BG"/>
          </a:p>
        </p:txBody>
      </p:sp>
    </p:spTree>
    <p:extLst>
      <p:ext uri="{BB962C8B-B14F-4D97-AF65-F5344CB8AC3E}">
        <p14:creationId xmlns:p14="http://schemas.microsoft.com/office/powerpoint/2010/main" val="1152430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4413" y="1905000"/>
            <a:ext cx="3122612" cy="4221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559425" y="1905000"/>
            <a:ext cx="3124200" cy="4221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bg-BG"/>
          </a:p>
        </p:txBody>
      </p:sp>
      <p:sp>
        <p:nvSpPr>
          <p:cNvPr id="6" name="Rectangle 5"/>
          <p:cNvSpPr>
            <a:spLocks noGrp="1" noChangeArrowheads="1"/>
          </p:cNvSpPr>
          <p:nvPr>
            <p:ph type="ftr" sz="quarter" idx="11"/>
          </p:nvPr>
        </p:nvSpPr>
        <p:spPr>
          <a:ln/>
        </p:spPr>
        <p:txBody>
          <a:bodyPr/>
          <a:lstStyle>
            <a:lvl1pPr>
              <a:defRPr/>
            </a:lvl1pPr>
          </a:lstStyle>
          <a:p>
            <a:pPr>
              <a:defRPr/>
            </a:pPr>
            <a:endParaRPr lang="bg-BG"/>
          </a:p>
        </p:txBody>
      </p:sp>
      <p:sp>
        <p:nvSpPr>
          <p:cNvPr id="7" name="Rectangle 6"/>
          <p:cNvSpPr>
            <a:spLocks noGrp="1" noChangeArrowheads="1"/>
          </p:cNvSpPr>
          <p:nvPr>
            <p:ph type="sldNum" sz="quarter" idx="12"/>
          </p:nvPr>
        </p:nvSpPr>
        <p:spPr>
          <a:ln/>
        </p:spPr>
        <p:txBody>
          <a:bodyPr/>
          <a:lstStyle>
            <a:lvl1pPr>
              <a:defRPr/>
            </a:lvl1pPr>
          </a:lstStyle>
          <a:p>
            <a:pPr>
              <a:defRPr/>
            </a:pPr>
            <a:fld id="{4A05E3F3-7CBC-4B10-9B05-503D388768B5}" type="slidenum">
              <a:rPr lang="bg-BG"/>
              <a:pPr>
                <a:defRPr/>
              </a:pPr>
              <a:t>‹#›</a:t>
            </a:fld>
            <a:endParaRPr lang="bg-BG"/>
          </a:p>
        </p:txBody>
      </p:sp>
    </p:spTree>
    <p:extLst>
      <p:ext uri="{BB962C8B-B14F-4D97-AF65-F5344CB8AC3E}">
        <p14:creationId xmlns:p14="http://schemas.microsoft.com/office/powerpoint/2010/main" val="1396481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bg-BG"/>
          </a:p>
        </p:txBody>
      </p:sp>
      <p:sp>
        <p:nvSpPr>
          <p:cNvPr id="8" name="Rectangle 5"/>
          <p:cNvSpPr>
            <a:spLocks noGrp="1" noChangeArrowheads="1"/>
          </p:cNvSpPr>
          <p:nvPr>
            <p:ph type="ftr" sz="quarter" idx="11"/>
          </p:nvPr>
        </p:nvSpPr>
        <p:spPr>
          <a:ln/>
        </p:spPr>
        <p:txBody>
          <a:bodyPr/>
          <a:lstStyle>
            <a:lvl1pPr>
              <a:defRPr/>
            </a:lvl1pPr>
          </a:lstStyle>
          <a:p>
            <a:pPr>
              <a:defRPr/>
            </a:pPr>
            <a:endParaRPr lang="bg-BG"/>
          </a:p>
        </p:txBody>
      </p:sp>
      <p:sp>
        <p:nvSpPr>
          <p:cNvPr id="9" name="Rectangle 6"/>
          <p:cNvSpPr>
            <a:spLocks noGrp="1" noChangeArrowheads="1"/>
          </p:cNvSpPr>
          <p:nvPr>
            <p:ph type="sldNum" sz="quarter" idx="12"/>
          </p:nvPr>
        </p:nvSpPr>
        <p:spPr>
          <a:ln/>
        </p:spPr>
        <p:txBody>
          <a:bodyPr/>
          <a:lstStyle>
            <a:lvl1pPr>
              <a:defRPr/>
            </a:lvl1pPr>
          </a:lstStyle>
          <a:p>
            <a:pPr>
              <a:defRPr/>
            </a:pPr>
            <a:fld id="{1F2B0904-F478-4D45-97EC-A72497E2C894}" type="slidenum">
              <a:rPr lang="bg-BG"/>
              <a:pPr>
                <a:defRPr/>
              </a:pPr>
              <a:t>‹#›</a:t>
            </a:fld>
            <a:endParaRPr lang="bg-BG"/>
          </a:p>
        </p:txBody>
      </p:sp>
    </p:spTree>
    <p:extLst>
      <p:ext uri="{BB962C8B-B14F-4D97-AF65-F5344CB8AC3E}">
        <p14:creationId xmlns:p14="http://schemas.microsoft.com/office/powerpoint/2010/main" val="2308754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bg-BG"/>
          </a:p>
        </p:txBody>
      </p:sp>
      <p:sp>
        <p:nvSpPr>
          <p:cNvPr id="4" name="Rectangle 5"/>
          <p:cNvSpPr>
            <a:spLocks noGrp="1" noChangeArrowheads="1"/>
          </p:cNvSpPr>
          <p:nvPr>
            <p:ph type="ftr" sz="quarter" idx="11"/>
          </p:nvPr>
        </p:nvSpPr>
        <p:spPr>
          <a:ln/>
        </p:spPr>
        <p:txBody>
          <a:bodyPr/>
          <a:lstStyle>
            <a:lvl1pPr>
              <a:defRPr/>
            </a:lvl1pPr>
          </a:lstStyle>
          <a:p>
            <a:pPr>
              <a:defRPr/>
            </a:pPr>
            <a:endParaRPr lang="bg-BG"/>
          </a:p>
        </p:txBody>
      </p:sp>
      <p:sp>
        <p:nvSpPr>
          <p:cNvPr id="5" name="Rectangle 6"/>
          <p:cNvSpPr>
            <a:spLocks noGrp="1" noChangeArrowheads="1"/>
          </p:cNvSpPr>
          <p:nvPr>
            <p:ph type="sldNum" sz="quarter" idx="12"/>
          </p:nvPr>
        </p:nvSpPr>
        <p:spPr>
          <a:ln/>
        </p:spPr>
        <p:txBody>
          <a:bodyPr/>
          <a:lstStyle>
            <a:lvl1pPr>
              <a:defRPr/>
            </a:lvl1pPr>
          </a:lstStyle>
          <a:p>
            <a:pPr>
              <a:defRPr/>
            </a:pPr>
            <a:fld id="{A502BF7E-1C6F-4971-ACF2-919E96566E7F}" type="slidenum">
              <a:rPr lang="bg-BG"/>
              <a:pPr>
                <a:defRPr/>
              </a:pPr>
              <a:t>‹#›</a:t>
            </a:fld>
            <a:endParaRPr lang="bg-BG"/>
          </a:p>
        </p:txBody>
      </p:sp>
    </p:spTree>
    <p:extLst>
      <p:ext uri="{BB962C8B-B14F-4D97-AF65-F5344CB8AC3E}">
        <p14:creationId xmlns:p14="http://schemas.microsoft.com/office/powerpoint/2010/main" val="2047660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bg-BG"/>
          </a:p>
        </p:txBody>
      </p:sp>
      <p:sp>
        <p:nvSpPr>
          <p:cNvPr id="3" name="Rectangle 5"/>
          <p:cNvSpPr>
            <a:spLocks noGrp="1" noChangeArrowheads="1"/>
          </p:cNvSpPr>
          <p:nvPr>
            <p:ph type="ftr" sz="quarter" idx="11"/>
          </p:nvPr>
        </p:nvSpPr>
        <p:spPr>
          <a:ln/>
        </p:spPr>
        <p:txBody>
          <a:bodyPr/>
          <a:lstStyle>
            <a:lvl1pPr>
              <a:defRPr/>
            </a:lvl1pPr>
          </a:lstStyle>
          <a:p>
            <a:pPr>
              <a:defRPr/>
            </a:pPr>
            <a:endParaRPr lang="bg-BG"/>
          </a:p>
        </p:txBody>
      </p:sp>
      <p:sp>
        <p:nvSpPr>
          <p:cNvPr id="4" name="Rectangle 6"/>
          <p:cNvSpPr>
            <a:spLocks noGrp="1" noChangeArrowheads="1"/>
          </p:cNvSpPr>
          <p:nvPr>
            <p:ph type="sldNum" sz="quarter" idx="12"/>
          </p:nvPr>
        </p:nvSpPr>
        <p:spPr>
          <a:ln/>
        </p:spPr>
        <p:txBody>
          <a:bodyPr/>
          <a:lstStyle>
            <a:lvl1pPr>
              <a:defRPr/>
            </a:lvl1pPr>
          </a:lstStyle>
          <a:p>
            <a:pPr>
              <a:defRPr/>
            </a:pPr>
            <a:fld id="{7E9751CE-9D39-4854-AEFD-EE4A8228A40E}" type="slidenum">
              <a:rPr lang="bg-BG"/>
              <a:pPr>
                <a:defRPr/>
              </a:pPr>
              <a:t>‹#›</a:t>
            </a:fld>
            <a:endParaRPr lang="bg-BG"/>
          </a:p>
        </p:txBody>
      </p:sp>
    </p:spTree>
    <p:extLst>
      <p:ext uri="{BB962C8B-B14F-4D97-AF65-F5344CB8AC3E}">
        <p14:creationId xmlns:p14="http://schemas.microsoft.com/office/powerpoint/2010/main" val="3331923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bg-BG"/>
          </a:p>
        </p:txBody>
      </p:sp>
      <p:sp>
        <p:nvSpPr>
          <p:cNvPr id="6" name="Rectangle 5"/>
          <p:cNvSpPr>
            <a:spLocks noGrp="1" noChangeArrowheads="1"/>
          </p:cNvSpPr>
          <p:nvPr>
            <p:ph type="ftr" sz="quarter" idx="11"/>
          </p:nvPr>
        </p:nvSpPr>
        <p:spPr>
          <a:ln/>
        </p:spPr>
        <p:txBody>
          <a:bodyPr/>
          <a:lstStyle>
            <a:lvl1pPr>
              <a:defRPr/>
            </a:lvl1pPr>
          </a:lstStyle>
          <a:p>
            <a:pPr>
              <a:defRPr/>
            </a:pPr>
            <a:endParaRPr lang="bg-BG"/>
          </a:p>
        </p:txBody>
      </p:sp>
      <p:sp>
        <p:nvSpPr>
          <p:cNvPr id="7" name="Rectangle 6"/>
          <p:cNvSpPr>
            <a:spLocks noGrp="1" noChangeArrowheads="1"/>
          </p:cNvSpPr>
          <p:nvPr>
            <p:ph type="sldNum" sz="quarter" idx="12"/>
          </p:nvPr>
        </p:nvSpPr>
        <p:spPr>
          <a:ln/>
        </p:spPr>
        <p:txBody>
          <a:bodyPr/>
          <a:lstStyle>
            <a:lvl1pPr>
              <a:defRPr/>
            </a:lvl1pPr>
          </a:lstStyle>
          <a:p>
            <a:pPr>
              <a:defRPr/>
            </a:pPr>
            <a:fld id="{5FB09AC9-956B-4DC8-88F3-AAA7CA9EF7A6}" type="slidenum">
              <a:rPr lang="bg-BG"/>
              <a:pPr>
                <a:defRPr/>
              </a:pPr>
              <a:t>‹#›</a:t>
            </a:fld>
            <a:endParaRPr lang="bg-BG"/>
          </a:p>
        </p:txBody>
      </p:sp>
    </p:spTree>
    <p:extLst>
      <p:ext uri="{BB962C8B-B14F-4D97-AF65-F5344CB8AC3E}">
        <p14:creationId xmlns:p14="http://schemas.microsoft.com/office/powerpoint/2010/main" val="3582154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bg-BG"/>
          </a:p>
        </p:txBody>
      </p:sp>
      <p:sp>
        <p:nvSpPr>
          <p:cNvPr id="6" name="Rectangle 5"/>
          <p:cNvSpPr>
            <a:spLocks noGrp="1" noChangeArrowheads="1"/>
          </p:cNvSpPr>
          <p:nvPr>
            <p:ph type="ftr" sz="quarter" idx="11"/>
          </p:nvPr>
        </p:nvSpPr>
        <p:spPr>
          <a:ln/>
        </p:spPr>
        <p:txBody>
          <a:bodyPr/>
          <a:lstStyle>
            <a:lvl1pPr>
              <a:defRPr/>
            </a:lvl1pPr>
          </a:lstStyle>
          <a:p>
            <a:pPr>
              <a:defRPr/>
            </a:pPr>
            <a:endParaRPr lang="bg-BG"/>
          </a:p>
        </p:txBody>
      </p:sp>
      <p:sp>
        <p:nvSpPr>
          <p:cNvPr id="7" name="Rectangle 6"/>
          <p:cNvSpPr>
            <a:spLocks noGrp="1" noChangeArrowheads="1"/>
          </p:cNvSpPr>
          <p:nvPr>
            <p:ph type="sldNum" sz="quarter" idx="12"/>
          </p:nvPr>
        </p:nvSpPr>
        <p:spPr>
          <a:ln/>
        </p:spPr>
        <p:txBody>
          <a:bodyPr/>
          <a:lstStyle>
            <a:lvl1pPr>
              <a:defRPr/>
            </a:lvl1pPr>
          </a:lstStyle>
          <a:p>
            <a:pPr>
              <a:defRPr/>
            </a:pPr>
            <a:fld id="{693A654A-5B56-4395-8F0C-639BD5D85A9F}" type="slidenum">
              <a:rPr lang="bg-BG"/>
              <a:pPr>
                <a:defRPr/>
              </a:pPr>
              <a:t>‹#›</a:t>
            </a:fld>
            <a:endParaRPr lang="bg-BG"/>
          </a:p>
        </p:txBody>
      </p:sp>
    </p:spTree>
    <p:extLst>
      <p:ext uri="{BB962C8B-B14F-4D97-AF65-F5344CB8AC3E}">
        <p14:creationId xmlns:p14="http://schemas.microsoft.com/office/powerpoint/2010/main" val="2584579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284413" y="533400"/>
            <a:ext cx="6399212"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bg-BG" altLang="bg-BG" smtClean="0"/>
              <a:t>Щракнете, за да редактирате стила на заглавието образец</a:t>
            </a:r>
          </a:p>
        </p:txBody>
      </p:sp>
      <p:sp>
        <p:nvSpPr>
          <p:cNvPr id="1027" name="Rectangle 3"/>
          <p:cNvSpPr>
            <a:spLocks noGrp="1" noChangeArrowheads="1"/>
          </p:cNvSpPr>
          <p:nvPr>
            <p:ph type="body" idx="1"/>
          </p:nvPr>
        </p:nvSpPr>
        <p:spPr bwMode="auto">
          <a:xfrm>
            <a:off x="2284413" y="1905000"/>
            <a:ext cx="6399212" cy="422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bg-BG" altLang="bg-BG" smtClean="0"/>
              <a:t>Щракнете, за да редактирате стиловете на заглавията образци</a:t>
            </a:r>
          </a:p>
          <a:p>
            <a:pPr lvl="1"/>
            <a:r>
              <a:rPr lang="bg-BG" altLang="bg-BG" smtClean="0"/>
              <a:t>Второ ниво</a:t>
            </a:r>
          </a:p>
          <a:p>
            <a:pPr lvl="2"/>
            <a:r>
              <a:rPr lang="bg-BG" altLang="bg-BG" smtClean="0"/>
              <a:t>Трето ниво</a:t>
            </a:r>
          </a:p>
          <a:p>
            <a:pPr lvl="3"/>
            <a:r>
              <a:rPr lang="bg-BG" altLang="bg-BG" smtClean="0"/>
              <a:t>Четвърто ниво</a:t>
            </a:r>
          </a:p>
          <a:p>
            <a:pPr lvl="4"/>
            <a:r>
              <a:rPr lang="bg-BG" altLang="bg-BG" smtClean="0"/>
              <a:t>Пето ниво</a:t>
            </a:r>
          </a:p>
        </p:txBody>
      </p:sp>
      <p:sp>
        <p:nvSpPr>
          <p:cNvPr id="1028" name="Rectangle 4"/>
          <p:cNvSpPr>
            <a:spLocks noGrp="1" noChangeArrowheads="1"/>
          </p:cNvSpPr>
          <p:nvPr>
            <p:ph type="dt" sz="half" idx="2"/>
          </p:nvPr>
        </p:nvSpPr>
        <p:spPr bwMode="auto">
          <a:xfrm>
            <a:off x="457200" y="6245225"/>
            <a:ext cx="2133600" cy="384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mn-lt"/>
              </a:defRPr>
            </a:lvl1pPr>
          </a:lstStyle>
          <a:p>
            <a:pPr>
              <a:defRPr/>
            </a:pPr>
            <a:endParaRPr lang="bg-BG"/>
          </a:p>
        </p:txBody>
      </p:sp>
      <p:sp>
        <p:nvSpPr>
          <p:cNvPr id="1029" name="Rectangle 5"/>
          <p:cNvSpPr>
            <a:spLocks noGrp="1" noChangeArrowheads="1"/>
          </p:cNvSpPr>
          <p:nvPr>
            <p:ph type="ftr" sz="quarter" idx="3"/>
          </p:nvPr>
        </p:nvSpPr>
        <p:spPr bwMode="auto">
          <a:xfrm>
            <a:off x="3124200" y="6245225"/>
            <a:ext cx="2895600" cy="384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mn-lt"/>
              </a:defRPr>
            </a:lvl1pPr>
          </a:lstStyle>
          <a:p>
            <a:pPr>
              <a:defRPr/>
            </a:pPr>
            <a:endParaRPr lang="bg-BG"/>
          </a:p>
        </p:txBody>
      </p:sp>
      <p:sp>
        <p:nvSpPr>
          <p:cNvPr id="1030" name="Rectangle 6"/>
          <p:cNvSpPr>
            <a:spLocks noGrp="1" noChangeArrowheads="1"/>
          </p:cNvSpPr>
          <p:nvPr>
            <p:ph type="sldNum" sz="quarter" idx="4"/>
          </p:nvPr>
        </p:nvSpPr>
        <p:spPr bwMode="auto">
          <a:xfrm>
            <a:off x="6553200" y="6245225"/>
            <a:ext cx="2133600" cy="384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mn-lt"/>
              </a:defRPr>
            </a:lvl1pPr>
          </a:lstStyle>
          <a:p>
            <a:pPr>
              <a:defRPr/>
            </a:pPr>
            <a:fld id="{82701EF7-DE96-4823-97F3-BFBDA49CC926}" type="slidenum">
              <a:rPr lang="bg-BG"/>
              <a:pPr>
                <a:defRPr/>
              </a:pPr>
              <a:t>‹#›</a:t>
            </a:fld>
            <a:endParaRPr lang="bg-BG"/>
          </a:p>
        </p:txBody>
      </p:sp>
    </p:spTree>
  </p:cSld>
  <p:clrMap bg1="lt1" tx1="dk1" bg2="lt2" tx2="dk2" accent1="accent1" accent2="accent2" accent3="accent3" accent4="accent4" accent5="accent5" accent6="accent6" hlink="hlink" folHlink="folHlink"/>
  <p:sldLayoutIdLst>
    <p:sldLayoutId id="2147483738"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Verdana" pitchFamily="34" charset="0"/>
        </a:defRPr>
      </a:lvl2pPr>
      <a:lvl3pPr algn="l" rtl="0" eaLnBrk="0" fontAlgn="base" hangingPunct="0">
        <a:spcBef>
          <a:spcPct val="0"/>
        </a:spcBef>
        <a:spcAft>
          <a:spcPct val="0"/>
        </a:spcAft>
        <a:defRPr sz="3600">
          <a:solidFill>
            <a:schemeClr val="tx2"/>
          </a:solidFill>
          <a:latin typeface="Verdana" pitchFamily="34" charset="0"/>
        </a:defRPr>
      </a:lvl3pPr>
      <a:lvl4pPr algn="l" rtl="0" eaLnBrk="0" fontAlgn="base" hangingPunct="0">
        <a:spcBef>
          <a:spcPct val="0"/>
        </a:spcBef>
        <a:spcAft>
          <a:spcPct val="0"/>
        </a:spcAft>
        <a:defRPr sz="3600">
          <a:solidFill>
            <a:schemeClr val="tx2"/>
          </a:solidFill>
          <a:latin typeface="Verdana" pitchFamily="34" charset="0"/>
        </a:defRPr>
      </a:lvl4pPr>
      <a:lvl5pPr algn="l" rtl="0" eaLnBrk="0" fontAlgn="base" hangingPunct="0">
        <a:spcBef>
          <a:spcPct val="0"/>
        </a:spcBef>
        <a:spcAft>
          <a:spcPct val="0"/>
        </a:spcAft>
        <a:defRPr sz="3600">
          <a:solidFill>
            <a:schemeClr val="tx2"/>
          </a:solidFill>
          <a:latin typeface="Verdana" pitchFamily="34" charset="0"/>
        </a:defRPr>
      </a:lvl5pPr>
      <a:lvl6pPr marL="457200" algn="l" rtl="0" fontAlgn="base">
        <a:spcBef>
          <a:spcPct val="0"/>
        </a:spcBef>
        <a:spcAft>
          <a:spcPct val="0"/>
        </a:spcAft>
        <a:defRPr sz="3600">
          <a:solidFill>
            <a:schemeClr val="tx2"/>
          </a:solidFill>
          <a:latin typeface="Verdana" pitchFamily="34" charset="0"/>
        </a:defRPr>
      </a:lvl6pPr>
      <a:lvl7pPr marL="914400" algn="l" rtl="0" fontAlgn="base">
        <a:spcBef>
          <a:spcPct val="0"/>
        </a:spcBef>
        <a:spcAft>
          <a:spcPct val="0"/>
        </a:spcAft>
        <a:defRPr sz="3600">
          <a:solidFill>
            <a:schemeClr val="tx2"/>
          </a:solidFill>
          <a:latin typeface="Verdana" pitchFamily="34" charset="0"/>
        </a:defRPr>
      </a:lvl7pPr>
      <a:lvl8pPr marL="1371600" algn="l" rtl="0" fontAlgn="base">
        <a:spcBef>
          <a:spcPct val="0"/>
        </a:spcBef>
        <a:spcAft>
          <a:spcPct val="0"/>
        </a:spcAft>
        <a:defRPr sz="3600">
          <a:solidFill>
            <a:schemeClr val="tx2"/>
          </a:solidFill>
          <a:latin typeface="Verdana" pitchFamily="34" charset="0"/>
        </a:defRPr>
      </a:lvl8pPr>
      <a:lvl9pPr marL="1828800" algn="l" rtl="0" fontAlgn="base">
        <a:spcBef>
          <a:spcPct val="0"/>
        </a:spcBef>
        <a:spcAft>
          <a:spcPct val="0"/>
        </a:spcAft>
        <a:defRPr sz="3600">
          <a:solidFill>
            <a:schemeClr val="tx2"/>
          </a:solidFill>
          <a:latin typeface="Verdana"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image" Target="../media/image12.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476375" y="1557338"/>
            <a:ext cx="7138988" cy="1439862"/>
          </a:xfrm>
          <a:solidFill>
            <a:schemeClr val="bg1"/>
          </a:solidFill>
        </p:spPr>
        <p:txBody>
          <a:bodyPr/>
          <a:lstStyle/>
          <a:p>
            <a:pPr algn="ctr" eaLnBrk="1" hangingPunct="1"/>
            <a:r>
              <a:rPr lang="bg-BG" altLang="bg-BG" b="1" smtClean="0">
                <a:solidFill>
                  <a:schemeClr val="hlink"/>
                </a:solidFill>
              </a:rPr>
              <a:t/>
            </a:r>
            <a:br>
              <a:rPr lang="bg-BG" altLang="bg-BG" b="1" smtClean="0">
                <a:solidFill>
                  <a:schemeClr val="hlink"/>
                </a:solidFill>
              </a:rPr>
            </a:br>
            <a:r>
              <a:rPr lang="bg-BG" altLang="bg-BG" b="1" smtClean="0">
                <a:solidFill>
                  <a:schemeClr val="hlink"/>
                </a:solidFill>
              </a:rPr>
              <a:t/>
            </a:r>
            <a:br>
              <a:rPr lang="bg-BG" altLang="bg-BG" b="1" smtClean="0">
                <a:solidFill>
                  <a:schemeClr val="hlink"/>
                </a:solidFill>
              </a:rPr>
            </a:br>
            <a:r>
              <a:rPr lang="bg-BG" altLang="bg-BG" b="1" smtClean="0">
                <a:solidFill>
                  <a:schemeClr val="hlink"/>
                </a:solidFill>
              </a:rPr>
              <a:t>РАДИОТОКСИКОЛОГИЯ</a:t>
            </a:r>
            <a:br>
              <a:rPr lang="bg-BG" altLang="bg-BG" b="1" smtClean="0">
                <a:solidFill>
                  <a:schemeClr val="hlink"/>
                </a:solidFill>
              </a:rPr>
            </a:br>
            <a:r>
              <a:rPr lang="bg-BG" altLang="bg-BG" b="1" smtClean="0">
                <a:solidFill>
                  <a:schemeClr val="hlink"/>
                </a:solidFill>
              </a:rPr>
              <a:t/>
            </a:r>
            <a:br>
              <a:rPr lang="bg-BG" altLang="bg-BG" b="1" smtClean="0">
                <a:solidFill>
                  <a:schemeClr val="hlink"/>
                </a:solidFill>
              </a:rPr>
            </a:br>
            <a:endParaRPr lang="bg-BG" altLang="bg-BG" b="1" smtClean="0">
              <a:solidFill>
                <a:schemeClr val="hlink"/>
              </a:solidFill>
            </a:endParaRP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2050">
                                            <p:txEl>
                                              <p:charRg st="4294967295" end="4294967295"/>
                                            </p:txEl>
                                          </p:spTgt>
                                        </p:tgtEl>
                                        <p:attrNameLst>
                                          <p:attrName>style.visibility</p:attrName>
                                        </p:attrNameLst>
                                      </p:cBhvr>
                                      <p:to>
                                        <p:strVal val="visible"/>
                                      </p:to>
                                    </p:set>
                                    <p:animEffect transition="in" filter="fade">
                                      <p:cBhvr>
                                        <p:cTn id="7" dur="800" decel="100000"/>
                                        <p:tgtEl>
                                          <p:spTgt spid="2050">
                                            <p:txEl>
                                              <p:charRg st="4294967295" end="4294967295"/>
                                            </p:txEl>
                                          </p:spTgt>
                                        </p:tgtEl>
                                      </p:cBhvr>
                                    </p:animEffect>
                                    <p:anim calcmode="lin" valueType="num">
                                      <p:cBhvr>
                                        <p:cTn id="8" dur="800" decel="100000" fill="hold"/>
                                        <p:tgtEl>
                                          <p:spTgt spid="2050">
                                            <p:txEl>
                                              <p:charRg st="4294967295" end="4294967295"/>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2050">
                                            <p:txEl>
                                              <p:charRg st="4294967295" end="4294967295"/>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2050">
                                            <p:txEl>
                                              <p:charRg st="4294967295" end="4294967295"/>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050">
                                            <p:txEl>
                                              <p:charRg st="4294967295" end="4294967295"/>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050">
                                            <p:txEl>
                                              <p:charRg st="4294967295" end="4294967295"/>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Grp="1" noChangeArrowheads="1"/>
          </p:cNvSpPr>
          <p:nvPr>
            <p:ph type="body" idx="1"/>
          </p:nvPr>
        </p:nvSpPr>
        <p:spPr>
          <a:xfrm>
            <a:off x="1116013" y="981075"/>
            <a:ext cx="7567612" cy="5145088"/>
          </a:xfrm>
        </p:spPr>
        <p:txBody>
          <a:bodyPr/>
          <a:lstStyle/>
          <a:p>
            <a:pPr eaLnBrk="1" hangingPunct="1">
              <a:lnSpc>
                <a:spcPct val="90000"/>
              </a:lnSpc>
              <a:buFontTx/>
              <a:buNone/>
            </a:pPr>
            <a:r>
              <a:rPr lang="bg-BG" altLang="bg-BG" sz="2000" smtClean="0">
                <a:solidFill>
                  <a:srgbClr val="000066"/>
                </a:solidFill>
              </a:rPr>
              <a:t>Най-вероятен източник за възможно постъпване на РВ в човешкия организъм е </a:t>
            </a:r>
            <a:r>
              <a:rPr lang="bg-BG" altLang="bg-BG" sz="2000" smtClean="0">
                <a:solidFill>
                  <a:srgbClr val="FF5050"/>
                </a:solidFill>
              </a:rPr>
              <a:t>въздухът</a:t>
            </a:r>
            <a:r>
              <a:rPr lang="bg-BG" altLang="bg-BG" sz="2000" smtClean="0">
                <a:solidFill>
                  <a:srgbClr val="000066"/>
                </a:solidFill>
              </a:rPr>
              <a:t>, замърсен с </a:t>
            </a:r>
            <a:r>
              <a:rPr lang="bg-BG" altLang="bg-BG" sz="2000" smtClean="0">
                <a:solidFill>
                  <a:srgbClr val="FF5050"/>
                </a:solidFill>
              </a:rPr>
              <a:t>радиоактивни газове и аерозоли</a:t>
            </a:r>
            <a:r>
              <a:rPr lang="bg-BG" altLang="bg-BG" sz="2000" smtClean="0">
                <a:solidFill>
                  <a:srgbClr val="000066"/>
                </a:solidFill>
              </a:rPr>
              <a:t>, а също и чрез </a:t>
            </a:r>
            <a:r>
              <a:rPr lang="bg-BG" altLang="bg-BG" sz="2000" smtClean="0">
                <a:solidFill>
                  <a:srgbClr val="FF5050"/>
                </a:solidFill>
              </a:rPr>
              <a:t>замърсени хранителни продукти</a:t>
            </a:r>
            <a:r>
              <a:rPr lang="bg-BG" altLang="bg-BG" sz="2000" smtClean="0">
                <a:solidFill>
                  <a:srgbClr val="000066"/>
                </a:solidFill>
              </a:rPr>
              <a:t>. </a:t>
            </a:r>
          </a:p>
          <a:p>
            <a:pPr eaLnBrk="1" hangingPunct="1">
              <a:lnSpc>
                <a:spcPct val="90000"/>
              </a:lnSpc>
              <a:buFontTx/>
              <a:buNone/>
            </a:pPr>
            <a:r>
              <a:rPr lang="bg-BG" altLang="bg-BG" sz="2000" smtClean="0">
                <a:solidFill>
                  <a:srgbClr val="000066"/>
                </a:solidFill>
              </a:rPr>
              <a:t>Замърсяването на биосферата с радионуклиди може да настъпи в резултат на:</a:t>
            </a:r>
          </a:p>
          <a:p>
            <a:pPr eaLnBrk="1" hangingPunct="1">
              <a:lnSpc>
                <a:spcPct val="90000"/>
              </a:lnSpc>
            </a:pPr>
            <a:r>
              <a:rPr lang="bg-BG" altLang="bg-BG" sz="2000" smtClean="0">
                <a:solidFill>
                  <a:srgbClr val="FF5050"/>
                </a:solidFill>
              </a:rPr>
              <a:t>експерименти с ядрени оръжия </a:t>
            </a:r>
          </a:p>
          <a:p>
            <a:pPr eaLnBrk="1" hangingPunct="1">
              <a:lnSpc>
                <a:spcPct val="90000"/>
              </a:lnSpc>
            </a:pPr>
            <a:r>
              <a:rPr lang="bg-BG" altLang="bg-BG" sz="2000" smtClean="0">
                <a:solidFill>
                  <a:srgbClr val="FF5050"/>
                </a:solidFill>
              </a:rPr>
              <a:t>след изхвърлянето на отпадъци от предприятия на атомната промишленост</a:t>
            </a:r>
            <a:r>
              <a:rPr lang="bg-BG" altLang="bg-BG" sz="2000" smtClean="0">
                <a:solidFill>
                  <a:srgbClr val="000066"/>
                </a:solidFill>
              </a:rPr>
              <a:t>: АЕЦ, радиохимични заводи, експериментални и научноизследователски лаборатории. </a:t>
            </a:r>
          </a:p>
          <a:p>
            <a:pPr eaLnBrk="1" hangingPunct="1">
              <a:lnSpc>
                <a:spcPct val="90000"/>
              </a:lnSpc>
            </a:pPr>
            <a:r>
              <a:rPr lang="bg-BG" altLang="bg-BG" sz="2000" smtClean="0">
                <a:solidFill>
                  <a:srgbClr val="000066"/>
                </a:solidFill>
              </a:rPr>
              <a:t>Основно значение има и постъпването на радионуклиди във външната среда в резултат на аварии в </a:t>
            </a:r>
            <a:r>
              <a:rPr lang="bg-BG" altLang="bg-BG" sz="2000" smtClean="0">
                <a:solidFill>
                  <a:srgbClr val="FF5050"/>
                </a:solidFill>
              </a:rPr>
              <a:t>ядрени реактори</a:t>
            </a:r>
            <a:r>
              <a:rPr lang="bg-BG" altLang="bg-BG" sz="2000" smtClean="0">
                <a:solidFill>
                  <a:srgbClr val="000066"/>
                </a:solidFill>
              </a:rPr>
              <a:t> </a:t>
            </a:r>
          </a:p>
          <a:p>
            <a:pPr eaLnBrk="1" hangingPunct="1">
              <a:lnSpc>
                <a:spcPct val="90000"/>
              </a:lnSpc>
            </a:pPr>
            <a:r>
              <a:rPr lang="bg-BG" altLang="bg-BG" sz="2000" smtClean="0">
                <a:solidFill>
                  <a:srgbClr val="000066"/>
                </a:solidFill>
              </a:rPr>
              <a:t>Чрез вдишвания въздух в човешкия организъм могат да попаднат</a:t>
            </a:r>
            <a:r>
              <a:rPr lang="bg-BG" altLang="bg-BG" sz="2000" smtClean="0">
                <a:solidFill>
                  <a:srgbClr val="FF5050"/>
                </a:solidFill>
              </a:rPr>
              <a:t> газове, пари, аерозоли.</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5" descr="r001-00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7" descr="r001-003"/>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250825" y="404813"/>
            <a:ext cx="8432800" cy="6192837"/>
          </a:xfr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116013" y="533400"/>
            <a:ext cx="7416800" cy="1219200"/>
          </a:xfrm>
          <a:ln>
            <a:solidFill>
              <a:srgbClr val="000066"/>
            </a:solidFill>
            <a:miter lim="800000"/>
            <a:headEnd/>
            <a:tailEnd/>
          </a:ln>
        </p:spPr>
        <p:txBody>
          <a:bodyPr/>
          <a:lstStyle/>
          <a:p>
            <a:pPr eaLnBrk="1" hangingPunct="1"/>
            <a:r>
              <a:rPr lang="bg-BG" altLang="bg-BG" sz="2400" smtClean="0">
                <a:solidFill>
                  <a:srgbClr val="000066"/>
                </a:solidFill>
              </a:rPr>
              <a:t>Според </a:t>
            </a:r>
            <a:r>
              <a:rPr lang="bg-BG" altLang="bg-BG" sz="2400" smtClean="0">
                <a:solidFill>
                  <a:srgbClr val="FF5050"/>
                </a:solidFill>
              </a:rPr>
              <a:t>размера на частиците</a:t>
            </a:r>
            <a:r>
              <a:rPr lang="bg-BG" altLang="bg-BG" sz="2400" smtClean="0">
                <a:solidFill>
                  <a:srgbClr val="000066"/>
                </a:solidFill>
              </a:rPr>
              <a:t> аерозолите условно се делят на:</a:t>
            </a:r>
          </a:p>
        </p:txBody>
      </p:sp>
      <p:sp>
        <p:nvSpPr>
          <p:cNvPr id="15363" name="Rectangle 3"/>
          <p:cNvSpPr>
            <a:spLocks noGrp="1" noChangeArrowheads="1"/>
          </p:cNvSpPr>
          <p:nvPr>
            <p:ph type="body" idx="1"/>
          </p:nvPr>
        </p:nvSpPr>
        <p:spPr>
          <a:xfrm>
            <a:off x="1187450" y="2420938"/>
            <a:ext cx="7424738" cy="2603500"/>
          </a:xfrm>
          <a:ln>
            <a:solidFill>
              <a:srgbClr val="000066"/>
            </a:solidFill>
            <a:miter lim="800000"/>
            <a:headEnd/>
            <a:tailEnd/>
          </a:ln>
        </p:spPr>
        <p:txBody>
          <a:bodyPr/>
          <a:lstStyle/>
          <a:p>
            <a:pPr eaLnBrk="1" hangingPunct="1"/>
            <a:r>
              <a:rPr lang="bg-BG" altLang="bg-BG" sz="2400" smtClean="0">
                <a:solidFill>
                  <a:srgbClr val="FF5050"/>
                </a:solidFill>
              </a:rPr>
              <a:t>прах</a:t>
            </a:r>
            <a:r>
              <a:rPr lang="bg-BG" altLang="bg-BG" sz="2400" smtClean="0">
                <a:solidFill>
                  <a:srgbClr val="000066"/>
                </a:solidFill>
              </a:rPr>
              <a:t>, с диаметър на частиците – по-голям от 10 мкм</a:t>
            </a:r>
            <a:endParaRPr lang="bg-BG" altLang="bg-BG" sz="2400" b="1" smtClean="0">
              <a:solidFill>
                <a:srgbClr val="000066"/>
              </a:solidFill>
            </a:endParaRPr>
          </a:p>
          <a:p>
            <a:pPr eaLnBrk="1" hangingPunct="1"/>
            <a:r>
              <a:rPr lang="bg-BG" altLang="bg-BG" sz="2400" smtClean="0">
                <a:solidFill>
                  <a:srgbClr val="FF5050"/>
                </a:solidFill>
              </a:rPr>
              <a:t>мъгла</a:t>
            </a:r>
            <a:r>
              <a:rPr lang="bg-BG" altLang="bg-BG" sz="2400" smtClean="0">
                <a:solidFill>
                  <a:srgbClr val="000066"/>
                </a:solidFill>
              </a:rPr>
              <a:t>, с частици с диаметър 10-0,1 мкм</a:t>
            </a:r>
            <a:endParaRPr lang="bg-BG" altLang="bg-BG" sz="2400" b="1" smtClean="0">
              <a:solidFill>
                <a:srgbClr val="000066"/>
              </a:solidFill>
            </a:endParaRPr>
          </a:p>
          <a:p>
            <a:pPr eaLnBrk="1" hangingPunct="1"/>
            <a:r>
              <a:rPr lang="bg-BG" altLang="bg-BG" sz="2400" smtClean="0">
                <a:solidFill>
                  <a:srgbClr val="FF5050"/>
                </a:solidFill>
              </a:rPr>
              <a:t>дим</a:t>
            </a:r>
            <a:r>
              <a:rPr lang="bg-BG" altLang="bg-BG" sz="2400" smtClean="0">
                <a:solidFill>
                  <a:srgbClr val="000066"/>
                </a:solidFill>
              </a:rPr>
              <a:t> – 0,1-0,001 мкм - </a:t>
            </a:r>
            <a:r>
              <a:rPr lang="bg-BG" altLang="bg-BG" sz="2400" smtClean="0">
                <a:solidFill>
                  <a:schemeClr val="folHlink"/>
                </a:solidFill>
              </a:rPr>
              <a:t>лесно дифундират</a:t>
            </a:r>
            <a:r>
              <a:rPr lang="bg-BG" altLang="bg-BG" sz="2400" smtClean="0">
                <a:solidFill>
                  <a:srgbClr val="000066"/>
                </a:solidFill>
              </a:rPr>
              <a:t>, </a:t>
            </a:r>
            <a:r>
              <a:rPr lang="bg-BG" altLang="bg-BG" sz="2400" smtClean="0">
                <a:solidFill>
                  <a:schemeClr val="folHlink"/>
                </a:solidFill>
              </a:rPr>
              <a:t>участват в Брауновото движение</a:t>
            </a:r>
            <a:r>
              <a:rPr lang="bg-BG" altLang="bg-BG" sz="2400" smtClean="0">
                <a:solidFill>
                  <a:srgbClr val="000066"/>
                </a:solidFill>
              </a:rPr>
              <a:t> и </a:t>
            </a:r>
            <a:r>
              <a:rPr lang="bg-BG" altLang="bg-BG" sz="2400" smtClean="0">
                <a:solidFill>
                  <a:schemeClr val="folHlink"/>
                </a:solidFill>
              </a:rPr>
              <a:t>не се утаяват</a:t>
            </a:r>
            <a:r>
              <a:rPr lang="bg-BG" altLang="bg-BG" sz="2400" smtClean="0"/>
              <a:t> </a:t>
            </a:r>
            <a:r>
              <a:rPr lang="bg-BG" altLang="bg-BG" sz="2000" smtClean="0">
                <a:solidFill>
                  <a:srgbClr val="000066"/>
                </a:solidFill>
              </a:rPr>
              <a:t>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4"/>
          <p:cNvSpPr>
            <a:spLocks noGrp="1" noChangeArrowheads="1"/>
          </p:cNvSpPr>
          <p:nvPr>
            <p:ph type="body" sz="half" idx="1"/>
          </p:nvPr>
        </p:nvSpPr>
        <p:spPr>
          <a:xfrm>
            <a:off x="179388" y="333375"/>
            <a:ext cx="3771900" cy="4221163"/>
          </a:xfrm>
          <a:ln>
            <a:solidFill>
              <a:srgbClr val="000066"/>
            </a:solidFill>
            <a:miter lim="800000"/>
            <a:headEnd/>
            <a:tailEnd/>
          </a:ln>
        </p:spPr>
        <p:txBody>
          <a:bodyPr/>
          <a:lstStyle/>
          <a:p>
            <a:pPr eaLnBrk="1" hangingPunct="1">
              <a:lnSpc>
                <a:spcPct val="90000"/>
              </a:lnSpc>
              <a:buFontTx/>
              <a:buNone/>
            </a:pPr>
            <a:r>
              <a:rPr lang="bg-BG" altLang="bg-BG" sz="2200" smtClean="0">
                <a:solidFill>
                  <a:srgbClr val="000066"/>
                </a:solidFill>
              </a:rPr>
              <a:t>Според</a:t>
            </a:r>
            <a:r>
              <a:rPr lang="bg-BG" altLang="bg-BG" sz="2200" smtClean="0"/>
              <a:t> </a:t>
            </a:r>
            <a:r>
              <a:rPr lang="bg-BG" altLang="bg-BG" sz="2200" smtClean="0">
                <a:solidFill>
                  <a:srgbClr val="FF5050"/>
                </a:solidFill>
              </a:rPr>
              <a:t>своя произход аерозолите</a:t>
            </a:r>
            <a:r>
              <a:rPr lang="bg-BG" altLang="bg-BG" sz="2200" smtClean="0"/>
              <a:t> </a:t>
            </a:r>
            <a:r>
              <a:rPr lang="bg-BG" altLang="bg-BG" sz="2200" smtClean="0">
                <a:solidFill>
                  <a:srgbClr val="000066"/>
                </a:solidFill>
              </a:rPr>
              <a:t>се делят на</a:t>
            </a:r>
            <a:r>
              <a:rPr lang="bg-BG" altLang="bg-BG" sz="2200" smtClean="0"/>
              <a:t>:</a:t>
            </a:r>
          </a:p>
          <a:p>
            <a:pPr eaLnBrk="1" hangingPunct="1">
              <a:lnSpc>
                <a:spcPct val="90000"/>
              </a:lnSpc>
            </a:pPr>
            <a:r>
              <a:rPr lang="bg-BG" altLang="bg-BG" sz="2200" smtClean="0">
                <a:solidFill>
                  <a:srgbClr val="FF5050"/>
                </a:solidFill>
              </a:rPr>
              <a:t>дисперсни</a:t>
            </a:r>
            <a:r>
              <a:rPr lang="bg-BG" altLang="bg-BG" sz="2200" smtClean="0">
                <a:solidFill>
                  <a:srgbClr val="000066"/>
                </a:solidFill>
              </a:rPr>
              <a:t>, образуващи се при разпрашване на РВ</a:t>
            </a:r>
            <a:endParaRPr lang="bg-BG" altLang="bg-BG" sz="2200" b="1" smtClean="0">
              <a:solidFill>
                <a:srgbClr val="000066"/>
              </a:solidFill>
            </a:endParaRPr>
          </a:p>
          <a:p>
            <a:pPr eaLnBrk="1" hangingPunct="1">
              <a:lnSpc>
                <a:spcPct val="90000"/>
              </a:lnSpc>
            </a:pPr>
            <a:r>
              <a:rPr lang="bg-BG" altLang="bg-BG" sz="2200" smtClean="0">
                <a:solidFill>
                  <a:srgbClr val="FF5050"/>
                </a:solidFill>
              </a:rPr>
              <a:t>кондензационни</a:t>
            </a:r>
            <a:r>
              <a:rPr lang="bg-BG" altLang="bg-BG" sz="2200" smtClean="0">
                <a:solidFill>
                  <a:srgbClr val="000066"/>
                </a:solidFill>
              </a:rPr>
              <a:t>, възникващи в резултат на кондензация при изпаряване на РВ</a:t>
            </a:r>
          </a:p>
        </p:txBody>
      </p:sp>
      <p:sp>
        <p:nvSpPr>
          <p:cNvPr id="18437" name="Rectangle 5"/>
          <p:cNvSpPr>
            <a:spLocks noGrp="1" noChangeArrowheads="1"/>
          </p:cNvSpPr>
          <p:nvPr>
            <p:ph type="body" sz="half" idx="2"/>
          </p:nvPr>
        </p:nvSpPr>
        <p:spPr>
          <a:xfrm>
            <a:off x="4932363" y="1773238"/>
            <a:ext cx="3960812" cy="4352925"/>
          </a:xfrm>
          <a:ln>
            <a:solidFill>
              <a:srgbClr val="000066"/>
            </a:solidFill>
            <a:miter lim="800000"/>
            <a:headEnd/>
            <a:tailEnd/>
          </a:ln>
        </p:spPr>
        <p:txBody>
          <a:bodyPr/>
          <a:lstStyle/>
          <a:p>
            <a:pPr eaLnBrk="1" hangingPunct="1">
              <a:lnSpc>
                <a:spcPct val="90000"/>
              </a:lnSpc>
              <a:buFontTx/>
              <a:buNone/>
            </a:pPr>
            <a:r>
              <a:rPr lang="bg-BG" altLang="bg-BG" sz="2200" smtClean="0">
                <a:solidFill>
                  <a:srgbClr val="000066"/>
                </a:solidFill>
              </a:rPr>
              <a:t>По </a:t>
            </a:r>
            <a:r>
              <a:rPr lang="bg-BG" altLang="bg-BG" sz="2200" smtClean="0">
                <a:solidFill>
                  <a:srgbClr val="FF5050"/>
                </a:solidFill>
              </a:rPr>
              <a:t>физико-химичните си свойства</a:t>
            </a:r>
            <a:r>
              <a:rPr lang="bg-BG" altLang="bg-BG" sz="2200" b="1" smtClean="0">
                <a:solidFill>
                  <a:srgbClr val="000066"/>
                </a:solidFill>
              </a:rPr>
              <a:t> аерозолите</a:t>
            </a:r>
            <a:r>
              <a:rPr lang="bg-BG" altLang="bg-BG" sz="2200" smtClean="0">
                <a:solidFill>
                  <a:srgbClr val="000066"/>
                </a:solidFill>
              </a:rPr>
              <a:t> се делят на:</a:t>
            </a:r>
          </a:p>
          <a:p>
            <a:pPr eaLnBrk="1" hangingPunct="1">
              <a:lnSpc>
                <a:spcPct val="90000"/>
              </a:lnSpc>
            </a:pPr>
            <a:r>
              <a:rPr lang="bg-BG" altLang="bg-BG" sz="2200" smtClean="0">
                <a:solidFill>
                  <a:srgbClr val="FF5050"/>
                </a:solidFill>
              </a:rPr>
              <a:t>заредени</a:t>
            </a:r>
            <a:r>
              <a:rPr lang="bg-BG" altLang="bg-BG" sz="2200" smtClean="0">
                <a:solidFill>
                  <a:srgbClr val="000066"/>
                </a:solidFill>
              </a:rPr>
              <a:t> (уни- и биполярни)</a:t>
            </a:r>
            <a:endParaRPr lang="bg-BG" altLang="bg-BG" sz="2200" b="1" smtClean="0">
              <a:solidFill>
                <a:srgbClr val="000066"/>
              </a:solidFill>
            </a:endParaRPr>
          </a:p>
          <a:p>
            <a:pPr eaLnBrk="1" hangingPunct="1">
              <a:lnSpc>
                <a:spcPct val="90000"/>
              </a:lnSpc>
            </a:pPr>
            <a:r>
              <a:rPr lang="bg-BG" altLang="bg-BG" sz="2200" smtClean="0">
                <a:solidFill>
                  <a:srgbClr val="FF5050"/>
                </a:solidFill>
              </a:rPr>
              <a:t>незаредени</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8436">
                                            <p:bg/>
                                          </p:spTgt>
                                        </p:tgtEl>
                                        <p:attrNameLst>
                                          <p:attrName>style.visibility</p:attrName>
                                        </p:attrNameLst>
                                      </p:cBhvr>
                                      <p:to>
                                        <p:strVal val="visible"/>
                                      </p:to>
                                    </p:set>
                                    <p:animEffect transition="in" filter="box(in)">
                                      <p:cBhvr>
                                        <p:cTn id="7" dur="500"/>
                                        <p:tgtEl>
                                          <p:spTgt spid="18436">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8436">
                                            <p:txEl>
                                              <p:pRg st="0" end="0"/>
                                            </p:txEl>
                                          </p:spTgt>
                                        </p:tgtEl>
                                        <p:attrNameLst>
                                          <p:attrName>style.visibility</p:attrName>
                                        </p:attrNameLst>
                                      </p:cBhvr>
                                      <p:to>
                                        <p:strVal val="visible"/>
                                      </p:to>
                                    </p:set>
                                    <p:animEffect transition="in" filter="box(in)">
                                      <p:cBhvr>
                                        <p:cTn id="12" dur="500"/>
                                        <p:tgtEl>
                                          <p:spTgt spid="1843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8436">
                                            <p:txEl>
                                              <p:pRg st="1" end="1"/>
                                            </p:txEl>
                                          </p:spTgt>
                                        </p:tgtEl>
                                        <p:attrNameLst>
                                          <p:attrName>style.visibility</p:attrName>
                                        </p:attrNameLst>
                                      </p:cBhvr>
                                      <p:to>
                                        <p:strVal val="visible"/>
                                      </p:to>
                                    </p:set>
                                    <p:animEffect transition="in" filter="box(in)">
                                      <p:cBhvr>
                                        <p:cTn id="17" dur="500"/>
                                        <p:tgtEl>
                                          <p:spTgt spid="18436">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8436">
                                            <p:txEl>
                                              <p:pRg st="2" end="2"/>
                                            </p:txEl>
                                          </p:spTgt>
                                        </p:tgtEl>
                                        <p:attrNameLst>
                                          <p:attrName>style.visibility</p:attrName>
                                        </p:attrNameLst>
                                      </p:cBhvr>
                                      <p:to>
                                        <p:strVal val="visible"/>
                                      </p:to>
                                    </p:set>
                                    <p:animEffect transition="in" filter="box(in)">
                                      <p:cBhvr>
                                        <p:cTn id="22" dur="500"/>
                                        <p:tgtEl>
                                          <p:spTgt spid="18436">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18437">
                                            <p:txEl>
                                              <p:pRg st="2" end="2"/>
                                            </p:txEl>
                                          </p:spTgt>
                                        </p:tgtEl>
                                        <p:attrNameLst>
                                          <p:attrName>style.visibility</p:attrName>
                                        </p:attrNameLst>
                                      </p:cBhvr>
                                      <p:to>
                                        <p:strVal val="visible"/>
                                      </p:to>
                                    </p:set>
                                    <p:animEffect transition="in" filter="box(in)">
                                      <p:cBhvr>
                                        <p:cTn id="27" dur="500"/>
                                        <p:tgtEl>
                                          <p:spTgt spid="1843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Rectangle 5"/>
          <p:cNvSpPr>
            <a:spLocks noGrp="1" noChangeArrowheads="1"/>
          </p:cNvSpPr>
          <p:nvPr>
            <p:ph type="body" sz="half" idx="1"/>
          </p:nvPr>
        </p:nvSpPr>
        <p:spPr>
          <a:xfrm>
            <a:off x="250825" y="549275"/>
            <a:ext cx="4148138" cy="4221163"/>
          </a:xfrm>
          <a:ln>
            <a:solidFill>
              <a:srgbClr val="000066"/>
            </a:solidFill>
            <a:miter lim="800000"/>
            <a:headEnd/>
            <a:tailEnd/>
          </a:ln>
        </p:spPr>
        <p:txBody>
          <a:bodyPr/>
          <a:lstStyle/>
          <a:p>
            <a:pPr marL="457200" indent="-457200" algn="just" eaLnBrk="1" hangingPunct="1">
              <a:buFontTx/>
              <a:buNone/>
            </a:pPr>
            <a:r>
              <a:rPr lang="bg-BG" altLang="bg-BG" sz="2000" smtClean="0">
                <a:solidFill>
                  <a:srgbClr val="000066"/>
                </a:solidFill>
              </a:rPr>
              <a:t>По</a:t>
            </a:r>
            <a:r>
              <a:rPr lang="bg-BG" altLang="bg-BG" sz="2000" smtClean="0"/>
              <a:t> </a:t>
            </a:r>
            <a:r>
              <a:rPr lang="bg-BG" altLang="bg-BG" sz="2000" smtClean="0">
                <a:solidFill>
                  <a:srgbClr val="FF5050"/>
                </a:solidFill>
              </a:rPr>
              <a:t>хомогенност на частиците</a:t>
            </a:r>
            <a:r>
              <a:rPr lang="bg-BG" altLang="bg-BG" sz="2000" smtClean="0"/>
              <a:t> аерозолите </a:t>
            </a:r>
            <a:r>
              <a:rPr lang="bg-BG" altLang="bg-BG" sz="2000" smtClean="0">
                <a:solidFill>
                  <a:srgbClr val="000066"/>
                </a:solidFill>
              </a:rPr>
              <a:t>се делят на:</a:t>
            </a:r>
          </a:p>
          <a:p>
            <a:pPr marL="457200" indent="-457200" eaLnBrk="1" hangingPunct="1"/>
            <a:r>
              <a:rPr lang="bg-BG" altLang="bg-BG" sz="2000" smtClean="0">
                <a:solidFill>
                  <a:srgbClr val="FF5050"/>
                </a:solidFill>
              </a:rPr>
              <a:t>монодисперсни</a:t>
            </a:r>
          </a:p>
          <a:p>
            <a:pPr marL="457200" indent="-457200" eaLnBrk="1" hangingPunct="1"/>
            <a:r>
              <a:rPr lang="bg-BG" altLang="bg-BG" sz="2000" smtClean="0">
                <a:solidFill>
                  <a:srgbClr val="FF5050"/>
                </a:solidFill>
              </a:rPr>
              <a:t>полидисперсни</a:t>
            </a:r>
          </a:p>
          <a:p>
            <a:pPr marL="457200" indent="-457200" eaLnBrk="1" hangingPunct="1"/>
            <a:endParaRPr lang="bg-BG" altLang="bg-BG" sz="2000" smtClean="0">
              <a:solidFill>
                <a:srgbClr val="000066"/>
              </a:solidFill>
            </a:endParaRPr>
          </a:p>
        </p:txBody>
      </p:sp>
      <p:sp>
        <p:nvSpPr>
          <p:cNvPr id="20486" name="Rectangle 6"/>
          <p:cNvSpPr>
            <a:spLocks noGrp="1" noChangeArrowheads="1"/>
          </p:cNvSpPr>
          <p:nvPr>
            <p:ph type="body" sz="half" idx="2"/>
          </p:nvPr>
        </p:nvSpPr>
        <p:spPr>
          <a:xfrm>
            <a:off x="4932363" y="2420938"/>
            <a:ext cx="4033837" cy="4221162"/>
          </a:xfrm>
          <a:ln>
            <a:solidFill>
              <a:srgbClr val="000066"/>
            </a:solidFill>
            <a:miter lim="800000"/>
            <a:headEnd/>
            <a:tailEnd/>
          </a:ln>
        </p:spPr>
        <p:txBody>
          <a:bodyPr/>
          <a:lstStyle/>
          <a:p>
            <a:pPr marL="457200" indent="-457200" eaLnBrk="1" hangingPunct="1">
              <a:buFontTx/>
              <a:buNone/>
            </a:pPr>
            <a:r>
              <a:rPr lang="bg-BG" altLang="bg-BG" sz="2000" smtClean="0">
                <a:solidFill>
                  <a:srgbClr val="000066"/>
                </a:solidFill>
              </a:rPr>
              <a:t>По </a:t>
            </a:r>
            <a:r>
              <a:rPr lang="bg-BG" altLang="bg-BG" sz="2000" smtClean="0">
                <a:solidFill>
                  <a:srgbClr val="FF5050"/>
                </a:solidFill>
              </a:rPr>
              <a:t>степен на проникване в алвеолите</a:t>
            </a:r>
            <a:r>
              <a:rPr lang="bg-BG" altLang="bg-BG" sz="2000" smtClean="0">
                <a:solidFill>
                  <a:srgbClr val="000066"/>
                </a:solidFill>
              </a:rPr>
              <a:t> се разграничават:</a:t>
            </a:r>
          </a:p>
          <a:p>
            <a:pPr marL="457200" indent="-457200" eaLnBrk="1" hangingPunct="1"/>
            <a:r>
              <a:rPr lang="bg-BG" altLang="bg-BG" sz="2000" smtClean="0">
                <a:solidFill>
                  <a:srgbClr val="FF5050"/>
                </a:solidFill>
              </a:rPr>
              <a:t>респирабилна фракция</a:t>
            </a:r>
            <a:r>
              <a:rPr lang="bg-BG" altLang="bg-BG" sz="2000" smtClean="0">
                <a:solidFill>
                  <a:srgbClr val="000066"/>
                </a:solidFill>
              </a:rPr>
              <a:t>, с размер на частиците до 5, максимум до 10 мкм</a:t>
            </a:r>
            <a:endParaRPr lang="bg-BG" altLang="bg-BG" sz="2000" b="1" smtClean="0">
              <a:solidFill>
                <a:srgbClr val="000066"/>
              </a:solidFill>
            </a:endParaRPr>
          </a:p>
          <a:p>
            <a:pPr marL="457200" indent="-457200" eaLnBrk="1" hangingPunct="1"/>
            <a:r>
              <a:rPr lang="bg-BG" altLang="bg-BG" sz="2000" smtClean="0">
                <a:solidFill>
                  <a:srgbClr val="FF5050"/>
                </a:solidFill>
              </a:rPr>
              <a:t>нереспирабилна фракция</a:t>
            </a:r>
            <a:r>
              <a:rPr lang="bg-BG" altLang="bg-BG" sz="2000" smtClean="0">
                <a:solidFill>
                  <a:srgbClr val="000066"/>
                </a:solidFill>
              </a:rPr>
              <a:t> – частици, по-големи от 15-20 мкм</a:t>
            </a:r>
          </a:p>
          <a:p>
            <a:pPr marL="457200" indent="-457200" eaLnBrk="1" hangingPunct="1"/>
            <a:endParaRPr lang="bg-BG" altLang="bg-BG" sz="2400" smtClean="0">
              <a:solidFill>
                <a:srgbClr val="000066"/>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485">
                                            <p:bg/>
                                          </p:spTgt>
                                        </p:tgtEl>
                                        <p:attrNameLst>
                                          <p:attrName>style.visibility</p:attrName>
                                        </p:attrNameLst>
                                      </p:cBhvr>
                                      <p:to>
                                        <p:strVal val="visible"/>
                                      </p:to>
                                    </p:set>
                                    <p:animEffect transition="in" filter="blinds(horizontal)">
                                      <p:cBhvr>
                                        <p:cTn id="7" dur="500"/>
                                        <p:tgtEl>
                                          <p:spTgt spid="20485">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0485">
                                            <p:txEl>
                                              <p:pRg st="0" end="0"/>
                                            </p:txEl>
                                          </p:spTgt>
                                        </p:tgtEl>
                                        <p:attrNameLst>
                                          <p:attrName>style.visibility</p:attrName>
                                        </p:attrNameLst>
                                      </p:cBhvr>
                                      <p:to>
                                        <p:strVal val="visible"/>
                                      </p:to>
                                    </p:set>
                                    <p:animEffect transition="in" filter="blinds(horizontal)">
                                      <p:cBhvr>
                                        <p:cTn id="12" dur="500"/>
                                        <p:tgtEl>
                                          <p:spTgt spid="2048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0485">
                                            <p:txEl>
                                              <p:pRg st="1" end="1"/>
                                            </p:txEl>
                                          </p:spTgt>
                                        </p:tgtEl>
                                        <p:attrNameLst>
                                          <p:attrName>style.visibility</p:attrName>
                                        </p:attrNameLst>
                                      </p:cBhvr>
                                      <p:to>
                                        <p:strVal val="visible"/>
                                      </p:to>
                                    </p:set>
                                    <p:animEffect transition="in" filter="blinds(horizontal)">
                                      <p:cBhvr>
                                        <p:cTn id="17" dur="500"/>
                                        <p:tgtEl>
                                          <p:spTgt spid="2048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0485">
                                            <p:txEl>
                                              <p:pRg st="2" end="2"/>
                                            </p:txEl>
                                          </p:spTgt>
                                        </p:tgtEl>
                                        <p:attrNameLst>
                                          <p:attrName>style.visibility</p:attrName>
                                        </p:attrNameLst>
                                      </p:cBhvr>
                                      <p:to>
                                        <p:strVal val="visible"/>
                                      </p:to>
                                    </p:set>
                                    <p:animEffect transition="in" filter="blinds(horizontal)">
                                      <p:cBhvr>
                                        <p:cTn id="22" dur="500"/>
                                        <p:tgtEl>
                                          <p:spTgt spid="20485">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0486">
                                            <p:bg/>
                                          </p:spTgt>
                                        </p:tgtEl>
                                        <p:attrNameLst>
                                          <p:attrName>style.visibility</p:attrName>
                                        </p:attrNameLst>
                                      </p:cBhvr>
                                      <p:to>
                                        <p:strVal val="visible"/>
                                      </p:to>
                                    </p:set>
                                    <p:animEffect transition="in" filter="blinds(horizontal)">
                                      <p:cBhvr>
                                        <p:cTn id="27" dur="500"/>
                                        <p:tgtEl>
                                          <p:spTgt spid="20486">
                                            <p:bg/>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0486">
                                            <p:txEl>
                                              <p:pRg st="0" end="0"/>
                                            </p:txEl>
                                          </p:spTgt>
                                        </p:tgtEl>
                                        <p:attrNameLst>
                                          <p:attrName>style.visibility</p:attrName>
                                        </p:attrNameLst>
                                      </p:cBhvr>
                                      <p:to>
                                        <p:strVal val="visible"/>
                                      </p:to>
                                    </p:set>
                                    <p:animEffect transition="in" filter="blinds(horizontal)">
                                      <p:cBhvr>
                                        <p:cTn id="32" dur="500"/>
                                        <p:tgtEl>
                                          <p:spTgt spid="20486">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0486">
                                            <p:txEl>
                                              <p:pRg st="1" end="1"/>
                                            </p:txEl>
                                          </p:spTgt>
                                        </p:tgtEl>
                                        <p:attrNameLst>
                                          <p:attrName>style.visibility</p:attrName>
                                        </p:attrNameLst>
                                      </p:cBhvr>
                                      <p:to>
                                        <p:strVal val="visible"/>
                                      </p:to>
                                    </p:set>
                                    <p:animEffect transition="in" filter="blinds(horizontal)">
                                      <p:cBhvr>
                                        <p:cTn id="37" dur="500"/>
                                        <p:tgtEl>
                                          <p:spTgt spid="20486">
                                            <p:txEl>
                                              <p:pRg st="1" end="1"/>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0486">
                                            <p:txEl>
                                              <p:pRg st="2" end="2"/>
                                            </p:txEl>
                                          </p:spTgt>
                                        </p:tgtEl>
                                        <p:attrNameLst>
                                          <p:attrName>style.visibility</p:attrName>
                                        </p:attrNameLst>
                                      </p:cBhvr>
                                      <p:to>
                                        <p:strVal val="visible"/>
                                      </p:to>
                                    </p:set>
                                    <p:animEffect transition="in" filter="blinds(horizontal)">
                                      <p:cBhvr>
                                        <p:cTn id="42" dur="500"/>
                                        <p:tgtEl>
                                          <p:spTgt spid="2048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build="p" animBg="1"/>
      <p:bldP spid="20486"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type="body" idx="1"/>
          </p:nvPr>
        </p:nvSpPr>
        <p:spPr>
          <a:xfrm>
            <a:off x="900113" y="2492375"/>
            <a:ext cx="7783512" cy="3633788"/>
          </a:xfrm>
          <a:ln>
            <a:solidFill>
              <a:srgbClr val="000066"/>
            </a:solidFill>
            <a:miter lim="800000"/>
            <a:headEnd/>
            <a:tailEnd/>
          </a:ln>
        </p:spPr>
        <p:txBody>
          <a:bodyPr/>
          <a:lstStyle/>
          <a:p>
            <a:pPr eaLnBrk="1" hangingPunct="1">
              <a:lnSpc>
                <a:spcPct val="90000"/>
              </a:lnSpc>
            </a:pPr>
            <a:endParaRPr lang="bg-BG" altLang="bg-BG" sz="2000" smtClean="0">
              <a:solidFill>
                <a:srgbClr val="000066"/>
              </a:solidFill>
            </a:endParaRPr>
          </a:p>
          <a:p>
            <a:pPr eaLnBrk="1" hangingPunct="1">
              <a:lnSpc>
                <a:spcPct val="90000"/>
              </a:lnSpc>
            </a:pPr>
            <a:r>
              <a:rPr lang="bg-BG" altLang="bg-BG" sz="2000" smtClean="0">
                <a:solidFill>
                  <a:srgbClr val="000066"/>
                </a:solidFill>
              </a:rPr>
              <a:t>Съдбата на отложените аерозоли в белите дробове до голяма степен зависи от </a:t>
            </a:r>
            <a:r>
              <a:rPr lang="bg-BG" altLang="bg-BG" sz="2000" smtClean="0">
                <a:solidFill>
                  <a:srgbClr val="FF5050"/>
                </a:solidFill>
              </a:rPr>
              <a:t>физико-химичните свойства</a:t>
            </a:r>
            <a:r>
              <a:rPr lang="bg-BG" altLang="bg-BG" sz="2000" smtClean="0">
                <a:solidFill>
                  <a:srgbClr val="000066"/>
                </a:solidFill>
              </a:rPr>
              <a:t> на веществата. Добре разтворимите съединения на РВ бързо се всмукват в дихателните пътища и постъпват в кръвното русло. За разлика от разтворимите аерозолни частици, </a:t>
            </a:r>
            <a:r>
              <a:rPr lang="bg-BG" altLang="bg-BG" sz="2000" smtClean="0">
                <a:solidFill>
                  <a:srgbClr val="FF5050"/>
                </a:solidFill>
              </a:rPr>
              <a:t>неразтворимите в значителна степен се отлагат по лигавицата на дихателните пътища</a:t>
            </a:r>
            <a:r>
              <a:rPr lang="bg-BG" altLang="bg-BG" sz="2000" i="1" smtClean="0">
                <a:solidFill>
                  <a:srgbClr val="000066"/>
                </a:solidFill>
              </a:rPr>
              <a:t>.</a:t>
            </a:r>
            <a:r>
              <a:rPr lang="bg-BG" altLang="bg-BG" sz="2000" smtClean="0">
                <a:solidFill>
                  <a:srgbClr val="000066"/>
                </a:solidFill>
              </a:rPr>
              <a:t> Те се отделят от белите дробове главно чрез </a:t>
            </a:r>
            <a:r>
              <a:rPr lang="bg-BG" altLang="bg-BG" sz="2000" smtClean="0">
                <a:solidFill>
                  <a:srgbClr val="FF5050"/>
                </a:solidFill>
              </a:rPr>
              <a:t>слузта и ресничестия епител.</a:t>
            </a:r>
            <a:r>
              <a:rPr lang="bg-BG" altLang="bg-BG" sz="2000" smtClean="0">
                <a:solidFill>
                  <a:srgbClr val="000066"/>
                </a:solidFill>
              </a:rPr>
              <a:t> </a:t>
            </a:r>
          </a:p>
          <a:p>
            <a:pPr eaLnBrk="1" hangingPunct="1">
              <a:lnSpc>
                <a:spcPct val="90000"/>
              </a:lnSpc>
              <a:buFontTx/>
              <a:buNone/>
            </a:pPr>
            <a:r>
              <a:rPr lang="bg-BG" altLang="bg-BG" sz="2000" smtClean="0">
                <a:solidFill>
                  <a:srgbClr val="000066"/>
                </a:solidFill>
              </a:rPr>
              <a:t>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Grp="1" noChangeArrowheads="1"/>
          </p:cNvSpPr>
          <p:nvPr>
            <p:ph type="body" idx="1"/>
          </p:nvPr>
        </p:nvSpPr>
        <p:spPr>
          <a:xfrm>
            <a:off x="2284413" y="2492375"/>
            <a:ext cx="6399212" cy="3633788"/>
          </a:xfrm>
          <a:ln>
            <a:solidFill>
              <a:srgbClr val="000066"/>
            </a:solidFill>
            <a:miter lim="800000"/>
            <a:headEnd/>
            <a:tailEnd/>
          </a:ln>
        </p:spPr>
        <p:txBody>
          <a:bodyPr/>
          <a:lstStyle/>
          <a:p>
            <a:pPr eaLnBrk="1" hangingPunct="1"/>
            <a:endParaRPr lang="bg-BG" altLang="bg-BG" sz="2000" smtClean="0">
              <a:solidFill>
                <a:srgbClr val="000066"/>
              </a:solidFill>
            </a:endParaRPr>
          </a:p>
          <a:p>
            <a:pPr eaLnBrk="1" hangingPunct="1"/>
            <a:r>
              <a:rPr lang="bg-BG" altLang="bg-BG" sz="2000" smtClean="0">
                <a:solidFill>
                  <a:srgbClr val="000066"/>
                </a:solidFill>
              </a:rPr>
              <a:t>За оценка на количествената задръжка и отлагането на частичките в белите дробове, се използва величината </a:t>
            </a:r>
            <a:r>
              <a:rPr lang="bg-BG" altLang="bg-BG" sz="2000" smtClean="0">
                <a:solidFill>
                  <a:srgbClr val="FF5050"/>
                </a:solidFill>
              </a:rPr>
              <a:t>„коефициент на отлагане”</a:t>
            </a:r>
            <a:r>
              <a:rPr lang="bg-BG" altLang="bg-BG" sz="2000" smtClean="0">
                <a:solidFill>
                  <a:srgbClr val="000066"/>
                </a:solidFill>
              </a:rPr>
              <a:t>, представляваща </a:t>
            </a:r>
            <a:r>
              <a:rPr lang="bg-BG" altLang="bg-BG" sz="2000" smtClean="0">
                <a:solidFill>
                  <a:srgbClr val="FF5050"/>
                </a:solidFill>
              </a:rPr>
              <a:t>отношението между броя на частиците, отложени в дихателните пътища и съдържанието им във вдишвания въздух.</a:t>
            </a:r>
            <a:r>
              <a:rPr lang="bg-BG" altLang="bg-BG" sz="2000" smtClean="0">
                <a:solidFill>
                  <a:srgbClr val="000066"/>
                </a:solidFill>
              </a:rPr>
              <a:t> </a:t>
            </a:r>
          </a:p>
          <a:p>
            <a:pPr eaLnBrk="1" hangingPunct="1"/>
            <a:endParaRPr lang="bg-BG" altLang="bg-BG" sz="2000" smtClean="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body" idx="1"/>
          </p:nvPr>
        </p:nvSpPr>
        <p:spPr>
          <a:xfrm>
            <a:off x="2268538" y="2781300"/>
            <a:ext cx="6399212" cy="3611563"/>
          </a:xfrm>
          <a:ln>
            <a:solidFill>
              <a:srgbClr val="000066"/>
            </a:solidFill>
            <a:miter lim="800000"/>
            <a:headEnd/>
            <a:tailEnd/>
          </a:ln>
        </p:spPr>
        <p:txBody>
          <a:bodyPr/>
          <a:lstStyle/>
          <a:p>
            <a:pPr eaLnBrk="1" hangingPunct="1"/>
            <a:endParaRPr lang="bg-BG" altLang="bg-BG" sz="2000" smtClean="0">
              <a:solidFill>
                <a:srgbClr val="000066"/>
              </a:solidFill>
            </a:endParaRPr>
          </a:p>
          <a:p>
            <a:pPr eaLnBrk="1" hangingPunct="1"/>
            <a:r>
              <a:rPr lang="bg-BG" altLang="bg-BG" sz="2000" smtClean="0">
                <a:solidFill>
                  <a:srgbClr val="000066"/>
                </a:solidFill>
              </a:rPr>
              <a:t>Дребнодисперсните аерозоли с диаметър на частиците от 0,1 до 0,001 мкм в значителна степен се задържат в </a:t>
            </a:r>
            <a:r>
              <a:rPr lang="bg-BG" altLang="bg-BG" sz="2000" smtClean="0">
                <a:solidFill>
                  <a:srgbClr val="FF5050"/>
                </a:solidFill>
              </a:rPr>
              <a:t>алвеолите</a:t>
            </a:r>
            <a:r>
              <a:rPr lang="bg-BG" altLang="bg-BG" sz="2000" smtClean="0">
                <a:solidFill>
                  <a:srgbClr val="000066"/>
                </a:solidFill>
              </a:rPr>
              <a:t>, по-едрите (1-10 мкм) – в </a:t>
            </a:r>
            <a:r>
              <a:rPr lang="bg-BG" altLang="bg-BG" sz="2000" smtClean="0">
                <a:solidFill>
                  <a:srgbClr val="FF5050"/>
                </a:solidFill>
              </a:rPr>
              <a:t>трахеята и бронхите</a:t>
            </a:r>
            <a:r>
              <a:rPr lang="bg-BG" altLang="bg-BG" sz="2000" smtClean="0">
                <a:solidFill>
                  <a:srgbClr val="000066"/>
                </a:solidFill>
              </a:rPr>
              <a:t>, а аерозолите с диаметър на частиците, по-голям от 10 мкм – в </a:t>
            </a:r>
            <a:r>
              <a:rPr lang="bg-BG" altLang="bg-BG" sz="2000" smtClean="0">
                <a:solidFill>
                  <a:srgbClr val="FF5050"/>
                </a:solidFill>
              </a:rPr>
              <a:t>носоглътката</a:t>
            </a:r>
            <a:r>
              <a:rPr lang="bg-BG" altLang="bg-BG" sz="2000" smtClean="0">
                <a:solidFill>
                  <a:srgbClr val="000066"/>
                </a:solidFill>
              </a:rPr>
              <a:t>.</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7" descr="r001-004"/>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260350"/>
            <a:ext cx="8215312" cy="1223963"/>
          </a:xfrm>
        </p:spPr>
        <p:txBody>
          <a:bodyPr/>
          <a:lstStyle/>
          <a:p>
            <a:pPr algn="ctr">
              <a:defRPr/>
            </a:pPr>
            <a:r>
              <a:rPr lang="bg-BG" sz="2400" dirty="0" smtClean="0">
                <a:latin typeface="+mn-lt"/>
                <a:cs typeface="Times New Roman" panose="02020603050405020304" pitchFamily="18" charset="0"/>
              </a:rPr>
              <a:t>Фактори, влияещи върху биологичния ефект при инкорпорация на радиоактивни вещества</a:t>
            </a:r>
            <a:endParaRPr lang="bg-BG" sz="2400" dirty="0">
              <a:latin typeface="+mn-lt"/>
              <a:cs typeface="Times New Roman" panose="02020603050405020304" pitchFamily="18" charset="0"/>
            </a:endParaRPr>
          </a:p>
        </p:txBody>
      </p:sp>
      <p:sp>
        <p:nvSpPr>
          <p:cNvPr id="3" name="Content Placeholder 2"/>
          <p:cNvSpPr>
            <a:spLocks noGrp="1"/>
          </p:cNvSpPr>
          <p:nvPr>
            <p:ph idx="1"/>
          </p:nvPr>
        </p:nvSpPr>
        <p:spPr>
          <a:xfrm>
            <a:off x="250825" y="1412875"/>
            <a:ext cx="8642350" cy="5184775"/>
          </a:xfrm>
        </p:spPr>
        <p:txBody>
          <a:bodyPr/>
          <a:lstStyle/>
          <a:p>
            <a:pPr>
              <a:buFont typeface="Wingdings" panose="05000000000000000000" pitchFamily="2" charset="2"/>
              <a:buChar char="q"/>
              <a:defRPr/>
            </a:pPr>
            <a:r>
              <a:rPr lang="bg-BG" sz="2000" b="1" dirty="0" smtClean="0">
                <a:cs typeface="Times New Roman" panose="02020603050405020304" pitchFamily="18" charset="0"/>
              </a:rPr>
              <a:t>Вид на лъчението</a:t>
            </a:r>
          </a:p>
          <a:p>
            <a:pPr marL="0" indent="0" algn="just">
              <a:buFontTx/>
              <a:buNone/>
              <a:defRPr/>
            </a:pPr>
            <a:r>
              <a:rPr lang="bg-BG" sz="1800" dirty="0" smtClean="0"/>
              <a:t>Критерият за оценка на опасността е плътността на йонизация. Коефициентът на относителна биологична ефективност </a:t>
            </a:r>
            <a:r>
              <a:rPr lang="en-US" sz="1800" dirty="0" smtClean="0"/>
              <a:t>(</a:t>
            </a:r>
            <a:r>
              <a:rPr lang="bg-BG" sz="1800" dirty="0" smtClean="0"/>
              <a:t>ОБЕ</a:t>
            </a:r>
            <a:r>
              <a:rPr lang="en-US" sz="1800" dirty="0" smtClean="0"/>
              <a:t>) </a:t>
            </a:r>
            <a:r>
              <a:rPr lang="bg-BG" sz="1800" dirty="0" smtClean="0"/>
              <a:t>при различните лъчения е различен. При </a:t>
            </a:r>
            <a:r>
              <a:rPr lang="bg-BG" sz="1800" b="1" dirty="0" smtClean="0"/>
              <a:t>гама-лъчите и електроните неговата стойност е 1.</a:t>
            </a:r>
            <a:r>
              <a:rPr lang="bg-BG" sz="1800" dirty="0" smtClean="0"/>
              <a:t> При </a:t>
            </a:r>
            <a:r>
              <a:rPr lang="bg-BG" sz="1800" b="1" dirty="0" smtClean="0"/>
              <a:t>бавните неутрони </a:t>
            </a:r>
            <a:r>
              <a:rPr lang="bg-BG" sz="1800" dirty="0" smtClean="0"/>
              <a:t>стойността на ОБЕ е </a:t>
            </a:r>
            <a:r>
              <a:rPr lang="bg-BG" sz="1800" b="1" dirty="0" smtClean="0"/>
              <a:t>5</a:t>
            </a:r>
            <a:r>
              <a:rPr lang="bg-BG" sz="1800" dirty="0" smtClean="0"/>
              <a:t>. При </a:t>
            </a:r>
            <a:r>
              <a:rPr lang="bg-BG" sz="1800" b="1" dirty="0" smtClean="0"/>
              <a:t>бързи неутрони и алфа лъчение е 10</a:t>
            </a:r>
            <a:r>
              <a:rPr lang="bg-BG" sz="1800" dirty="0" smtClean="0"/>
              <a:t>, а при някои тежки ядра на отдаване е 20. Поради това за разлика от външното облъчване, при инкорпорация най-опасни са алфа  и неутронното лъчения.</a:t>
            </a:r>
          </a:p>
          <a:p>
            <a:pPr>
              <a:buFont typeface="Wingdings" panose="05000000000000000000" pitchFamily="2" charset="2"/>
              <a:buChar char="q"/>
              <a:defRPr/>
            </a:pPr>
            <a:r>
              <a:rPr lang="bg-BG" sz="1800" b="1" dirty="0" smtClean="0">
                <a:cs typeface="Times New Roman" panose="02020603050405020304" pitchFamily="18" charset="0"/>
              </a:rPr>
              <a:t>Продължителност на облъчването</a:t>
            </a:r>
          </a:p>
          <a:p>
            <a:pPr marL="0" indent="0" algn="just">
              <a:buFontTx/>
              <a:buNone/>
              <a:defRPr/>
            </a:pPr>
            <a:r>
              <a:rPr lang="bg-BG" sz="1800" dirty="0" smtClean="0">
                <a:cs typeface="Times New Roman" panose="02020603050405020304" pitchFamily="18" charset="0"/>
              </a:rPr>
              <a:t>Ако външното облъчване по принцип е краткотрайно, или ние можем да намалим действието му чрез принципите на защита </a:t>
            </a:r>
            <a:r>
              <a:rPr lang="en-US" sz="1800" dirty="0" smtClean="0">
                <a:cs typeface="Times New Roman" panose="02020603050405020304" pitchFamily="18" charset="0"/>
              </a:rPr>
              <a:t>(</a:t>
            </a:r>
            <a:r>
              <a:rPr lang="bg-BG" sz="1800" dirty="0" smtClean="0">
                <a:cs typeface="Times New Roman" panose="02020603050405020304" pitchFamily="18" charset="0"/>
              </a:rPr>
              <a:t>време, място, и екран</a:t>
            </a:r>
            <a:r>
              <a:rPr lang="en-US" sz="1800" dirty="0" smtClean="0">
                <a:cs typeface="Times New Roman" panose="02020603050405020304" pitchFamily="18" charset="0"/>
              </a:rPr>
              <a:t>)</a:t>
            </a:r>
            <a:r>
              <a:rPr lang="bg-BG" sz="1800" dirty="0" smtClean="0">
                <a:cs typeface="Times New Roman" panose="02020603050405020304" pitchFamily="18" charset="0"/>
              </a:rPr>
              <a:t>, след инкорпорация не е така. Радиоактивният изотоп, постъпил в организма в повечето случаи е в определен предпочитан,  критичен орган. Няма как да се екранираме или да променим местоположението си. В органа, изотопът участва в два процеса, които протичат едновременно, но независимо един от друг-процес а физичен разпад и процес на биологично отделяне от организма. </a:t>
            </a:r>
          </a:p>
          <a:p>
            <a:pPr algn="just">
              <a:buFontTx/>
              <a:buBlip>
                <a:blip r:embed="rId2"/>
              </a:buBlip>
              <a:defRPr/>
            </a:pPr>
            <a:endParaRPr lang="bg-BG" sz="1400" dirty="0" smtClean="0">
              <a:latin typeface="Times New Roman" panose="02020603050405020304" pitchFamily="18" charset="0"/>
              <a:cs typeface="Times New Roman" panose="02020603050405020304" pitchFamily="18" charset="0"/>
            </a:endParaRPr>
          </a:p>
          <a:p>
            <a:pPr marL="0" indent="0" algn="just">
              <a:buFontTx/>
              <a:buNone/>
              <a:defRPr/>
            </a:pPr>
            <a:endParaRPr lang="bg-BG" sz="16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5" name="Rectangle 5"/>
          <p:cNvSpPr>
            <a:spLocks noGrp="1" noChangeArrowheads="1"/>
          </p:cNvSpPr>
          <p:nvPr>
            <p:ph type="body" sz="half" idx="1"/>
          </p:nvPr>
        </p:nvSpPr>
        <p:spPr>
          <a:xfrm>
            <a:off x="395288" y="1052513"/>
            <a:ext cx="4003675" cy="4221162"/>
          </a:xfrm>
          <a:solidFill>
            <a:schemeClr val="bg1"/>
          </a:solidFill>
          <a:ln>
            <a:solidFill>
              <a:srgbClr val="000066"/>
            </a:solidFill>
            <a:miter lim="800000"/>
            <a:headEnd/>
            <a:tailEnd/>
          </a:ln>
        </p:spPr>
        <p:txBody>
          <a:bodyPr/>
          <a:lstStyle/>
          <a:p>
            <a:pPr eaLnBrk="1" hangingPunct="1">
              <a:lnSpc>
                <a:spcPct val="80000"/>
              </a:lnSpc>
            </a:pPr>
            <a:r>
              <a:rPr lang="bg-BG" altLang="bg-BG" sz="2000" smtClean="0">
                <a:solidFill>
                  <a:srgbClr val="FF5050"/>
                </a:solidFill>
              </a:rPr>
              <a:t>Дисперсността</a:t>
            </a:r>
            <a:r>
              <a:rPr lang="bg-BG" altLang="bg-BG" sz="2000" smtClean="0">
                <a:solidFill>
                  <a:srgbClr val="000066"/>
                </a:solidFill>
              </a:rPr>
              <a:t> на аерозолните частици във вдишвания въздух може да бъде различна – от </a:t>
            </a:r>
            <a:r>
              <a:rPr lang="bg-BG" altLang="bg-BG" sz="2000" smtClean="0">
                <a:solidFill>
                  <a:srgbClr val="FF5050"/>
                </a:solidFill>
              </a:rPr>
              <a:t>хилядни части на микрона до десетки микрона.</a:t>
            </a:r>
            <a:r>
              <a:rPr lang="bg-BG" altLang="bg-BG" sz="2000" smtClean="0">
                <a:solidFill>
                  <a:srgbClr val="000066"/>
                </a:solidFill>
              </a:rPr>
              <a:t> Характерът на образуване </a:t>
            </a:r>
            <a:r>
              <a:rPr lang="bg-BG" altLang="bg-BG" sz="2000" smtClean="0">
                <a:solidFill>
                  <a:srgbClr val="FF5050"/>
                </a:solidFill>
              </a:rPr>
              <a:t>влияе върху размера на радиоактивните аерозоли.</a:t>
            </a:r>
            <a:r>
              <a:rPr lang="bg-BG" altLang="bg-BG" sz="2000" smtClean="0">
                <a:solidFill>
                  <a:srgbClr val="000066"/>
                </a:solidFill>
              </a:rPr>
              <a:t> </a:t>
            </a:r>
          </a:p>
          <a:p>
            <a:pPr eaLnBrk="1" hangingPunct="1">
              <a:lnSpc>
                <a:spcPct val="80000"/>
              </a:lnSpc>
            </a:pPr>
            <a:r>
              <a:rPr lang="bg-BG" altLang="bg-BG" sz="2000" smtClean="0">
                <a:solidFill>
                  <a:srgbClr val="000066"/>
                </a:solidFill>
              </a:rPr>
              <a:t>При </a:t>
            </a:r>
            <a:r>
              <a:rPr lang="bg-BG" altLang="bg-BG" sz="2000" smtClean="0">
                <a:solidFill>
                  <a:srgbClr val="FF5050"/>
                </a:solidFill>
              </a:rPr>
              <a:t>коагулация</a:t>
            </a:r>
            <a:r>
              <a:rPr lang="bg-BG" altLang="bg-BG" sz="2000" smtClean="0">
                <a:solidFill>
                  <a:srgbClr val="000066"/>
                </a:solidFill>
              </a:rPr>
              <a:t> радиоактивността на аерозолните частици е </a:t>
            </a:r>
            <a:r>
              <a:rPr lang="bg-BG" altLang="bg-BG" sz="2000" smtClean="0">
                <a:solidFill>
                  <a:srgbClr val="FF5050"/>
                </a:solidFill>
              </a:rPr>
              <a:t>правопропорционална на техния радиус.</a:t>
            </a:r>
          </a:p>
        </p:txBody>
      </p:sp>
      <p:sp>
        <p:nvSpPr>
          <p:cNvPr id="25606" name="Rectangle 6"/>
          <p:cNvSpPr>
            <a:spLocks noGrp="1" noChangeArrowheads="1"/>
          </p:cNvSpPr>
          <p:nvPr>
            <p:ph type="body" sz="half" idx="2"/>
          </p:nvPr>
        </p:nvSpPr>
        <p:spPr>
          <a:xfrm>
            <a:off x="4716463" y="1700213"/>
            <a:ext cx="4248150" cy="4895850"/>
          </a:xfrm>
          <a:solidFill>
            <a:schemeClr val="bg1"/>
          </a:solidFill>
          <a:ln>
            <a:solidFill>
              <a:srgbClr val="000066"/>
            </a:solidFill>
            <a:miter lim="800000"/>
            <a:headEnd/>
            <a:tailEnd/>
          </a:ln>
        </p:spPr>
        <p:txBody>
          <a:bodyPr/>
          <a:lstStyle/>
          <a:p>
            <a:pPr eaLnBrk="1" hangingPunct="1">
              <a:lnSpc>
                <a:spcPct val="80000"/>
              </a:lnSpc>
            </a:pPr>
            <a:r>
              <a:rPr lang="bg-BG" altLang="bg-BG" sz="2000" smtClean="0">
                <a:solidFill>
                  <a:srgbClr val="000066"/>
                </a:solidFill>
              </a:rPr>
              <a:t>Ако частиците се </a:t>
            </a:r>
            <a:r>
              <a:rPr lang="bg-BG" altLang="bg-BG" sz="2000" smtClean="0">
                <a:solidFill>
                  <a:srgbClr val="FF5050"/>
                </a:solidFill>
              </a:rPr>
              <a:t>абсорбират върху субмикроскопични прашинки</a:t>
            </a:r>
            <a:r>
              <a:rPr lang="bg-BG" altLang="bg-BG" sz="2000" smtClean="0">
                <a:solidFill>
                  <a:srgbClr val="000066"/>
                </a:solidFill>
              </a:rPr>
              <a:t>, то активността на всяка от тях е </a:t>
            </a:r>
            <a:r>
              <a:rPr lang="bg-BG" altLang="bg-BG" sz="2000" smtClean="0">
                <a:solidFill>
                  <a:srgbClr val="FF5050"/>
                </a:solidFill>
              </a:rPr>
              <a:t>пропорционална на нейната повърхност</a:t>
            </a:r>
            <a:r>
              <a:rPr lang="bg-BG" altLang="bg-BG" sz="2000" smtClean="0">
                <a:solidFill>
                  <a:srgbClr val="000066"/>
                </a:solidFill>
              </a:rPr>
              <a:t>. </a:t>
            </a:r>
          </a:p>
          <a:p>
            <a:pPr eaLnBrk="1" hangingPunct="1">
              <a:lnSpc>
                <a:spcPct val="80000"/>
              </a:lnSpc>
            </a:pPr>
            <a:r>
              <a:rPr lang="bg-BG" altLang="bg-BG" sz="2000" smtClean="0">
                <a:solidFill>
                  <a:srgbClr val="000066"/>
                </a:solidFill>
              </a:rPr>
              <a:t>При </a:t>
            </a:r>
            <a:r>
              <a:rPr lang="bg-BG" altLang="bg-BG" sz="2000" smtClean="0">
                <a:solidFill>
                  <a:srgbClr val="FF5050"/>
                </a:solidFill>
              </a:rPr>
              <a:t>разпръскване на твърдо или течно РВ</a:t>
            </a:r>
            <a:r>
              <a:rPr lang="bg-BG" altLang="bg-BG" sz="2000" smtClean="0">
                <a:solidFill>
                  <a:srgbClr val="000066"/>
                </a:solidFill>
              </a:rPr>
              <a:t>, активността е обикновено </a:t>
            </a:r>
            <a:r>
              <a:rPr lang="bg-BG" altLang="bg-BG" sz="2000" smtClean="0">
                <a:solidFill>
                  <a:srgbClr val="FF5050"/>
                </a:solidFill>
              </a:rPr>
              <a:t>пропорционална на обема на прашинката</a:t>
            </a:r>
            <a:r>
              <a:rPr lang="bg-BG" altLang="bg-BG" sz="2000" b="1" smtClean="0">
                <a:solidFill>
                  <a:srgbClr val="000066"/>
                </a:solidFill>
              </a:rPr>
              <a:t>.</a:t>
            </a:r>
            <a:r>
              <a:rPr lang="bg-BG" altLang="bg-BG" sz="2000" smtClean="0">
                <a:solidFill>
                  <a:srgbClr val="000066"/>
                </a:solidFill>
              </a:rPr>
              <a:t> В реални условия </a:t>
            </a:r>
            <a:r>
              <a:rPr lang="bg-BG" altLang="bg-BG" sz="2000" smtClean="0">
                <a:solidFill>
                  <a:schemeClr val="folHlink"/>
                </a:solidFill>
              </a:rPr>
              <a:t>по-често се образуват</a:t>
            </a:r>
            <a:r>
              <a:rPr lang="bg-BG" altLang="bg-BG" sz="2000" i="1" smtClean="0">
                <a:solidFill>
                  <a:srgbClr val="000066"/>
                </a:solidFill>
              </a:rPr>
              <a:t> </a:t>
            </a:r>
            <a:r>
              <a:rPr lang="bg-BG" altLang="bg-BG" sz="2000" smtClean="0">
                <a:solidFill>
                  <a:srgbClr val="FF5050"/>
                </a:solidFill>
              </a:rPr>
              <a:t>полидисперсни аерозоли</a:t>
            </a:r>
            <a:r>
              <a:rPr lang="bg-BG" altLang="bg-BG" sz="2000" smtClean="0">
                <a:solidFill>
                  <a:srgbClr val="000066"/>
                </a:solidFill>
              </a:rPr>
              <a:t>, при които радиоактивността </a:t>
            </a:r>
            <a:r>
              <a:rPr lang="bg-BG" altLang="bg-BG" sz="2000" smtClean="0">
                <a:solidFill>
                  <a:schemeClr val="folHlink"/>
                </a:solidFill>
              </a:rPr>
              <a:t>не винаги</a:t>
            </a:r>
            <a:r>
              <a:rPr lang="bg-BG" altLang="bg-BG" sz="2000" smtClean="0">
                <a:solidFill>
                  <a:srgbClr val="000066"/>
                </a:solidFill>
              </a:rPr>
              <a:t> е свързана с </a:t>
            </a:r>
            <a:r>
              <a:rPr lang="bg-BG" altLang="bg-BG" sz="2000" smtClean="0">
                <a:solidFill>
                  <a:schemeClr val="folHlink"/>
                </a:solidFill>
              </a:rPr>
              <a:t>обема на частиците. </a:t>
            </a:r>
          </a:p>
          <a:p>
            <a:pPr eaLnBrk="1" hangingPunct="1">
              <a:lnSpc>
                <a:spcPct val="80000"/>
              </a:lnSpc>
            </a:pPr>
            <a:endParaRPr lang="bg-BG" altLang="bg-BG" sz="2000" smtClean="0">
              <a:solidFill>
                <a:schemeClr val="folHlink"/>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605">
                                            <p:bg/>
                                          </p:spTgt>
                                        </p:tgtEl>
                                        <p:attrNameLst>
                                          <p:attrName>style.visibility</p:attrName>
                                        </p:attrNameLst>
                                      </p:cBhvr>
                                      <p:to>
                                        <p:strVal val="visible"/>
                                      </p:to>
                                    </p:set>
                                    <p:animEffect transition="in" filter="blinds(horizontal)">
                                      <p:cBhvr>
                                        <p:cTn id="7" dur="500"/>
                                        <p:tgtEl>
                                          <p:spTgt spid="25605">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5605">
                                            <p:txEl>
                                              <p:pRg st="0" end="0"/>
                                            </p:txEl>
                                          </p:spTgt>
                                        </p:tgtEl>
                                        <p:attrNameLst>
                                          <p:attrName>style.visibility</p:attrName>
                                        </p:attrNameLst>
                                      </p:cBhvr>
                                      <p:to>
                                        <p:strVal val="visible"/>
                                      </p:to>
                                    </p:set>
                                    <p:animEffect transition="in" filter="blinds(horizontal)">
                                      <p:cBhvr>
                                        <p:cTn id="12" dur="500"/>
                                        <p:tgtEl>
                                          <p:spTgt spid="2560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5605">
                                            <p:txEl>
                                              <p:pRg st="1" end="1"/>
                                            </p:txEl>
                                          </p:spTgt>
                                        </p:tgtEl>
                                        <p:attrNameLst>
                                          <p:attrName>style.visibility</p:attrName>
                                        </p:attrNameLst>
                                      </p:cBhvr>
                                      <p:to>
                                        <p:strVal val="visible"/>
                                      </p:to>
                                    </p:set>
                                    <p:animEffect transition="in" filter="blinds(horizontal)">
                                      <p:cBhvr>
                                        <p:cTn id="17" dur="500"/>
                                        <p:tgtEl>
                                          <p:spTgt spid="2560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5606">
                                            <p:bg/>
                                          </p:spTgt>
                                        </p:tgtEl>
                                        <p:attrNameLst>
                                          <p:attrName>style.visibility</p:attrName>
                                        </p:attrNameLst>
                                      </p:cBhvr>
                                      <p:to>
                                        <p:strVal val="visible"/>
                                      </p:to>
                                    </p:set>
                                    <p:animEffect transition="in" filter="blinds(horizontal)">
                                      <p:cBhvr>
                                        <p:cTn id="22" dur="500"/>
                                        <p:tgtEl>
                                          <p:spTgt spid="25606">
                                            <p:bg/>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5606">
                                            <p:txEl>
                                              <p:pRg st="0" end="0"/>
                                            </p:txEl>
                                          </p:spTgt>
                                        </p:tgtEl>
                                        <p:attrNameLst>
                                          <p:attrName>style.visibility</p:attrName>
                                        </p:attrNameLst>
                                      </p:cBhvr>
                                      <p:to>
                                        <p:strVal val="visible"/>
                                      </p:to>
                                    </p:set>
                                    <p:animEffect transition="in" filter="blinds(horizontal)">
                                      <p:cBhvr>
                                        <p:cTn id="27" dur="500"/>
                                        <p:tgtEl>
                                          <p:spTgt spid="25606">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5606">
                                            <p:txEl>
                                              <p:pRg st="1" end="1"/>
                                            </p:txEl>
                                          </p:spTgt>
                                        </p:tgtEl>
                                        <p:attrNameLst>
                                          <p:attrName>style.visibility</p:attrName>
                                        </p:attrNameLst>
                                      </p:cBhvr>
                                      <p:to>
                                        <p:strVal val="visible"/>
                                      </p:to>
                                    </p:set>
                                    <p:animEffect transition="in" filter="blinds(horizontal)">
                                      <p:cBhvr>
                                        <p:cTn id="32" dur="500"/>
                                        <p:tgtEl>
                                          <p:spTgt spid="2560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5" grpId="0" build="p" animBg="1"/>
      <p:bldP spid="25606" grpId="0"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5"/>
          <p:cNvSpPr>
            <a:spLocks noGrp="1" noChangeArrowheads="1"/>
          </p:cNvSpPr>
          <p:nvPr>
            <p:ph type="body" sz="half" idx="1"/>
          </p:nvPr>
        </p:nvSpPr>
        <p:spPr>
          <a:xfrm>
            <a:off x="250825" y="620713"/>
            <a:ext cx="8642350" cy="5903912"/>
          </a:xfrm>
        </p:spPr>
        <p:txBody>
          <a:bodyPr/>
          <a:lstStyle/>
          <a:p>
            <a:pPr eaLnBrk="1" hangingPunct="1">
              <a:lnSpc>
                <a:spcPct val="90000"/>
              </a:lnSpc>
            </a:pPr>
            <a:r>
              <a:rPr lang="bg-BG" altLang="bg-BG" sz="2000" smtClean="0">
                <a:solidFill>
                  <a:srgbClr val="000066"/>
                </a:solidFill>
              </a:rPr>
              <a:t>При инхалаторния път на постъпване радиоактивните аерозоли се всмукват не само чрез дихателната система, но и чрез </a:t>
            </a:r>
            <a:r>
              <a:rPr lang="bg-BG" altLang="bg-BG" sz="2000" smtClean="0">
                <a:solidFill>
                  <a:srgbClr val="FF5050"/>
                </a:solidFill>
              </a:rPr>
              <a:t>храносмилателната</a:t>
            </a:r>
            <a:r>
              <a:rPr lang="bg-BG" altLang="bg-BG" sz="2000" smtClean="0">
                <a:solidFill>
                  <a:srgbClr val="000066"/>
                </a:solidFill>
              </a:rPr>
              <a:t>. </a:t>
            </a:r>
          </a:p>
          <a:p>
            <a:pPr eaLnBrk="1" hangingPunct="1">
              <a:lnSpc>
                <a:spcPct val="90000"/>
              </a:lnSpc>
            </a:pPr>
            <a:r>
              <a:rPr lang="bg-BG" altLang="bg-BG" sz="2000" smtClean="0">
                <a:solidFill>
                  <a:srgbClr val="000066"/>
                </a:solidFill>
              </a:rPr>
              <a:t>В зависимост от размера на частиците и тяхната разтворимост, </a:t>
            </a:r>
            <a:r>
              <a:rPr lang="bg-BG" altLang="bg-BG" sz="2000" smtClean="0">
                <a:solidFill>
                  <a:schemeClr val="folHlink"/>
                </a:solidFill>
              </a:rPr>
              <a:t>величината на всмукване</a:t>
            </a:r>
            <a:r>
              <a:rPr lang="bg-BG" altLang="bg-BG" sz="2000" smtClean="0">
                <a:solidFill>
                  <a:srgbClr val="000066"/>
                </a:solidFill>
              </a:rPr>
              <a:t> в белите дробове и в стомашно-чревния тракт </a:t>
            </a:r>
            <a:r>
              <a:rPr lang="bg-BG" altLang="bg-BG" sz="2000" smtClean="0">
                <a:solidFill>
                  <a:schemeClr val="folHlink"/>
                </a:solidFill>
              </a:rPr>
              <a:t>се променя</a:t>
            </a:r>
            <a:r>
              <a:rPr lang="bg-BG" altLang="bg-BG" sz="2000" smtClean="0">
                <a:solidFill>
                  <a:srgbClr val="000066"/>
                </a:solidFill>
              </a:rPr>
              <a:t>. </a:t>
            </a:r>
          </a:p>
          <a:p>
            <a:pPr eaLnBrk="1" hangingPunct="1">
              <a:lnSpc>
                <a:spcPct val="90000"/>
              </a:lnSpc>
            </a:pPr>
            <a:r>
              <a:rPr lang="bg-BG" altLang="bg-BG" sz="2000" smtClean="0">
                <a:solidFill>
                  <a:srgbClr val="000066"/>
                </a:solidFill>
              </a:rPr>
              <a:t>При инхалиране на неразтворими радионуклиди или краткоживеещи аерозоли, </a:t>
            </a:r>
            <a:r>
              <a:rPr lang="bg-BG" altLang="bg-BG" sz="2000" smtClean="0">
                <a:solidFill>
                  <a:schemeClr val="folHlink"/>
                </a:solidFill>
              </a:rPr>
              <a:t>белите дробове</a:t>
            </a:r>
            <a:r>
              <a:rPr lang="bg-BG" altLang="bg-BG" sz="2000" smtClean="0">
                <a:solidFill>
                  <a:srgbClr val="000066"/>
                </a:solidFill>
              </a:rPr>
              <a:t> могат да се явят </a:t>
            </a:r>
            <a:r>
              <a:rPr lang="bg-BG" altLang="bg-BG" sz="2000" smtClean="0">
                <a:solidFill>
                  <a:schemeClr val="folHlink"/>
                </a:solidFill>
              </a:rPr>
              <a:t>критичен орган</a:t>
            </a:r>
            <a:r>
              <a:rPr lang="bg-BG" altLang="bg-BG" sz="2000" smtClean="0">
                <a:solidFill>
                  <a:srgbClr val="000066"/>
                </a:solidFill>
              </a:rPr>
              <a:t>, поради голямото им лъчево натоварване. </a:t>
            </a:r>
          </a:p>
          <a:p>
            <a:pPr eaLnBrk="1" hangingPunct="1">
              <a:lnSpc>
                <a:spcPct val="90000"/>
              </a:lnSpc>
            </a:pPr>
            <a:r>
              <a:rPr lang="bg-BG" altLang="bg-BG" sz="2000" smtClean="0">
                <a:solidFill>
                  <a:srgbClr val="000066"/>
                </a:solidFill>
              </a:rPr>
              <a:t>Всмукването на трудноразтворимите радионуклиди в белите дробове е значително по-слабо, отколкото в стомашно-чревния тракт. </a:t>
            </a:r>
          </a:p>
          <a:p>
            <a:pPr eaLnBrk="1" hangingPunct="1">
              <a:lnSpc>
                <a:spcPct val="90000"/>
              </a:lnSpc>
            </a:pPr>
            <a:r>
              <a:rPr lang="bg-BG" altLang="bg-BG" sz="2000" smtClean="0">
                <a:solidFill>
                  <a:srgbClr val="000066"/>
                </a:solidFill>
              </a:rPr>
              <a:t>Аерозолните частици с диаметър 10 и повече мкм почти изцяло се задържат в </a:t>
            </a:r>
            <a:r>
              <a:rPr lang="bg-BG" altLang="bg-BG" sz="2000" smtClean="0">
                <a:solidFill>
                  <a:schemeClr val="folHlink"/>
                </a:solidFill>
              </a:rPr>
              <a:t>носоглътката</a:t>
            </a:r>
            <a:r>
              <a:rPr lang="bg-BG" altLang="bg-BG" sz="2000" smtClean="0">
                <a:solidFill>
                  <a:srgbClr val="000066"/>
                </a:solidFill>
              </a:rPr>
              <a:t> и постъпват </a:t>
            </a:r>
            <a:r>
              <a:rPr lang="bg-BG" altLang="bg-BG" sz="2000" smtClean="0">
                <a:solidFill>
                  <a:schemeClr val="folHlink"/>
                </a:solidFill>
              </a:rPr>
              <a:t>не в белите дробове, а в стомашно-чревния тракт</a:t>
            </a:r>
            <a:r>
              <a:rPr lang="bg-BG" altLang="bg-BG" sz="2000" smtClean="0">
                <a:solidFill>
                  <a:srgbClr val="000066"/>
                </a:solidFill>
              </a:rPr>
              <a:t>. Така например приблизително 50% от всички радиоактивни аерозоли 1 час след инхалирането попадат в стомаха и червата. </a:t>
            </a:r>
          </a:p>
          <a:p>
            <a:pPr eaLnBrk="1" hangingPunct="1">
              <a:lnSpc>
                <a:spcPct val="90000"/>
              </a:lnSpc>
            </a:pPr>
            <a:r>
              <a:rPr lang="bg-BG" altLang="bg-BG" sz="2000" smtClean="0">
                <a:solidFill>
                  <a:srgbClr val="000066"/>
                </a:solidFill>
              </a:rPr>
              <a:t>Ето защо при вдишването на трудноразтворими РВ, </a:t>
            </a:r>
            <a:r>
              <a:rPr lang="bg-BG" altLang="bg-BG" sz="2000" smtClean="0">
                <a:solidFill>
                  <a:schemeClr val="folHlink"/>
                </a:solidFill>
              </a:rPr>
              <a:t>определящо</a:t>
            </a:r>
            <a:r>
              <a:rPr lang="bg-BG" altLang="bg-BG" sz="2000" smtClean="0">
                <a:solidFill>
                  <a:srgbClr val="000066"/>
                </a:solidFill>
              </a:rPr>
              <a:t> се явява </a:t>
            </a:r>
            <a:r>
              <a:rPr lang="bg-BG" altLang="bg-BG" sz="2000" smtClean="0">
                <a:solidFill>
                  <a:schemeClr val="folHlink"/>
                </a:solidFill>
              </a:rPr>
              <a:t>всмукването в храносмилателната система. </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3348038" y="1412875"/>
            <a:ext cx="2303462" cy="685800"/>
          </a:xfrm>
          <a:prstGeom prst="rect">
            <a:avLst/>
          </a:prstGeom>
          <a:solidFill>
            <a:srgbClr val="008080"/>
          </a:solidFill>
          <a:ln w="9525">
            <a:solidFill>
              <a:srgbClr val="000000"/>
            </a:solidFill>
            <a:miter lim="800000"/>
            <a:headEnd/>
            <a:tailEnd/>
          </a:ln>
        </p:spPr>
        <p:txBody>
          <a:bodyPr/>
          <a:lstStyle/>
          <a:p>
            <a:endParaRPr lang="en-US" altLang="bg-BG" sz="1200" b="1">
              <a:solidFill>
                <a:srgbClr val="FFFFFF"/>
              </a:solidFill>
              <a:cs typeface="Times New Roman" pitchFamily="18" charset="0"/>
            </a:endParaRPr>
          </a:p>
          <a:p>
            <a:r>
              <a:rPr lang="en-US" altLang="bg-BG" sz="1400" b="1">
                <a:solidFill>
                  <a:srgbClr val="FFFFFF"/>
                </a:solidFill>
                <a:cs typeface="Times New Roman" pitchFamily="18" charset="0"/>
              </a:rPr>
              <a:t>НОСОГЛЪТКА</a:t>
            </a:r>
            <a:endParaRPr lang="en-US" altLang="bg-BG" sz="1400"/>
          </a:p>
        </p:txBody>
      </p:sp>
      <p:sp>
        <p:nvSpPr>
          <p:cNvPr id="24579" name="Rectangle 3"/>
          <p:cNvSpPr>
            <a:spLocks noChangeArrowheads="1"/>
          </p:cNvSpPr>
          <p:nvPr/>
        </p:nvSpPr>
        <p:spPr bwMode="auto">
          <a:xfrm>
            <a:off x="684213" y="1341438"/>
            <a:ext cx="1473200" cy="3240087"/>
          </a:xfrm>
          <a:prstGeom prst="rect">
            <a:avLst/>
          </a:prstGeom>
          <a:solidFill>
            <a:srgbClr val="00CCFF"/>
          </a:solidFill>
          <a:ln w="9525">
            <a:solidFill>
              <a:srgbClr val="000000"/>
            </a:solidFill>
            <a:miter lim="800000"/>
            <a:headEnd/>
            <a:tailEnd/>
          </a:ln>
        </p:spPr>
        <p:txBody>
          <a:bodyPr/>
          <a:lstStyle/>
          <a:p>
            <a:endParaRPr lang="en-US" altLang="bg-BG" sz="1200" b="1">
              <a:cs typeface="Times New Roman" pitchFamily="18" charset="0"/>
            </a:endParaRPr>
          </a:p>
          <a:p>
            <a:endParaRPr lang="en-US" altLang="bg-BG" sz="1200" b="1">
              <a:cs typeface="Times New Roman" pitchFamily="18" charset="0"/>
            </a:endParaRPr>
          </a:p>
          <a:p>
            <a:endParaRPr lang="en-US" altLang="bg-BG" sz="1200" b="1">
              <a:cs typeface="Times New Roman" pitchFamily="18" charset="0"/>
            </a:endParaRPr>
          </a:p>
          <a:p>
            <a:endParaRPr lang="en-US" altLang="bg-BG" sz="1200" b="1">
              <a:cs typeface="Times New Roman" pitchFamily="18" charset="0"/>
            </a:endParaRPr>
          </a:p>
          <a:p>
            <a:endParaRPr lang="en-US" altLang="bg-BG" sz="1200" b="1">
              <a:cs typeface="Times New Roman" pitchFamily="18" charset="0"/>
            </a:endParaRPr>
          </a:p>
          <a:p>
            <a:endParaRPr lang="en-US" altLang="bg-BG" sz="1200" b="1">
              <a:cs typeface="Times New Roman" pitchFamily="18" charset="0"/>
            </a:endParaRPr>
          </a:p>
          <a:p>
            <a:endParaRPr lang="en-US" altLang="bg-BG" sz="1200" b="1">
              <a:cs typeface="Times New Roman" pitchFamily="18" charset="0"/>
            </a:endParaRPr>
          </a:p>
          <a:p>
            <a:r>
              <a:rPr lang="en-US" altLang="bg-BG" sz="1400" b="1">
                <a:cs typeface="Times New Roman" pitchFamily="18" charset="0"/>
              </a:rPr>
              <a:t>КРЪВ</a:t>
            </a:r>
            <a:endParaRPr lang="en-US" altLang="bg-BG" sz="1400"/>
          </a:p>
        </p:txBody>
      </p:sp>
      <p:sp>
        <p:nvSpPr>
          <p:cNvPr id="24580" name="Rectangle 4"/>
          <p:cNvSpPr>
            <a:spLocks noChangeArrowheads="1"/>
          </p:cNvSpPr>
          <p:nvPr/>
        </p:nvSpPr>
        <p:spPr bwMode="auto">
          <a:xfrm>
            <a:off x="6732588" y="1341438"/>
            <a:ext cx="1454150" cy="3311525"/>
          </a:xfrm>
          <a:prstGeom prst="rect">
            <a:avLst/>
          </a:prstGeom>
          <a:solidFill>
            <a:srgbClr val="FF99CC"/>
          </a:solidFill>
          <a:ln w="9525">
            <a:solidFill>
              <a:srgbClr val="000000"/>
            </a:solidFill>
            <a:miter lim="800000"/>
            <a:headEnd/>
            <a:tailEnd/>
          </a:ln>
        </p:spPr>
        <p:txBody>
          <a:bodyPr/>
          <a:lstStyle/>
          <a:p>
            <a:endParaRPr lang="en-US" altLang="bg-BG" sz="1200" b="1">
              <a:cs typeface="Times New Roman" pitchFamily="18" charset="0"/>
            </a:endParaRPr>
          </a:p>
          <a:p>
            <a:endParaRPr lang="en-US" altLang="bg-BG" sz="1200" b="1">
              <a:cs typeface="Times New Roman" pitchFamily="18" charset="0"/>
            </a:endParaRPr>
          </a:p>
          <a:p>
            <a:endParaRPr lang="en-US" altLang="bg-BG" sz="1200" b="1">
              <a:cs typeface="Times New Roman" pitchFamily="18" charset="0"/>
            </a:endParaRPr>
          </a:p>
          <a:p>
            <a:endParaRPr lang="en-US" altLang="bg-BG" sz="1200" b="1">
              <a:cs typeface="Times New Roman" pitchFamily="18" charset="0"/>
            </a:endParaRPr>
          </a:p>
          <a:p>
            <a:endParaRPr lang="en-US" altLang="bg-BG" sz="1200" b="1">
              <a:cs typeface="Times New Roman" pitchFamily="18" charset="0"/>
            </a:endParaRPr>
          </a:p>
          <a:p>
            <a:r>
              <a:rPr lang="en-US" altLang="bg-BG" sz="1400" b="1">
                <a:cs typeface="Times New Roman" pitchFamily="18" charset="0"/>
              </a:rPr>
              <a:t>СТОМАШНО-ЧРЕВЕН ТРАКТ</a:t>
            </a:r>
            <a:endParaRPr lang="en-US" altLang="bg-BG" sz="1400"/>
          </a:p>
        </p:txBody>
      </p:sp>
      <p:sp>
        <p:nvSpPr>
          <p:cNvPr id="24581" name="Rectangle 5"/>
          <p:cNvSpPr>
            <a:spLocks noChangeArrowheads="1"/>
          </p:cNvSpPr>
          <p:nvPr/>
        </p:nvSpPr>
        <p:spPr bwMode="auto">
          <a:xfrm>
            <a:off x="3348038" y="2492375"/>
            <a:ext cx="2303462" cy="685800"/>
          </a:xfrm>
          <a:prstGeom prst="rect">
            <a:avLst/>
          </a:prstGeom>
          <a:solidFill>
            <a:srgbClr val="008080"/>
          </a:solidFill>
          <a:ln w="9525">
            <a:solidFill>
              <a:srgbClr val="000000"/>
            </a:solidFill>
            <a:miter lim="800000"/>
            <a:headEnd/>
            <a:tailEnd/>
          </a:ln>
        </p:spPr>
        <p:txBody>
          <a:bodyPr/>
          <a:lstStyle/>
          <a:p>
            <a:r>
              <a:rPr lang="en-US" altLang="bg-BG" sz="1400" b="1">
                <a:solidFill>
                  <a:srgbClr val="FFFFFF"/>
                </a:solidFill>
                <a:cs typeface="Times New Roman" pitchFamily="18" charset="0"/>
              </a:rPr>
              <a:t>ТРАХЕОБРОНХИАЛЕН ОТДЕЛ</a:t>
            </a:r>
            <a:endParaRPr lang="en-US" altLang="bg-BG" sz="1400"/>
          </a:p>
        </p:txBody>
      </p:sp>
      <p:sp>
        <p:nvSpPr>
          <p:cNvPr id="24582" name="Rectangle 6"/>
          <p:cNvSpPr>
            <a:spLocks noChangeArrowheads="1"/>
          </p:cNvSpPr>
          <p:nvPr/>
        </p:nvSpPr>
        <p:spPr bwMode="auto">
          <a:xfrm>
            <a:off x="3348038" y="3644900"/>
            <a:ext cx="2303462" cy="792163"/>
          </a:xfrm>
          <a:prstGeom prst="rect">
            <a:avLst/>
          </a:prstGeom>
          <a:solidFill>
            <a:srgbClr val="008080"/>
          </a:solidFill>
          <a:ln w="9525">
            <a:solidFill>
              <a:srgbClr val="000000"/>
            </a:solidFill>
            <a:miter lim="800000"/>
            <a:headEnd/>
            <a:tailEnd/>
          </a:ln>
        </p:spPr>
        <p:txBody>
          <a:bodyPr/>
          <a:lstStyle/>
          <a:p>
            <a:endParaRPr lang="en-US" altLang="bg-BG" sz="1200" b="1">
              <a:solidFill>
                <a:srgbClr val="FFFFFF"/>
              </a:solidFill>
              <a:cs typeface="Times New Roman" pitchFamily="18" charset="0"/>
            </a:endParaRPr>
          </a:p>
          <a:p>
            <a:r>
              <a:rPr lang="en-US" altLang="bg-BG" sz="1400" b="1">
                <a:solidFill>
                  <a:srgbClr val="FFFFFF"/>
                </a:solidFill>
                <a:cs typeface="Times New Roman" pitchFamily="18" charset="0"/>
              </a:rPr>
              <a:t>БЕЛОДРОБЕН ОТДЕЛ</a:t>
            </a:r>
            <a:endParaRPr lang="en-US" altLang="bg-BG" sz="1400"/>
          </a:p>
        </p:txBody>
      </p:sp>
      <p:sp>
        <p:nvSpPr>
          <p:cNvPr id="24583" name="Rectangle 7"/>
          <p:cNvSpPr>
            <a:spLocks noChangeArrowheads="1"/>
          </p:cNvSpPr>
          <p:nvPr/>
        </p:nvSpPr>
        <p:spPr bwMode="auto">
          <a:xfrm>
            <a:off x="2286000" y="4933950"/>
            <a:ext cx="1943100" cy="685800"/>
          </a:xfrm>
          <a:prstGeom prst="rect">
            <a:avLst/>
          </a:prstGeom>
          <a:solidFill>
            <a:srgbClr val="FFFF99"/>
          </a:solidFill>
          <a:ln w="9525">
            <a:solidFill>
              <a:srgbClr val="000000"/>
            </a:solidFill>
            <a:miter lim="800000"/>
            <a:headEnd/>
            <a:tailEnd/>
          </a:ln>
        </p:spPr>
        <p:txBody>
          <a:bodyPr/>
          <a:lstStyle/>
          <a:p>
            <a:endParaRPr lang="en-US" altLang="bg-BG" sz="1200" b="1">
              <a:cs typeface="Times New Roman" pitchFamily="18" charset="0"/>
            </a:endParaRPr>
          </a:p>
          <a:p>
            <a:r>
              <a:rPr lang="en-US" altLang="bg-BG" sz="1400" b="1">
                <a:cs typeface="Times New Roman" pitchFamily="18" charset="0"/>
              </a:rPr>
              <a:t>ЛИМФНИ ВЪЗЛИ</a:t>
            </a:r>
            <a:endParaRPr lang="en-US" altLang="bg-BG" sz="1400"/>
          </a:p>
        </p:txBody>
      </p:sp>
      <p:sp>
        <p:nvSpPr>
          <p:cNvPr id="24584" name="Line 8"/>
          <p:cNvSpPr>
            <a:spLocks noChangeShapeType="1"/>
          </p:cNvSpPr>
          <p:nvPr/>
        </p:nvSpPr>
        <p:spPr bwMode="auto">
          <a:xfrm>
            <a:off x="5651500" y="1844675"/>
            <a:ext cx="1081088"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bg-BG"/>
          </a:p>
        </p:txBody>
      </p:sp>
      <p:sp>
        <p:nvSpPr>
          <p:cNvPr id="24585" name="Line 9"/>
          <p:cNvSpPr>
            <a:spLocks noChangeShapeType="1"/>
          </p:cNvSpPr>
          <p:nvPr/>
        </p:nvSpPr>
        <p:spPr bwMode="auto">
          <a:xfrm>
            <a:off x="5651500" y="2781300"/>
            <a:ext cx="1081088"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bg-BG"/>
          </a:p>
        </p:txBody>
      </p:sp>
      <p:sp>
        <p:nvSpPr>
          <p:cNvPr id="24586" name="Line 10"/>
          <p:cNvSpPr>
            <a:spLocks noChangeShapeType="1"/>
          </p:cNvSpPr>
          <p:nvPr/>
        </p:nvSpPr>
        <p:spPr bwMode="auto">
          <a:xfrm>
            <a:off x="5651500" y="4437063"/>
            <a:ext cx="1081088"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bg-BG"/>
          </a:p>
        </p:txBody>
      </p:sp>
      <p:sp>
        <p:nvSpPr>
          <p:cNvPr id="24587" name="Line 11"/>
          <p:cNvSpPr>
            <a:spLocks noChangeShapeType="1"/>
          </p:cNvSpPr>
          <p:nvPr/>
        </p:nvSpPr>
        <p:spPr bwMode="auto">
          <a:xfrm flipH="1">
            <a:off x="2171700" y="1812925"/>
            <a:ext cx="1143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bg-BG"/>
          </a:p>
        </p:txBody>
      </p:sp>
      <p:sp>
        <p:nvSpPr>
          <p:cNvPr id="24588" name="Line 12"/>
          <p:cNvSpPr>
            <a:spLocks noChangeShapeType="1"/>
          </p:cNvSpPr>
          <p:nvPr/>
        </p:nvSpPr>
        <p:spPr bwMode="auto">
          <a:xfrm flipH="1">
            <a:off x="2171700" y="2876550"/>
            <a:ext cx="1143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bg-BG"/>
          </a:p>
        </p:txBody>
      </p:sp>
      <p:sp>
        <p:nvSpPr>
          <p:cNvPr id="24589" name="Line 13"/>
          <p:cNvSpPr>
            <a:spLocks noChangeShapeType="1"/>
          </p:cNvSpPr>
          <p:nvPr/>
        </p:nvSpPr>
        <p:spPr bwMode="auto">
          <a:xfrm flipH="1">
            <a:off x="2171700" y="3905250"/>
            <a:ext cx="1143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bg-BG"/>
          </a:p>
        </p:txBody>
      </p:sp>
      <p:sp>
        <p:nvSpPr>
          <p:cNvPr id="24590" name="Line 14"/>
          <p:cNvSpPr>
            <a:spLocks noChangeShapeType="1"/>
          </p:cNvSpPr>
          <p:nvPr/>
        </p:nvSpPr>
        <p:spPr bwMode="auto">
          <a:xfrm flipH="1">
            <a:off x="3059113" y="4365625"/>
            <a:ext cx="28892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bg-BG"/>
          </a:p>
        </p:txBody>
      </p:sp>
      <p:sp>
        <p:nvSpPr>
          <p:cNvPr id="24591" name="Line 15"/>
          <p:cNvSpPr>
            <a:spLocks noChangeShapeType="1"/>
          </p:cNvSpPr>
          <p:nvPr/>
        </p:nvSpPr>
        <p:spPr bwMode="auto">
          <a:xfrm>
            <a:off x="3059113" y="4365625"/>
            <a:ext cx="0" cy="5715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bg-BG"/>
          </a:p>
        </p:txBody>
      </p:sp>
      <p:sp>
        <p:nvSpPr>
          <p:cNvPr id="24592" name="Line 16"/>
          <p:cNvSpPr>
            <a:spLocks noChangeShapeType="1"/>
          </p:cNvSpPr>
          <p:nvPr/>
        </p:nvSpPr>
        <p:spPr bwMode="auto">
          <a:xfrm flipH="1">
            <a:off x="1403350" y="5300663"/>
            <a:ext cx="86518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bg-BG"/>
          </a:p>
        </p:txBody>
      </p:sp>
      <p:sp>
        <p:nvSpPr>
          <p:cNvPr id="24593" name="Line 17"/>
          <p:cNvSpPr>
            <a:spLocks noChangeShapeType="1"/>
          </p:cNvSpPr>
          <p:nvPr/>
        </p:nvSpPr>
        <p:spPr bwMode="auto">
          <a:xfrm flipH="1">
            <a:off x="5651500" y="3860800"/>
            <a:ext cx="28892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bg-BG"/>
          </a:p>
        </p:txBody>
      </p:sp>
      <p:sp>
        <p:nvSpPr>
          <p:cNvPr id="24594" name="Line 18"/>
          <p:cNvSpPr>
            <a:spLocks noChangeShapeType="1"/>
          </p:cNvSpPr>
          <p:nvPr/>
        </p:nvSpPr>
        <p:spPr bwMode="auto">
          <a:xfrm flipV="1">
            <a:off x="5940425" y="3716338"/>
            <a:ext cx="0" cy="1444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bg-BG"/>
          </a:p>
        </p:txBody>
      </p:sp>
      <p:sp>
        <p:nvSpPr>
          <p:cNvPr id="24595" name="Line 19"/>
          <p:cNvSpPr>
            <a:spLocks noChangeShapeType="1"/>
          </p:cNvSpPr>
          <p:nvPr/>
        </p:nvSpPr>
        <p:spPr bwMode="auto">
          <a:xfrm>
            <a:off x="5940425" y="3716338"/>
            <a:ext cx="8001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bg-BG"/>
          </a:p>
        </p:txBody>
      </p:sp>
      <p:sp>
        <p:nvSpPr>
          <p:cNvPr id="24596" name="Line 20"/>
          <p:cNvSpPr>
            <a:spLocks noChangeShapeType="1"/>
          </p:cNvSpPr>
          <p:nvPr/>
        </p:nvSpPr>
        <p:spPr bwMode="auto">
          <a:xfrm flipV="1">
            <a:off x="1403350" y="4581525"/>
            <a:ext cx="0" cy="71913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bg-BG"/>
          </a:p>
        </p:txBody>
      </p:sp>
      <p:sp>
        <p:nvSpPr>
          <p:cNvPr id="24597" name="Text Box 21"/>
          <p:cNvSpPr txBox="1">
            <a:spLocks noChangeArrowheads="1"/>
          </p:cNvSpPr>
          <p:nvPr/>
        </p:nvSpPr>
        <p:spPr bwMode="auto">
          <a:xfrm>
            <a:off x="6084888" y="4076700"/>
            <a:ext cx="342900" cy="342900"/>
          </a:xfrm>
          <a:prstGeom prst="rect">
            <a:avLst/>
          </a:prstGeom>
          <a:solidFill>
            <a:srgbClr val="3366FF"/>
          </a:solidFill>
          <a:ln w="9525">
            <a:solidFill>
              <a:srgbClr val="000000"/>
            </a:solidFill>
            <a:miter lim="800000"/>
            <a:headEnd/>
            <a:tailEnd/>
          </a:ln>
        </p:spPr>
        <p:txBody>
          <a:bodyPr/>
          <a:lstStyle>
            <a:lvl1pPr>
              <a:defRPr sz="2800">
                <a:solidFill>
                  <a:schemeClr val="tx1"/>
                </a:solidFill>
                <a:latin typeface="Verdana" pitchFamily="34" charset="0"/>
              </a:defRPr>
            </a:lvl1pPr>
            <a:lvl2pPr>
              <a:defRPr sz="2400">
                <a:solidFill>
                  <a:schemeClr val="tx1"/>
                </a:solidFill>
                <a:latin typeface="Verdana" pitchFamily="34" charset="0"/>
              </a:defRPr>
            </a:lvl2pPr>
            <a:lvl3pPr>
              <a:defRPr sz="2000">
                <a:solidFill>
                  <a:schemeClr val="tx1"/>
                </a:solidFill>
                <a:latin typeface="Verdana" pitchFamily="34" charset="0"/>
              </a:defRPr>
            </a:lvl3pPr>
            <a:lvl4pPr>
              <a:defRPr>
                <a:solidFill>
                  <a:schemeClr val="tx1"/>
                </a:solidFill>
                <a:latin typeface="Verdana" pitchFamily="34" charset="0"/>
              </a:defRPr>
            </a:lvl4pPr>
            <a:lvl5pPr>
              <a:defRPr sz="1600">
                <a:solidFill>
                  <a:schemeClr val="tx1"/>
                </a:solidFill>
                <a:latin typeface="Verdana" pitchFamily="34" charset="0"/>
              </a:defRPr>
            </a:lvl5pPr>
            <a:lvl6pPr eaLnBrk="0" hangingPunct="0">
              <a:defRPr sz="1600">
                <a:solidFill>
                  <a:schemeClr val="tx1"/>
                </a:solidFill>
                <a:latin typeface="Verdana" pitchFamily="34" charset="0"/>
              </a:defRPr>
            </a:lvl6pPr>
            <a:lvl7pPr eaLnBrk="0" hangingPunct="0">
              <a:defRPr sz="1600">
                <a:solidFill>
                  <a:schemeClr val="tx1"/>
                </a:solidFill>
                <a:latin typeface="Verdana" pitchFamily="34" charset="0"/>
              </a:defRPr>
            </a:lvl7pPr>
            <a:lvl8pPr eaLnBrk="0" hangingPunct="0">
              <a:defRPr sz="1600">
                <a:solidFill>
                  <a:schemeClr val="tx1"/>
                </a:solidFill>
                <a:latin typeface="Verdana" pitchFamily="34" charset="0"/>
              </a:defRPr>
            </a:lvl8pPr>
            <a:lvl9pPr eaLnBrk="0" hangingPunct="0">
              <a:defRPr sz="1600">
                <a:solidFill>
                  <a:schemeClr val="tx1"/>
                </a:solidFill>
                <a:latin typeface="Verdana" pitchFamily="34" charset="0"/>
              </a:defRPr>
            </a:lvl9pPr>
          </a:lstStyle>
          <a:p>
            <a:r>
              <a:rPr lang="en-US" altLang="bg-BG" sz="1200" b="1">
                <a:solidFill>
                  <a:srgbClr val="FFFFFF"/>
                </a:solidFill>
                <a:latin typeface="Arial" charset="0"/>
                <a:cs typeface="Times New Roman" pitchFamily="18" charset="0"/>
              </a:rPr>
              <a:t>g</a:t>
            </a:r>
            <a:endParaRPr lang="en-US" altLang="bg-BG" sz="1800">
              <a:latin typeface="Arial" charset="0"/>
            </a:endParaRPr>
          </a:p>
        </p:txBody>
      </p:sp>
      <p:sp>
        <p:nvSpPr>
          <p:cNvPr id="24598" name="Text Box 22"/>
          <p:cNvSpPr txBox="1">
            <a:spLocks noChangeArrowheads="1"/>
          </p:cNvSpPr>
          <p:nvPr/>
        </p:nvSpPr>
        <p:spPr bwMode="auto">
          <a:xfrm>
            <a:off x="2514600" y="1927225"/>
            <a:ext cx="571500" cy="228600"/>
          </a:xfrm>
          <a:prstGeom prst="rect">
            <a:avLst/>
          </a:prstGeom>
          <a:solidFill>
            <a:srgbClr val="3366FF"/>
          </a:solidFill>
          <a:ln w="9525">
            <a:solidFill>
              <a:srgbClr val="000000"/>
            </a:solidFill>
            <a:miter lim="800000"/>
            <a:headEnd/>
            <a:tailEnd/>
          </a:ln>
        </p:spPr>
        <p:txBody>
          <a:bodyPr/>
          <a:lstStyle>
            <a:lvl1pPr>
              <a:defRPr sz="2800">
                <a:solidFill>
                  <a:schemeClr val="tx1"/>
                </a:solidFill>
                <a:latin typeface="Verdana" pitchFamily="34" charset="0"/>
              </a:defRPr>
            </a:lvl1pPr>
            <a:lvl2pPr>
              <a:defRPr sz="2400">
                <a:solidFill>
                  <a:schemeClr val="tx1"/>
                </a:solidFill>
                <a:latin typeface="Verdana" pitchFamily="34" charset="0"/>
              </a:defRPr>
            </a:lvl2pPr>
            <a:lvl3pPr>
              <a:defRPr sz="2000">
                <a:solidFill>
                  <a:schemeClr val="tx1"/>
                </a:solidFill>
                <a:latin typeface="Verdana" pitchFamily="34" charset="0"/>
              </a:defRPr>
            </a:lvl3pPr>
            <a:lvl4pPr>
              <a:defRPr>
                <a:solidFill>
                  <a:schemeClr val="tx1"/>
                </a:solidFill>
                <a:latin typeface="Verdana" pitchFamily="34" charset="0"/>
              </a:defRPr>
            </a:lvl4pPr>
            <a:lvl5pPr>
              <a:defRPr sz="1600">
                <a:solidFill>
                  <a:schemeClr val="tx1"/>
                </a:solidFill>
                <a:latin typeface="Verdana" pitchFamily="34" charset="0"/>
              </a:defRPr>
            </a:lvl5pPr>
            <a:lvl6pPr eaLnBrk="0" hangingPunct="0">
              <a:defRPr sz="1600">
                <a:solidFill>
                  <a:schemeClr val="tx1"/>
                </a:solidFill>
                <a:latin typeface="Verdana" pitchFamily="34" charset="0"/>
              </a:defRPr>
            </a:lvl6pPr>
            <a:lvl7pPr eaLnBrk="0" hangingPunct="0">
              <a:defRPr sz="1600">
                <a:solidFill>
                  <a:schemeClr val="tx1"/>
                </a:solidFill>
                <a:latin typeface="Verdana" pitchFamily="34" charset="0"/>
              </a:defRPr>
            </a:lvl7pPr>
            <a:lvl8pPr eaLnBrk="0" hangingPunct="0">
              <a:defRPr sz="1600">
                <a:solidFill>
                  <a:schemeClr val="tx1"/>
                </a:solidFill>
                <a:latin typeface="Verdana" pitchFamily="34" charset="0"/>
              </a:defRPr>
            </a:lvl8pPr>
            <a:lvl9pPr eaLnBrk="0" hangingPunct="0">
              <a:defRPr sz="1600">
                <a:solidFill>
                  <a:schemeClr val="tx1"/>
                </a:solidFill>
                <a:latin typeface="Verdana" pitchFamily="34" charset="0"/>
              </a:defRPr>
            </a:lvl9pPr>
          </a:lstStyle>
          <a:p>
            <a:r>
              <a:rPr lang="en-US" altLang="bg-BG" sz="1100" b="1">
                <a:solidFill>
                  <a:srgbClr val="FFFFFF"/>
                </a:solidFill>
                <a:latin typeface="Arial" charset="0"/>
                <a:cs typeface="Times New Roman" pitchFamily="18" charset="0"/>
              </a:rPr>
              <a:t>0.01</a:t>
            </a:r>
            <a:endParaRPr lang="en-US" altLang="bg-BG" sz="1800">
              <a:latin typeface="Arial" charset="0"/>
            </a:endParaRPr>
          </a:p>
        </p:txBody>
      </p:sp>
      <p:sp>
        <p:nvSpPr>
          <p:cNvPr id="24599" name="Text Box 23"/>
          <p:cNvSpPr txBox="1">
            <a:spLocks noChangeArrowheads="1"/>
          </p:cNvSpPr>
          <p:nvPr/>
        </p:nvSpPr>
        <p:spPr bwMode="auto">
          <a:xfrm>
            <a:off x="6011863" y="1412875"/>
            <a:ext cx="342900" cy="342900"/>
          </a:xfrm>
          <a:prstGeom prst="rect">
            <a:avLst/>
          </a:prstGeom>
          <a:solidFill>
            <a:srgbClr val="3366FF"/>
          </a:solidFill>
          <a:ln w="9525">
            <a:solidFill>
              <a:srgbClr val="000000"/>
            </a:solidFill>
            <a:miter lim="800000"/>
            <a:headEnd/>
            <a:tailEnd/>
          </a:ln>
        </p:spPr>
        <p:txBody>
          <a:bodyPr/>
          <a:lstStyle>
            <a:lvl1pPr>
              <a:defRPr sz="2800">
                <a:solidFill>
                  <a:schemeClr val="tx1"/>
                </a:solidFill>
                <a:latin typeface="Verdana" pitchFamily="34" charset="0"/>
              </a:defRPr>
            </a:lvl1pPr>
            <a:lvl2pPr>
              <a:defRPr sz="2400">
                <a:solidFill>
                  <a:schemeClr val="tx1"/>
                </a:solidFill>
                <a:latin typeface="Verdana" pitchFamily="34" charset="0"/>
              </a:defRPr>
            </a:lvl2pPr>
            <a:lvl3pPr>
              <a:defRPr sz="2000">
                <a:solidFill>
                  <a:schemeClr val="tx1"/>
                </a:solidFill>
                <a:latin typeface="Verdana" pitchFamily="34" charset="0"/>
              </a:defRPr>
            </a:lvl3pPr>
            <a:lvl4pPr>
              <a:defRPr>
                <a:solidFill>
                  <a:schemeClr val="tx1"/>
                </a:solidFill>
                <a:latin typeface="Verdana" pitchFamily="34" charset="0"/>
              </a:defRPr>
            </a:lvl4pPr>
            <a:lvl5pPr>
              <a:defRPr sz="1600">
                <a:solidFill>
                  <a:schemeClr val="tx1"/>
                </a:solidFill>
                <a:latin typeface="Verdana" pitchFamily="34" charset="0"/>
              </a:defRPr>
            </a:lvl5pPr>
            <a:lvl6pPr eaLnBrk="0" hangingPunct="0">
              <a:defRPr sz="1600">
                <a:solidFill>
                  <a:schemeClr val="tx1"/>
                </a:solidFill>
                <a:latin typeface="Verdana" pitchFamily="34" charset="0"/>
              </a:defRPr>
            </a:lvl6pPr>
            <a:lvl7pPr eaLnBrk="0" hangingPunct="0">
              <a:defRPr sz="1600">
                <a:solidFill>
                  <a:schemeClr val="tx1"/>
                </a:solidFill>
                <a:latin typeface="Verdana" pitchFamily="34" charset="0"/>
              </a:defRPr>
            </a:lvl7pPr>
            <a:lvl8pPr eaLnBrk="0" hangingPunct="0">
              <a:defRPr sz="1600">
                <a:solidFill>
                  <a:schemeClr val="tx1"/>
                </a:solidFill>
                <a:latin typeface="Verdana" pitchFamily="34" charset="0"/>
              </a:defRPr>
            </a:lvl8pPr>
            <a:lvl9pPr eaLnBrk="0" hangingPunct="0">
              <a:defRPr sz="1600">
                <a:solidFill>
                  <a:schemeClr val="tx1"/>
                </a:solidFill>
                <a:latin typeface="Verdana" pitchFamily="34" charset="0"/>
              </a:defRPr>
            </a:lvl9pPr>
          </a:lstStyle>
          <a:p>
            <a:r>
              <a:rPr lang="en-US" altLang="bg-BG" sz="1200" b="1">
                <a:solidFill>
                  <a:srgbClr val="FFFFFF"/>
                </a:solidFill>
                <a:latin typeface="Arial" charset="0"/>
                <a:cs typeface="Times New Roman" pitchFamily="18" charset="0"/>
              </a:rPr>
              <a:t>b</a:t>
            </a:r>
            <a:endParaRPr lang="en-US" altLang="bg-BG" sz="1800">
              <a:latin typeface="Arial" charset="0"/>
            </a:endParaRPr>
          </a:p>
        </p:txBody>
      </p:sp>
      <p:sp>
        <p:nvSpPr>
          <p:cNvPr id="24600" name="Text Box 24"/>
          <p:cNvSpPr txBox="1">
            <a:spLocks noChangeArrowheads="1"/>
          </p:cNvSpPr>
          <p:nvPr/>
        </p:nvSpPr>
        <p:spPr bwMode="auto">
          <a:xfrm>
            <a:off x="2628900" y="2401888"/>
            <a:ext cx="342900" cy="342900"/>
          </a:xfrm>
          <a:prstGeom prst="rect">
            <a:avLst/>
          </a:prstGeom>
          <a:solidFill>
            <a:srgbClr val="3366FF"/>
          </a:solidFill>
          <a:ln w="9525">
            <a:solidFill>
              <a:srgbClr val="000000"/>
            </a:solidFill>
            <a:miter lim="800000"/>
            <a:headEnd/>
            <a:tailEnd/>
          </a:ln>
        </p:spPr>
        <p:txBody>
          <a:bodyPr/>
          <a:lstStyle>
            <a:lvl1pPr>
              <a:defRPr sz="2800">
                <a:solidFill>
                  <a:schemeClr val="tx1"/>
                </a:solidFill>
                <a:latin typeface="Verdana" pitchFamily="34" charset="0"/>
              </a:defRPr>
            </a:lvl1pPr>
            <a:lvl2pPr>
              <a:defRPr sz="2400">
                <a:solidFill>
                  <a:schemeClr val="tx1"/>
                </a:solidFill>
                <a:latin typeface="Verdana" pitchFamily="34" charset="0"/>
              </a:defRPr>
            </a:lvl2pPr>
            <a:lvl3pPr>
              <a:defRPr sz="2000">
                <a:solidFill>
                  <a:schemeClr val="tx1"/>
                </a:solidFill>
                <a:latin typeface="Verdana" pitchFamily="34" charset="0"/>
              </a:defRPr>
            </a:lvl3pPr>
            <a:lvl4pPr>
              <a:defRPr>
                <a:solidFill>
                  <a:schemeClr val="tx1"/>
                </a:solidFill>
                <a:latin typeface="Verdana" pitchFamily="34" charset="0"/>
              </a:defRPr>
            </a:lvl4pPr>
            <a:lvl5pPr>
              <a:defRPr sz="1600">
                <a:solidFill>
                  <a:schemeClr val="tx1"/>
                </a:solidFill>
                <a:latin typeface="Verdana" pitchFamily="34" charset="0"/>
              </a:defRPr>
            </a:lvl5pPr>
            <a:lvl6pPr eaLnBrk="0" hangingPunct="0">
              <a:defRPr sz="1600">
                <a:solidFill>
                  <a:schemeClr val="tx1"/>
                </a:solidFill>
                <a:latin typeface="Verdana" pitchFamily="34" charset="0"/>
              </a:defRPr>
            </a:lvl6pPr>
            <a:lvl7pPr eaLnBrk="0" hangingPunct="0">
              <a:defRPr sz="1600">
                <a:solidFill>
                  <a:schemeClr val="tx1"/>
                </a:solidFill>
                <a:latin typeface="Verdana" pitchFamily="34" charset="0"/>
              </a:defRPr>
            </a:lvl7pPr>
            <a:lvl8pPr eaLnBrk="0" hangingPunct="0">
              <a:defRPr sz="1600">
                <a:solidFill>
                  <a:schemeClr val="tx1"/>
                </a:solidFill>
                <a:latin typeface="Verdana" pitchFamily="34" charset="0"/>
              </a:defRPr>
            </a:lvl8pPr>
            <a:lvl9pPr eaLnBrk="0" hangingPunct="0">
              <a:defRPr sz="1600">
                <a:solidFill>
                  <a:schemeClr val="tx1"/>
                </a:solidFill>
                <a:latin typeface="Verdana" pitchFamily="34" charset="0"/>
              </a:defRPr>
            </a:lvl9pPr>
          </a:lstStyle>
          <a:p>
            <a:r>
              <a:rPr lang="en-US" altLang="bg-BG" sz="1200" b="1">
                <a:solidFill>
                  <a:srgbClr val="FFFFFF"/>
                </a:solidFill>
                <a:latin typeface="Arial" charset="0"/>
                <a:cs typeface="Times New Roman" pitchFamily="18" charset="0"/>
              </a:rPr>
              <a:t>c</a:t>
            </a:r>
            <a:endParaRPr lang="en-US" altLang="bg-BG" sz="1800">
              <a:latin typeface="Arial" charset="0"/>
            </a:endParaRPr>
          </a:p>
        </p:txBody>
      </p:sp>
      <p:sp>
        <p:nvSpPr>
          <p:cNvPr id="24601" name="Text Box 25"/>
          <p:cNvSpPr txBox="1">
            <a:spLocks noChangeArrowheads="1"/>
          </p:cNvSpPr>
          <p:nvPr/>
        </p:nvSpPr>
        <p:spPr bwMode="auto">
          <a:xfrm>
            <a:off x="6084888" y="2276475"/>
            <a:ext cx="342900" cy="342900"/>
          </a:xfrm>
          <a:prstGeom prst="rect">
            <a:avLst/>
          </a:prstGeom>
          <a:solidFill>
            <a:srgbClr val="3366FF"/>
          </a:solidFill>
          <a:ln w="9525">
            <a:solidFill>
              <a:srgbClr val="000000"/>
            </a:solidFill>
            <a:miter lim="800000"/>
            <a:headEnd/>
            <a:tailEnd/>
          </a:ln>
        </p:spPr>
        <p:txBody>
          <a:bodyPr/>
          <a:lstStyle>
            <a:lvl1pPr>
              <a:defRPr sz="2800">
                <a:solidFill>
                  <a:schemeClr val="tx1"/>
                </a:solidFill>
                <a:latin typeface="Verdana" pitchFamily="34" charset="0"/>
              </a:defRPr>
            </a:lvl1pPr>
            <a:lvl2pPr>
              <a:defRPr sz="2400">
                <a:solidFill>
                  <a:schemeClr val="tx1"/>
                </a:solidFill>
                <a:latin typeface="Verdana" pitchFamily="34" charset="0"/>
              </a:defRPr>
            </a:lvl2pPr>
            <a:lvl3pPr>
              <a:defRPr sz="2000">
                <a:solidFill>
                  <a:schemeClr val="tx1"/>
                </a:solidFill>
                <a:latin typeface="Verdana" pitchFamily="34" charset="0"/>
              </a:defRPr>
            </a:lvl3pPr>
            <a:lvl4pPr>
              <a:defRPr>
                <a:solidFill>
                  <a:schemeClr val="tx1"/>
                </a:solidFill>
                <a:latin typeface="Verdana" pitchFamily="34" charset="0"/>
              </a:defRPr>
            </a:lvl4pPr>
            <a:lvl5pPr>
              <a:defRPr sz="1600">
                <a:solidFill>
                  <a:schemeClr val="tx1"/>
                </a:solidFill>
                <a:latin typeface="Verdana" pitchFamily="34" charset="0"/>
              </a:defRPr>
            </a:lvl5pPr>
            <a:lvl6pPr eaLnBrk="0" hangingPunct="0">
              <a:defRPr sz="1600">
                <a:solidFill>
                  <a:schemeClr val="tx1"/>
                </a:solidFill>
                <a:latin typeface="Verdana" pitchFamily="34" charset="0"/>
              </a:defRPr>
            </a:lvl6pPr>
            <a:lvl7pPr eaLnBrk="0" hangingPunct="0">
              <a:defRPr sz="1600">
                <a:solidFill>
                  <a:schemeClr val="tx1"/>
                </a:solidFill>
                <a:latin typeface="Verdana" pitchFamily="34" charset="0"/>
              </a:defRPr>
            </a:lvl7pPr>
            <a:lvl8pPr eaLnBrk="0" hangingPunct="0">
              <a:defRPr sz="1600">
                <a:solidFill>
                  <a:schemeClr val="tx1"/>
                </a:solidFill>
                <a:latin typeface="Verdana" pitchFamily="34" charset="0"/>
              </a:defRPr>
            </a:lvl8pPr>
            <a:lvl9pPr eaLnBrk="0" hangingPunct="0">
              <a:defRPr sz="1600">
                <a:solidFill>
                  <a:schemeClr val="tx1"/>
                </a:solidFill>
                <a:latin typeface="Verdana" pitchFamily="34" charset="0"/>
              </a:defRPr>
            </a:lvl9pPr>
          </a:lstStyle>
          <a:p>
            <a:r>
              <a:rPr lang="en-US" altLang="bg-BG" sz="1200" b="1">
                <a:solidFill>
                  <a:srgbClr val="FFFFFF"/>
                </a:solidFill>
                <a:latin typeface="Arial" charset="0"/>
                <a:cs typeface="Times New Roman" pitchFamily="18" charset="0"/>
              </a:rPr>
              <a:t>d</a:t>
            </a:r>
            <a:endParaRPr lang="en-US" altLang="bg-BG" sz="1800">
              <a:latin typeface="Arial" charset="0"/>
            </a:endParaRPr>
          </a:p>
        </p:txBody>
      </p:sp>
      <p:sp>
        <p:nvSpPr>
          <p:cNvPr id="24602" name="Text Box 26"/>
          <p:cNvSpPr txBox="1">
            <a:spLocks noChangeArrowheads="1"/>
          </p:cNvSpPr>
          <p:nvPr/>
        </p:nvSpPr>
        <p:spPr bwMode="auto">
          <a:xfrm>
            <a:off x="2628900" y="3465513"/>
            <a:ext cx="342900" cy="342900"/>
          </a:xfrm>
          <a:prstGeom prst="rect">
            <a:avLst/>
          </a:prstGeom>
          <a:solidFill>
            <a:srgbClr val="3366FF"/>
          </a:solidFill>
          <a:ln w="9525">
            <a:solidFill>
              <a:srgbClr val="000000"/>
            </a:solidFill>
            <a:miter lim="800000"/>
            <a:headEnd/>
            <a:tailEnd/>
          </a:ln>
        </p:spPr>
        <p:txBody>
          <a:bodyPr/>
          <a:lstStyle>
            <a:lvl1pPr>
              <a:defRPr sz="2800">
                <a:solidFill>
                  <a:schemeClr val="tx1"/>
                </a:solidFill>
                <a:latin typeface="Verdana" pitchFamily="34" charset="0"/>
              </a:defRPr>
            </a:lvl1pPr>
            <a:lvl2pPr>
              <a:defRPr sz="2400">
                <a:solidFill>
                  <a:schemeClr val="tx1"/>
                </a:solidFill>
                <a:latin typeface="Verdana" pitchFamily="34" charset="0"/>
              </a:defRPr>
            </a:lvl2pPr>
            <a:lvl3pPr>
              <a:defRPr sz="2000">
                <a:solidFill>
                  <a:schemeClr val="tx1"/>
                </a:solidFill>
                <a:latin typeface="Verdana" pitchFamily="34" charset="0"/>
              </a:defRPr>
            </a:lvl3pPr>
            <a:lvl4pPr>
              <a:defRPr>
                <a:solidFill>
                  <a:schemeClr val="tx1"/>
                </a:solidFill>
                <a:latin typeface="Verdana" pitchFamily="34" charset="0"/>
              </a:defRPr>
            </a:lvl4pPr>
            <a:lvl5pPr>
              <a:defRPr sz="1600">
                <a:solidFill>
                  <a:schemeClr val="tx1"/>
                </a:solidFill>
                <a:latin typeface="Verdana" pitchFamily="34" charset="0"/>
              </a:defRPr>
            </a:lvl5pPr>
            <a:lvl6pPr eaLnBrk="0" hangingPunct="0">
              <a:defRPr sz="1600">
                <a:solidFill>
                  <a:schemeClr val="tx1"/>
                </a:solidFill>
                <a:latin typeface="Verdana" pitchFamily="34" charset="0"/>
              </a:defRPr>
            </a:lvl6pPr>
            <a:lvl7pPr eaLnBrk="0" hangingPunct="0">
              <a:defRPr sz="1600">
                <a:solidFill>
                  <a:schemeClr val="tx1"/>
                </a:solidFill>
                <a:latin typeface="Verdana" pitchFamily="34" charset="0"/>
              </a:defRPr>
            </a:lvl7pPr>
            <a:lvl8pPr eaLnBrk="0" hangingPunct="0">
              <a:defRPr sz="1600">
                <a:solidFill>
                  <a:schemeClr val="tx1"/>
                </a:solidFill>
                <a:latin typeface="Verdana" pitchFamily="34" charset="0"/>
              </a:defRPr>
            </a:lvl8pPr>
            <a:lvl9pPr eaLnBrk="0" hangingPunct="0">
              <a:defRPr sz="1600">
                <a:solidFill>
                  <a:schemeClr val="tx1"/>
                </a:solidFill>
                <a:latin typeface="Verdana" pitchFamily="34" charset="0"/>
              </a:defRPr>
            </a:lvl9pPr>
          </a:lstStyle>
          <a:p>
            <a:r>
              <a:rPr lang="en-US" altLang="bg-BG" sz="1200" b="1">
                <a:solidFill>
                  <a:srgbClr val="FFFFFF"/>
                </a:solidFill>
                <a:latin typeface="Arial" charset="0"/>
                <a:cs typeface="Times New Roman" pitchFamily="18" charset="0"/>
              </a:rPr>
              <a:t>e</a:t>
            </a:r>
            <a:endParaRPr lang="en-US" altLang="bg-BG" sz="1800">
              <a:latin typeface="Arial" charset="0"/>
            </a:endParaRPr>
          </a:p>
        </p:txBody>
      </p:sp>
      <p:sp>
        <p:nvSpPr>
          <p:cNvPr id="24603" name="Text Box 27"/>
          <p:cNvSpPr txBox="1">
            <a:spLocks noChangeArrowheads="1"/>
          </p:cNvSpPr>
          <p:nvPr/>
        </p:nvSpPr>
        <p:spPr bwMode="auto">
          <a:xfrm>
            <a:off x="6084888" y="3284538"/>
            <a:ext cx="342900" cy="342900"/>
          </a:xfrm>
          <a:prstGeom prst="rect">
            <a:avLst/>
          </a:prstGeom>
          <a:solidFill>
            <a:srgbClr val="3366FF"/>
          </a:solidFill>
          <a:ln w="9525">
            <a:solidFill>
              <a:srgbClr val="000000"/>
            </a:solidFill>
            <a:miter lim="800000"/>
            <a:headEnd/>
            <a:tailEnd/>
          </a:ln>
        </p:spPr>
        <p:txBody>
          <a:bodyPr/>
          <a:lstStyle>
            <a:lvl1pPr>
              <a:defRPr sz="2800">
                <a:solidFill>
                  <a:schemeClr val="tx1"/>
                </a:solidFill>
                <a:latin typeface="Verdana" pitchFamily="34" charset="0"/>
              </a:defRPr>
            </a:lvl1pPr>
            <a:lvl2pPr>
              <a:defRPr sz="2400">
                <a:solidFill>
                  <a:schemeClr val="tx1"/>
                </a:solidFill>
                <a:latin typeface="Verdana" pitchFamily="34" charset="0"/>
              </a:defRPr>
            </a:lvl2pPr>
            <a:lvl3pPr>
              <a:defRPr sz="2000">
                <a:solidFill>
                  <a:schemeClr val="tx1"/>
                </a:solidFill>
                <a:latin typeface="Verdana" pitchFamily="34" charset="0"/>
              </a:defRPr>
            </a:lvl3pPr>
            <a:lvl4pPr>
              <a:defRPr>
                <a:solidFill>
                  <a:schemeClr val="tx1"/>
                </a:solidFill>
                <a:latin typeface="Verdana" pitchFamily="34" charset="0"/>
              </a:defRPr>
            </a:lvl4pPr>
            <a:lvl5pPr>
              <a:defRPr sz="1600">
                <a:solidFill>
                  <a:schemeClr val="tx1"/>
                </a:solidFill>
                <a:latin typeface="Verdana" pitchFamily="34" charset="0"/>
              </a:defRPr>
            </a:lvl5pPr>
            <a:lvl6pPr eaLnBrk="0" hangingPunct="0">
              <a:defRPr sz="1600">
                <a:solidFill>
                  <a:schemeClr val="tx1"/>
                </a:solidFill>
                <a:latin typeface="Verdana" pitchFamily="34" charset="0"/>
              </a:defRPr>
            </a:lvl6pPr>
            <a:lvl7pPr eaLnBrk="0" hangingPunct="0">
              <a:defRPr sz="1600">
                <a:solidFill>
                  <a:schemeClr val="tx1"/>
                </a:solidFill>
                <a:latin typeface="Verdana" pitchFamily="34" charset="0"/>
              </a:defRPr>
            </a:lvl7pPr>
            <a:lvl8pPr eaLnBrk="0" hangingPunct="0">
              <a:defRPr sz="1600">
                <a:solidFill>
                  <a:schemeClr val="tx1"/>
                </a:solidFill>
                <a:latin typeface="Verdana" pitchFamily="34" charset="0"/>
              </a:defRPr>
            </a:lvl8pPr>
            <a:lvl9pPr eaLnBrk="0" hangingPunct="0">
              <a:defRPr sz="1600">
                <a:solidFill>
                  <a:schemeClr val="tx1"/>
                </a:solidFill>
                <a:latin typeface="Verdana" pitchFamily="34" charset="0"/>
              </a:defRPr>
            </a:lvl9pPr>
          </a:lstStyle>
          <a:p>
            <a:r>
              <a:rPr lang="en-US" altLang="bg-BG" sz="1200" b="1">
                <a:solidFill>
                  <a:srgbClr val="FFFFFF"/>
                </a:solidFill>
                <a:latin typeface="Arial" charset="0"/>
                <a:cs typeface="Times New Roman" pitchFamily="18" charset="0"/>
              </a:rPr>
              <a:t>f</a:t>
            </a:r>
            <a:endParaRPr lang="en-US" altLang="bg-BG" sz="1800">
              <a:latin typeface="Arial" charset="0"/>
            </a:endParaRPr>
          </a:p>
        </p:txBody>
      </p:sp>
      <p:sp>
        <p:nvSpPr>
          <p:cNvPr id="24604" name="Text Box 28"/>
          <p:cNvSpPr txBox="1">
            <a:spLocks noChangeArrowheads="1"/>
          </p:cNvSpPr>
          <p:nvPr/>
        </p:nvSpPr>
        <p:spPr bwMode="auto">
          <a:xfrm>
            <a:off x="2628900" y="1338263"/>
            <a:ext cx="342900" cy="342900"/>
          </a:xfrm>
          <a:prstGeom prst="rect">
            <a:avLst/>
          </a:prstGeom>
          <a:solidFill>
            <a:srgbClr val="3366FF"/>
          </a:solidFill>
          <a:ln w="9525">
            <a:solidFill>
              <a:srgbClr val="000000"/>
            </a:solidFill>
            <a:miter lim="800000"/>
            <a:headEnd/>
            <a:tailEnd/>
          </a:ln>
        </p:spPr>
        <p:txBody>
          <a:bodyPr/>
          <a:lstStyle>
            <a:lvl1pPr>
              <a:defRPr sz="2800">
                <a:solidFill>
                  <a:schemeClr val="tx1"/>
                </a:solidFill>
                <a:latin typeface="Verdana" pitchFamily="34" charset="0"/>
              </a:defRPr>
            </a:lvl1pPr>
            <a:lvl2pPr>
              <a:defRPr sz="2400">
                <a:solidFill>
                  <a:schemeClr val="tx1"/>
                </a:solidFill>
                <a:latin typeface="Verdana" pitchFamily="34" charset="0"/>
              </a:defRPr>
            </a:lvl2pPr>
            <a:lvl3pPr>
              <a:defRPr sz="2000">
                <a:solidFill>
                  <a:schemeClr val="tx1"/>
                </a:solidFill>
                <a:latin typeface="Verdana" pitchFamily="34" charset="0"/>
              </a:defRPr>
            </a:lvl3pPr>
            <a:lvl4pPr>
              <a:defRPr>
                <a:solidFill>
                  <a:schemeClr val="tx1"/>
                </a:solidFill>
                <a:latin typeface="Verdana" pitchFamily="34" charset="0"/>
              </a:defRPr>
            </a:lvl4pPr>
            <a:lvl5pPr>
              <a:defRPr sz="1600">
                <a:solidFill>
                  <a:schemeClr val="tx1"/>
                </a:solidFill>
                <a:latin typeface="Verdana" pitchFamily="34" charset="0"/>
              </a:defRPr>
            </a:lvl5pPr>
            <a:lvl6pPr eaLnBrk="0" hangingPunct="0">
              <a:defRPr sz="1600">
                <a:solidFill>
                  <a:schemeClr val="tx1"/>
                </a:solidFill>
                <a:latin typeface="Verdana" pitchFamily="34" charset="0"/>
              </a:defRPr>
            </a:lvl6pPr>
            <a:lvl7pPr eaLnBrk="0" hangingPunct="0">
              <a:defRPr sz="1600">
                <a:solidFill>
                  <a:schemeClr val="tx1"/>
                </a:solidFill>
                <a:latin typeface="Verdana" pitchFamily="34" charset="0"/>
              </a:defRPr>
            </a:lvl7pPr>
            <a:lvl8pPr eaLnBrk="0" hangingPunct="0">
              <a:defRPr sz="1600">
                <a:solidFill>
                  <a:schemeClr val="tx1"/>
                </a:solidFill>
                <a:latin typeface="Verdana" pitchFamily="34" charset="0"/>
              </a:defRPr>
            </a:lvl8pPr>
            <a:lvl9pPr eaLnBrk="0" hangingPunct="0">
              <a:defRPr sz="1600">
                <a:solidFill>
                  <a:schemeClr val="tx1"/>
                </a:solidFill>
                <a:latin typeface="Verdana" pitchFamily="34" charset="0"/>
              </a:defRPr>
            </a:lvl9pPr>
          </a:lstStyle>
          <a:p>
            <a:r>
              <a:rPr lang="en-US" altLang="bg-BG" sz="1200" b="1">
                <a:solidFill>
                  <a:srgbClr val="FFFFFF"/>
                </a:solidFill>
                <a:latin typeface="Arial" charset="0"/>
                <a:cs typeface="Times New Roman" pitchFamily="18" charset="0"/>
              </a:rPr>
              <a:t>a</a:t>
            </a:r>
            <a:endParaRPr lang="en-US" altLang="bg-BG" sz="1800">
              <a:latin typeface="Arial" charset="0"/>
            </a:endParaRPr>
          </a:p>
        </p:txBody>
      </p:sp>
      <p:sp>
        <p:nvSpPr>
          <p:cNvPr id="24605" name="Text Box 29"/>
          <p:cNvSpPr txBox="1">
            <a:spLocks noChangeArrowheads="1"/>
          </p:cNvSpPr>
          <p:nvPr/>
        </p:nvSpPr>
        <p:spPr bwMode="auto">
          <a:xfrm>
            <a:off x="2628900" y="4529138"/>
            <a:ext cx="342900" cy="342900"/>
          </a:xfrm>
          <a:prstGeom prst="rect">
            <a:avLst/>
          </a:prstGeom>
          <a:solidFill>
            <a:srgbClr val="3366FF"/>
          </a:solidFill>
          <a:ln w="9525">
            <a:solidFill>
              <a:srgbClr val="000000"/>
            </a:solidFill>
            <a:miter lim="800000"/>
            <a:headEnd/>
            <a:tailEnd/>
          </a:ln>
        </p:spPr>
        <p:txBody>
          <a:bodyPr/>
          <a:lstStyle>
            <a:lvl1pPr>
              <a:defRPr sz="2800">
                <a:solidFill>
                  <a:schemeClr val="tx1"/>
                </a:solidFill>
                <a:latin typeface="Verdana" pitchFamily="34" charset="0"/>
              </a:defRPr>
            </a:lvl1pPr>
            <a:lvl2pPr>
              <a:defRPr sz="2400">
                <a:solidFill>
                  <a:schemeClr val="tx1"/>
                </a:solidFill>
                <a:latin typeface="Verdana" pitchFamily="34" charset="0"/>
              </a:defRPr>
            </a:lvl2pPr>
            <a:lvl3pPr>
              <a:defRPr sz="2000">
                <a:solidFill>
                  <a:schemeClr val="tx1"/>
                </a:solidFill>
                <a:latin typeface="Verdana" pitchFamily="34" charset="0"/>
              </a:defRPr>
            </a:lvl3pPr>
            <a:lvl4pPr>
              <a:defRPr>
                <a:solidFill>
                  <a:schemeClr val="tx1"/>
                </a:solidFill>
                <a:latin typeface="Verdana" pitchFamily="34" charset="0"/>
              </a:defRPr>
            </a:lvl4pPr>
            <a:lvl5pPr>
              <a:defRPr sz="1600">
                <a:solidFill>
                  <a:schemeClr val="tx1"/>
                </a:solidFill>
                <a:latin typeface="Verdana" pitchFamily="34" charset="0"/>
              </a:defRPr>
            </a:lvl5pPr>
            <a:lvl6pPr eaLnBrk="0" hangingPunct="0">
              <a:defRPr sz="1600">
                <a:solidFill>
                  <a:schemeClr val="tx1"/>
                </a:solidFill>
                <a:latin typeface="Verdana" pitchFamily="34" charset="0"/>
              </a:defRPr>
            </a:lvl6pPr>
            <a:lvl7pPr eaLnBrk="0" hangingPunct="0">
              <a:defRPr sz="1600">
                <a:solidFill>
                  <a:schemeClr val="tx1"/>
                </a:solidFill>
                <a:latin typeface="Verdana" pitchFamily="34" charset="0"/>
              </a:defRPr>
            </a:lvl7pPr>
            <a:lvl8pPr eaLnBrk="0" hangingPunct="0">
              <a:defRPr sz="1600">
                <a:solidFill>
                  <a:schemeClr val="tx1"/>
                </a:solidFill>
                <a:latin typeface="Verdana" pitchFamily="34" charset="0"/>
              </a:defRPr>
            </a:lvl8pPr>
            <a:lvl9pPr eaLnBrk="0" hangingPunct="0">
              <a:defRPr sz="1600">
                <a:solidFill>
                  <a:schemeClr val="tx1"/>
                </a:solidFill>
                <a:latin typeface="Verdana" pitchFamily="34" charset="0"/>
              </a:defRPr>
            </a:lvl9pPr>
          </a:lstStyle>
          <a:p>
            <a:r>
              <a:rPr lang="en-US" altLang="bg-BG" sz="1200" b="1">
                <a:solidFill>
                  <a:srgbClr val="FFFFFF"/>
                </a:solidFill>
                <a:latin typeface="Arial" charset="0"/>
                <a:cs typeface="Times New Roman" pitchFamily="18" charset="0"/>
              </a:rPr>
              <a:t>h</a:t>
            </a:r>
            <a:endParaRPr lang="en-US" altLang="bg-BG" sz="1800">
              <a:latin typeface="Arial" charset="0"/>
            </a:endParaRPr>
          </a:p>
        </p:txBody>
      </p:sp>
      <p:sp>
        <p:nvSpPr>
          <p:cNvPr id="24606" name="Text Box 30"/>
          <p:cNvSpPr txBox="1">
            <a:spLocks noChangeArrowheads="1"/>
          </p:cNvSpPr>
          <p:nvPr/>
        </p:nvSpPr>
        <p:spPr bwMode="auto">
          <a:xfrm>
            <a:off x="2514600" y="2990850"/>
            <a:ext cx="571500" cy="228600"/>
          </a:xfrm>
          <a:prstGeom prst="rect">
            <a:avLst/>
          </a:prstGeom>
          <a:solidFill>
            <a:srgbClr val="3366FF"/>
          </a:solidFill>
          <a:ln w="9525">
            <a:solidFill>
              <a:srgbClr val="000000"/>
            </a:solidFill>
            <a:miter lim="800000"/>
            <a:headEnd/>
            <a:tailEnd/>
          </a:ln>
        </p:spPr>
        <p:txBody>
          <a:bodyPr/>
          <a:lstStyle>
            <a:lvl1pPr>
              <a:defRPr sz="2800">
                <a:solidFill>
                  <a:schemeClr val="tx1"/>
                </a:solidFill>
                <a:latin typeface="Verdana" pitchFamily="34" charset="0"/>
              </a:defRPr>
            </a:lvl1pPr>
            <a:lvl2pPr>
              <a:defRPr sz="2400">
                <a:solidFill>
                  <a:schemeClr val="tx1"/>
                </a:solidFill>
                <a:latin typeface="Verdana" pitchFamily="34" charset="0"/>
              </a:defRPr>
            </a:lvl2pPr>
            <a:lvl3pPr>
              <a:defRPr sz="2000">
                <a:solidFill>
                  <a:schemeClr val="tx1"/>
                </a:solidFill>
                <a:latin typeface="Verdana" pitchFamily="34" charset="0"/>
              </a:defRPr>
            </a:lvl3pPr>
            <a:lvl4pPr>
              <a:defRPr>
                <a:solidFill>
                  <a:schemeClr val="tx1"/>
                </a:solidFill>
                <a:latin typeface="Verdana" pitchFamily="34" charset="0"/>
              </a:defRPr>
            </a:lvl4pPr>
            <a:lvl5pPr>
              <a:defRPr sz="1600">
                <a:solidFill>
                  <a:schemeClr val="tx1"/>
                </a:solidFill>
                <a:latin typeface="Verdana" pitchFamily="34" charset="0"/>
              </a:defRPr>
            </a:lvl5pPr>
            <a:lvl6pPr eaLnBrk="0" hangingPunct="0">
              <a:defRPr sz="1600">
                <a:solidFill>
                  <a:schemeClr val="tx1"/>
                </a:solidFill>
                <a:latin typeface="Verdana" pitchFamily="34" charset="0"/>
              </a:defRPr>
            </a:lvl6pPr>
            <a:lvl7pPr eaLnBrk="0" hangingPunct="0">
              <a:defRPr sz="1600">
                <a:solidFill>
                  <a:schemeClr val="tx1"/>
                </a:solidFill>
                <a:latin typeface="Verdana" pitchFamily="34" charset="0"/>
              </a:defRPr>
            </a:lvl7pPr>
            <a:lvl8pPr eaLnBrk="0" hangingPunct="0">
              <a:defRPr sz="1600">
                <a:solidFill>
                  <a:schemeClr val="tx1"/>
                </a:solidFill>
                <a:latin typeface="Verdana" pitchFamily="34" charset="0"/>
              </a:defRPr>
            </a:lvl8pPr>
            <a:lvl9pPr eaLnBrk="0" hangingPunct="0">
              <a:defRPr sz="1600">
                <a:solidFill>
                  <a:schemeClr val="tx1"/>
                </a:solidFill>
                <a:latin typeface="Verdana" pitchFamily="34" charset="0"/>
              </a:defRPr>
            </a:lvl9pPr>
          </a:lstStyle>
          <a:p>
            <a:r>
              <a:rPr lang="en-US" altLang="bg-BG" sz="1100" b="1">
                <a:solidFill>
                  <a:srgbClr val="FFFFFF"/>
                </a:solidFill>
                <a:latin typeface="Arial" charset="0"/>
                <a:cs typeface="Times New Roman" pitchFamily="18" charset="0"/>
              </a:rPr>
              <a:t>0.01</a:t>
            </a:r>
            <a:endParaRPr lang="en-US" altLang="bg-BG" sz="1800">
              <a:latin typeface="Arial" charset="0"/>
            </a:endParaRPr>
          </a:p>
        </p:txBody>
      </p:sp>
      <p:sp>
        <p:nvSpPr>
          <p:cNvPr id="24607" name="Text Box 31"/>
          <p:cNvSpPr txBox="1">
            <a:spLocks noChangeArrowheads="1"/>
          </p:cNvSpPr>
          <p:nvPr/>
        </p:nvSpPr>
        <p:spPr bwMode="auto">
          <a:xfrm>
            <a:off x="2514600" y="4052888"/>
            <a:ext cx="571500" cy="228600"/>
          </a:xfrm>
          <a:prstGeom prst="rect">
            <a:avLst/>
          </a:prstGeom>
          <a:solidFill>
            <a:srgbClr val="3366FF"/>
          </a:solidFill>
          <a:ln w="9525">
            <a:solidFill>
              <a:srgbClr val="000000"/>
            </a:solidFill>
            <a:miter lim="800000"/>
            <a:headEnd/>
            <a:tailEnd/>
          </a:ln>
        </p:spPr>
        <p:txBody>
          <a:bodyPr/>
          <a:lstStyle>
            <a:lvl1pPr>
              <a:defRPr sz="2800">
                <a:solidFill>
                  <a:schemeClr val="tx1"/>
                </a:solidFill>
                <a:latin typeface="Verdana" pitchFamily="34" charset="0"/>
              </a:defRPr>
            </a:lvl1pPr>
            <a:lvl2pPr>
              <a:defRPr sz="2400">
                <a:solidFill>
                  <a:schemeClr val="tx1"/>
                </a:solidFill>
                <a:latin typeface="Verdana" pitchFamily="34" charset="0"/>
              </a:defRPr>
            </a:lvl2pPr>
            <a:lvl3pPr>
              <a:defRPr sz="2000">
                <a:solidFill>
                  <a:schemeClr val="tx1"/>
                </a:solidFill>
                <a:latin typeface="Verdana" pitchFamily="34" charset="0"/>
              </a:defRPr>
            </a:lvl3pPr>
            <a:lvl4pPr>
              <a:defRPr>
                <a:solidFill>
                  <a:schemeClr val="tx1"/>
                </a:solidFill>
                <a:latin typeface="Verdana" pitchFamily="34" charset="0"/>
              </a:defRPr>
            </a:lvl4pPr>
            <a:lvl5pPr>
              <a:defRPr sz="1600">
                <a:solidFill>
                  <a:schemeClr val="tx1"/>
                </a:solidFill>
                <a:latin typeface="Verdana" pitchFamily="34" charset="0"/>
              </a:defRPr>
            </a:lvl5pPr>
            <a:lvl6pPr eaLnBrk="0" hangingPunct="0">
              <a:defRPr sz="1600">
                <a:solidFill>
                  <a:schemeClr val="tx1"/>
                </a:solidFill>
                <a:latin typeface="Verdana" pitchFamily="34" charset="0"/>
              </a:defRPr>
            </a:lvl6pPr>
            <a:lvl7pPr eaLnBrk="0" hangingPunct="0">
              <a:defRPr sz="1600">
                <a:solidFill>
                  <a:schemeClr val="tx1"/>
                </a:solidFill>
                <a:latin typeface="Verdana" pitchFamily="34" charset="0"/>
              </a:defRPr>
            </a:lvl7pPr>
            <a:lvl8pPr eaLnBrk="0" hangingPunct="0">
              <a:defRPr sz="1600">
                <a:solidFill>
                  <a:schemeClr val="tx1"/>
                </a:solidFill>
                <a:latin typeface="Verdana" pitchFamily="34" charset="0"/>
              </a:defRPr>
            </a:lvl8pPr>
            <a:lvl9pPr eaLnBrk="0" hangingPunct="0">
              <a:defRPr sz="1600">
                <a:solidFill>
                  <a:schemeClr val="tx1"/>
                </a:solidFill>
                <a:latin typeface="Verdana" pitchFamily="34" charset="0"/>
              </a:defRPr>
            </a:lvl9pPr>
          </a:lstStyle>
          <a:p>
            <a:r>
              <a:rPr lang="en-US" altLang="bg-BG" sz="1100" b="1">
                <a:solidFill>
                  <a:srgbClr val="FFFFFF"/>
                </a:solidFill>
                <a:latin typeface="Arial" charset="0"/>
                <a:cs typeface="Times New Roman" pitchFamily="18" charset="0"/>
              </a:rPr>
              <a:t>0.05</a:t>
            </a:r>
            <a:endParaRPr lang="en-US" altLang="bg-BG" sz="1800">
              <a:latin typeface="Arial" charset="0"/>
            </a:endParaRPr>
          </a:p>
        </p:txBody>
      </p:sp>
      <p:sp>
        <p:nvSpPr>
          <p:cNvPr id="24608" name="Text Box 32"/>
          <p:cNvSpPr txBox="1">
            <a:spLocks noChangeArrowheads="1"/>
          </p:cNvSpPr>
          <p:nvPr/>
        </p:nvSpPr>
        <p:spPr bwMode="auto">
          <a:xfrm>
            <a:off x="827088" y="4724400"/>
            <a:ext cx="342900" cy="342900"/>
          </a:xfrm>
          <a:prstGeom prst="rect">
            <a:avLst/>
          </a:prstGeom>
          <a:solidFill>
            <a:srgbClr val="3366FF"/>
          </a:solidFill>
          <a:ln w="9525">
            <a:solidFill>
              <a:srgbClr val="000000"/>
            </a:solidFill>
            <a:miter lim="800000"/>
            <a:headEnd/>
            <a:tailEnd/>
          </a:ln>
        </p:spPr>
        <p:txBody>
          <a:bodyPr/>
          <a:lstStyle>
            <a:lvl1pPr>
              <a:defRPr sz="2800">
                <a:solidFill>
                  <a:schemeClr val="tx1"/>
                </a:solidFill>
                <a:latin typeface="Verdana" pitchFamily="34" charset="0"/>
              </a:defRPr>
            </a:lvl1pPr>
            <a:lvl2pPr>
              <a:defRPr sz="2400">
                <a:solidFill>
                  <a:schemeClr val="tx1"/>
                </a:solidFill>
                <a:latin typeface="Verdana" pitchFamily="34" charset="0"/>
              </a:defRPr>
            </a:lvl2pPr>
            <a:lvl3pPr>
              <a:defRPr sz="2000">
                <a:solidFill>
                  <a:schemeClr val="tx1"/>
                </a:solidFill>
                <a:latin typeface="Verdana" pitchFamily="34" charset="0"/>
              </a:defRPr>
            </a:lvl3pPr>
            <a:lvl4pPr>
              <a:defRPr>
                <a:solidFill>
                  <a:schemeClr val="tx1"/>
                </a:solidFill>
                <a:latin typeface="Verdana" pitchFamily="34" charset="0"/>
              </a:defRPr>
            </a:lvl4pPr>
            <a:lvl5pPr>
              <a:defRPr sz="1600">
                <a:solidFill>
                  <a:schemeClr val="tx1"/>
                </a:solidFill>
                <a:latin typeface="Verdana" pitchFamily="34" charset="0"/>
              </a:defRPr>
            </a:lvl5pPr>
            <a:lvl6pPr eaLnBrk="0" hangingPunct="0">
              <a:defRPr sz="1600">
                <a:solidFill>
                  <a:schemeClr val="tx1"/>
                </a:solidFill>
                <a:latin typeface="Verdana" pitchFamily="34" charset="0"/>
              </a:defRPr>
            </a:lvl6pPr>
            <a:lvl7pPr eaLnBrk="0" hangingPunct="0">
              <a:defRPr sz="1600">
                <a:solidFill>
                  <a:schemeClr val="tx1"/>
                </a:solidFill>
                <a:latin typeface="Verdana" pitchFamily="34" charset="0"/>
              </a:defRPr>
            </a:lvl7pPr>
            <a:lvl8pPr eaLnBrk="0" hangingPunct="0">
              <a:defRPr sz="1600">
                <a:solidFill>
                  <a:schemeClr val="tx1"/>
                </a:solidFill>
                <a:latin typeface="Verdana" pitchFamily="34" charset="0"/>
              </a:defRPr>
            </a:lvl8pPr>
            <a:lvl9pPr eaLnBrk="0" hangingPunct="0">
              <a:defRPr sz="1600">
                <a:solidFill>
                  <a:schemeClr val="tx1"/>
                </a:solidFill>
                <a:latin typeface="Verdana" pitchFamily="34" charset="0"/>
              </a:defRPr>
            </a:lvl9pPr>
          </a:lstStyle>
          <a:p>
            <a:r>
              <a:rPr lang="en-US" altLang="bg-BG" sz="1200" b="1">
                <a:solidFill>
                  <a:srgbClr val="FFFFFF"/>
                </a:solidFill>
                <a:latin typeface="Arial" charset="0"/>
                <a:cs typeface="Times New Roman" pitchFamily="18" charset="0"/>
              </a:rPr>
              <a:t>i</a:t>
            </a:r>
            <a:endParaRPr lang="en-US" altLang="bg-BG" sz="1800">
              <a:latin typeface="Arial" charset="0"/>
            </a:endParaRPr>
          </a:p>
        </p:txBody>
      </p:sp>
      <p:sp>
        <p:nvSpPr>
          <p:cNvPr id="24609" name="Text Box 33"/>
          <p:cNvSpPr txBox="1">
            <a:spLocks noChangeArrowheads="1"/>
          </p:cNvSpPr>
          <p:nvPr/>
        </p:nvSpPr>
        <p:spPr bwMode="auto">
          <a:xfrm>
            <a:off x="5940425" y="1916113"/>
            <a:ext cx="571500" cy="228600"/>
          </a:xfrm>
          <a:prstGeom prst="rect">
            <a:avLst/>
          </a:prstGeom>
          <a:solidFill>
            <a:srgbClr val="3366FF"/>
          </a:solidFill>
          <a:ln w="9525">
            <a:solidFill>
              <a:srgbClr val="000000"/>
            </a:solidFill>
            <a:miter lim="800000"/>
            <a:headEnd/>
            <a:tailEnd/>
          </a:ln>
        </p:spPr>
        <p:txBody>
          <a:bodyPr/>
          <a:lstStyle>
            <a:lvl1pPr>
              <a:defRPr sz="2800">
                <a:solidFill>
                  <a:schemeClr val="tx1"/>
                </a:solidFill>
                <a:latin typeface="Verdana" pitchFamily="34" charset="0"/>
              </a:defRPr>
            </a:lvl1pPr>
            <a:lvl2pPr>
              <a:defRPr sz="2400">
                <a:solidFill>
                  <a:schemeClr val="tx1"/>
                </a:solidFill>
                <a:latin typeface="Verdana" pitchFamily="34" charset="0"/>
              </a:defRPr>
            </a:lvl2pPr>
            <a:lvl3pPr>
              <a:defRPr sz="2000">
                <a:solidFill>
                  <a:schemeClr val="tx1"/>
                </a:solidFill>
                <a:latin typeface="Verdana" pitchFamily="34" charset="0"/>
              </a:defRPr>
            </a:lvl3pPr>
            <a:lvl4pPr>
              <a:defRPr>
                <a:solidFill>
                  <a:schemeClr val="tx1"/>
                </a:solidFill>
                <a:latin typeface="Verdana" pitchFamily="34" charset="0"/>
              </a:defRPr>
            </a:lvl4pPr>
            <a:lvl5pPr>
              <a:defRPr sz="1600">
                <a:solidFill>
                  <a:schemeClr val="tx1"/>
                </a:solidFill>
                <a:latin typeface="Verdana" pitchFamily="34" charset="0"/>
              </a:defRPr>
            </a:lvl5pPr>
            <a:lvl6pPr eaLnBrk="0" hangingPunct="0">
              <a:defRPr sz="1600">
                <a:solidFill>
                  <a:schemeClr val="tx1"/>
                </a:solidFill>
                <a:latin typeface="Verdana" pitchFamily="34" charset="0"/>
              </a:defRPr>
            </a:lvl6pPr>
            <a:lvl7pPr eaLnBrk="0" hangingPunct="0">
              <a:defRPr sz="1600">
                <a:solidFill>
                  <a:schemeClr val="tx1"/>
                </a:solidFill>
                <a:latin typeface="Verdana" pitchFamily="34" charset="0"/>
              </a:defRPr>
            </a:lvl7pPr>
            <a:lvl8pPr eaLnBrk="0" hangingPunct="0">
              <a:defRPr sz="1600">
                <a:solidFill>
                  <a:schemeClr val="tx1"/>
                </a:solidFill>
                <a:latin typeface="Verdana" pitchFamily="34" charset="0"/>
              </a:defRPr>
            </a:lvl8pPr>
            <a:lvl9pPr eaLnBrk="0" hangingPunct="0">
              <a:defRPr sz="1600">
                <a:solidFill>
                  <a:schemeClr val="tx1"/>
                </a:solidFill>
                <a:latin typeface="Verdana" pitchFamily="34" charset="0"/>
              </a:defRPr>
            </a:lvl9pPr>
          </a:lstStyle>
          <a:p>
            <a:r>
              <a:rPr lang="en-US" altLang="bg-BG" sz="1100" b="1">
                <a:solidFill>
                  <a:srgbClr val="FFFFFF"/>
                </a:solidFill>
                <a:latin typeface="Arial" charset="0"/>
                <a:cs typeface="Times New Roman" pitchFamily="18" charset="0"/>
              </a:rPr>
              <a:t>0.99</a:t>
            </a:r>
            <a:endParaRPr lang="en-US" altLang="bg-BG" sz="1800">
              <a:latin typeface="Arial" charset="0"/>
            </a:endParaRPr>
          </a:p>
        </p:txBody>
      </p:sp>
      <p:sp>
        <p:nvSpPr>
          <p:cNvPr id="24610" name="Text Box 34"/>
          <p:cNvSpPr txBox="1">
            <a:spLocks noChangeArrowheads="1"/>
          </p:cNvSpPr>
          <p:nvPr/>
        </p:nvSpPr>
        <p:spPr bwMode="auto">
          <a:xfrm>
            <a:off x="5940425" y="2852738"/>
            <a:ext cx="571500" cy="228600"/>
          </a:xfrm>
          <a:prstGeom prst="rect">
            <a:avLst/>
          </a:prstGeom>
          <a:solidFill>
            <a:srgbClr val="3366FF"/>
          </a:solidFill>
          <a:ln w="9525">
            <a:solidFill>
              <a:srgbClr val="000000"/>
            </a:solidFill>
            <a:miter lim="800000"/>
            <a:headEnd/>
            <a:tailEnd/>
          </a:ln>
        </p:spPr>
        <p:txBody>
          <a:bodyPr/>
          <a:lstStyle>
            <a:lvl1pPr>
              <a:defRPr sz="2800">
                <a:solidFill>
                  <a:schemeClr val="tx1"/>
                </a:solidFill>
                <a:latin typeface="Verdana" pitchFamily="34" charset="0"/>
              </a:defRPr>
            </a:lvl1pPr>
            <a:lvl2pPr>
              <a:defRPr sz="2400">
                <a:solidFill>
                  <a:schemeClr val="tx1"/>
                </a:solidFill>
                <a:latin typeface="Verdana" pitchFamily="34" charset="0"/>
              </a:defRPr>
            </a:lvl2pPr>
            <a:lvl3pPr>
              <a:defRPr sz="2000">
                <a:solidFill>
                  <a:schemeClr val="tx1"/>
                </a:solidFill>
                <a:latin typeface="Verdana" pitchFamily="34" charset="0"/>
              </a:defRPr>
            </a:lvl3pPr>
            <a:lvl4pPr>
              <a:defRPr>
                <a:solidFill>
                  <a:schemeClr val="tx1"/>
                </a:solidFill>
                <a:latin typeface="Verdana" pitchFamily="34" charset="0"/>
              </a:defRPr>
            </a:lvl4pPr>
            <a:lvl5pPr>
              <a:defRPr sz="1600">
                <a:solidFill>
                  <a:schemeClr val="tx1"/>
                </a:solidFill>
                <a:latin typeface="Verdana" pitchFamily="34" charset="0"/>
              </a:defRPr>
            </a:lvl5pPr>
            <a:lvl6pPr eaLnBrk="0" hangingPunct="0">
              <a:defRPr sz="1600">
                <a:solidFill>
                  <a:schemeClr val="tx1"/>
                </a:solidFill>
                <a:latin typeface="Verdana" pitchFamily="34" charset="0"/>
              </a:defRPr>
            </a:lvl6pPr>
            <a:lvl7pPr eaLnBrk="0" hangingPunct="0">
              <a:defRPr sz="1600">
                <a:solidFill>
                  <a:schemeClr val="tx1"/>
                </a:solidFill>
                <a:latin typeface="Verdana" pitchFamily="34" charset="0"/>
              </a:defRPr>
            </a:lvl7pPr>
            <a:lvl8pPr eaLnBrk="0" hangingPunct="0">
              <a:defRPr sz="1600">
                <a:solidFill>
                  <a:schemeClr val="tx1"/>
                </a:solidFill>
                <a:latin typeface="Verdana" pitchFamily="34" charset="0"/>
              </a:defRPr>
            </a:lvl8pPr>
            <a:lvl9pPr eaLnBrk="0" hangingPunct="0">
              <a:defRPr sz="1600">
                <a:solidFill>
                  <a:schemeClr val="tx1"/>
                </a:solidFill>
                <a:latin typeface="Verdana" pitchFamily="34" charset="0"/>
              </a:defRPr>
            </a:lvl9pPr>
          </a:lstStyle>
          <a:p>
            <a:r>
              <a:rPr lang="en-US" altLang="bg-BG" sz="1100" b="1">
                <a:solidFill>
                  <a:srgbClr val="FFFFFF"/>
                </a:solidFill>
                <a:latin typeface="Arial" charset="0"/>
                <a:cs typeface="Times New Roman" pitchFamily="18" charset="0"/>
              </a:rPr>
              <a:t>0.99</a:t>
            </a:r>
            <a:endParaRPr lang="en-US" altLang="bg-BG" sz="1800">
              <a:latin typeface="Arial" charset="0"/>
            </a:endParaRPr>
          </a:p>
        </p:txBody>
      </p:sp>
      <p:sp>
        <p:nvSpPr>
          <p:cNvPr id="24611" name="Text Box 35"/>
          <p:cNvSpPr txBox="1">
            <a:spLocks noChangeArrowheads="1"/>
          </p:cNvSpPr>
          <p:nvPr/>
        </p:nvSpPr>
        <p:spPr bwMode="auto">
          <a:xfrm>
            <a:off x="6011863" y="4652963"/>
            <a:ext cx="571500" cy="228600"/>
          </a:xfrm>
          <a:prstGeom prst="rect">
            <a:avLst/>
          </a:prstGeom>
          <a:solidFill>
            <a:srgbClr val="3366FF"/>
          </a:solidFill>
          <a:ln w="9525">
            <a:solidFill>
              <a:srgbClr val="000000"/>
            </a:solidFill>
            <a:miter lim="800000"/>
            <a:headEnd/>
            <a:tailEnd/>
          </a:ln>
        </p:spPr>
        <p:txBody>
          <a:bodyPr/>
          <a:lstStyle>
            <a:lvl1pPr>
              <a:defRPr sz="2800">
                <a:solidFill>
                  <a:schemeClr val="tx1"/>
                </a:solidFill>
                <a:latin typeface="Verdana" pitchFamily="34" charset="0"/>
              </a:defRPr>
            </a:lvl1pPr>
            <a:lvl2pPr>
              <a:defRPr sz="2400">
                <a:solidFill>
                  <a:schemeClr val="tx1"/>
                </a:solidFill>
                <a:latin typeface="Verdana" pitchFamily="34" charset="0"/>
              </a:defRPr>
            </a:lvl2pPr>
            <a:lvl3pPr>
              <a:defRPr sz="2000">
                <a:solidFill>
                  <a:schemeClr val="tx1"/>
                </a:solidFill>
                <a:latin typeface="Verdana" pitchFamily="34" charset="0"/>
              </a:defRPr>
            </a:lvl3pPr>
            <a:lvl4pPr>
              <a:defRPr>
                <a:solidFill>
                  <a:schemeClr val="tx1"/>
                </a:solidFill>
                <a:latin typeface="Verdana" pitchFamily="34" charset="0"/>
              </a:defRPr>
            </a:lvl4pPr>
            <a:lvl5pPr>
              <a:defRPr sz="1600">
                <a:solidFill>
                  <a:schemeClr val="tx1"/>
                </a:solidFill>
                <a:latin typeface="Verdana" pitchFamily="34" charset="0"/>
              </a:defRPr>
            </a:lvl5pPr>
            <a:lvl6pPr eaLnBrk="0" hangingPunct="0">
              <a:defRPr sz="1600">
                <a:solidFill>
                  <a:schemeClr val="tx1"/>
                </a:solidFill>
                <a:latin typeface="Verdana" pitchFamily="34" charset="0"/>
              </a:defRPr>
            </a:lvl6pPr>
            <a:lvl7pPr eaLnBrk="0" hangingPunct="0">
              <a:defRPr sz="1600">
                <a:solidFill>
                  <a:schemeClr val="tx1"/>
                </a:solidFill>
                <a:latin typeface="Verdana" pitchFamily="34" charset="0"/>
              </a:defRPr>
            </a:lvl7pPr>
            <a:lvl8pPr eaLnBrk="0" hangingPunct="0">
              <a:defRPr sz="1600">
                <a:solidFill>
                  <a:schemeClr val="tx1"/>
                </a:solidFill>
                <a:latin typeface="Verdana" pitchFamily="34" charset="0"/>
              </a:defRPr>
            </a:lvl8pPr>
            <a:lvl9pPr eaLnBrk="0" hangingPunct="0">
              <a:defRPr sz="1600">
                <a:solidFill>
                  <a:schemeClr val="tx1"/>
                </a:solidFill>
                <a:latin typeface="Verdana" pitchFamily="34" charset="0"/>
              </a:defRPr>
            </a:lvl9pPr>
          </a:lstStyle>
          <a:p>
            <a:r>
              <a:rPr lang="en-US" altLang="bg-BG" sz="1000" b="1">
                <a:solidFill>
                  <a:srgbClr val="FFFFFF"/>
                </a:solidFill>
                <a:latin typeface="Arial" charset="0"/>
                <a:cs typeface="Times New Roman" pitchFamily="18" charset="0"/>
              </a:rPr>
              <a:t>0.40</a:t>
            </a:r>
            <a:endParaRPr lang="en-US" altLang="bg-BG" sz="1800">
              <a:latin typeface="Arial" charset="0"/>
            </a:endParaRPr>
          </a:p>
        </p:txBody>
      </p:sp>
      <p:sp>
        <p:nvSpPr>
          <p:cNvPr id="24612" name="Text Box 36"/>
          <p:cNvSpPr txBox="1">
            <a:spLocks noChangeArrowheads="1"/>
          </p:cNvSpPr>
          <p:nvPr/>
        </p:nvSpPr>
        <p:spPr bwMode="auto">
          <a:xfrm>
            <a:off x="3200400" y="4529138"/>
            <a:ext cx="571500" cy="228600"/>
          </a:xfrm>
          <a:prstGeom prst="rect">
            <a:avLst/>
          </a:prstGeom>
          <a:solidFill>
            <a:srgbClr val="3366FF"/>
          </a:solidFill>
          <a:ln w="9525">
            <a:solidFill>
              <a:srgbClr val="000000"/>
            </a:solidFill>
            <a:miter lim="800000"/>
            <a:headEnd/>
            <a:tailEnd/>
          </a:ln>
        </p:spPr>
        <p:txBody>
          <a:bodyPr/>
          <a:lstStyle>
            <a:lvl1pPr>
              <a:defRPr sz="2800">
                <a:solidFill>
                  <a:schemeClr val="tx1"/>
                </a:solidFill>
                <a:latin typeface="Verdana" pitchFamily="34" charset="0"/>
              </a:defRPr>
            </a:lvl1pPr>
            <a:lvl2pPr>
              <a:defRPr sz="2400">
                <a:solidFill>
                  <a:schemeClr val="tx1"/>
                </a:solidFill>
                <a:latin typeface="Verdana" pitchFamily="34" charset="0"/>
              </a:defRPr>
            </a:lvl2pPr>
            <a:lvl3pPr>
              <a:defRPr sz="2000">
                <a:solidFill>
                  <a:schemeClr val="tx1"/>
                </a:solidFill>
                <a:latin typeface="Verdana" pitchFamily="34" charset="0"/>
              </a:defRPr>
            </a:lvl3pPr>
            <a:lvl4pPr>
              <a:defRPr>
                <a:solidFill>
                  <a:schemeClr val="tx1"/>
                </a:solidFill>
                <a:latin typeface="Verdana" pitchFamily="34" charset="0"/>
              </a:defRPr>
            </a:lvl4pPr>
            <a:lvl5pPr>
              <a:defRPr sz="1600">
                <a:solidFill>
                  <a:schemeClr val="tx1"/>
                </a:solidFill>
                <a:latin typeface="Verdana" pitchFamily="34" charset="0"/>
              </a:defRPr>
            </a:lvl5pPr>
            <a:lvl6pPr eaLnBrk="0" hangingPunct="0">
              <a:defRPr sz="1600">
                <a:solidFill>
                  <a:schemeClr val="tx1"/>
                </a:solidFill>
                <a:latin typeface="Verdana" pitchFamily="34" charset="0"/>
              </a:defRPr>
            </a:lvl6pPr>
            <a:lvl7pPr eaLnBrk="0" hangingPunct="0">
              <a:defRPr sz="1600">
                <a:solidFill>
                  <a:schemeClr val="tx1"/>
                </a:solidFill>
                <a:latin typeface="Verdana" pitchFamily="34" charset="0"/>
              </a:defRPr>
            </a:lvl7pPr>
            <a:lvl8pPr eaLnBrk="0" hangingPunct="0">
              <a:defRPr sz="1600">
                <a:solidFill>
                  <a:schemeClr val="tx1"/>
                </a:solidFill>
                <a:latin typeface="Verdana" pitchFamily="34" charset="0"/>
              </a:defRPr>
            </a:lvl8pPr>
            <a:lvl9pPr eaLnBrk="0" hangingPunct="0">
              <a:defRPr sz="1600">
                <a:solidFill>
                  <a:schemeClr val="tx1"/>
                </a:solidFill>
                <a:latin typeface="Verdana" pitchFamily="34" charset="0"/>
              </a:defRPr>
            </a:lvl9pPr>
          </a:lstStyle>
          <a:p>
            <a:r>
              <a:rPr lang="en-US" altLang="bg-BG" sz="1100" b="1">
                <a:solidFill>
                  <a:srgbClr val="FFFFFF"/>
                </a:solidFill>
                <a:latin typeface="Arial" charset="0"/>
                <a:cs typeface="Times New Roman" pitchFamily="18" charset="0"/>
              </a:rPr>
              <a:t>0.15</a:t>
            </a:r>
            <a:endParaRPr lang="en-US" altLang="bg-BG" sz="1800">
              <a:latin typeface="Arial" charset="0"/>
            </a:endParaRPr>
          </a:p>
        </p:txBody>
      </p:sp>
      <p:sp>
        <p:nvSpPr>
          <p:cNvPr id="24613" name="Text Box 37"/>
          <p:cNvSpPr txBox="1">
            <a:spLocks noChangeArrowheads="1"/>
          </p:cNvSpPr>
          <p:nvPr/>
        </p:nvSpPr>
        <p:spPr bwMode="auto">
          <a:xfrm>
            <a:off x="1547813" y="4797425"/>
            <a:ext cx="457200" cy="228600"/>
          </a:xfrm>
          <a:prstGeom prst="rect">
            <a:avLst/>
          </a:prstGeom>
          <a:solidFill>
            <a:srgbClr val="3366FF"/>
          </a:solidFill>
          <a:ln w="9525">
            <a:solidFill>
              <a:srgbClr val="000000"/>
            </a:solidFill>
            <a:miter lim="800000"/>
            <a:headEnd/>
            <a:tailEnd/>
          </a:ln>
        </p:spPr>
        <p:txBody>
          <a:bodyPr/>
          <a:lstStyle>
            <a:lvl1pPr>
              <a:defRPr sz="2800">
                <a:solidFill>
                  <a:schemeClr val="tx1"/>
                </a:solidFill>
                <a:latin typeface="Verdana" pitchFamily="34" charset="0"/>
              </a:defRPr>
            </a:lvl1pPr>
            <a:lvl2pPr>
              <a:defRPr sz="2400">
                <a:solidFill>
                  <a:schemeClr val="tx1"/>
                </a:solidFill>
                <a:latin typeface="Verdana" pitchFamily="34" charset="0"/>
              </a:defRPr>
            </a:lvl2pPr>
            <a:lvl3pPr>
              <a:defRPr sz="2000">
                <a:solidFill>
                  <a:schemeClr val="tx1"/>
                </a:solidFill>
                <a:latin typeface="Verdana" pitchFamily="34" charset="0"/>
              </a:defRPr>
            </a:lvl3pPr>
            <a:lvl4pPr>
              <a:defRPr>
                <a:solidFill>
                  <a:schemeClr val="tx1"/>
                </a:solidFill>
                <a:latin typeface="Verdana" pitchFamily="34" charset="0"/>
              </a:defRPr>
            </a:lvl4pPr>
            <a:lvl5pPr>
              <a:defRPr sz="1600">
                <a:solidFill>
                  <a:schemeClr val="tx1"/>
                </a:solidFill>
                <a:latin typeface="Verdana" pitchFamily="34" charset="0"/>
              </a:defRPr>
            </a:lvl5pPr>
            <a:lvl6pPr eaLnBrk="0" hangingPunct="0">
              <a:defRPr sz="1600">
                <a:solidFill>
                  <a:schemeClr val="tx1"/>
                </a:solidFill>
                <a:latin typeface="Verdana" pitchFamily="34" charset="0"/>
              </a:defRPr>
            </a:lvl6pPr>
            <a:lvl7pPr eaLnBrk="0" hangingPunct="0">
              <a:defRPr sz="1600">
                <a:solidFill>
                  <a:schemeClr val="tx1"/>
                </a:solidFill>
                <a:latin typeface="Verdana" pitchFamily="34" charset="0"/>
              </a:defRPr>
            </a:lvl7pPr>
            <a:lvl8pPr eaLnBrk="0" hangingPunct="0">
              <a:defRPr sz="1600">
                <a:solidFill>
                  <a:schemeClr val="tx1"/>
                </a:solidFill>
                <a:latin typeface="Verdana" pitchFamily="34" charset="0"/>
              </a:defRPr>
            </a:lvl8pPr>
            <a:lvl9pPr eaLnBrk="0" hangingPunct="0">
              <a:defRPr sz="1600">
                <a:solidFill>
                  <a:schemeClr val="tx1"/>
                </a:solidFill>
                <a:latin typeface="Verdana" pitchFamily="34" charset="0"/>
              </a:defRPr>
            </a:lvl9pPr>
          </a:lstStyle>
          <a:p>
            <a:r>
              <a:rPr lang="en-US" altLang="bg-BG" sz="1100" b="1">
                <a:solidFill>
                  <a:srgbClr val="FFFFFF"/>
                </a:solidFill>
                <a:latin typeface="Arial" charset="0"/>
                <a:cs typeface="Times New Roman" pitchFamily="18" charset="0"/>
              </a:rPr>
              <a:t>0.10</a:t>
            </a:r>
            <a:endParaRPr lang="en-US" altLang="bg-BG" sz="1800">
              <a:latin typeface="Arial" charset="0"/>
            </a:endParaRPr>
          </a:p>
        </p:txBody>
      </p:sp>
      <p:sp>
        <p:nvSpPr>
          <p:cNvPr id="24614" name="Text Box 38"/>
          <p:cNvSpPr txBox="1">
            <a:spLocks noChangeArrowheads="1"/>
          </p:cNvSpPr>
          <p:nvPr/>
        </p:nvSpPr>
        <p:spPr bwMode="auto">
          <a:xfrm>
            <a:off x="6011863" y="3789363"/>
            <a:ext cx="495300" cy="228600"/>
          </a:xfrm>
          <a:prstGeom prst="rect">
            <a:avLst/>
          </a:prstGeom>
          <a:solidFill>
            <a:srgbClr val="3366FF"/>
          </a:solidFill>
          <a:ln w="9525">
            <a:solidFill>
              <a:srgbClr val="000000"/>
            </a:solidFill>
            <a:miter lim="800000"/>
            <a:headEnd/>
            <a:tailEnd/>
          </a:ln>
        </p:spPr>
        <p:txBody>
          <a:bodyPr/>
          <a:lstStyle>
            <a:lvl1pPr>
              <a:defRPr sz="2800">
                <a:solidFill>
                  <a:schemeClr val="tx1"/>
                </a:solidFill>
                <a:latin typeface="Verdana" pitchFamily="34" charset="0"/>
              </a:defRPr>
            </a:lvl1pPr>
            <a:lvl2pPr>
              <a:defRPr sz="2400">
                <a:solidFill>
                  <a:schemeClr val="tx1"/>
                </a:solidFill>
                <a:latin typeface="Verdana" pitchFamily="34" charset="0"/>
              </a:defRPr>
            </a:lvl2pPr>
            <a:lvl3pPr>
              <a:defRPr sz="2000">
                <a:solidFill>
                  <a:schemeClr val="tx1"/>
                </a:solidFill>
                <a:latin typeface="Verdana" pitchFamily="34" charset="0"/>
              </a:defRPr>
            </a:lvl3pPr>
            <a:lvl4pPr>
              <a:defRPr>
                <a:solidFill>
                  <a:schemeClr val="tx1"/>
                </a:solidFill>
                <a:latin typeface="Verdana" pitchFamily="34" charset="0"/>
              </a:defRPr>
            </a:lvl4pPr>
            <a:lvl5pPr>
              <a:defRPr sz="1600">
                <a:solidFill>
                  <a:schemeClr val="tx1"/>
                </a:solidFill>
                <a:latin typeface="Verdana" pitchFamily="34" charset="0"/>
              </a:defRPr>
            </a:lvl5pPr>
            <a:lvl6pPr eaLnBrk="0" hangingPunct="0">
              <a:defRPr sz="1600">
                <a:solidFill>
                  <a:schemeClr val="tx1"/>
                </a:solidFill>
                <a:latin typeface="Verdana" pitchFamily="34" charset="0"/>
              </a:defRPr>
            </a:lvl6pPr>
            <a:lvl7pPr eaLnBrk="0" hangingPunct="0">
              <a:defRPr sz="1600">
                <a:solidFill>
                  <a:schemeClr val="tx1"/>
                </a:solidFill>
                <a:latin typeface="Verdana" pitchFamily="34" charset="0"/>
              </a:defRPr>
            </a:lvl7pPr>
            <a:lvl8pPr eaLnBrk="0" hangingPunct="0">
              <a:defRPr sz="1600">
                <a:solidFill>
                  <a:schemeClr val="tx1"/>
                </a:solidFill>
                <a:latin typeface="Verdana" pitchFamily="34" charset="0"/>
              </a:defRPr>
            </a:lvl8pPr>
            <a:lvl9pPr eaLnBrk="0" hangingPunct="0">
              <a:defRPr sz="1600">
                <a:solidFill>
                  <a:schemeClr val="tx1"/>
                </a:solidFill>
                <a:latin typeface="Verdana" pitchFamily="34" charset="0"/>
              </a:defRPr>
            </a:lvl9pPr>
          </a:lstStyle>
          <a:p>
            <a:r>
              <a:rPr lang="en-US" altLang="bg-BG" sz="1000" b="1">
                <a:solidFill>
                  <a:srgbClr val="FFFFFF"/>
                </a:solidFill>
                <a:latin typeface="Arial" charset="0"/>
                <a:cs typeface="Times New Roman" pitchFamily="18" charset="0"/>
              </a:rPr>
              <a:t>0.40</a:t>
            </a:r>
            <a:endParaRPr lang="en-US" altLang="bg-BG" sz="1800">
              <a:latin typeface="Arial" charset="0"/>
            </a:endParaRPr>
          </a:p>
        </p:txBody>
      </p:sp>
      <p:sp>
        <p:nvSpPr>
          <p:cNvPr id="24615" name="Line 39"/>
          <p:cNvSpPr>
            <a:spLocks noChangeShapeType="1"/>
          </p:cNvSpPr>
          <p:nvPr/>
        </p:nvSpPr>
        <p:spPr bwMode="auto">
          <a:xfrm>
            <a:off x="4500563" y="3213100"/>
            <a:ext cx="0" cy="457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bg-BG"/>
          </a:p>
        </p:txBody>
      </p:sp>
      <p:sp>
        <p:nvSpPr>
          <p:cNvPr id="24616" name="Line 40"/>
          <p:cNvSpPr>
            <a:spLocks noChangeShapeType="1"/>
          </p:cNvSpPr>
          <p:nvPr/>
        </p:nvSpPr>
        <p:spPr bwMode="auto">
          <a:xfrm>
            <a:off x="4500563" y="2133600"/>
            <a:ext cx="0" cy="3429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bg-BG"/>
          </a:p>
        </p:txBody>
      </p:sp>
      <p:sp>
        <p:nvSpPr>
          <p:cNvPr id="24617" name="Line 41"/>
          <p:cNvSpPr>
            <a:spLocks noChangeShapeType="1"/>
          </p:cNvSpPr>
          <p:nvPr/>
        </p:nvSpPr>
        <p:spPr bwMode="auto">
          <a:xfrm>
            <a:off x="2216150" y="1239838"/>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bg-BG"/>
          </a:p>
        </p:txBody>
      </p:sp>
      <p:sp>
        <p:nvSpPr>
          <p:cNvPr id="24618" name="Rectangle 42"/>
          <p:cNvSpPr>
            <a:spLocks noChangeArrowheads="1"/>
          </p:cNvSpPr>
          <p:nvPr/>
        </p:nvSpPr>
        <p:spPr bwMode="auto">
          <a:xfrm>
            <a:off x="0" y="12398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pPr algn="l"/>
            <a:endParaRPr lang="bg-BG" altLang="bg-BG"/>
          </a:p>
        </p:txBody>
      </p:sp>
      <p:sp>
        <p:nvSpPr>
          <p:cNvPr id="24619" name="Rectangle 43"/>
          <p:cNvSpPr>
            <a:spLocks noChangeArrowheads="1"/>
          </p:cNvSpPr>
          <p:nvPr/>
        </p:nvSpPr>
        <p:spPr bwMode="auto">
          <a:xfrm>
            <a:off x="4479925" y="1239838"/>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pPr algn="l"/>
            <a:r>
              <a:rPr lang="bg-BG" altLang="bg-BG" sz="1100"/>
              <a:t/>
            </a:r>
            <a:br>
              <a:rPr lang="bg-BG" altLang="bg-BG" sz="1100"/>
            </a:br>
            <a:endParaRPr lang="bg-BG" altLang="bg-BG"/>
          </a:p>
          <a:p>
            <a:pPr algn="l" eaLnBrk="0" hangingPunct="0"/>
            <a:endParaRPr lang="bg-BG" altLang="bg-BG"/>
          </a:p>
        </p:txBody>
      </p:sp>
      <p:sp>
        <p:nvSpPr>
          <p:cNvPr id="24620" name="Rectangle 44"/>
          <p:cNvSpPr>
            <a:spLocks noChangeArrowheads="1"/>
          </p:cNvSpPr>
          <p:nvPr/>
        </p:nvSpPr>
        <p:spPr bwMode="auto">
          <a:xfrm>
            <a:off x="0" y="204946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pPr algn="l"/>
            <a:endParaRPr lang="bg-BG" altLang="bg-BG"/>
          </a:p>
          <a:p>
            <a:pPr algn="l" eaLnBrk="0" hangingPunct="0"/>
            <a:endParaRPr lang="bg-BG" altLang="bg-BG"/>
          </a:p>
        </p:txBody>
      </p:sp>
      <p:sp>
        <p:nvSpPr>
          <p:cNvPr id="24621" name="Rectangle 45"/>
          <p:cNvSpPr>
            <a:spLocks noGrp="1" noChangeArrowheads="1"/>
          </p:cNvSpPr>
          <p:nvPr>
            <p:ph type="title"/>
          </p:nvPr>
        </p:nvSpPr>
        <p:spPr>
          <a:xfrm>
            <a:off x="0" y="5805488"/>
            <a:ext cx="9144000" cy="1052512"/>
          </a:xfrm>
          <a:solidFill>
            <a:schemeClr val="bg1"/>
          </a:solidFill>
        </p:spPr>
        <p:txBody>
          <a:bodyPr/>
          <a:lstStyle/>
          <a:p>
            <a:pPr eaLnBrk="1" hangingPunct="1"/>
            <a:r>
              <a:rPr lang="bg-BG" altLang="bg-BG" sz="1800" b="1" smtClean="0">
                <a:solidFill>
                  <a:srgbClr val="FF5050"/>
                </a:solidFill>
              </a:rPr>
              <a:t>Дихателна система:</a:t>
            </a:r>
            <a:r>
              <a:rPr lang="bg-BG" altLang="bg-BG" sz="1800" b="1" smtClean="0">
                <a:solidFill>
                  <a:srgbClr val="000066"/>
                </a:solidFill>
              </a:rPr>
              <a:t> носоглътка, трахеобронхиален и белодробен отдели (</a:t>
            </a:r>
            <a:r>
              <a:rPr lang="en-US" altLang="bg-BG" sz="1800" b="1" smtClean="0">
                <a:solidFill>
                  <a:srgbClr val="000066"/>
                </a:solidFill>
              </a:rPr>
              <a:t>a,b,c,d,e,f,g,h,i</a:t>
            </a:r>
            <a:r>
              <a:rPr lang="bg-BG" altLang="bg-BG" sz="1800" b="1" smtClean="0">
                <a:solidFill>
                  <a:srgbClr val="000066"/>
                </a:solidFill>
              </a:rPr>
              <a:t> – части от пренесената активност от белите дробове в кръвта, стомашно-чревния тракт и лимфните възли)</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noChangeArrowheads="1"/>
          </p:cNvSpPr>
          <p:nvPr>
            <p:ph type="body" idx="1"/>
          </p:nvPr>
        </p:nvSpPr>
        <p:spPr>
          <a:xfrm>
            <a:off x="2268538" y="2349500"/>
            <a:ext cx="6399212" cy="3756025"/>
          </a:xfrm>
          <a:solidFill>
            <a:schemeClr val="bg1"/>
          </a:solidFill>
          <a:ln>
            <a:solidFill>
              <a:srgbClr val="000066"/>
            </a:solidFill>
            <a:miter lim="800000"/>
            <a:headEnd/>
            <a:tailEnd/>
          </a:ln>
        </p:spPr>
        <p:txBody>
          <a:bodyPr/>
          <a:lstStyle/>
          <a:p>
            <a:pPr eaLnBrk="1" hangingPunct="1"/>
            <a:endParaRPr lang="bg-BG" altLang="bg-BG" sz="2000" smtClean="0">
              <a:solidFill>
                <a:srgbClr val="000066"/>
              </a:solidFill>
            </a:endParaRPr>
          </a:p>
          <a:p>
            <a:pPr eaLnBrk="1" hangingPunct="1"/>
            <a:r>
              <a:rPr lang="bg-BG" altLang="bg-BG" sz="2000" smtClean="0">
                <a:solidFill>
                  <a:srgbClr val="000066"/>
                </a:solidFill>
              </a:rPr>
              <a:t>Като изключим факта, че белите дробове играят твърде малка роля в процеса на всмукване на трудно разтворимите РВ, то </a:t>
            </a:r>
            <a:r>
              <a:rPr lang="bg-BG" altLang="bg-BG" sz="2000" smtClean="0">
                <a:solidFill>
                  <a:srgbClr val="FF5050"/>
                </a:solidFill>
              </a:rPr>
              <a:t>за разтворимите РВ</a:t>
            </a:r>
            <a:r>
              <a:rPr lang="bg-BG" altLang="bg-BG" sz="2000" smtClean="0">
                <a:solidFill>
                  <a:srgbClr val="000066"/>
                </a:solidFill>
              </a:rPr>
              <a:t> именно </a:t>
            </a:r>
            <a:r>
              <a:rPr lang="bg-BG" altLang="bg-BG" sz="2000" smtClean="0">
                <a:solidFill>
                  <a:srgbClr val="FF5050"/>
                </a:solidFill>
              </a:rPr>
              <a:t>инхалаторният път</a:t>
            </a:r>
            <a:r>
              <a:rPr lang="bg-BG" altLang="bg-BG" sz="2000" smtClean="0">
                <a:solidFill>
                  <a:srgbClr val="000066"/>
                </a:solidFill>
              </a:rPr>
              <a:t> на постъпване се явява един от </a:t>
            </a:r>
            <a:r>
              <a:rPr lang="bg-BG" altLang="bg-BG" sz="2000" smtClean="0">
                <a:solidFill>
                  <a:srgbClr val="FF5050"/>
                </a:solidFill>
              </a:rPr>
              <a:t>най-опасните и основните.</a:t>
            </a:r>
            <a:r>
              <a:rPr lang="bg-BG" altLang="bg-BG" smtClean="0">
                <a:solidFill>
                  <a:srgbClr val="FF5050"/>
                </a:solidFill>
              </a:rPr>
              <a:t>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258888" y="2565400"/>
            <a:ext cx="7424737" cy="1219200"/>
          </a:xfrm>
          <a:ln>
            <a:solidFill>
              <a:srgbClr val="000066"/>
            </a:solidFill>
            <a:miter lim="800000"/>
            <a:headEnd/>
            <a:tailEnd/>
          </a:ln>
        </p:spPr>
        <p:txBody>
          <a:bodyPr/>
          <a:lstStyle/>
          <a:p>
            <a:pPr algn="ctr" eaLnBrk="1" hangingPunct="1"/>
            <a:r>
              <a:rPr lang="bg-BG" altLang="bg-BG" smtClean="0">
                <a:solidFill>
                  <a:srgbClr val="FF5050"/>
                </a:solidFill>
              </a:rPr>
              <a:t>ІІ. Храносмилателна система</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0722">
                                            <p:txEl>
                                              <p:charRg st="4294967295" end="4294967295"/>
                                            </p:txEl>
                                          </p:spTgt>
                                        </p:tgtEl>
                                        <p:attrNameLst>
                                          <p:attrName>style.visibility</p:attrName>
                                        </p:attrNameLst>
                                      </p:cBhvr>
                                      <p:to>
                                        <p:strVal val="visible"/>
                                      </p:to>
                                    </p:set>
                                    <p:anim calcmode="lin" valueType="num">
                                      <p:cBhvr>
                                        <p:cTn id="7" dur="1000" fill="hold"/>
                                        <p:tgtEl>
                                          <p:spTgt spid="30722">
                                            <p:txEl>
                                              <p:charRg st="4294967295" end="4294967295"/>
                                            </p:txEl>
                                          </p:spTgt>
                                        </p:tgtEl>
                                        <p:attrNameLst>
                                          <p:attrName>ppt_x</p:attrName>
                                        </p:attrNameLst>
                                      </p:cBhvr>
                                      <p:tavLst>
                                        <p:tav tm="0">
                                          <p:val>
                                            <p:strVal val="#ppt_x-.2"/>
                                          </p:val>
                                        </p:tav>
                                        <p:tav tm="100000">
                                          <p:val>
                                            <p:strVal val="#ppt_x"/>
                                          </p:val>
                                        </p:tav>
                                      </p:tavLst>
                                    </p:anim>
                                    <p:anim calcmode="lin" valueType="num">
                                      <p:cBhvr>
                                        <p:cTn id="8" dur="1000" fill="hold"/>
                                        <p:tgtEl>
                                          <p:spTgt spid="30722">
                                            <p:txEl>
                                              <p:charRg st="4294967295" end="4294967295"/>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30722">
                                            <p:txEl>
                                              <p:charRg st="4294967295" end="429496729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8" descr="r001-001"/>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5" descr="r001-005"/>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7" descr="r001-006"/>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5" descr="r001-007"/>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ph type="body" sz="half" idx="1"/>
          </p:nvPr>
        </p:nvSpPr>
        <p:spPr>
          <a:xfrm>
            <a:off x="179388" y="765175"/>
            <a:ext cx="4033837" cy="4751388"/>
          </a:xfrm>
          <a:solidFill>
            <a:schemeClr val="bg1"/>
          </a:solidFill>
          <a:ln>
            <a:solidFill>
              <a:srgbClr val="000066"/>
            </a:solidFill>
            <a:miter lim="800000"/>
            <a:headEnd/>
            <a:tailEnd/>
          </a:ln>
        </p:spPr>
        <p:txBody>
          <a:bodyPr/>
          <a:lstStyle/>
          <a:p>
            <a:pPr eaLnBrk="1" hangingPunct="1">
              <a:lnSpc>
                <a:spcPct val="80000"/>
              </a:lnSpc>
            </a:pPr>
            <a:r>
              <a:rPr lang="bg-BG" altLang="bg-BG" sz="2000" smtClean="0">
                <a:solidFill>
                  <a:srgbClr val="000066"/>
                </a:solidFill>
              </a:rPr>
              <a:t>При попадане на РВ в околната среда по хранителните биологични вериги, те попадат в човешкия организъм. Затова пътят на постъпване на РВ в стомашно-чревния тракт и тяхното придвижване в основни линии е същия, както за обикновените химични вещества, съдържащи се в хранителните продукти. </a:t>
            </a:r>
          </a:p>
        </p:txBody>
      </p:sp>
      <p:sp>
        <p:nvSpPr>
          <p:cNvPr id="31749" name="Rectangle 5"/>
          <p:cNvSpPr>
            <a:spLocks noGrp="1" noChangeArrowheads="1"/>
          </p:cNvSpPr>
          <p:nvPr>
            <p:ph type="body" sz="half" idx="2"/>
          </p:nvPr>
        </p:nvSpPr>
        <p:spPr>
          <a:xfrm>
            <a:off x="4572000" y="1557338"/>
            <a:ext cx="4248150" cy="4548187"/>
          </a:xfrm>
          <a:solidFill>
            <a:srgbClr val="66CCFF"/>
          </a:solidFill>
        </p:spPr>
        <p:txBody>
          <a:bodyPr/>
          <a:lstStyle/>
          <a:p>
            <a:pPr eaLnBrk="1" hangingPunct="1">
              <a:lnSpc>
                <a:spcPct val="80000"/>
              </a:lnSpc>
              <a:buFontTx/>
              <a:buNone/>
            </a:pPr>
            <a:r>
              <a:rPr lang="bg-BG" altLang="bg-BG" sz="2000" smtClean="0">
                <a:solidFill>
                  <a:schemeClr val="bg1"/>
                </a:solidFill>
              </a:rPr>
              <a:t>Върху процесите на всмукване съществено влияние имат следните фактори:</a:t>
            </a:r>
          </a:p>
          <a:p>
            <a:pPr eaLnBrk="1" hangingPunct="1">
              <a:lnSpc>
                <a:spcPct val="80000"/>
              </a:lnSpc>
              <a:buFontTx/>
              <a:buNone/>
            </a:pPr>
            <a:endParaRPr lang="bg-BG" altLang="bg-BG" sz="2000" smtClean="0">
              <a:solidFill>
                <a:schemeClr val="bg1"/>
              </a:solidFill>
            </a:endParaRPr>
          </a:p>
          <a:p>
            <a:pPr eaLnBrk="1" hangingPunct="1">
              <a:lnSpc>
                <a:spcPct val="80000"/>
              </a:lnSpc>
            </a:pPr>
            <a:r>
              <a:rPr lang="bg-BG" altLang="bg-BG" sz="2000" smtClean="0">
                <a:solidFill>
                  <a:srgbClr val="000066"/>
                </a:solidFill>
              </a:rPr>
              <a:t>Физико-химичните свойства на съединението</a:t>
            </a:r>
          </a:p>
          <a:p>
            <a:pPr eaLnBrk="1" hangingPunct="1">
              <a:lnSpc>
                <a:spcPct val="80000"/>
              </a:lnSpc>
              <a:buFontTx/>
              <a:buNone/>
            </a:pPr>
            <a:endParaRPr lang="bg-BG" altLang="bg-BG" sz="2000" smtClean="0">
              <a:solidFill>
                <a:srgbClr val="000066"/>
              </a:solidFill>
            </a:endParaRPr>
          </a:p>
          <a:p>
            <a:pPr eaLnBrk="1" hangingPunct="1">
              <a:lnSpc>
                <a:spcPct val="80000"/>
              </a:lnSpc>
            </a:pPr>
            <a:r>
              <a:rPr lang="bg-BG" altLang="bg-BG" sz="2000" smtClean="0">
                <a:solidFill>
                  <a:srgbClr val="000066"/>
                </a:solidFill>
              </a:rPr>
              <a:t>Състоянието на храносмилателния тракт</a:t>
            </a:r>
          </a:p>
          <a:p>
            <a:pPr eaLnBrk="1" hangingPunct="1">
              <a:lnSpc>
                <a:spcPct val="80000"/>
              </a:lnSpc>
              <a:buFontTx/>
              <a:buNone/>
            </a:pPr>
            <a:endParaRPr lang="bg-BG" altLang="bg-BG" sz="2000" smtClean="0">
              <a:solidFill>
                <a:srgbClr val="000066"/>
              </a:solidFill>
            </a:endParaRPr>
          </a:p>
          <a:p>
            <a:pPr eaLnBrk="1" hangingPunct="1">
              <a:lnSpc>
                <a:spcPct val="80000"/>
              </a:lnSpc>
            </a:pPr>
            <a:r>
              <a:rPr lang="bg-BG" altLang="bg-BG" sz="2000" smtClean="0">
                <a:solidFill>
                  <a:srgbClr val="000066"/>
                </a:solidFill>
              </a:rPr>
              <a:t>рН на средата</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1747">
                                            <p:bg/>
                                          </p:spTgt>
                                        </p:tgtEl>
                                        <p:attrNameLst>
                                          <p:attrName>style.visibility</p:attrName>
                                        </p:attrNameLst>
                                      </p:cBhvr>
                                      <p:to>
                                        <p:strVal val="visible"/>
                                      </p:to>
                                    </p:set>
                                    <p:animEffect transition="in" filter="diamond(in)">
                                      <p:cBhvr>
                                        <p:cTn id="7" dur="2000"/>
                                        <p:tgtEl>
                                          <p:spTgt spid="31747">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1747">
                                            <p:txEl>
                                              <p:pRg st="0" end="0"/>
                                            </p:txEl>
                                          </p:spTgt>
                                        </p:tgtEl>
                                        <p:attrNameLst>
                                          <p:attrName>style.visibility</p:attrName>
                                        </p:attrNameLst>
                                      </p:cBhvr>
                                      <p:to>
                                        <p:strVal val="visible"/>
                                      </p:to>
                                    </p:set>
                                    <p:animEffect transition="in" filter="diamond(in)">
                                      <p:cBhvr>
                                        <p:cTn id="12" dur="2000"/>
                                        <p:tgtEl>
                                          <p:spTgt spid="3174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31749">
                                            <p:bg/>
                                          </p:spTgt>
                                        </p:tgtEl>
                                        <p:attrNameLst>
                                          <p:attrName>style.visibility</p:attrName>
                                        </p:attrNameLst>
                                      </p:cBhvr>
                                      <p:to>
                                        <p:strVal val="visible"/>
                                      </p:to>
                                    </p:set>
                                    <p:animEffect transition="in" filter="diamond(in)">
                                      <p:cBhvr>
                                        <p:cTn id="17" dur="2000"/>
                                        <p:tgtEl>
                                          <p:spTgt spid="31749">
                                            <p:bg/>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31749">
                                            <p:txEl>
                                              <p:pRg st="0" end="0"/>
                                            </p:txEl>
                                          </p:spTgt>
                                        </p:tgtEl>
                                        <p:attrNameLst>
                                          <p:attrName>style.visibility</p:attrName>
                                        </p:attrNameLst>
                                      </p:cBhvr>
                                      <p:to>
                                        <p:strVal val="visible"/>
                                      </p:to>
                                    </p:set>
                                    <p:animEffect transition="in" filter="diamond(in)">
                                      <p:cBhvr>
                                        <p:cTn id="22" dur="2000"/>
                                        <p:tgtEl>
                                          <p:spTgt spid="31749">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31749">
                                            <p:txEl>
                                              <p:pRg st="2" end="2"/>
                                            </p:txEl>
                                          </p:spTgt>
                                        </p:tgtEl>
                                        <p:attrNameLst>
                                          <p:attrName>style.visibility</p:attrName>
                                        </p:attrNameLst>
                                      </p:cBhvr>
                                      <p:to>
                                        <p:strVal val="visible"/>
                                      </p:to>
                                    </p:set>
                                    <p:animEffect transition="in" filter="diamond(in)">
                                      <p:cBhvr>
                                        <p:cTn id="27" dur="2000"/>
                                        <p:tgtEl>
                                          <p:spTgt spid="31749">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31749">
                                            <p:txEl>
                                              <p:pRg st="4" end="4"/>
                                            </p:txEl>
                                          </p:spTgt>
                                        </p:tgtEl>
                                        <p:attrNameLst>
                                          <p:attrName>style.visibility</p:attrName>
                                        </p:attrNameLst>
                                      </p:cBhvr>
                                      <p:to>
                                        <p:strVal val="visible"/>
                                      </p:to>
                                    </p:set>
                                    <p:animEffect transition="in" filter="diamond(in)">
                                      <p:cBhvr>
                                        <p:cTn id="32" dur="2000"/>
                                        <p:tgtEl>
                                          <p:spTgt spid="31749">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31749">
                                            <p:txEl>
                                              <p:pRg st="6" end="6"/>
                                            </p:txEl>
                                          </p:spTgt>
                                        </p:tgtEl>
                                        <p:attrNameLst>
                                          <p:attrName>style.visibility</p:attrName>
                                        </p:attrNameLst>
                                      </p:cBhvr>
                                      <p:to>
                                        <p:strVal val="visible"/>
                                      </p:to>
                                    </p:set>
                                    <p:animEffect transition="in" filter="diamond(in)">
                                      <p:cBhvr>
                                        <p:cTn id="37" dur="2000"/>
                                        <p:tgtEl>
                                          <p:spTgt spid="3174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animBg="1"/>
      <p:bldP spid="31749"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533400"/>
            <a:ext cx="8215312" cy="1095375"/>
          </a:xfrm>
        </p:spPr>
        <p:txBody>
          <a:bodyPr/>
          <a:lstStyle/>
          <a:p>
            <a:pPr algn="ctr">
              <a:defRPr/>
            </a:pPr>
            <a:r>
              <a:rPr lang="bg-BG" sz="2400" dirty="0" smtClean="0">
                <a:latin typeface="+mn-lt"/>
                <a:cs typeface="Times New Roman" panose="02020603050405020304" pitchFamily="18" charset="0"/>
              </a:rPr>
              <a:t>Фактори, влияещи върху биологичния ефект при инкорпорация на радиоактивни вещества</a:t>
            </a:r>
            <a:endParaRPr lang="bg-BG" sz="2400" dirty="0">
              <a:latin typeface="+mn-lt"/>
            </a:endParaRPr>
          </a:p>
        </p:txBody>
      </p:sp>
      <p:sp>
        <p:nvSpPr>
          <p:cNvPr id="3" name="Content Placeholder 2"/>
          <p:cNvSpPr>
            <a:spLocks noGrp="1"/>
          </p:cNvSpPr>
          <p:nvPr>
            <p:ph idx="1"/>
          </p:nvPr>
        </p:nvSpPr>
        <p:spPr>
          <a:xfrm>
            <a:off x="468313" y="1628775"/>
            <a:ext cx="7991475" cy="4824413"/>
          </a:xfrm>
        </p:spPr>
        <p:txBody>
          <a:bodyPr/>
          <a:lstStyle/>
          <a:p>
            <a:pPr marL="0" indent="0" algn="just">
              <a:buFontTx/>
              <a:buNone/>
              <a:defRPr/>
            </a:pPr>
            <a:r>
              <a:rPr lang="bg-BG" sz="2000" dirty="0" smtClean="0">
                <a:cs typeface="Times New Roman" panose="02020603050405020304" pitchFamily="18" charset="0"/>
              </a:rPr>
              <a:t>Или при инкорпорация става дума за много по-голяма продължителност на облъчването, в сравнение с външното облъчване</a:t>
            </a:r>
            <a:r>
              <a:rPr lang="bg-BG" sz="2000" dirty="0" smtClean="0"/>
              <a:t>.</a:t>
            </a:r>
          </a:p>
          <a:p>
            <a:pPr algn="just">
              <a:buFont typeface="Wingdings" panose="05000000000000000000" pitchFamily="2" charset="2"/>
              <a:buChar char="q"/>
              <a:defRPr/>
            </a:pPr>
            <a:r>
              <a:rPr lang="bg-BG" sz="2000" b="1" dirty="0" smtClean="0">
                <a:cs typeface="Times New Roman" panose="02020603050405020304" pitchFamily="18" charset="0"/>
              </a:rPr>
              <a:t>Физико-химични свойства на радионуклида.</a:t>
            </a:r>
          </a:p>
          <a:p>
            <a:pPr marL="0" indent="0" algn="just">
              <a:buFontTx/>
              <a:buNone/>
              <a:defRPr/>
            </a:pPr>
            <a:r>
              <a:rPr lang="bg-BG" sz="2000" dirty="0" smtClean="0">
                <a:cs typeface="Times New Roman" panose="02020603050405020304" pitchFamily="18" charset="0"/>
              </a:rPr>
              <a:t>Те са от голямо значение за биологичния ефект, особено разтворимостта. Различно е поведението на разтворимите и трудно разтворимите радиоактивни вещества и оттам и влиянието им върху биологичния ефект. </a:t>
            </a:r>
          </a:p>
          <a:p>
            <a:pPr algn="just">
              <a:buFont typeface="Wingdings" panose="05000000000000000000" pitchFamily="2" charset="2"/>
              <a:buChar char="q"/>
              <a:defRPr/>
            </a:pPr>
            <a:r>
              <a:rPr lang="bg-BG" sz="2000" b="1" dirty="0" smtClean="0">
                <a:cs typeface="Times New Roman" panose="02020603050405020304" pitchFamily="18" charset="0"/>
              </a:rPr>
              <a:t>Тегловност на радионуклидите</a:t>
            </a:r>
          </a:p>
          <a:p>
            <a:pPr marL="0" indent="0" algn="just">
              <a:buFontTx/>
              <a:buNone/>
              <a:defRPr/>
            </a:pPr>
            <a:r>
              <a:rPr lang="bg-BG" sz="2000" dirty="0" smtClean="0">
                <a:cs typeface="Times New Roman" panose="02020603050405020304" pitchFamily="18" charset="0"/>
              </a:rPr>
              <a:t>Под тегловност разбираме практически неизмерими количества с обичайните мерки за тегло. Става дума за брой активни атоми. В една капка например може да има активност от 10 микрокюри.</a:t>
            </a:r>
          </a:p>
          <a:p>
            <a:pPr algn="just">
              <a:buFont typeface="Wingdings" panose="05000000000000000000" pitchFamily="2" charset="2"/>
              <a:buChar char="q"/>
              <a:defRPr/>
            </a:pPr>
            <a:r>
              <a:rPr lang="bg-BG" sz="2000" b="1" dirty="0" smtClean="0">
                <a:cs typeface="Times New Roman" panose="02020603050405020304" pitchFamily="18" charset="0"/>
              </a:rPr>
              <a:t>Изотопни и неизотопни носители</a:t>
            </a:r>
            <a:endParaRPr lang="bg-BG" sz="2000" b="1" dirty="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Grp="1" noChangeArrowheads="1"/>
          </p:cNvSpPr>
          <p:nvPr>
            <p:ph type="body" sz="half" idx="1"/>
          </p:nvPr>
        </p:nvSpPr>
        <p:spPr>
          <a:xfrm>
            <a:off x="2411413" y="2852738"/>
            <a:ext cx="6335712" cy="3502025"/>
          </a:xfrm>
          <a:ln>
            <a:solidFill>
              <a:srgbClr val="000066"/>
            </a:solidFill>
            <a:miter lim="800000"/>
            <a:headEnd/>
            <a:tailEnd/>
          </a:ln>
        </p:spPr>
        <p:txBody>
          <a:bodyPr/>
          <a:lstStyle/>
          <a:p>
            <a:pPr eaLnBrk="1" hangingPunct="1">
              <a:lnSpc>
                <a:spcPct val="80000"/>
              </a:lnSpc>
            </a:pPr>
            <a:endParaRPr lang="bg-BG" altLang="bg-BG" sz="2000" smtClean="0">
              <a:solidFill>
                <a:srgbClr val="000066"/>
              </a:solidFill>
            </a:endParaRPr>
          </a:p>
          <a:p>
            <a:pPr eaLnBrk="1" hangingPunct="1">
              <a:lnSpc>
                <a:spcPct val="80000"/>
              </a:lnSpc>
            </a:pPr>
            <a:r>
              <a:rPr lang="bg-BG" altLang="bg-BG" sz="2000" smtClean="0">
                <a:solidFill>
                  <a:srgbClr val="000066"/>
                </a:solidFill>
              </a:rPr>
              <a:t>За количествена оценка на всмукването на РВ от храносмилателния тракт в кръвоносната и лимфните системи, се използва </a:t>
            </a:r>
            <a:r>
              <a:rPr lang="bg-BG" altLang="bg-BG" sz="2000" smtClean="0">
                <a:solidFill>
                  <a:srgbClr val="FF5050"/>
                </a:solidFill>
              </a:rPr>
              <a:t>величината „коефициент на всмукване”.</a:t>
            </a:r>
            <a:r>
              <a:rPr lang="bg-BG" altLang="bg-BG" sz="2000" smtClean="0">
                <a:solidFill>
                  <a:srgbClr val="000066"/>
                </a:solidFill>
              </a:rPr>
              <a:t> Тя представлява </a:t>
            </a:r>
            <a:r>
              <a:rPr lang="bg-BG" altLang="bg-BG" sz="2000" smtClean="0">
                <a:solidFill>
                  <a:srgbClr val="FF5050"/>
                </a:solidFill>
              </a:rPr>
              <a:t>частта от радионуклида</a:t>
            </a:r>
            <a:r>
              <a:rPr lang="bg-BG" altLang="bg-BG" sz="2000" smtClean="0">
                <a:solidFill>
                  <a:srgbClr val="000066"/>
                </a:solidFill>
              </a:rPr>
              <a:t>, намерена в организма за </a:t>
            </a:r>
            <a:r>
              <a:rPr lang="bg-BG" altLang="bg-BG" sz="2000" smtClean="0">
                <a:solidFill>
                  <a:srgbClr val="FF5050"/>
                </a:solidFill>
              </a:rPr>
              <a:t>периода на наблюдение, отнесена към изходното количество.</a:t>
            </a:r>
            <a:r>
              <a:rPr lang="bg-BG" altLang="bg-BG" sz="2000" smtClean="0">
                <a:solidFill>
                  <a:srgbClr val="000066"/>
                </a:solidFill>
              </a:rPr>
              <a:t> </a:t>
            </a:r>
          </a:p>
        </p:txBody>
      </p:sp>
      <p:sp>
        <p:nvSpPr>
          <p:cNvPr id="32771" name="Rectangle 5"/>
          <p:cNvSpPr>
            <a:spLocks noGrp="1" noChangeArrowheads="1"/>
          </p:cNvSpPr>
          <p:nvPr>
            <p:ph type="body" sz="half" idx="2"/>
          </p:nvPr>
        </p:nvSpPr>
        <p:spPr>
          <a:xfrm>
            <a:off x="4284663" y="476250"/>
            <a:ext cx="4679950" cy="5649913"/>
          </a:xfrm>
        </p:spPr>
        <p:txBody>
          <a:bodyPr/>
          <a:lstStyle/>
          <a:p>
            <a:pPr eaLnBrk="1" hangingPunct="1">
              <a:lnSpc>
                <a:spcPct val="80000"/>
              </a:lnSpc>
            </a:pPr>
            <a:endParaRPr lang="bg-BG" altLang="bg-BG" sz="2000" smtClean="0"/>
          </a:p>
          <a:p>
            <a:pPr eaLnBrk="1" hangingPunct="1">
              <a:lnSpc>
                <a:spcPct val="80000"/>
              </a:lnSpc>
            </a:pPr>
            <a:endParaRPr lang="bg-BG" altLang="bg-BG" sz="1400"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187450" y="533400"/>
            <a:ext cx="7705725" cy="1023938"/>
          </a:xfrm>
          <a:ln>
            <a:solidFill>
              <a:srgbClr val="000066"/>
            </a:solidFill>
            <a:miter lim="800000"/>
            <a:headEnd/>
            <a:tailEnd/>
          </a:ln>
        </p:spPr>
        <p:txBody>
          <a:bodyPr/>
          <a:lstStyle/>
          <a:p>
            <a:pPr eaLnBrk="1" hangingPunct="1"/>
            <a:r>
              <a:rPr lang="bg-BG" altLang="bg-BG" sz="2400" smtClean="0">
                <a:solidFill>
                  <a:srgbClr val="000066"/>
                </a:solidFill>
              </a:rPr>
              <a:t>Според коефициента на всмукване радионуклидите се разделят на</a:t>
            </a:r>
            <a:r>
              <a:rPr lang="bg-BG" altLang="bg-BG" sz="2400" smtClean="0"/>
              <a:t> </a:t>
            </a:r>
            <a:r>
              <a:rPr lang="bg-BG" altLang="bg-BG" sz="2400" smtClean="0">
                <a:solidFill>
                  <a:srgbClr val="FF5050"/>
                </a:solidFill>
              </a:rPr>
              <a:t>4 групи:</a:t>
            </a:r>
            <a:br>
              <a:rPr lang="bg-BG" altLang="bg-BG" sz="2400" smtClean="0">
                <a:solidFill>
                  <a:srgbClr val="FF5050"/>
                </a:solidFill>
              </a:rPr>
            </a:br>
            <a:endParaRPr lang="bg-BG" altLang="bg-BG" sz="2400" smtClean="0">
              <a:solidFill>
                <a:srgbClr val="FF5050"/>
              </a:solidFill>
            </a:endParaRPr>
          </a:p>
        </p:txBody>
      </p:sp>
      <p:sp>
        <p:nvSpPr>
          <p:cNvPr id="35843" name="Rectangle 3"/>
          <p:cNvSpPr>
            <a:spLocks noGrp="1" noChangeArrowheads="1"/>
          </p:cNvSpPr>
          <p:nvPr>
            <p:ph type="body" sz="half" idx="1"/>
          </p:nvPr>
        </p:nvSpPr>
        <p:spPr>
          <a:xfrm>
            <a:off x="468313" y="1773238"/>
            <a:ext cx="3598862" cy="4221162"/>
          </a:xfrm>
          <a:solidFill>
            <a:schemeClr val="bg1"/>
          </a:solidFill>
          <a:ln>
            <a:solidFill>
              <a:srgbClr val="000066"/>
            </a:solidFill>
            <a:miter lim="800000"/>
            <a:headEnd/>
            <a:tailEnd/>
          </a:ln>
        </p:spPr>
        <p:txBody>
          <a:bodyPr/>
          <a:lstStyle/>
          <a:p>
            <a:pPr eaLnBrk="1" hangingPunct="1">
              <a:lnSpc>
                <a:spcPct val="90000"/>
              </a:lnSpc>
            </a:pPr>
            <a:r>
              <a:rPr lang="bg-BG" altLang="bg-BG" sz="2000" smtClean="0">
                <a:solidFill>
                  <a:srgbClr val="FF5050"/>
                </a:solidFill>
              </a:rPr>
              <a:t>РВ с висока степен на резорбция в белите дробове и храносмилателния тракт</a:t>
            </a:r>
            <a:r>
              <a:rPr lang="bg-BG" altLang="bg-BG" sz="2000" smtClean="0">
                <a:solidFill>
                  <a:srgbClr val="000066"/>
                </a:solidFill>
              </a:rPr>
              <a:t> (75-100%) – </a:t>
            </a:r>
            <a:r>
              <a:rPr lang="en-US" altLang="bg-BG" sz="2000" smtClean="0">
                <a:solidFill>
                  <a:srgbClr val="000066"/>
                </a:solidFill>
              </a:rPr>
              <a:t>H</a:t>
            </a:r>
            <a:r>
              <a:rPr lang="ru-RU" altLang="bg-BG" sz="2000" baseline="30000" smtClean="0">
                <a:solidFill>
                  <a:srgbClr val="000066"/>
                </a:solidFill>
              </a:rPr>
              <a:t>3</a:t>
            </a:r>
            <a:r>
              <a:rPr lang="ru-RU" altLang="bg-BG" sz="2000" smtClean="0">
                <a:solidFill>
                  <a:srgbClr val="000066"/>
                </a:solidFill>
              </a:rPr>
              <a:t>, </a:t>
            </a:r>
            <a:r>
              <a:rPr lang="en-US" altLang="bg-BG" sz="2000" smtClean="0">
                <a:solidFill>
                  <a:srgbClr val="000066"/>
                </a:solidFill>
              </a:rPr>
              <a:t>Na</a:t>
            </a:r>
            <a:r>
              <a:rPr lang="ru-RU" altLang="bg-BG" sz="2000" baseline="30000" smtClean="0">
                <a:solidFill>
                  <a:srgbClr val="000066"/>
                </a:solidFill>
              </a:rPr>
              <a:t>20</a:t>
            </a:r>
            <a:r>
              <a:rPr lang="ru-RU" altLang="bg-BG" sz="2000" smtClean="0">
                <a:solidFill>
                  <a:srgbClr val="000066"/>
                </a:solidFill>
              </a:rPr>
              <a:t>, </a:t>
            </a:r>
            <a:r>
              <a:rPr lang="en-US" altLang="bg-BG" sz="2000" smtClean="0">
                <a:solidFill>
                  <a:srgbClr val="000066"/>
                </a:solidFill>
              </a:rPr>
              <a:t>Cs</a:t>
            </a:r>
            <a:r>
              <a:rPr lang="ru-RU" altLang="bg-BG" sz="2000" baseline="30000" smtClean="0">
                <a:solidFill>
                  <a:srgbClr val="000066"/>
                </a:solidFill>
              </a:rPr>
              <a:t>133</a:t>
            </a:r>
            <a:r>
              <a:rPr lang="ru-RU" altLang="bg-BG" sz="2000" smtClean="0">
                <a:solidFill>
                  <a:srgbClr val="000066"/>
                </a:solidFill>
              </a:rPr>
              <a:t>, </a:t>
            </a:r>
            <a:r>
              <a:rPr lang="en-US" altLang="bg-BG" sz="2000" smtClean="0">
                <a:solidFill>
                  <a:srgbClr val="000066"/>
                </a:solidFill>
              </a:rPr>
              <a:t>I</a:t>
            </a:r>
            <a:r>
              <a:rPr lang="ru-RU" altLang="bg-BG" sz="2000" baseline="30000" smtClean="0">
                <a:solidFill>
                  <a:srgbClr val="000066"/>
                </a:solidFill>
              </a:rPr>
              <a:t>131</a:t>
            </a:r>
            <a:r>
              <a:rPr lang="bg-BG" altLang="bg-BG" sz="2000" smtClean="0">
                <a:solidFill>
                  <a:srgbClr val="000066"/>
                </a:solidFill>
              </a:rPr>
              <a:t>;</a:t>
            </a:r>
          </a:p>
          <a:p>
            <a:pPr eaLnBrk="1" hangingPunct="1">
              <a:lnSpc>
                <a:spcPct val="90000"/>
              </a:lnSpc>
            </a:pPr>
            <a:r>
              <a:rPr lang="bg-BG" altLang="bg-BG" sz="2000" smtClean="0">
                <a:solidFill>
                  <a:srgbClr val="FF5050"/>
                </a:solidFill>
              </a:rPr>
              <a:t>РВ със значителна резорбция в белите дробове</a:t>
            </a:r>
            <a:r>
              <a:rPr lang="bg-BG" altLang="bg-BG" sz="2000" smtClean="0">
                <a:solidFill>
                  <a:srgbClr val="000066"/>
                </a:solidFill>
              </a:rPr>
              <a:t> (25-50%) </a:t>
            </a:r>
            <a:r>
              <a:rPr lang="bg-BG" altLang="bg-BG" sz="2000" smtClean="0">
                <a:solidFill>
                  <a:srgbClr val="FF5050"/>
                </a:solidFill>
              </a:rPr>
              <a:t>и стомашно-чревния тракт</a:t>
            </a:r>
            <a:r>
              <a:rPr lang="bg-BG" altLang="bg-BG" sz="2000" smtClean="0">
                <a:solidFill>
                  <a:srgbClr val="000066"/>
                </a:solidFill>
              </a:rPr>
              <a:t> (10-30%) – </a:t>
            </a:r>
            <a:r>
              <a:rPr lang="en-US" altLang="bg-BG" sz="2000" smtClean="0">
                <a:solidFill>
                  <a:srgbClr val="000066"/>
                </a:solidFill>
              </a:rPr>
              <a:t>Ca</a:t>
            </a:r>
            <a:r>
              <a:rPr lang="ru-RU" altLang="bg-BG" sz="2000" baseline="30000" smtClean="0">
                <a:solidFill>
                  <a:srgbClr val="000066"/>
                </a:solidFill>
              </a:rPr>
              <a:t>45</a:t>
            </a:r>
            <a:r>
              <a:rPr lang="ru-RU" altLang="bg-BG" sz="2000" smtClean="0">
                <a:solidFill>
                  <a:srgbClr val="000066"/>
                </a:solidFill>
              </a:rPr>
              <a:t>, </a:t>
            </a:r>
            <a:r>
              <a:rPr lang="en-US" altLang="bg-BG" sz="2000" smtClean="0">
                <a:solidFill>
                  <a:srgbClr val="000066"/>
                </a:solidFill>
              </a:rPr>
              <a:t>Co</a:t>
            </a:r>
            <a:r>
              <a:rPr lang="ru-RU" altLang="bg-BG" sz="2000" baseline="30000" smtClean="0">
                <a:solidFill>
                  <a:srgbClr val="000066"/>
                </a:solidFill>
              </a:rPr>
              <a:t>60</a:t>
            </a:r>
            <a:r>
              <a:rPr lang="ru-RU" altLang="bg-BG" sz="2000" smtClean="0">
                <a:solidFill>
                  <a:srgbClr val="000066"/>
                </a:solidFill>
              </a:rPr>
              <a:t>, </a:t>
            </a:r>
            <a:r>
              <a:rPr lang="en-US" altLang="bg-BG" sz="2000" smtClean="0">
                <a:solidFill>
                  <a:srgbClr val="000066"/>
                </a:solidFill>
              </a:rPr>
              <a:t>Sr</a:t>
            </a:r>
            <a:r>
              <a:rPr lang="ru-RU" altLang="bg-BG" sz="2000" baseline="30000" smtClean="0">
                <a:solidFill>
                  <a:srgbClr val="000066"/>
                </a:solidFill>
              </a:rPr>
              <a:t>89</a:t>
            </a:r>
            <a:r>
              <a:rPr lang="ru-RU" altLang="bg-BG" sz="2000" smtClean="0">
                <a:solidFill>
                  <a:srgbClr val="000066"/>
                </a:solidFill>
              </a:rPr>
              <a:t>, </a:t>
            </a:r>
            <a:r>
              <a:rPr lang="en-US" altLang="bg-BG" sz="2000" smtClean="0">
                <a:solidFill>
                  <a:srgbClr val="000066"/>
                </a:solidFill>
              </a:rPr>
              <a:t>Sr</a:t>
            </a:r>
            <a:r>
              <a:rPr lang="ru-RU" altLang="bg-BG" sz="2000" baseline="30000" smtClean="0">
                <a:solidFill>
                  <a:srgbClr val="000066"/>
                </a:solidFill>
              </a:rPr>
              <a:t>90</a:t>
            </a:r>
            <a:r>
              <a:rPr lang="ru-RU" altLang="bg-BG" sz="2000" smtClean="0">
                <a:solidFill>
                  <a:srgbClr val="000066"/>
                </a:solidFill>
              </a:rPr>
              <a:t>, </a:t>
            </a:r>
            <a:r>
              <a:rPr lang="en-US" altLang="bg-BG" sz="2000" smtClean="0">
                <a:solidFill>
                  <a:srgbClr val="000066"/>
                </a:solidFill>
              </a:rPr>
              <a:t>Ra</a:t>
            </a:r>
            <a:r>
              <a:rPr lang="ru-RU" altLang="bg-BG" sz="2000" baseline="30000" smtClean="0">
                <a:solidFill>
                  <a:srgbClr val="000066"/>
                </a:solidFill>
              </a:rPr>
              <a:t>126</a:t>
            </a:r>
            <a:r>
              <a:rPr lang="bg-BG" altLang="bg-BG" sz="2000" smtClean="0">
                <a:solidFill>
                  <a:srgbClr val="000066"/>
                </a:solidFill>
              </a:rPr>
              <a:t>.</a:t>
            </a:r>
          </a:p>
        </p:txBody>
      </p:sp>
      <p:sp>
        <p:nvSpPr>
          <p:cNvPr id="35844" name="Rectangle 4"/>
          <p:cNvSpPr>
            <a:spLocks noGrp="1" noChangeArrowheads="1"/>
          </p:cNvSpPr>
          <p:nvPr>
            <p:ph type="body" sz="half" idx="2"/>
          </p:nvPr>
        </p:nvSpPr>
        <p:spPr>
          <a:xfrm>
            <a:off x="5076825" y="2349500"/>
            <a:ext cx="3824288" cy="4221163"/>
          </a:xfrm>
          <a:solidFill>
            <a:schemeClr val="bg1"/>
          </a:solidFill>
          <a:ln>
            <a:solidFill>
              <a:srgbClr val="000066"/>
            </a:solidFill>
            <a:miter lim="800000"/>
            <a:headEnd/>
            <a:tailEnd/>
          </a:ln>
        </p:spPr>
        <p:txBody>
          <a:bodyPr/>
          <a:lstStyle/>
          <a:p>
            <a:pPr eaLnBrk="1" hangingPunct="1">
              <a:lnSpc>
                <a:spcPct val="90000"/>
              </a:lnSpc>
            </a:pPr>
            <a:r>
              <a:rPr lang="bg-BG" altLang="bg-BG" sz="2000" smtClean="0">
                <a:solidFill>
                  <a:srgbClr val="FF5050"/>
                </a:solidFill>
              </a:rPr>
              <a:t>РВ с умерена резорбция в храносмилателния тракт </a:t>
            </a:r>
            <a:r>
              <a:rPr lang="bg-BG" altLang="bg-BG" sz="2000" smtClean="0">
                <a:solidFill>
                  <a:srgbClr val="000066"/>
                </a:solidFill>
              </a:rPr>
              <a:t>(1-10%) и </a:t>
            </a:r>
            <a:r>
              <a:rPr lang="bg-BG" altLang="bg-BG" sz="2000" smtClean="0">
                <a:solidFill>
                  <a:srgbClr val="FF5050"/>
                </a:solidFill>
              </a:rPr>
              <a:t>значителна резорбция в белите дробове</a:t>
            </a:r>
            <a:r>
              <a:rPr lang="bg-BG" altLang="bg-BG" sz="2000" smtClean="0">
                <a:solidFill>
                  <a:srgbClr val="000066"/>
                </a:solidFill>
              </a:rPr>
              <a:t> (25-30%) – </a:t>
            </a:r>
            <a:r>
              <a:rPr lang="en-US" altLang="bg-BG" sz="2000" smtClean="0">
                <a:solidFill>
                  <a:srgbClr val="000066"/>
                </a:solidFill>
              </a:rPr>
              <a:t>Fe</a:t>
            </a:r>
            <a:r>
              <a:rPr lang="ru-RU" altLang="bg-BG" sz="2000" baseline="30000" smtClean="0">
                <a:solidFill>
                  <a:srgbClr val="000066"/>
                </a:solidFill>
              </a:rPr>
              <a:t>59</a:t>
            </a:r>
            <a:r>
              <a:rPr lang="ru-RU" altLang="bg-BG" sz="2000" smtClean="0">
                <a:solidFill>
                  <a:srgbClr val="000066"/>
                </a:solidFill>
              </a:rPr>
              <a:t>, </a:t>
            </a:r>
            <a:r>
              <a:rPr lang="en-US" altLang="bg-BG" sz="2000" smtClean="0">
                <a:solidFill>
                  <a:srgbClr val="000066"/>
                </a:solidFill>
              </a:rPr>
              <a:t>Po</a:t>
            </a:r>
            <a:r>
              <a:rPr lang="ru-RU" altLang="bg-BG" sz="2000" baseline="30000" smtClean="0">
                <a:solidFill>
                  <a:srgbClr val="000066"/>
                </a:solidFill>
              </a:rPr>
              <a:t>210</a:t>
            </a:r>
            <a:r>
              <a:rPr lang="ru-RU" altLang="bg-BG" sz="2000" smtClean="0">
                <a:solidFill>
                  <a:srgbClr val="000066"/>
                </a:solidFill>
              </a:rPr>
              <a:t>, </a:t>
            </a:r>
            <a:r>
              <a:rPr lang="en-US" altLang="bg-BG" sz="2000" smtClean="0">
                <a:solidFill>
                  <a:srgbClr val="000066"/>
                </a:solidFill>
              </a:rPr>
              <a:t>Zn</a:t>
            </a:r>
            <a:r>
              <a:rPr lang="ru-RU" altLang="bg-BG" sz="2000" baseline="30000" smtClean="0">
                <a:solidFill>
                  <a:srgbClr val="000066"/>
                </a:solidFill>
              </a:rPr>
              <a:t>65</a:t>
            </a:r>
            <a:r>
              <a:rPr lang="ru-RU" altLang="bg-BG" sz="2000" smtClean="0">
                <a:solidFill>
                  <a:srgbClr val="000066"/>
                </a:solidFill>
              </a:rPr>
              <a:t>, </a:t>
            </a:r>
            <a:r>
              <a:rPr lang="en-US" altLang="bg-BG" sz="2000" smtClean="0">
                <a:solidFill>
                  <a:srgbClr val="000066"/>
                </a:solidFill>
              </a:rPr>
              <a:t>Ru</a:t>
            </a:r>
            <a:r>
              <a:rPr lang="ru-RU" altLang="bg-BG" sz="2000" baseline="30000" smtClean="0">
                <a:solidFill>
                  <a:srgbClr val="000066"/>
                </a:solidFill>
              </a:rPr>
              <a:t>106</a:t>
            </a:r>
            <a:endParaRPr lang="bg-BG" altLang="bg-BG" sz="2000" baseline="30000" smtClean="0">
              <a:solidFill>
                <a:srgbClr val="000066"/>
              </a:solidFill>
            </a:endParaRPr>
          </a:p>
          <a:p>
            <a:pPr eaLnBrk="1" hangingPunct="1">
              <a:lnSpc>
                <a:spcPct val="90000"/>
              </a:lnSpc>
            </a:pPr>
            <a:r>
              <a:rPr lang="bg-BG" altLang="bg-BG" sz="2000" smtClean="0">
                <a:solidFill>
                  <a:srgbClr val="FF5050"/>
                </a:solidFill>
              </a:rPr>
              <a:t>Практически невсмукващи се в храносмилателния тракт</a:t>
            </a:r>
            <a:r>
              <a:rPr lang="bg-BG" altLang="bg-BG" sz="2000" smtClean="0">
                <a:solidFill>
                  <a:srgbClr val="000066"/>
                </a:solidFill>
              </a:rPr>
              <a:t> (0,1-0,00001%) и </a:t>
            </a:r>
            <a:r>
              <a:rPr lang="bg-BG" altLang="bg-BG" sz="2000" smtClean="0">
                <a:solidFill>
                  <a:srgbClr val="FF5050"/>
                </a:solidFill>
              </a:rPr>
              <a:t>добре резорбиращи се в белите дробове</a:t>
            </a:r>
            <a:r>
              <a:rPr lang="bg-BG" altLang="bg-BG" sz="2000" smtClean="0">
                <a:solidFill>
                  <a:srgbClr val="000066"/>
                </a:solidFill>
              </a:rPr>
              <a:t> (20-25%) – </a:t>
            </a:r>
            <a:r>
              <a:rPr lang="en-US" altLang="bg-BG" sz="2000" smtClean="0">
                <a:solidFill>
                  <a:srgbClr val="000066"/>
                </a:solidFill>
              </a:rPr>
              <a:t>La</a:t>
            </a:r>
            <a:r>
              <a:rPr lang="ru-RU" altLang="bg-BG" sz="2000" baseline="30000" smtClean="0">
                <a:solidFill>
                  <a:srgbClr val="000066"/>
                </a:solidFill>
              </a:rPr>
              <a:t>140</a:t>
            </a:r>
            <a:r>
              <a:rPr lang="ru-RU" altLang="bg-BG" sz="2000" smtClean="0">
                <a:solidFill>
                  <a:srgbClr val="000066"/>
                </a:solidFill>
              </a:rPr>
              <a:t>, </a:t>
            </a:r>
            <a:r>
              <a:rPr lang="en-US" altLang="bg-BG" sz="2000" smtClean="0">
                <a:solidFill>
                  <a:srgbClr val="000066"/>
                </a:solidFill>
              </a:rPr>
              <a:t>Ce</a:t>
            </a:r>
            <a:r>
              <a:rPr lang="ru-RU" altLang="bg-BG" sz="2000" baseline="30000" smtClean="0">
                <a:solidFill>
                  <a:srgbClr val="000066"/>
                </a:solidFill>
              </a:rPr>
              <a:t>144</a:t>
            </a:r>
            <a:r>
              <a:rPr lang="ru-RU" altLang="bg-BG" sz="2000" smtClean="0">
                <a:solidFill>
                  <a:srgbClr val="000066"/>
                </a:solidFill>
              </a:rPr>
              <a:t>, </a:t>
            </a:r>
            <a:r>
              <a:rPr lang="en-US" altLang="bg-BG" sz="2000" smtClean="0">
                <a:solidFill>
                  <a:srgbClr val="000066"/>
                </a:solidFill>
              </a:rPr>
              <a:t>Am</a:t>
            </a:r>
            <a:r>
              <a:rPr lang="ru-RU" altLang="bg-BG" sz="2000" baseline="30000" smtClean="0">
                <a:solidFill>
                  <a:srgbClr val="000066"/>
                </a:solidFill>
              </a:rPr>
              <a:t>241</a:t>
            </a:r>
            <a:endParaRPr lang="bg-BG" altLang="bg-BG" sz="2000" baseline="30000" smtClean="0">
              <a:solidFill>
                <a:srgbClr val="000066"/>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843">
                                            <p:bg/>
                                          </p:spTgt>
                                        </p:tgtEl>
                                        <p:attrNameLst>
                                          <p:attrName>style.visibility</p:attrName>
                                        </p:attrNameLst>
                                      </p:cBhvr>
                                      <p:to>
                                        <p:strVal val="visible"/>
                                      </p:to>
                                    </p:set>
                                    <p:anim calcmode="lin" valueType="num">
                                      <p:cBhvr additive="base">
                                        <p:cTn id="7" dur="500" fill="hold"/>
                                        <p:tgtEl>
                                          <p:spTgt spid="3584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5843">
                                            <p:bg/>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5843">
                                            <p:txEl>
                                              <p:pRg st="0" end="0"/>
                                            </p:txEl>
                                          </p:spTgt>
                                        </p:tgtEl>
                                        <p:attrNameLst>
                                          <p:attrName>style.visibility</p:attrName>
                                        </p:attrNameLst>
                                      </p:cBhvr>
                                      <p:to>
                                        <p:strVal val="visible"/>
                                      </p:to>
                                    </p:set>
                                    <p:anim calcmode="lin" valueType="num">
                                      <p:cBhvr additive="base">
                                        <p:cTn id="13" dur="500" fill="hold"/>
                                        <p:tgtEl>
                                          <p:spTgt spid="3584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58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5843">
                                            <p:txEl>
                                              <p:pRg st="1" end="1"/>
                                            </p:txEl>
                                          </p:spTgt>
                                        </p:tgtEl>
                                        <p:attrNameLst>
                                          <p:attrName>style.visibility</p:attrName>
                                        </p:attrNameLst>
                                      </p:cBhvr>
                                      <p:to>
                                        <p:strVal val="visible"/>
                                      </p:to>
                                    </p:set>
                                    <p:anim calcmode="lin" valueType="num">
                                      <p:cBhvr additive="base">
                                        <p:cTn id="19" dur="500" fill="hold"/>
                                        <p:tgtEl>
                                          <p:spTgt spid="3584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58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5844">
                                            <p:bg/>
                                          </p:spTgt>
                                        </p:tgtEl>
                                        <p:attrNameLst>
                                          <p:attrName>style.visibility</p:attrName>
                                        </p:attrNameLst>
                                      </p:cBhvr>
                                      <p:to>
                                        <p:strVal val="visible"/>
                                      </p:to>
                                    </p:set>
                                    <p:anim calcmode="lin" valueType="num">
                                      <p:cBhvr additive="base">
                                        <p:cTn id="25" dur="500" fill="hold"/>
                                        <p:tgtEl>
                                          <p:spTgt spid="35844">
                                            <p:bg/>
                                          </p:spTgt>
                                        </p:tgtEl>
                                        <p:attrNameLst>
                                          <p:attrName>ppt_x</p:attrName>
                                        </p:attrNameLst>
                                      </p:cBhvr>
                                      <p:tavLst>
                                        <p:tav tm="0">
                                          <p:val>
                                            <p:strVal val="#ppt_x"/>
                                          </p:val>
                                        </p:tav>
                                        <p:tav tm="100000">
                                          <p:val>
                                            <p:strVal val="#ppt_x"/>
                                          </p:val>
                                        </p:tav>
                                      </p:tavLst>
                                    </p:anim>
                                    <p:anim calcmode="lin" valueType="num">
                                      <p:cBhvr additive="base">
                                        <p:cTn id="26" dur="500" fill="hold"/>
                                        <p:tgtEl>
                                          <p:spTgt spid="35844">
                                            <p:bg/>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5844">
                                            <p:txEl>
                                              <p:pRg st="0" end="0"/>
                                            </p:txEl>
                                          </p:spTgt>
                                        </p:tgtEl>
                                        <p:attrNameLst>
                                          <p:attrName>style.visibility</p:attrName>
                                        </p:attrNameLst>
                                      </p:cBhvr>
                                      <p:to>
                                        <p:strVal val="visible"/>
                                      </p:to>
                                    </p:set>
                                    <p:anim calcmode="lin" valueType="num">
                                      <p:cBhvr additive="base">
                                        <p:cTn id="31" dur="500" fill="hold"/>
                                        <p:tgtEl>
                                          <p:spTgt spid="35844">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584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5844">
                                            <p:txEl>
                                              <p:pRg st="1" end="1"/>
                                            </p:txEl>
                                          </p:spTgt>
                                        </p:tgtEl>
                                        <p:attrNameLst>
                                          <p:attrName>style.visibility</p:attrName>
                                        </p:attrNameLst>
                                      </p:cBhvr>
                                      <p:to>
                                        <p:strVal val="visible"/>
                                      </p:to>
                                    </p:set>
                                    <p:anim calcmode="lin" valueType="num">
                                      <p:cBhvr additive="base">
                                        <p:cTn id="37" dur="500" fill="hold"/>
                                        <p:tgtEl>
                                          <p:spTgt spid="35844">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584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animBg="1"/>
      <p:bldP spid="35844" grpId="0" build="p"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692275" y="533400"/>
            <a:ext cx="6991350" cy="950913"/>
          </a:xfrm>
          <a:ln>
            <a:solidFill>
              <a:srgbClr val="000066"/>
            </a:solidFill>
            <a:miter lim="800000"/>
            <a:headEnd/>
            <a:tailEnd/>
          </a:ln>
        </p:spPr>
        <p:txBody>
          <a:bodyPr/>
          <a:lstStyle/>
          <a:p>
            <a:pPr eaLnBrk="1" hangingPunct="1"/>
            <a:r>
              <a:rPr lang="bg-BG" altLang="bg-BG" sz="2400" smtClean="0">
                <a:solidFill>
                  <a:srgbClr val="000066"/>
                </a:solidFill>
              </a:rPr>
              <a:t>Върху резорбцията оказва влияние:</a:t>
            </a:r>
            <a:r>
              <a:rPr lang="bg-BG" altLang="bg-BG" smtClean="0"/>
              <a:t> </a:t>
            </a:r>
          </a:p>
        </p:txBody>
      </p:sp>
      <p:sp>
        <p:nvSpPr>
          <p:cNvPr id="34819" name="Rectangle 4"/>
          <p:cNvSpPr>
            <a:spLocks noGrp="1" noChangeArrowheads="1"/>
          </p:cNvSpPr>
          <p:nvPr>
            <p:ph type="body" sz="half" idx="1"/>
          </p:nvPr>
        </p:nvSpPr>
        <p:spPr>
          <a:xfrm>
            <a:off x="1692275" y="1773238"/>
            <a:ext cx="7056438" cy="4352925"/>
          </a:xfrm>
          <a:ln>
            <a:solidFill>
              <a:srgbClr val="000066"/>
            </a:solidFill>
            <a:miter lim="800000"/>
            <a:headEnd/>
            <a:tailEnd/>
          </a:ln>
        </p:spPr>
        <p:txBody>
          <a:bodyPr/>
          <a:lstStyle/>
          <a:p>
            <a:pPr marL="457200" indent="-457200" algn="just" eaLnBrk="1" hangingPunct="1">
              <a:lnSpc>
                <a:spcPct val="80000"/>
              </a:lnSpc>
              <a:buFontTx/>
              <a:buAutoNum type="arabicPeriod"/>
            </a:pPr>
            <a:endParaRPr lang="bg-BG" altLang="bg-BG" sz="2000" b="1" smtClean="0"/>
          </a:p>
          <a:p>
            <a:pPr marL="457200" indent="-457200" algn="just" eaLnBrk="1" hangingPunct="1">
              <a:lnSpc>
                <a:spcPct val="80000"/>
              </a:lnSpc>
              <a:buFontTx/>
              <a:buAutoNum type="arabicPeriod"/>
            </a:pPr>
            <a:r>
              <a:rPr lang="bg-BG" altLang="bg-BG" sz="2000" smtClean="0">
                <a:solidFill>
                  <a:srgbClr val="FF5050"/>
                </a:solidFill>
              </a:rPr>
              <a:t>Химична форма на съединението</a:t>
            </a:r>
            <a:r>
              <a:rPr lang="bg-BG" altLang="bg-BG" sz="2000" smtClean="0">
                <a:solidFill>
                  <a:srgbClr val="000066"/>
                </a:solidFill>
              </a:rPr>
              <a:t> – например плутониевия цитрат се всмуква до 0,2-0,3%, а плутониевия нитрат – едва 0,005-0,0005%. Алкалните метали в йонна форма се всмукват много бързо в храносмилателния тракт. Лошо се всмукват тези радионуклиди, които образуват трудно разтворими комплекси, микроколоиди и неразтворими соли като редкоземните (Се</a:t>
            </a:r>
            <a:r>
              <a:rPr lang="bg-BG" altLang="bg-BG" sz="2000" baseline="30000" smtClean="0">
                <a:solidFill>
                  <a:srgbClr val="000066"/>
                </a:solidFill>
              </a:rPr>
              <a:t>144</a:t>
            </a:r>
            <a:r>
              <a:rPr lang="bg-BG" altLang="bg-BG" sz="2000" smtClean="0">
                <a:solidFill>
                  <a:srgbClr val="000066"/>
                </a:solidFill>
              </a:rPr>
              <a:t>), алкалоземните (</a:t>
            </a:r>
            <a:r>
              <a:rPr lang="en-US" altLang="bg-BG" sz="2000" smtClean="0">
                <a:solidFill>
                  <a:srgbClr val="000066"/>
                </a:solidFill>
              </a:rPr>
              <a:t>Sr</a:t>
            </a:r>
            <a:r>
              <a:rPr lang="ru-RU" altLang="bg-BG" sz="2000" baseline="30000" smtClean="0">
                <a:solidFill>
                  <a:srgbClr val="000066"/>
                </a:solidFill>
              </a:rPr>
              <a:t>90</a:t>
            </a:r>
            <a:r>
              <a:rPr lang="bg-BG" altLang="bg-BG" sz="2000" smtClean="0">
                <a:solidFill>
                  <a:srgbClr val="000066"/>
                </a:solidFill>
              </a:rPr>
              <a:t>) и др.</a:t>
            </a:r>
          </a:p>
          <a:p>
            <a:pPr marL="457200" indent="-457200" eaLnBrk="1" hangingPunct="1">
              <a:lnSpc>
                <a:spcPct val="80000"/>
              </a:lnSpc>
            </a:pPr>
            <a:endParaRPr lang="bg-BG" altLang="bg-BG" sz="2000" smtClean="0">
              <a:solidFill>
                <a:srgbClr val="000066"/>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692275" y="533400"/>
            <a:ext cx="6991350" cy="950913"/>
          </a:xfrm>
          <a:ln>
            <a:solidFill>
              <a:srgbClr val="000066"/>
            </a:solidFill>
            <a:miter lim="800000"/>
            <a:headEnd/>
            <a:tailEnd/>
          </a:ln>
        </p:spPr>
        <p:txBody>
          <a:bodyPr/>
          <a:lstStyle/>
          <a:p>
            <a:pPr eaLnBrk="1" hangingPunct="1"/>
            <a:r>
              <a:rPr lang="bg-BG" altLang="bg-BG" sz="2400" smtClean="0">
                <a:solidFill>
                  <a:srgbClr val="000066"/>
                </a:solidFill>
              </a:rPr>
              <a:t>Върху резорбцията оказва влияние:</a:t>
            </a:r>
            <a:r>
              <a:rPr lang="bg-BG" altLang="bg-BG" smtClean="0"/>
              <a:t> </a:t>
            </a:r>
          </a:p>
        </p:txBody>
      </p:sp>
      <p:sp>
        <p:nvSpPr>
          <p:cNvPr id="35843" name="Rectangle 3"/>
          <p:cNvSpPr>
            <a:spLocks noGrp="1" noChangeArrowheads="1"/>
          </p:cNvSpPr>
          <p:nvPr>
            <p:ph type="body" sz="half" idx="1"/>
          </p:nvPr>
        </p:nvSpPr>
        <p:spPr>
          <a:xfrm>
            <a:off x="1692275" y="1773238"/>
            <a:ext cx="6983413" cy="4352925"/>
          </a:xfrm>
          <a:ln>
            <a:solidFill>
              <a:srgbClr val="000066"/>
            </a:solidFill>
            <a:miter lim="800000"/>
            <a:headEnd/>
            <a:tailEnd/>
          </a:ln>
        </p:spPr>
        <p:txBody>
          <a:bodyPr/>
          <a:lstStyle/>
          <a:p>
            <a:pPr marL="457200" indent="-457200" algn="just" eaLnBrk="1" hangingPunct="1">
              <a:lnSpc>
                <a:spcPct val="80000"/>
              </a:lnSpc>
              <a:buFontTx/>
              <a:buAutoNum type="arabicPeriod"/>
            </a:pPr>
            <a:endParaRPr lang="bg-BG" altLang="bg-BG" sz="2000" b="1" smtClean="0"/>
          </a:p>
          <a:p>
            <a:pPr marL="457200" indent="-457200" algn="just" eaLnBrk="1" hangingPunct="1">
              <a:lnSpc>
                <a:spcPct val="80000"/>
              </a:lnSpc>
              <a:buFontTx/>
              <a:buNone/>
            </a:pPr>
            <a:r>
              <a:rPr lang="bg-BG" altLang="bg-BG" sz="2000" smtClean="0">
                <a:solidFill>
                  <a:srgbClr val="000066"/>
                </a:solidFill>
              </a:rPr>
              <a:t>2.</a:t>
            </a:r>
            <a:r>
              <a:rPr lang="bg-BG" altLang="bg-BG" sz="2000" b="1" smtClean="0"/>
              <a:t> </a:t>
            </a:r>
            <a:r>
              <a:rPr lang="bg-BG" altLang="bg-BG" sz="1400" b="1" smtClean="0"/>
              <a:t> </a:t>
            </a:r>
            <a:r>
              <a:rPr lang="bg-BG" altLang="bg-BG" sz="2000" smtClean="0">
                <a:solidFill>
                  <a:srgbClr val="FF5050"/>
                </a:solidFill>
              </a:rPr>
              <a:t>Стабилните изотопи също влияят върху всмукването</a:t>
            </a:r>
            <a:r>
              <a:rPr lang="bg-BG" altLang="bg-BG" sz="2000" smtClean="0">
                <a:solidFill>
                  <a:srgbClr val="000066"/>
                </a:solidFill>
              </a:rPr>
              <a:t>: желязо, калций, цинк, кобалт. Ако се повиши концентрацията на тези стабилни изотопи в храната, всмукването на радиоактивните им изотопи (</a:t>
            </a:r>
            <a:r>
              <a:rPr lang="en-US" altLang="bg-BG" sz="2000" smtClean="0">
                <a:solidFill>
                  <a:srgbClr val="000066"/>
                </a:solidFill>
              </a:rPr>
              <a:t>Fe</a:t>
            </a:r>
            <a:r>
              <a:rPr lang="ru-RU" altLang="bg-BG" sz="2000" baseline="30000" smtClean="0">
                <a:solidFill>
                  <a:srgbClr val="000066"/>
                </a:solidFill>
              </a:rPr>
              <a:t>59</a:t>
            </a:r>
            <a:r>
              <a:rPr lang="ru-RU" altLang="bg-BG" sz="2000" smtClean="0">
                <a:solidFill>
                  <a:srgbClr val="000066"/>
                </a:solidFill>
              </a:rPr>
              <a:t>, </a:t>
            </a:r>
            <a:r>
              <a:rPr lang="en-US" altLang="bg-BG" sz="2000" smtClean="0">
                <a:solidFill>
                  <a:srgbClr val="000066"/>
                </a:solidFill>
              </a:rPr>
              <a:t>Ca</a:t>
            </a:r>
            <a:r>
              <a:rPr lang="ru-RU" altLang="bg-BG" sz="2000" baseline="30000" smtClean="0">
                <a:solidFill>
                  <a:srgbClr val="000066"/>
                </a:solidFill>
              </a:rPr>
              <a:t>45</a:t>
            </a:r>
            <a:r>
              <a:rPr lang="ru-RU" altLang="bg-BG" sz="2000" smtClean="0">
                <a:solidFill>
                  <a:srgbClr val="000066"/>
                </a:solidFill>
              </a:rPr>
              <a:t>, </a:t>
            </a:r>
            <a:r>
              <a:rPr lang="en-US" altLang="bg-BG" sz="2000" smtClean="0">
                <a:solidFill>
                  <a:srgbClr val="000066"/>
                </a:solidFill>
              </a:rPr>
              <a:t>Zn</a:t>
            </a:r>
            <a:r>
              <a:rPr lang="ru-RU" altLang="bg-BG" sz="2000" baseline="30000" smtClean="0">
                <a:solidFill>
                  <a:srgbClr val="000066"/>
                </a:solidFill>
              </a:rPr>
              <a:t>65</a:t>
            </a:r>
            <a:r>
              <a:rPr lang="ru-RU" altLang="bg-BG" sz="2000" smtClean="0">
                <a:solidFill>
                  <a:srgbClr val="000066"/>
                </a:solidFill>
              </a:rPr>
              <a:t>, </a:t>
            </a:r>
            <a:r>
              <a:rPr lang="en-US" altLang="bg-BG" sz="2000" smtClean="0">
                <a:solidFill>
                  <a:srgbClr val="000066"/>
                </a:solidFill>
              </a:rPr>
              <a:t>Co</a:t>
            </a:r>
            <a:r>
              <a:rPr lang="ru-RU" altLang="bg-BG" sz="2000" baseline="30000" smtClean="0">
                <a:solidFill>
                  <a:srgbClr val="000066"/>
                </a:solidFill>
              </a:rPr>
              <a:t>60</a:t>
            </a:r>
            <a:r>
              <a:rPr lang="bg-BG" altLang="bg-BG" sz="2000" smtClean="0">
                <a:solidFill>
                  <a:srgbClr val="000066"/>
                </a:solidFill>
              </a:rPr>
              <a:t>) се намалява. Храна, богата на Са води до намаляване на резорбцията на </a:t>
            </a:r>
            <a:r>
              <a:rPr lang="en-US" altLang="bg-BG" sz="2000" smtClean="0">
                <a:solidFill>
                  <a:srgbClr val="000066"/>
                </a:solidFill>
              </a:rPr>
              <a:t>Sr</a:t>
            </a:r>
            <a:r>
              <a:rPr lang="ru-RU" altLang="bg-BG" sz="2000" baseline="30000" smtClean="0">
                <a:solidFill>
                  <a:srgbClr val="000066"/>
                </a:solidFill>
              </a:rPr>
              <a:t>90</a:t>
            </a:r>
            <a:r>
              <a:rPr lang="bg-BG" altLang="bg-BG" sz="2000" smtClean="0">
                <a:solidFill>
                  <a:srgbClr val="000066"/>
                </a:solidFill>
              </a:rPr>
              <a:t> в храносмилателния тракт и до намаляване на отлагането му в скелета.</a:t>
            </a:r>
          </a:p>
          <a:p>
            <a:pPr marL="457200" indent="-457200" eaLnBrk="1" hangingPunct="1">
              <a:lnSpc>
                <a:spcPct val="80000"/>
              </a:lnSpc>
            </a:pPr>
            <a:endParaRPr lang="bg-BG" altLang="bg-BG" sz="2000" smtClean="0">
              <a:solidFill>
                <a:srgbClr val="000066"/>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692275" y="533400"/>
            <a:ext cx="6991350" cy="950913"/>
          </a:xfrm>
          <a:ln>
            <a:solidFill>
              <a:srgbClr val="000066"/>
            </a:solidFill>
            <a:miter lim="800000"/>
            <a:headEnd/>
            <a:tailEnd/>
          </a:ln>
        </p:spPr>
        <p:txBody>
          <a:bodyPr/>
          <a:lstStyle/>
          <a:p>
            <a:pPr eaLnBrk="1" hangingPunct="1"/>
            <a:r>
              <a:rPr lang="bg-BG" altLang="bg-BG" sz="2400" smtClean="0">
                <a:solidFill>
                  <a:srgbClr val="000066"/>
                </a:solidFill>
              </a:rPr>
              <a:t>Върху резорбцията оказва влияние:</a:t>
            </a:r>
            <a:r>
              <a:rPr lang="bg-BG" altLang="bg-BG" smtClean="0"/>
              <a:t> </a:t>
            </a:r>
          </a:p>
        </p:txBody>
      </p:sp>
      <p:sp>
        <p:nvSpPr>
          <p:cNvPr id="40963" name="Rectangle 3"/>
          <p:cNvSpPr>
            <a:spLocks noGrp="1" noChangeArrowheads="1"/>
          </p:cNvSpPr>
          <p:nvPr>
            <p:ph type="body" sz="half" idx="1"/>
          </p:nvPr>
        </p:nvSpPr>
        <p:spPr>
          <a:xfrm>
            <a:off x="539750" y="1773238"/>
            <a:ext cx="4176713" cy="4352925"/>
          </a:xfrm>
          <a:ln>
            <a:solidFill>
              <a:srgbClr val="000066"/>
            </a:solidFill>
            <a:miter lim="800000"/>
            <a:headEnd/>
            <a:tailEnd/>
          </a:ln>
        </p:spPr>
        <p:txBody>
          <a:bodyPr/>
          <a:lstStyle/>
          <a:p>
            <a:pPr marL="457200" indent="-457200" eaLnBrk="1" hangingPunct="1">
              <a:lnSpc>
                <a:spcPct val="80000"/>
              </a:lnSpc>
              <a:buFontTx/>
              <a:buNone/>
            </a:pPr>
            <a:r>
              <a:rPr lang="bg-BG" altLang="bg-BG" sz="2400" b="1" smtClean="0">
                <a:solidFill>
                  <a:srgbClr val="000066"/>
                </a:solidFill>
              </a:rPr>
              <a:t>3. </a:t>
            </a:r>
            <a:r>
              <a:rPr lang="bg-BG" altLang="bg-BG" sz="2400" smtClean="0">
                <a:solidFill>
                  <a:srgbClr val="FF5050"/>
                </a:solidFill>
              </a:rPr>
              <a:t>Вида на храната и скоростта на пасажа</a:t>
            </a:r>
            <a:r>
              <a:rPr lang="bg-BG" altLang="bg-BG" sz="2400" b="1" smtClean="0">
                <a:solidFill>
                  <a:srgbClr val="000066"/>
                </a:solidFill>
              </a:rPr>
              <a:t> </a:t>
            </a:r>
            <a:r>
              <a:rPr lang="bg-BG" altLang="bg-BG" sz="2400" smtClean="0">
                <a:solidFill>
                  <a:srgbClr val="000066"/>
                </a:solidFill>
              </a:rPr>
              <a:t>също влияе върху величината на всмукване. Например млякото значително улеснява резорбцията на изотопите на стронция.</a:t>
            </a:r>
          </a:p>
        </p:txBody>
      </p:sp>
      <p:sp>
        <p:nvSpPr>
          <p:cNvPr id="40964" name="Rectangle 4"/>
          <p:cNvSpPr>
            <a:spLocks noGrp="1" noChangeArrowheads="1"/>
          </p:cNvSpPr>
          <p:nvPr>
            <p:ph type="body" sz="half" idx="2"/>
          </p:nvPr>
        </p:nvSpPr>
        <p:spPr>
          <a:xfrm>
            <a:off x="5076825" y="1773238"/>
            <a:ext cx="3843338" cy="4364037"/>
          </a:xfrm>
          <a:ln>
            <a:solidFill>
              <a:srgbClr val="000066"/>
            </a:solidFill>
            <a:miter lim="800000"/>
            <a:headEnd/>
            <a:tailEnd/>
          </a:ln>
        </p:spPr>
        <p:txBody>
          <a:bodyPr/>
          <a:lstStyle/>
          <a:p>
            <a:pPr eaLnBrk="1" hangingPunct="1">
              <a:buFontTx/>
              <a:buNone/>
            </a:pPr>
            <a:r>
              <a:rPr lang="bg-BG" altLang="bg-BG" sz="2000" smtClean="0">
                <a:solidFill>
                  <a:srgbClr val="000066"/>
                </a:solidFill>
              </a:rPr>
              <a:t>4.</a:t>
            </a:r>
            <a:r>
              <a:rPr lang="bg-BG" altLang="bg-BG" sz="2000" b="1" smtClean="0">
                <a:solidFill>
                  <a:srgbClr val="000066"/>
                </a:solidFill>
              </a:rPr>
              <a:t> </a:t>
            </a:r>
            <a:r>
              <a:rPr lang="bg-BG" altLang="bg-BG" sz="2000" smtClean="0">
                <a:solidFill>
                  <a:srgbClr val="FF5050"/>
                </a:solidFill>
              </a:rPr>
              <a:t>Възрастта на животното</a:t>
            </a:r>
            <a:r>
              <a:rPr lang="bg-BG" altLang="bg-BG" sz="2000" smtClean="0">
                <a:solidFill>
                  <a:srgbClr val="000066"/>
                </a:solidFill>
              </a:rPr>
              <a:t> също има значение за всмукването на РВ. В млади организми стронцият се всмуква значително по-бързо, отколкото у възрастни, което е се дължи на нуждите на организма по време на изграждането на скелета</a:t>
            </a:r>
            <a:r>
              <a:rPr lang="bg-BG" altLang="bg-BG" sz="2000" smtClean="0"/>
              <a:t> </a:t>
            </a:r>
          </a:p>
          <a:p>
            <a:pPr eaLnBrk="1" hangingPunct="1"/>
            <a:endParaRPr lang="bg-BG" altLang="bg-BG" sz="200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0963">
                                            <p:bg/>
                                          </p:spTgt>
                                        </p:tgtEl>
                                        <p:attrNameLst>
                                          <p:attrName>style.visibility</p:attrName>
                                        </p:attrNameLst>
                                      </p:cBhvr>
                                      <p:to>
                                        <p:strVal val="visible"/>
                                      </p:to>
                                    </p:set>
                                    <p:animEffect transition="in" filter="fade">
                                      <p:cBhvr>
                                        <p:cTn id="7" dur="1000"/>
                                        <p:tgtEl>
                                          <p:spTgt spid="40963">
                                            <p:bg/>
                                          </p:spTgt>
                                        </p:tgtEl>
                                      </p:cBhvr>
                                    </p:animEffect>
                                    <p:anim calcmode="lin" valueType="num">
                                      <p:cBhvr>
                                        <p:cTn id="8" dur="1000" fill="hold"/>
                                        <p:tgtEl>
                                          <p:spTgt spid="40963">
                                            <p:bg/>
                                          </p:spTgt>
                                        </p:tgtEl>
                                        <p:attrNameLst>
                                          <p:attrName>ppt_x</p:attrName>
                                        </p:attrNameLst>
                                      </p:cBhvr>
                                      <p:tavLst>
                                        <p:tav tm="0">
                                          <p:val>
                                            <p:strVal val="#ppt_x"/>
                                          </p:val>
                                        </p:tav>
                                        <p:tav tm="100000">
                                          <p:val>
                                            <p:strVal val="#ppt_x"/>
                                          </p:val>
                                        </p:tav>
                                      </p:tavLst>
                                    </p:anim>
                                    <p:anim calcmode="lin" valueType="num">
                                      <p:cBhvr>
                                        <p:cTn id="9" dur="900" decel="100000" fill="hold"/>
                                        <p:tgtEl>
                                          <p:spTgt spid="40963">
                                            <p:bg/>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963">
                                            <p:bg/>
                                          </p:spTgt>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40963">
                                            <p:txEl>
                                              <p:pRg st="0" end="0"/>
                                            </p:txEl>
                                          </p:spTgt>
                                        </p:tgtEl>
                                        <p:attrNameLst>
                                          <p:attrName>style.visibility</p:attrName>
                                        </p:attrNameLst>
                                      </p:cBhvr>
                                      <p:to>
                                        <p:strVal val="visible"/>
                                      </p:to>
                                    </p:set>
                                    <p:animEffect transition="in" filter="fade">
                                      <p:cBhvr>
                                        <p:cTn id="15" dur="1000"/>
                                        <p:tgtEl>
                                          <p:spTgt spid="40963">
                                            <p:txEl>
                                              <p:pRg st="0" end="0"/>
                                            </p:txEl>
                                          </p:spTgt>
                                        </p:tgtEl>
                                      </p:cBhvr>
                                    </p:animEffect>
                                    <p:anim calcmode="lin" valueType="num">
                                      <p:cBhvr>
                                        <p:cTn id="16" dur="1000" fill="hold"/>
                                        <p:tgtEl>
                                          <p:spTgt spid="40963">
                                            <p:txEl>
                                              <p:pRg st="0" end="0"/>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40963">
                                            <p:txEl>
                                              <p:pRg st="0" end="0"/>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096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40964">
                                            <p:bg/>
                                          </p:spTgt>
                                        </p:tgtEl>
                                        <p:attrNameLst>
                                          <p:attrName>style.visibility</p:attrName>
                                        </p:attrNameLst>
                                      </p:cBhvr>
                                      <p:to>
                                        <p:strVal val="visible"/>
                                      </p:to>
                                    </p:set>
                                    <p:animEffect transition="in" filter="fade">
                                      <p:cBhvr>
                                        <p:cTn id="23" dur="1000"/>
                                        <p:tgtEl>
                                          <p:spTgt spid="40964">
                                            <p:bg/>
                                          </p:spTgt>
                                        </p:tgtEl>
                                      </p:cBhvr>
                                    </p:animEffect>
                                    <p:anim calcmode="lin" valueType="num">
                                      <p:cBhvr>
                                        <p:cTn id="24" dur="1000" fill="hold"/>
                                        <p:tgtEl>
                                          <p:spTgt spid="40964">
                                            <p:bg/>
                                          </p:spTgt>
                                        </p:tgtEl>
                                        <p:attrNameLst>
                                          <p:attrName>ppt_x</p:attrName>
                                        </p:attrNameLst>
                                      </p:cBhvr>
                                      <p:tavLst>
                                        <p:tav tm="0">
                                          <p:val>
                                            <p:strVal val="#ppt_x"/>
                                          </p:val>
                                        </p:tav>
                                        <p:tav tm="100000">
                                          <p:val>
                                            <p:strVal val="#ppt_x"/>
                                          </p:val>
                                        </p:tav>
                                      </p:tavLst>
                                    </p:anim>
                                    <p:anim calcmode="lin" valueType="num">
                                      <p:cBhvr>
                                        <p:cTn id="25" dur="900" decel="100000" fill="hold"/>
                                        <p:tgtEl>
                                          <p:spTgt spid="40964">
                                            <p:bg/>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40964">
                                            <p:bg/>
                                          </p:spTgt>
                                        </p:tgtEl>
                                        <p:attrNameLst>
                                          <p:attrName>ppt_y</p:attrName>
                                        </p:attrNameLst>
                                      </p:cBhvr>
                                      <p:tavLst>
                                        <p:tav tm="0">
                                          <p:val>
                                            <p:strVal val="#ppt_y-.03"/>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40964">
                                            <p:txEl>
                                              <p:pRg st="0" end="0"/>
                                            </p:txEl>
                                          </p:spTgt>
                                        </p:tgtEl>
                                        <p:attrNameLst>
                                          <p:attrName>style.visibility</p:attrName>
                                        </p:attrNameLst>
                                      </p:cBhvr>
                                      <p:to>
                                        <p:strVal val="visible"/>
                                      </p:to>
                                    </p:set>
                                    <p:animEffect transition="in" filter="fade">
                                      <p:cBhvr>
                                        <p:cTn id="31" dur="1000"/>
                                        <p:tgtEl>
                                          <p:spTgt spid="40964">
                                            <p:txEl>
                                              <p:pRg st="0" end="0"/>
                                            </p:txEl>
                                          </p:spTgt>
                                        </p:tgtEl>
                                      </p:cBhvr>
                                    </p:animEffect>
                                    <p:anim calcmode="lin" valueType="num">
                                      <p:cBhvr>
                                        <p:cTn id="32" dur="1000" fill="hold"/>
                                        <p:tgtEl>
                                          <p:spTgt spid="40964">
                                            <p:txEl>
                                              <p:pRg st="0" end="0"/>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40964">
                                            <p:txEl>
                                              <p:pRg st="0" end="0"/>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40964">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animBg="1"/>
      <p:bldP spid="40964" grpId="0" build="p"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692275" y="533400"/>
            <a:ext cx="6991350" cy="950913"/>
          </a:xfrm>
          <a:ln>
            <a:solidFill>
              <a:srgbClr val="000066"/>
            </a:solidFill>
            <a:miter lim="800000"/>
            <a:headEnd/>
            <a:tailEnd/>
          </a:ln>
        </p:spPr>
        <p:txBody>
          <a:bodyPr/>
          <a:lstStyle/>
          <a:p>
            <a:pPr eaLnBrk="1" hangingPunct="1"/>
            <a:r>
              <a:rPr lang="bg-BG" altLang="bg-BG" sz="2400" smtClean="0">
                <a:solidFill>
                  <a:srgbClr val="000066"/>
                </a:solidFill>
              </a:rPr>
              <a:t>Върху резорбцията оказва влияние:</a:t>
            </a:r>
            <a:r>
              <a:rPr lang="bg-BG" altLang="bg-BG" smtClean="0"/>
              <a:t> </a:t>
            </a:r>
          </a:p>
        </p:txBody>
      </p:sp>
      <p:sp>
        <p:nvSpPr>
          <p:cNvPr id="37891" name="Rectangle 3"/>
          <p:cNvSpPr>
            <a:spLocks noGrp="1" noChangeArrowheads="1"/>
          </p:cNvSpPr>
          <p:nvPr>
            <p:ph type="body" sz="half" idx="1"/>
          </p:nvPr>
        </p:nvSpPr>
        <p:spPr>
          <a:xfrm>
            <a:off x="1692275" y="1773238"/>
            <a:ext cx="7056438" cy="4352925"/>
          </a:xfrm>
          <a:ln>
            <a:solidFill>
              <a:srgbClr val="000066"/>
            </a:solidFill>
            <a:miter lim="800000"/>
            <a:headEnd/>
            <a:tailEnd/>
          </a:ln>
        </p:spPr>
        <p:txBody>
          <a:bodyPr/>
          <a:lstStyle/>
          <a:p>
            <a:pPr marL="457200" indent="-457200" algn="just" eaLnBrk="1" hangingPunct="1">
              <a:lnSpc>
                <a:spcPct val="80000"/>
              </a:lnSpc>
              <a:buFontTx/>
              <a:buAutoNum type="arabicPeriod"/>
            </a:pPr>
            <a:endParaRPr lang="bg-BG" altLang="bg-BG" sz="2000" b="1" smtClean="0"/>
          </a:p>
          <a:p>
            <a:pPr marL="457200" indent="-457200" algn="just" eaLnBrk="1" hangingPunct="1">
              <a:lnSpc>
                <a:spcPct val="80000"/>
              </a:lnSpc>
              <a:buFontTx/>
              <a:buNone/>
            </a:pPr>
            <a:r>
              <a:rPr lang="bg-BG" altLang="bg-BG" sz="2000" smtClean="0">
                <a:solidFill>
                  <a:srgbClr val="000066"/>
                </a:solidFill>
              </a:rPr>
              <a:t>5. </a:t>
            </a:r>
            <a:r>
              <a:rPr lang="bg-BG" altLang="bg-BG" sz="2000" smtClean="0">
                <a:solidFill>
                  <a:srgbClr val="FF5050"/>
                </a:solidFill>
              </a:rPr>
              <a:t>Изходното функционално състояние на организма</a:t>
            </a:r>
            <a:r>
              <a:rPr lang="bg-BG" altLang="bg-BG" sz="2000" b="1" smtClean="0">
                <a:solidFill>
                  <a:srgbClr val="000066"/>
                </a:solidFill>
              </a:rPr>
              <a:t> </a:t>
            </a:r>
            <a:r>
              <a:rPr lang="bg-BG" altLang="bg-BG" sz="2000" smtClean="0">
                <a:solidFill>
                  <a:srgbClr val="000066"/>
                </a:solidFill>
              </a:rPr>
              <a:t>(ЦНС, ВНС и ендокринната система) също имат значение за всмукването на РВ, а потиснатостта рязко забавя този процес. Част от РВ след всмукване в кръвоносната и лимфна системи се разнасят из целия организъм, а останалото количество след известно време се отделя от храносмилателния тракт. През времето на преминаването им през храносмилателния тракт РВ облъчват лигавиците, поради което отделни части от храносмилателната система могат да получат значителни дози на облъчване, т.е. стомашно-чревният тракт се явява критичен орган.</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1835150" y="2420938"/>
            <a:ext cx="6399213" cy="1219200"/>
          </a:xfrm>
          <a:ln>
            <a:solidFill>
              <a:srgbClr val="000066"/>
            </a:solidFill>
            <a:miter lim="800000"/>
            <a:headEnd/>
            <a:tailEnd/>
          </a:ln>
        </p:spPr>
        <p:txBody>
          <a:bodyPr/>
          <a:lstStyle/>
          <a:p>
            <a:pPr algn="ctr" eaLnBrk="1" hangingPunct="1"/>
            <a:r>
              <a:rPr lang="bg-BG" altLang="bg-BG" smtClean="0">
                <a:solidFill>
                  <a:srgbClr val="FF5050"/>
                </a:solidFill>
              </a:rPr>
              <a:t>ІІІ. Кожа</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43010">
                                            <p:txEl>
                                              <p:charRg st="4294967295" end="4294967295"/>
                                            </p:txEl>
                                          </p:spTgt>
                                        </p:tgtEl>
                                        <p:attrNameLst>
                                          <p:attrName>style.visibility</p:attrName>
                                        </p:attrNameLst>
                                      </p:cBhvr>
                                      <p:to>
                                        <p:strVal val="visible"/>
                                      </p:to>
                                    </p:set>
                                    <p:anim calcmode="lin" valueType="num">
                                      <p:cBhvr>
                                        <p:cTn id="7" dur="1000" fill="hold"/>
                                        <p:tgtEl>
                                          <p:spTgt spid="43010">
                                            <p:txEl>
                                              <p:charRg st="4294967295" end="4294967295"/>
                                            </p:txEl>
                                          </p:spTgt>
                                        </p:tgtEl>
                                        <p:attrNameLst>
                                          <p:attrName>ppt_x</p:attrName>
                                        </p:attrNameLst>
                                      </p:cBhvr>
                                      <p:tavLst>
                                        <p:tav tm="0">
                                          <p:val>
                                            <p:strVal val="#ppt_x-.2"/>
                                          </p:val>
                                        </p:tav>
                                        <p:tav tm="100000">
                                          <p:val>
                                            <p:strVal val="#ppt_x"/>
                                          </p:val>
                                        </p:tav>
                                      </p:tavLst>
                                    </p:anim>
                                    <p:anim calcmode="lin" valueType="num">
                                      <p:cBhvr>
                                        <p:cTn id="8" dur="1000" fill="hold"/>
                                        <p:tgtEl>
                                          <p:spTgt spid="43010">
                                            <p:txEl>
                                              <p:charRg st="4294967295" end="4294967295"/>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43010">
                                            <p:txEl>
                                              <p:charRg st="4294967295" end="429496729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type="body" idx="1"/>
          </p:nvPr>
        </p:nvSpPr>
        <p:spPr>
          <a:xfrm>
            <a:off x="1042988" y="836613"/>
            <a:ext cx="7640637" cy="5289550"/>
          </a:xfrm>
          <a:ln>
            <a:solidFill>
              <a:srgbClr val="000066"/>
            </a:solidFill>
            <a:miter lim="800000"/>
            <a:headEnd/>
            <a:tailEnd/>
          </a:ln>
        </p:spPr>
        <p:txBody>
          <a:bodyPr/>
          <a:lstStyle/>
          <a:p>
            <a:pPr eaLnBrk="1" hangingPunct="1">
              <a:lnSpc>
                <a:spcPct val="80000"/>
              </a:lnSpc>
            </a:pPr>
            <a:r>
              <a:rPr lang="bg-BG" altLang="bg-BG" sz="2000" smtClean="0">
                <a:solidFill>
                  <a:srgbClr val="000066"/>
                </a:solidFill>
              </a:rPr>
              <a:t>Кожният път на постъпване на радионуклиди до неотдавна беше недостатъчно оценен. В експериментални проучвания и при отделни клинични наблюдения е доказано, че </a:t>
            </a:r>
            <a:r>
              <a:rPr lang="bg-BG" altLang="bg-BG" sz="2000" smtClean="0">
                <a:solidFill>
                  <a:srgbClr val="FF5050"/>
                </a:solidFill>
              </a:rPr>
              <a:t>голяма част от радионуклидите могат да се резорбират  през здрава кожа</a:t>
            </a:r>
            <a:r>
              <a:rPr lang="bg-BG" altLang="bg-BG" sz="2000" smtClean="0">
                <a:solidFill>
                  <a:srgbClr val="000066"/>
                </a:solidFill>
              </a:rPr>
              <a:t>. Проникването им става през </a:t>
            </a:r>
            <a:r>
              <a:rPr lang="bg-BG" altLang="bg-BG" sz="2000" smtClean="0">
                <a:solidFill>
                  <a:srgbClr val="FF5050"/>
                </a:solidFill>
              </a:rPr>
              <a:t>междуклетъчните съчленения на клетките</a:t>
            </a:r>
            <a:r>
              <a:rPr lang="bg-BG" altLang="bg-BG" sz="2000" smtClean="0">
                <a:solidFill>
                  <a:srgbClr val="000066"/>
                </a:solidFill>
              </a:rPr>
              <a:t>. Изключително </a:t>
            </a:r>
            <a:r>
              <a:rPr lang="bg-BG" altLang="bg-BG" sz="2000" smtClean="0">
                <a:solidFill>
                  <a:srgbClr val="FF5050"/>
                </a:solidFill>
              </a:rPr>
              <a:t>сложната хистологична структура на кожата, наличието на мастни, потни жлези и космени фоликули</a:t>
            </a:r>
            <a:r>
              <a:rPr lang="bg-BG" altLang="bg-BG" sz="2000" smtClean="0">
                <a:solidFill>
                  <a:srgbClr val="000066"/>
                </a:solidFill>
              </a:rPr>
              <a:t> определя спецификата на кожната проницаемост. При наличието на </a:t>
            </a:r>
            <a:r>
              <a:rPr lang="bg-BG" altLang="bg-BG" sz="2000" smtClean="0">
                <a:solidFill>
                  <a:srgbClr val="FF5050"/>
                </a:solidFill>
              </a:rPr>
              <a:t>механични, химични или термични увреждания, проницаемостта на кожата</a:t>
            </a:r>
            <a:r>
              <a:rPr lang="bg-BG" altLang="bg-BG" sz="2000" b="1" smtClean="0">
                <a:solidFill>
                  <a:srgbClr val="000066"/>
                </a:solidFill>
              </a:rPr>
              <a:t> </a:t>
            </a:r>
            <a:r>
              <a:rPr lang="bg-BG" altLang="bg-BG" sz="2000" smtClean="0">
                <a:solidFill>
                  <a:srgbClr val="FF5050"/>
                </a:solidFill>
              </a:rPr>
              <a:t>по отношение радионуклидите рязко нараства</a:t>
            </a:r>
            <a:r>
              <a:rPr lang="bg-BG" altLang="bg-BG" sz="2000" smtClean="0">
                <a:solidFill>
                  <a:srgbClr val="000066"/>
                </a:solidFill>
              </a:rPr>
              <a:t>. </a:t>
            </a:r>
            <a:r>
              <a:rPr lang="bg-BG" altLang="bg-BG" sz="2000" smtClean="0">
                <a:solidFill>
                  <a:srgbClr val="FF5050"/>
                </a:solidFill>
              </a:rPr>
              <a:t>Основната роля в бариерната функция</a:t>
            </a:r>
            <a:r>
              <a:rPr lang="bg-BG" altLang="bg-BG" sz="2000" smtClean="0">
                <a:solidFill>
                  <a:srgbClr val="000066"/>
                </a:solidFill>
              </a:rPr>
              <a:t> на кожата играе </a:t>
            </a:r>
            <a:r>
              <a:rPr lang="bg-BG" altLang="bg-BG" sz="2000" smtClean="0">
                <a:solidFill>
                  <a:srgbClr val="FF5050"/>
                </a:solidFill>
              </a:rPr>
              <a:t>роговият слой на епидермиса</a:t>
            </a:r>
            <a:r>
              <a:rPr lang="bg-BG" altLang="bg-BG" sz="2000" smtClean="0">
                <a:solidFill>
                  <a:srgbClr val="000066"/>
                </a:solidFill>
              </a:rPr>
              <a:t>. При неговото </a:t>
            </a:r>
            <a:r>
              <a:rPr lang="bg-BG" altLang="bg-BG" sz="2000" smtClean="0">
                <a:solidFill>
                  <a:srgbClr val="FF5050"/>
                </a:solidFill>
              </a:rPr>
              <a:t>увреждане или отстраняване РВ свободно могат да проникнат в останалите слоеве на кожата и да достигнат до кръвоносната или лимфната системи.</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187450" y="533400"/>
            <a:ext cx="7496175" cy="879475"/>
          </a:xfrm>
          <a:ln>
            <a:solidFill>
              <a:srgbClr val="000066"/>
            </a:solidFill>
            <a:miter lim="800000"/>
            <a:headEnd/>
            <a:tailEnd/>
          </a:ln>
        </p:spPr>
        <p:txBody>
          <a:bodyPr/>
          <a:lstStyle/>
          <a:p>
            <a:pPr eaLnBrk="1" hangingPunct="1"/>
            <a:r>
              <a:rPr lang="bg-BG" altLang="bg-BG" sz="2400" b="1" smtClean="0">
                <a:solidFill>
                  <a:srgbClr val="000066"/>
                </a:solidFill>
              </a:rPr>
              <a:t>Фактори, влияещи върху резорбцията:</a:t>
            </a:r>
          </a:p>
        </p:txBody>
      </p:sp>
      <p:sp>
        <p:nvSpPr>
          <p:cNvPr id="40963" name="Rectangle 3"/>
          <p:cNvSpPr>
            <a:spLocks noGrp="1" noChangeArrowheads="1"/>
          </p:cNvSpPr>
          <p:nvPr>
            <p:ph type="body" idx="1"/>
          </p:nvPr>
        </p:nvSpPr>
        <p:spPr>
          <a:xfrm>
            <a:off x="971550" y="1905000"/>
            <a:ext cx="7712075" cy="4221163"/>
          </a:xfrm>
        </p:spPr>
        <p:txBody>
          <a:bodyPr/>
          <a:lstStyle/>
          <a:p>
            <a:pPr marL="533400" indent="-533400" eaLnBrk="1" hangingPunct="1">
              <a:lnSpc>
                <a:spcPct val="90000"/>
              </a:lnSpc>
            </a:pPr>
            <a:r>
              <a:rPr lang="bg-BG" altLang="bg-BG" sz="2400" smtClean="0">
                <a:solidFill>
                  <a:srgbClr val="FF5050"/>
                </a:solidFill>
              </a:rPr>
              <a:t>Външната температура</a:t>
            </a:r>
            <a:r>
              <a:rPr lang="bg-BG" altLang="bg-BG" sz="2400" smtClean="0">
                <a:solidFill>
                  <a:srgbClr val="000066"/>
                </a:solidFill>
              </a:rPr>
              <a:t> – повишаването предизвиква разширяване на кръвоносните съдове, отваряне на мастните и потните жлези, което улеснява проникването на радионуклидите</a:t>
            </a:r>
          </a:p>
          <a:p>
            <a:pPr marL="533400" indent="-533400" eaLnBrk="1" hangingPunct="1">
              <a:lnSpc>
                <a:spcPct val="90000"/>
              </a:lnSpc>
            </a:pPr>
            <a:r>
              <a:rPr lang="bg-BG" altLang="bg-BG" sz="2400" smtClean="0">
                <a:solidFill>
                  <a:srgbClr val="FF5050"/>
                </a:solidFill>
              </a:rPr>
              <a:t>Физико-химичните свойства на съединенията</a:t>
            </a:r>
          </a:p>
          <a:p>
            <a:pPr marL="533400" indent="-533400" eaLnBrk="1" hangingPunct="1">
              <a:lnSpc>
                <a:spcPct val="90000"/>
              </a:lnSpc>
            </a:pPr>
            <a:r>
              <a:rPr lang="bg-BG" altLang="bg-BG" sz="2400" smtClean="0">
                <a:solidFill>
                  <a:srgbClr val="FF5050"/>
                </a:solidFill>
              </a:rPr>
              <a:t>рН на средата</a:t>
            </a:r>
          </a:p>
          <a:p>
            <a:pPr marL="533400" indent="-533400" eaLnBrk="1" hangingPunct="1">
              <a:lnSpc>
                <a:spcPct val="90000"/>
              </a:lnSpc>
            </a:pPr>
            <a:r>
              <a:rPr lang="bg-BG" altLang="bg-BG" sz="2400" smtClean="0">
                <a:solidFill>
                  <a:srgbClr val="FF5050"/>
                </a:solidFill>
              </a:rPr>
              <a:t>Разтворимостта</a:t>
            </a:r>
            <a:r>
              <a:rPr lang="bg-BG" altLang="bg-BG" sz="2400" smtClean="0">
                <a:solidFill>
                  <a:srgbClr val="000066"/>
                </a:solidFill>
              </a:rPr>
              <a:t> на радионуклидите </a:t>
            </a:r>
            <a:r>
              <a:rPr lang="bg-BG" altLang="bg-BG" sz="2400" smtClean="0">
                <a:solidFill>
                  <a:srgbClr val="FF5050"/>
                </a:solidFill>
              </a:rPr>
              <a:t>във вода и липиди</a:t>
            </a:r>
          </a:p>
          <a:p>
            <a:pPr marL="533400" indent="-533400" eaLnBrk="1" hangingPunct="1">
              <a:lnSpc>
                <a:spcPct val="90000"/>
              </a:lnSpc>
            </a:pPr>
            <a:r>
              <a:rPr lang="bg-BG" altLang="bg-BG" sz="2400" smtClean="0">
                <a:solidFill>
                  <a:srgbClr val="FF5050"/>
                </a:solidFill>
              </a:rPr>
              <a:t>Физиологичното състояние на кожата</a:t>
            </a:r>
          </a:p>
          <a:p>
            <a:pPr marL="533400" indent="-533400" eaLnBrk="1" hangingPunct="1">
              <a:lnSpc>
                <a:spcPct val="90000"/>
              </a:lnSpc>
            </a:pPr>
            <a:endParaRPr lang="bg-BG" altLang="bg-BG" sz="2400" smtClean="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p:cNvSpPr>
            <a:spLocks noGrp="1" noChangeArrowheads="1"/>
          </p:cNvSpPr>
          <p:nvPr>
            <p:ph type="body" idx="1"/>
          </p:nvPr>
        </p:nvSpPr>
        <p:spPr>
          <a:xfrm>
            <a:off x="684213" y="908050"/>
            <a:ext cx="8135937" cy="5616575"/>
          </a:xfrm>
        </p:spPr>
        <p:txBody>
          <a:bodyPr/>
          <a:lstStyle/>
          <a:p>
            <a:pPr eaLnBrk="1" hangingPunct="1">
              <a:lnSpc>
                <a:spcPct val="90000"/>
              </a:lnSpc>
            </a:pPr>
            <a:r>
              <a:rPr lang="bg-BG" altLang="bg-BG" sz="2000" smtClean="0">
                <a:solidFill>
                  <a:srgbClr val="000066"/>
                </a:solidFill>
              </a:rPr>
              <a:t>Мастноразтворимите съединения се всмукват бързо и в значителна степен и по скоростта на процеса наподобяват всмукването през храносмилателния тракт.</a:t>
            </a:r>
          </a:p>
          <a:p>
            <a:pPr eaLnBrk="1" hangingPunct="1">
              <a:lnSpc>
                <a:spcPct val="90000"/>
              </a:lnSpc>
            </a:pPr>
            <a:r>
              <a:rPr lang="bg-BG" altLang="bg-BG" sz="2000" smtClean="0">
                <a:solidFill>
                  <a:srgbClr val="000066"/>
                </a:solidFill>
              </a:rPr>
              <a:t>За </a:t>
            </a:r>
            <a:r>
              <a:rPr lang="bg-BG" altLang="bg-BG" sz="2000" smtClean="0">
                <a:solidFill>
                  <a:srgbClr val="FF5050"/>
                </a:solidFill>
              </a:rPr>
              <a:t>количествена оценка</a:t>
            </a:r>
            <a:r>
              <a:rPr lang="bg-BG" altLang="bg-BG" sz="2000" smtClean="0">
                <a:solidFill>
                  <a:srgbClr val="000066"/>
                </a:solidFill>
              </a:rPr>
              <a:t> на постъпване на РВ през кожата се използва </a:t>
            </a:r>
            <a:r>
              <a:rPr lang="bg-BG" altLang="bg-BG" sz="2000" smtClean="0">
                <a:solidFill>
                  <a:srgbClr val="FF5050"/>
                </a:solidFill>
              </a:rPr>
              <a:t>термина „коефициент на всмукване”.</a:t>
            </a:r>
            <a:r>
              <a:rPr lang="bg-BG" altLang="bg-BG" sz="2000" smtClean="0">
                <a:solidFill>
                  <a:srgbClr val="000066"/>
                </a:solidFill>
              </a:rPr>
              <a:t> Той представлява </a:t>
            </a:r>
            <a:r>
              <a:rPr lang="bg-BG" altLang="bg-BG" sz="2000" smtClean="0">
                <a:solidFill>
                  <a:srgbClr val="FF5050"/>
                </a:solidFill>
              </a:rPr>
              <a:t>радиоактивността, намерена в организма за определено време, по отношение на изходната активност, попаднала върху кожата. </a:t>
            </a:r>
          </a:p>
          <a:p>
            <a:pPr eaLnBrk="1" hangingPunct="1">
              <a:lnSpc>
                <a:spcPct val="90000"/>
              </a:lnSpc>
            </a:pPr>
            <a:r>
              <a:rPr lang="bg-BG" altLang="bg-BG" sz="2000" smtClean="0">
                <a:solidFill>
                  <a:srgbClr val="FF5050"/>
                </a:solidFill>
              </a:rPr>
              <a:t>Скоростта на резорбция</a:t>
            </a:r>
            <a:r>
              <a:rPr lang="bg-BG" altLang="bg-BG" sz="2000" smtClean="0">
                <a:solidFill>
                  <a:srgbClr val="000066"/>
                </a:solidFill>
              </a:rPr>
              <a:t> през кожата представлява </a:t>
            </a:r>
            <a:r>
              <a:rPr lang="bg-BG" altLang="bg-BG" sz="2000" smtClean="0">
                <a:solidFill>
                  <a:srgbClr val="FF5050"/>
                </a:solidFill>
              </a:rPr>
              <a:t>количеството РВ, постъпило в организма през определен участък на кожната повърхност за единица време</a:t>
            </a:r>
            <a:r>
              <a:rPr lang="bg-BG" altLang="bg-BG" sz="2000" smtClean="0">
                <a:solidFill>
                  <a:srgbClr val="000066"/>
                </a:solidFill>
              </a:rPr>
              <a:t>. </a:t>
            </a:r>
          </a:p>
          <a:p>
            <a:pPr eaLnBrk="1" hangingPunct="1">
              <a:lnSpc>
                <a:spcPct val="90000"/>
              </a:lnSpc>
            </a:pPr>
            <a:r>
              <a:rPr lang="bg-BG" altLang="bg-BG" sz="2000" smtClean="0">
                <a:solidFill>
                  <a:srgbClr val="000066"/>
                </a:solidFill>
              </a:rPr>
              <a:t>Налага се изводът, че през кожата РВ постъпват в значително по-малки количества, отколкото чрез дихателната и храносмилателната система. Най-чувствителен към йонизиращите лъчения е базалният слой на кожата.</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650" y="333375"/>
            <a:ext cx="7927975" cy="1008063"/>
          </a:xfrm>
        </p:spPr>
        <p:txBody>
          <a:bodyPr/>
          <a:lstStyle/>
          <a:p>
            <a:pPr algn="ctr">
              <a:defRPr/>
            </a:pPr>
            <a:r>
              <a:rPr lang="bg-BG" sz="2400" dirty="0">
                <a:latin typeface="+mn-lt"/>
                <a:cs typeface="Times New Roman" panose="02020603050405020304" pitchFamily="18" charset="0"/>
              </a:rPr>
              <a:t>Фактори, влияещи върху биологичния ефект при инкорпорация на радиоактивни вещества</a:t>
            </a:r>
          </a:p>
        </p:txBody>
      </p:sp>
      <p:sp>
        <p:nvSpPr>
          <p:cNvPr id="3" name="Content Placeholder 2"/>
          <p:cNvSpPr>
            <a:spLocks noGrp="1"/>
          </p:cNvSpPr>
          <p:nvPr>
            <p:ph idx="1"/>
          </p:nvPr>
        </p:nvSpPr>
        <p:spPr>
          <a:xfrm>
            <a:off x="323850" y="1341438"/>
            <a:ext cx="8569325" cy="5183187"/>
          </a:xfrm>
        </p:spPr>
        <p:txBody>
          <a:bodyPr/>
          <a:lstStyle/>
          <a:p>
            <a:pPr marL="0" indent="0" algn="just">
              <a:buFontTx/>
              <a:buNone/>
              <a:defRPr/>
            </a:pPr>
            <a:r>
              <a:rPr lang="bg-BG" sz="1800" dirty="0" smtClean="0">
                <a:cs typeface="Times New Roman" panose="02020603050405020304" pitchFamily="18" charset="0"/>
              </a:rPr>
              <a:t>Под </a:t>
            </a:r>
            <a:r>
              <a:rPr lang="bg-BG" sz="1800" b="1" dirty="0" smtClean="0">
                <a:cs typeface="Times New Roman" panose="02020603050405020304" pitchFamily="18" charset="0"/>
              </a:rPr>
              <a:t>изотопен носител </a:t>
            </a:r>
            <a:r>
              <a:rPr lang="bg-BG" sz="1800" dirty="0" smtClean="0">
                <a:cs typeface="Times New Roman" panose="02020603050405020304" pitchFamily="18" charset="0"/>
              </a:rPr>
              <a:t>разбираме стабилния изотоп на дадения елемент  по отношение на радиоактивния изотоп на същия елемент, например </a:t>
            </a:r>
            <a:r>
              <a:rPr lang="bg-BG" sz="1800" dirty="0">
                <a:cs typeface="Times New Roman" panose="02020603050405020304" pitchFamily="18" charset="0"/>
              </a:rPr>
              <a:t> </a:t>
            </a:r>
            <a:r>
              <a:rPr lang="bg-BG" sz="1800" dirty="0" smtClean="0">
                <a:cs typeface="Times New Roman" panose="02020603050405020304" pitchFamily="18" charset="0"/>
              </a:rPr>
              <a:t>стабилният изотоп на </a:t>
            </a:r>
            <a:r>
              <a:rPr lang="en-US" sz="1800" dirty="0" smtClean="0">
                <a:cs typeface="Times New Roman" panose="02020603050405020304" pitchFamily="18" charset="0"/>
              </a:rPr>
              <a:t>Ca </a:t>
            </a:r>
            <a:r>
              <a:rPr lang="bg-BG" sz="1800" dirty="0" smtClean="0">
                <a:cs typeface="Times New Roman" panose="02020603050405020304" pitchFamily="18" charset="0"/>
              </a:rPr>
              <a:t>се явява </a:t>
            </a:r>
            <a:r>
              <a:rPr lang="en-US" sz="1800" dirty="0" smtClean="0">
                <a:cs typeface="Times New Roman" panose="02020603050405020304" pitchFamily="18" charset="0"/>
              </a:rPr>
              <a:t> </a:t>
            </a:r>
            <a:r>
              <a:rPr lang="bg-BG" sz="1800" dirty="0" smtClean="0">
                <a:cs typeface="Times New Roman" panose="02020603050405020304" pitchFamily="18" charset="0"/>
              </a:rPr>
              <a:t>изотопен носител на радиоактивния Са. </a:t>
            </a:r>
            <a:r>
              <a:rPr lang="bg-BG" sz="1800" baseline="30000" dirty="0" smtClean="0">
                <a:cs typeface="Times New Roman" panose="02020603050405020304" pitchFamily="18" charset="0"/>
              </a:rPr>
              <a:t>12</a:t>
            </a:r>
            <a:r>
              <a:rPr lang="bg-BG" sz="1800" dirty="0" smtClean="0">
                <a:cs typeface="Times New Roman" panose="02020603050405020304" pitchFamily="18" charset="0"/>
              </a:rPr>
              <a:t>С </a:t>
            </a:r>
            <a:r>
              <a:rPr lang="en-US" sz="1800" dirty="0" smtClean="0">
                <a:cs typeface="Times New Roman" panose="02020603050405020304" pitchFamily="18" charset="0"/>
              </a:rPr>
              <a:t>(</a:t>
            </a:r>
            <a:r>
              <a:rPr lang="bg-BG" sz="1800" dirty="0" smtClean="0">
                <a:cs typeface="Times New Roman" panose="02020603050405020304" pitchFamily="18" charset="0"/>
              </a:rPr>
              <a:t>стабилният изотоп</a:t>
            </a:r>
            <a:r>
              <a:rPr lang="en-US" sz="1800" dirty="0" smtClean="0">
                <a:cs typeface="Times New Roman" panose="02020603050405020304" pitchFamily="18" charset="0"/>
              </a:rPr>
              <a:t>)</a:t>
            </a:r>
            <a:r>
              <a:rPr lang="bg-BG" sz="1800" dirty="0" smtClean="0">
                <a:cs typeface="Times New Roman" panose="02020603050405020304" pitchFamily="18" charset="0"/>
              </a:rPr>
              <a:t> е изотопен носител на </a:t>
            </a:r>
            <a:r>
              <a:rPr lang="bg-BG" sz="1800" baseline="30000" dirty="0" smtClean="0">
                <a:cs typeface="Times New Roman" panose="02020603050405020304" pitchFamily="18" charset="0"/>
              </a:rPr>
              <a:t>14</a:t>
            </a:r>
            <a:r>
              <a:rPr lang="bg-BG" sz="1800" dirty="0" smtClean="0">
                <a:cs typeface="Times New Roman" panose="02020603050405020304" pitchFamily="18" charset="0"/>
              </a:rPr>
              <a:t>С </a:t>
            </a:r>
            <a:r>
              <a:rPr lang="en-US" sz="1800" dirty="0" smtClean="0">
                <a:cs typeface="Times New Roman" panose="02020603050405020304" pitchFamily="18" charset="0"/>
              </a:rPr>
              <a:t>(</a:t>
            </a:r>
            <a:r>
              <a:rPr lang="bg-BG" sz="1800" dirty="0" smtClean="0">
                <a:cs typeface="Times New Roman" panose="02020603050405020304" pitchFamily="18" charset="0"/>
              </a:rPr>
              <a:t>радиоактивния изотоп</a:t>
            </a:r>
            <a:r>
              <a:rPr lang="en-US" sz="1800" dirty="0" smtClean="0">
                <a:cs typeface="Times New Roman" panose="02020603050405020304" pitchFamily="18" charset="0"/>
              </a:rPr>
              <a:t>)</a:t>
            </a:r>
            <a:r>
              <a:rPr lang="bg-BG" sz="1800" dirty="0" smtClean="0">
                <a:cs typeface="Times New Roman" panose="02020603050405020304" pitchFamily="18" charset="0"/>
              </a:rPr>
              <a:t>. </a:t>
            </a:r>
            <a:r>
              <a:rPr lang="bg-BG" sz="1800" b="1" dirty="0" smtClean="0">
                <a:cs typeface="Times New Roman" panose="02020603050405020304" pitchFamily="18" charset="0"/>
              </a:rPr>
              <a:t>Неизотопен носител </a:t>
            </a:r>
            <a:r>
              <a:rPr lang="bg-BG" sz="1800" dirty="0" smtClean="0">
                <a:cs typeface="Times New Roman" panose="02020603050405020304" pitchFamily="18" charset="0"/>
              </a:rPr>
              <a:t>представлява стабилният изотоп на даден елемент по отношение на радиоактивния изотоп на химичния аналог на елемента. Напр. стабилният изотоп на Са по отношение на радиоактивния изотоп на стронций </a:t>
            </a:r>
            <a:r>
              <a:rPr lang="en-US" sz="1800" dirty="0" smtClean="0">
                <a:cs typeface="Times New Roman" panose="02020603050405020304" pitchFamily="18" charset="0"/>
              </a:rPr>
              <a:t>(</a:t>
            </a:r>
            <a:r>
              <a:rPr lang="en-US" sz="1800" baseline="30000" dirty="0" smtClean="0">
                <a:cs typeface="Times New Roman" panose="02020603050405020304" pitchFamily="18" charset="0"/>
              </a:rPr>
              <a:t>89</a:t>
            </a:r>
            <a:r>
              <a:rPr lang="en-US" sz="1800" dirty="0" smtClean="0">
                <a:cs typeface="Times New Roman" panose="02020603050405020304" pitchFamily="18" charset="0"/>
              </a:rPr>
              <a:t>Sr).</a:t>
            </a:r>
            <a:r>
              <a:rPr lang="bg-BG" sz="1800" dirty="0" smtClean="0">
                <a:cs typeface="Times New Roman" panose="02020603050405020304" pitchFamily="18" charset="0"/>
              </a:rPr>
              <a:t> </a:t>
            </a:r>
          </a:p>
          <a:p>
            <a:pPr algn="just">
              <a:buFont typeface="Wingdings" panose="05000000000000000000" pitchFamily="2" charset="2"/>
              <a:buChar char="q"/>
              <a:defRPr/>
            </a:pPr>
            <a:r>
              <a:rPr lang="bg-BG" sz="1800" b="1" dirty="0" smtClean="0">
                <a:cs typeface="Times New Roman" panose="02020603050405020304" pitchFamily="18" charset="0"/>
              </a:rPr>
              <a:t>Величина на всмукване. </a:t>
            </a:r>
            <a:r>
              <a:rPr lang="bg-BG" sz="1800" dirty="0" smtClean="0">
                <a:cs typeface="Times New Roman" panose="02020603050405020304" pitchFamily="18" charset="0"/>
              </a:rPr>
              <a:t> Биологичният ефект след</a:t>
            </a:r>
          </a:p>
          <a:p>
            <a:pPr marL="0" indent="0" algn="just">
              <a:buFontTx/>
              <a:buNone/>
              <a:defRPr/>
            </a:pPr>
            <a:r>
              <a:rPr lang="bg-BG" sz="1800" dirty="0" smtClean="0">
                <a:cs typeface="Times New Roman" panose="02020603050405020304" pitchFamily="18" charset="0"/>
              </a:rPr>
              <a:t> инкорпорация</a:t>
            </a:r>
            <a:r>
              <a:rPr lang="bg-BG" sz="1800" dirty="0">
                <a:cs typeface="Times New Roman" panose="02020603050405020304" pitchFamily="18" charset="0"/>
              </a:rPr>
              <a:t> </a:t>
            </a:r>
            <a:r>
              <a:rPr lang="bg-BG" sz="1800" dirty="0" smtClean="0">
                <a:cs typeface="Times New Roman" panose="02020603050405020304" pitchFamily="18" charset="0"/>
              </a:rPr>
              <a:t>на радиоактивни вещества зависи от количеството на резорбираната активност на вхдната врата.</a:t>
            </a:r>
          </a:p>
          <a:p>
            <a:pPr algn="just">
              <a:buFont typeface="Wingdings" panose="05000000000000000000" pitchFamily="2" charset="2"/>
              <a:buChar char="q"/>
              <a:defRPr/>
            </a:pPr>
            <a:r>
              <a:rPr lang="bg-BG" sz="1800" b="1" dirty="0" smtClean="0">
                <a:cs typeface="Times New Roman" panose="02020603050405020304" pitchFamily="18" charset="0"/>
              </a:rPr>
              <a:t>Характера на разпределение на радиоактивните вещества</a:t>
            </a:r>
          </a:p>
          <a:p>
            <a:pPr marL="0" indent="0" algn="just">
              <a:buFontTx/>
              <a:buNone/>
              <a:defRPr/>
            </a:pPr>
            <a:r>
              <a:rPr lang="bg-BG" sz="1800" dirty="0" smtClean="0">
                <a:cs typeface="Times New Roman" panose="02020603050405020304" pitchFamily="18" charset="0"/>
              </a:rPr>
              <a:t>Тъй като по-голямата част от радионуклидите</a:t>
            </a:r>
            <a:r>
              <a:rPr lang="bg-BG" sz="1800" b="1" dirty="0" smtClean="0">
                <a:cs typeface="Times New Roman" panose="02020603050405020304" pitchFamily="18" charset="0"/>
              </a:rPr>
              <a:t>  </a:t>
            </a:r>
            <a:r>
              <a:rPr lang="bg-BG" sz="1800" dirty="0" smtClean="0">
                <a:cs typeface="Times New Roman" panose="02020603050405020304" pitchFamily="18" charset="0"/>
              </a:rPr>
              <a:t>се разпределят неравномерно  и се натрупват в определени органи, биологичният ефект и свързан със съответния критичен орган.</a:t>
            </a:r>
            <a:endParaRPr lang="bg-BG" sz="1800" dirty="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5" descr="r001-008"/>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5" descr="r001-009"/>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3"/>
          <p:cNvSpPr>
            <a:spLocks noGrp="1" noChangeArrowheads="1"/>
          </p:cNvSpPr>
          <p:nvPr>
            <p:ph type="body" idx="1"/>
          </p:nvPr>
        </p:nvSpPr>
        <p:spPr>
          <a:xfrm>
            <a:off x="1258888" y="1905000"/>
            <a:ext cx="7424737" cy="4221163"/>
          </a:xfrm>
        </p:spPr>
        <p:txBody>
          <a:bodyPr/>
          <a:lstStyle/>
          <a:p>
            <a:pPr eaLnBrk="1" hangingPunct="1">
              <a:lnSpc>
                <a:spcPct val="90000"/>
              </a:lnSpc>
            </a:pPr>
            <a:r>
              <a:rPr lang="bg-BG" altLang="bg-BG" sz="2400" smtClean="0">
                <a:solidFill>
                  <a:srgbClr val="000066"/>
                </a:solidFill>
              </a:rPr>
              <a:t>Освен описаните по-горе основни пътища, РВ могат да проникнат в организма през </a:t>
            </a:r>
            <a:r>
              <a:rPr lang="bg-BG" altLang="bg-BG" sz="2400" smtClean="0">
                <a:solidFill>
                  <a:srgbClr val="FF5050"/>
                </a:solidFill>
              </a:rPr>
              <a:t>конюктивата</a:t>
            </a:r>
            <a:r>
              <a:rPr lang="bg-BG" altLang="bg-BG" sz="2400" smtClean="0">
                <a:solidFill>
                  <a:srgbClr val="000066"/>
                </a:solidFill>
              </a:rPr>
              <a:t>. В медицинската практика се прилага </a:t>
            </a:r>
            <a:r>
              <a:rPr lang="bg-BG" altLang="bg-BG" sz="2400" smtClean="0">
                <a:solidFill>
                  <a:srgbClr val="FF5050"/>
                </a:solidFill>
              </a:rPr>
              <a:t>инжекционно</a:t>
            </a:r>
            <a:r>
              <a:rPr lang="bg-BG" altLang="bg-BG" sz="2400" smtClean="0">
                <a:solidFill>
                  <a:srgbClr val="000066"/>
                </a:solidFill>
              </a:rPr>
              <a:t> въвеждане на радионуклиди с </a:t>
            </a:r>
            <a:r>
              <a:rPr lang="bg-BG" altLang="bg-BG" sz="2400" smtClean="0">
                <a:solidFill>
                  <a:srgbClr val="FF5050"/>
                </a:solidFill>
              </a:rPr>
              <a:t>диагностична и лечебна цел</a:t>
            </a:r>
            <a:r>
              <a:rPr lang="bg-BG" altLang="bg-BG" sz="2400" smtClean="0">
                <a:solidFill>
                  <a:srgbClr val="000066"/>
                </a:solidFill>
              </a:rPr>
              <a:t>. Експериментални проучвания показват, че РВ могат да постъпят през </a:t>
            </a:r>
            <a:r>
              <a:rPr lang="bg-BG" altLang="bg-BG" sz="2400" smtClean="0">
                <a:solidFill>
                  <a:srgbClr val="FF5050"/>
                </a:solidFill>
              </a:rPr>
              <a:t>плацентата в плода</a:t>
            </a:r>
            <a:r>
              <a:rPr lang="bg-BG" altLang="bg-BG" sz="2400" smtClean="0">
                <a:solidFill>
                  <a:srgbClr val="000066"/>
                </a:solidFill>
              </a:rPr>
              <a:t>. Най-голямо значение имат </a:t>
            </a:r>
            <a:r>
              <a:rPr lang="en-US" altLang="bg-BG" sz="2400" smtClean="0">
                <a:solidFill>
                  <a:srgbClr val="000066"/>
                </a:solidFill>
              </a:rPr>
              <a:t>H</a:t>
            </a:r>
            <a:r>
              <a:rPr lang="ru-RU" altLang="bg-BG" sz="2400" baseline="30000" smtClean="0">
                <a:solidFill>
                  <a:srgbClr val="000066"/>
                </a:solidFill>
              </a:rPr>
              <a:t>3</a:t>
            </a:r>
            <a:r>
              <a:rPr lang="ru-RU" altLang="bg-BG" sz="2400" smtClean="0">
                <a:solidFill>
                  <a:srgbClr val="000066"/>
                </a:solidFill>
              </a:rPr>
              <a:t>, </a:t>
            </a:r>
            <a:r>
              <a:rPr lang="en-US" altLang="bg-BG" sz="2400" smtClean="0">
                <a:solidFill>
                  <a:srgbClr val="000066"/>
                </a:solidFill>
              </a:rPr>
              <a:t>I</a:t>
            </a:r>
            <a:r>
              <a:rPr lang="ru-RU" altLang="bg-BG" sz="2400" baseline="30000" smtClean="0">
                <a:solidFill>
                  <a:srgbClr val="000066"/>
                </a:solidFill>
              </a:rPr>
              <a:t>131</a:t>
            </a:r>
            <a:r>
              <a:rPr lang="ru-RU" altLang="bg-BG" sz="2400" smtClean="0">
                <a:solidFill>
                  <a:srgbClr val="000066"/>
                </a:solidFill>
              </a:rPr>
              <a:t>, </a:t>
            </a:r>
            <a:r>
              <a:rPr lang="en-US" altLang="bg-BG" sz="2400" smtClean="0">
                <a:solidFill>
                  <a:srgbClr val="000066"/>
                </a:solidFill>
              </a:rPr>
              <a:t>Fe</a:t>
            </a:r>
            <a:r>
              <a:rPr lang="ru-RU" altLang="bg-BG" sz="2400" baseline="30000" smtClean="0">
                <a:solidFill>
                  <a:srgbClr val="000066"/>
                </a:solidFill>
              </a:rPr>
              <a:t>59</a:t>
            </a:r>
            <a:r>
              <a:rPr lang="ru-RU" altLang="bg-BG" sz="2400" smtClean="0">
                <a:solidFill>
                  <a:srgbClr val="000066"/>
                </a:solidFill>
              </a:rPr>
              <a:t>, </a:t>
            </a:r>
            <a:r>
              <a:rPr lang="en-US" altLang="bg-BG" sz="2400" smtClean="0">
                <a:solidFill>
                  <a:srgbClr val="000066"/>
                </a:solidFill>
              </a:rPr>
              <a:t>Cs</a:t>
            </a:r>
            <a:r>
              <a:rPr lang="ru-RU" altLang="bg-BG" sz="2400" baseline="30000" smtClean="0">
                <a:solidFill>
                  <a:srgbClr val="000066"/>
                </a:solidFill>
              </a:rPr>
              <a:t>137</a:t>
            </a:r>
            <a:r>
              <a:rPr lang="ru-RU" altLang="bg-BG" sz="2400" smtClean="0">
                <a:solidFill>
                  <a:srgbClr val="000066"/>
                </a:solidFill>
              </a:rPr>
              <a:t>, </a:t>
            </a:r>
            <a:r>
              <a:rPr lang="bg-BG" altLang="bg-BG" sz="2400" smtClean="0">
                <a:solidFill>
                  <a:srgbClr val="000066"/>
                </a:solidFill>
              </a:rPr>
              <a:t>Р</a:t>
            </a:r>
            <a:r>
              <a:rPr lang="ru-RU" altLang="bg-BG" sz="2400" baseline="30000" smtClean="0">
                <a:solidFill>
                  <a:srgbClr val="000066"/>
                </a:solidFill>
              </a:rPr>
              <a:t>32</a:t>
            </a:r>
            <a:r>
              <a:rPr lang="bg-BG" altLang="bg-BG" sz="2400" smtClean="0">
                <a:solidFill>
                  <a:srgbClr val="000066"/>
                </a:solidFill>
              </a:rPr>
              <a:t> и др.</a:t>
            </a:r>
          </a:p>
          <a:p>
            <a:pPr eaLnBrk="1" hangingPunct="1">
              <a:lnSpc>
                <a:spcPct val="90000"/>
              </a:lnSpc>
            </a:pPr>
            <a:r>
              <a:rPr lang="bg-BG" altLang="bg-BG" sz="2400" smtClean="0">
                <a:solidFill>
                  <a:srgbClr val="000066"/>
                </a:solidFill>
              </a:rPr>
              <a:t>Чрез млякото, при кърмене радионуклидите </a:t>
            </a:r>
            <a:r>
              <a:rPr lang="en-US" altLang="bg-BG" sz="2400" smtClean="0">
                <a:solidFill>
                  <a:srgbClr val="000066"/>
                </a:solidFill>
              </a:rPr>
              <a:t>H</a:t>
            </a:r>
            <a:r>
              <a:rPr lang="ru-RU" altLang="bg-BG" sz="2400" baseline="30000" smtClean="0">
                <a:solidFill>
                  <a:srgbClr val="000066"/>
                </a:solidFill>
              </a:rPr>
              <a:t>3</a:t>
            </a:r>
            <a:r>
              <a:rPr lang="ru-RU" altLang="bg-BG" sz="2400" smtClean="0">
                <a:solidFill>
                  <a:srgbClr val="000066"/>
                </a:solidFill>
              </a:rPr>
              <a:t>, </a:t>
            </a:r>
            <a:r>
              <a:rPr lang="en-US" altLang="bg-BG" sz="2400" smtClean="0">
                <a:solidFill>
                  <a:srgbClr val="000066"/>
                </a:solidFill>
              </a:rPr>
              <a:t>I</a:t>
            </a:r>
            <a:r>
              <a:rPr lang="ru-RU" altLang="bg-BG" sz="2400" baseline="30000" smtClean="0">
                <a:solidFill>
                  <a:srgbClr val="000066"/>
                </a:solidFill>
              </a:rPr>
              <a:t>131</a:t>
            </a:r>
            <a:r>
              <a:rPr lang="ru-RU" altLang="bg-BG" sz="2400" smtClean="0">
                <a:solidFill>
                  <a:srgbClr val="000066"/>
                </a:solidFill>
              </a:rPr>
              <a:t>, </a:t>
            </a:r>
            <a:r>
              <a:rPr lang="en-US" altLang="bg-BG" sz="2400" smtClean="0">
                <a:solidFill>
                  <a:srgbClr val="000066"/>
                </a:solidFill>
              </a:rPr>
              <a:t>Sr</a:t>
            </a:r>
            <a:r>
              <a:rPr lang="ru-RU" altLang="bg-BG" sz="2400" baseline="30000" smtClean="0">
                <a:solidFill>
                  <a:srgbClr val="000066"/>
                </a:solidFill>
              </a:rPr>
              <a:t>90</a:t>
            </a:r>
            <a:r>
              <a:rPr lang="bg-BG" altLang="bg-BG" sz="2400" smtClean="0">
                <a:solidFill>
                  <a:srgbClr val="000066"/>
                </a:solidFill>
              </a:rPr>
              <a:t> лесно попадат в младите организми.</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908175" y="2276475"/>
            <a:ext cx="6399213" cy="2232025"/>
          </a:xfrm>
          <a:solidFill>
            <a:schemeClr val="bg1"/>
          </a:solidFill>
        </p:spPr>
        <p:txBody>
          <a:bodyPr/>
          <a:lstStyle/>
          <a:p>
            <a:pPr algn="ctr" eaLnBrk="1" hangingPunct="1"/>
            <a:r>
              <a:rPr lang="bg-BG" altLang="bg-BG" b="1" smtClean="0">
                <a:solidFill>
                  <a:schemeClr val="hlink"/>
                </a:solidFill>
              </a:rPr>
              <a:t>РАЗПРЕДЕЛЕНИЕ И ИЗВЕЖДАНЕ НА РАДИОНУКЛИДИТЕ</a:t>
            </a: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48130">
                                            <p:txEl>
                                              <p:charRg st="4294967295" end="4294967295"/>
                                            </p:txEl>
                                          </p:spTgt>
                                        </p:tgtEl>
                                        <p:attrNameLst>
                                          <p:attrName>style.visibility</p:attrName>
                                        </p:attrNameLst>
                                      </p:cBhvr>
                                      <p:to>
                                        <p:strVal val="visible"/>
                                      </p:to>
                                    </p:set>
                                    <p:animEffect transition="in" filter="fade">
                                      <p:cBhvr>
                                        <p:cTn id="7" dur="800" decel="100000"/>
                                        <p:tgtEl>
                                          <p:spTgt spid="48130">
                                            <p:txEl>
                                              <p:charRg st="4294967295" end="4294967295"/>
                                            </p:txEl>
                                          </p:spTgt>
                                        </p:tgtEl>
                                      </p:cBhvr>
                                    </p:animEffect>
                                    <p:anim calcmode="lin" valueType="num">
                                      <p:cBhvr>
                                        <p:cTn id="8" dur="800" decel="100000" fill="hold"/>
                                        <p:tgtEl>
                                          <p:spTgt spid="48130">
                                            <p:txEl>
                                              <p:charRg st="4294967295" end="4294967295"/>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48130">
                                            <p:txEl>
                                              <p:charRg st="4294967295" end="4294967295"/>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48130">
                                            <p:txEl>
                                              <p:charRg st="4294967295" end="4294967295"/>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8130">
                                            <p:txEl>
                                              <p:charRg st="4294967295" end="4294967295"/>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8130">
                                            <p:txEl>
                                              <p:charRg st="4294967295" end="4294967295"/>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Grp="1" noChangeArrowheads="1"/>
          </p:cNvSpPr>
          <p:nvPr>
            <p:ph type="body" idx="1"/>
          </p:nvPr>
        </p:nvSpPr>
        <p:spPr>
          <a:xfrm>
            <a:off x="1331913" y="1052513"/>
            <a:ext cx="7351712" cy="5073650"/>
          </a:xfrm>
        </p:spPr>
        <p:txBody>
          <a:bodyPr/>
          <a:lstStyle/>
          <a:p>
            <a:pPr eaLnBrk="1" hangingPunct="1">
              <a:lnSpc>
                <a:spcPct val="90000"/>
              </a:lnSpc>
            </a:pPr>
            <a:r>
              <a:rPr lang="bg-BG" altLang="bg-BG" sz="2000" smtClean="0">
                <a:solidFill>
                  <a:srgbClr val="000066"/>
                </a:solidFill>
              </a:rPr>
              <a:t>Постъпили по определен път РВ се всмукват в </a:t>
            </a:r>
            <a:r>
              <a:rPr lang="bg-BG" altLang="bg-BG" sz="2000" smtClean="0">
                <a:solidFill>
                  <a:schemeClr val="folHlink"/>
                </a:solidFill>
              </a:rPr>
              <a:t>кръвоносната и лимфни системи</a:t>
            </a:r>
            <a:r>
              <a:rPr lang="bg-BG" altLang="bg-BG" sz="2000" smtClean="0">
                <a:solidFill>
                  <a:srgbClr val="000066"/>
                </a:solidFill>
              </a:rPr>
              <a:t> и се разнасят из целия организъм. </a:t>
            </a:r>
          </a:p>
          <a:p>
            <a:pPr eaLnBrk="1" hangingPunct="1">
              <a:lnSpc>
                <a:spcPct val="90000"/>
              </a:lnSpc>
            </a:pPr>
            <a:r>
              <a:rPr lang="bg-BG" altLang="bg-BG" sz="2000" smtClean="0">
                <a:solidFill>
                  <a:srgbClr val="000066"/>
                </a:solidFill>
              </a:rPr>
              <a:t>Познаването на закономерностите на разпределение, особеностите на обмяната и натрупване на радионуклидите, тяхното преразпределение в организма, има изключително значение, тъй като дава представа за </a:t>
            </a:r>
            <a:r>
              <a:rPr lang="bg-BG" altLang="bg-BG" sz="2000" smtClean="0">
                <a:solidFill>
                  <a:schemeClr val="folHlink"/>
                </a:solidFill>
              </a:rPr>
              <a:t>преимуществено лъчево поражение на един или друг орган, позволява да се разбере механизма на действие на радионуклида, да се определи критичния орган, да се определи дозата на облъчване на критичния орган и да се даде заключение за прогнозата на лъчевото поражение.</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Grp="1" noChangeArrowheads="1"/>
          </p:cNvSpPr>
          <p:nvPr>
            <p:ph type="body" idx="1"/>
          </p:nvPr>
        </p:nvSpPr>
        <p:spPr>
          <a:xfrm>
            <a:off x="755650" y="1341438"/>
            <a:ext cx="7927975" cy="4784725"/>
          </a:xfrm>
        </p:spPr>
        <p:txBody>
          <a:bodyPr/>
          <a:lstStyle/>
          <a:p>
            <a:pPr eaLnBrk="1" hangingPunct="1">
              <a:lnSpc>
                <a:spcPct val="80000"/>
              </a:lnSpc>
            </a:pPr>
            <a:r>
              <a:rPr lang="bg-BG" altLang="bg-BG" sz="2000" smtClean="0">
                <a:solidFill>
                  <a:srgbClr val="000066"/>
                </a:solidFill>
              </a:rPr>
              <a:t>При оценката на </a:t>
            </a:r>
            <a:r>
              <a:rPr lang="bg-BG" altLang="bg-BG" sz="2000" smtClean="0">
                <a:solidFill>
                  <a:srgbClr val="FF5050"/>
                </a:solidFill>
              </a:rPr>
              <a:t>величината на депониране</a:t>
            </a:r>
            <a:r>
              <a:rPr lang="bg-BG" altLang="bg-BG" sz="2000" smtClean="0">
                <a:solidFill>
                  <a:srgbClr val="000066"/>
                </a:solidFill>
              </a:rPr>
              <a:t> се различават понятията </a:t>
            </a:r>
            <a:r>
              <a:rPr lang="bg-BG" altLang="bg-BG" sz="2000" smtClean="0">
                <a:solidFill>
                  <a:srgbClr val="FF5050"/>
                </a:solidFill>
              </a:rPr>
              <a:t>„концентрация” </a:t>
            </a:r>
            <a:r>
              <a:rPr lang="bg-BG" altLang="bg-BG" sz="2000" smtClean="0">
                <a:solidFill>
                  <a:srgbClr val="000066"/>
                </a:solidFill>
              </a:rPr>
              <a:t>и</a:t>
            </a:r>
            <a:r>
              <a:rPr lang="bg-BG" altLang="bg-BG" sz="2000" smtClean="0">
                <a:solidFill>
                  <a:srgbClr val="FF5050"/>
                </a:solidFill>
              </a:rPr>
              <a:t> „съдържание”</a:t>
            </a:r>
            <a:r>
              <a:rPr lang="bg-BG" altLang="bg-BG" sz="2000" smtClean="0">
                <a:solidFill>
                  <a:srgbClr val="000066"/>
                </a:solidFill>
              </a:rPr>
              <a:t> на радионуклида в органите и тъканите. </a:t>
            </a:r>
          </a:p>
          <a:p>
            <a:pPr eaLnBrk="1" hangingPunct="1">
              <a:lnSpc>
                <a:spcPct val="80000"/>
              </a:lnSpc>
            </a:pPr>
            <a:r>
              <a:rPr lang="bg-BG" altLang="bg-BG" sz="2000" smtClean="0">
                <a:solidFill>
                  <a:srgbClr val="FF5050"/>
                </a:solidFill>
              </a:rPr>
              <a:t>Концентрацията</a:t>
            </a:r>
            <a:r>
              <a:rPr lang="bg-BG" altLang="bg-BG" sz="2000" smtClean="0">
                <a:solidFill>
                  <a:srgbClr val="000066"/>
                </a:solidFill>
              </a:rPr>
              <a:t> характеризира </a:t>
            </a:r>
            <a:r>
              <a:rPr lang="bg-BG" altLang="bg-BG" sz="2000" smtClean="0">
                <a:solidFill>
                  <a:srgbClr val="FF5050"/>
                </a:solidFill>
              </a:rPr>
              <a:t>относителната активност или радиоактивността на грам тъкан</a:t>
            </a:r>
            <a:r>
              <a:rPr lang="bg-BG" altLang="bg-BG" sz="2000" smtClean="0">
                <a:solidFill>
                  <a:srgbClr val="000066"/>
                </a:solidFill>
              </a:rPr>
              <a:t> (</a:t>
            </a:r>
            <a:r>
              <a:rPr lang="en-US" altLang="bg-BG" sz="2000" smtClean="0">
                <a:solidFill>
                  <a:srgbClr val="000066"/>
                </a:solidFill>
              </a:rPr>
              <a:t>Bq/g</a:t>
            </a:r>
            <a:r>
              <a:rPr lang="bg-BG" altLang="bg-BG" sz="2000" smtClean="0">
                <a:solidFill>
                  <a:srgbClr val="000066"/>
                </a:solidFill>
              </a:rPr>
              <a:t>). Концентрацията може да бъде изразена и </a:t>
            </a:r>
            <a:r>
              <a:rPr lang="bg-BG" altLang="bg-BG" sz="2000" smtClean="0">
                <a:solidFill>
                  <a:srgbClr val="FF5050"/>
                </a:solidFill>
              </a:rPr>
              <a:t>в % от въведеното количество. </a:t>
            </a:r>
          </a:p>
          <a:p>
            <a:pPr eaLnBrk="1" hangingPunct="1">
              <a:lnSpc>
                <a:spcPct val="80000"/>
              </a:lnSpc>
            </a:pPr>
            <a:r>
              <a:rPr lang="bg-BG" altLang="bg-BG" sz="2000" smtClean="0">
                <a:solidFill>
                  <a:srgbClr val="FF5050"/>
                </a:solidFill>
              </a:rPr>
              <a:t>Съдържанието</a:t>
            </a:r>
            <a:r>
              <a:rPr lang="bg-BG" altLang="bg-BG" sz="2000" smtClean="0">
                <a:solidFill>
                  <a:srgbClr val="000066"/>
                </a:solidFill>
              </a:rPr>
              <a:t> представлява </a:t>
            </a:r>
            <a:r>
              <a:rPr lang="bg-BG" altLang="bg-BG" sz="2000" smtClean="0">
                <a:solidFill>
                  <a:srgbClr val="FF5050"/>
                </a:solidFill>
              </a:rPr>
              <a:t>абсолютната активност в целия орган</a:t>
            </a:r>
            <a:r>
              <a:rPr lang="bg-BG" altLang="bg-BG" sz="2000" smtClean="0">
                <a:solidFill>
                  <a:srgbClr val="000066"/>
                </a:solidFill>
              </a:rPr>
              <a:t>. При хронично постъпване на РВ с храната в организма като цяло и в отделни органи ежедневно се натрупва определена част от постъпилото за този период количество от радиоизотопа. </a:t>
            </a:r>
          </a:p>
          <a:p>
            <a:pPr eaLnBrk="1" hangingPunct="1">
              <a:lnSpc>
                <a:spcPct val="80000"/>
              </a:lnSpc>
            </a:pPr>
            <a:r>
              <a:rPr lang="bg-BG" altLang="bg-BG" sz="2000" smtClean="0">
                <a:solidFill>
                  <a:srgbClr val="000066"/>
                </a:solidFill>
              </a:rPr>
              <a:t>Такъв процес на ежедневно натрупване се характеризира с </a:t>
            </a:r>
            <a:r>
              <a:rPr lang="bg-BG" altLang="bg-BG" sz="2000" smtClean="0">
                <a:solidFill>
                  <a:srgbClr val="FF5050"/>
                </a:solidFill>
              </a:rPr>
              <a:t>величината „кратност на натрупването”.</a:t>
            </a:r>
            <a:r>
              <a:rPr lang="bg-BG" altLang="bg-BG" sz="2000" smtClean="0">
                <a:solidFill>
                  <a:srgbClr val="000066"/>
                </a:solidFill>
              </a:rPr>
              <a:t> Това е </a:t>
            </a:r>
            <a:r>
              <a:rPr lang="bg-BG" altLang="bg-BG" sz="2000" smtClean="0">
                <a:solidFill>
                  <a:srgbClr val="FF5050"/>
                </a:solidFill>
              </a:rPr>
              <a:t>величината</a:t>
            </a:r>
            <a:r>
              <a:rPr lang="bg-BG" altLang="bg-BG" sz="2000" smtClean="0">
                <a:solidFill>
                  <a:srgbClr val="000066"/>
                </a:solidFill>
              </a:rPr>
              <a:t>, която </a:t>
            </a:r>
            <a:r>
              <a:rPr lang="bg-BG" altLang="bg-BG" sz="2000" smtClean="0">
                <a:solidFill>
                  <a:srgbClr val="FF5050"/>
                </a:solidFill>
              </a:rPr>
              <a:t>показва колко пъти съдържанието на изотопа в критичния орган превишава ежедневно постъпващото количество.</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body" idx="1"/>
          </p:nvPr>
        </p:nvSpPr>
        <p:spPr>
          <a:xfrm>
            <a:off x="971550" y="1196975"/>
            <a:ext cx="7712075" cy="4929188"/>
          </a:xfrm>
        </p:spPr>
        <p:txBody>
          <a:bodyPr/>
          <a:lstStyle/>
          <a:p>
            <a:pPr eaLnBrk="1" hangingPunct="1">
              <a:lnSpc>
                <a:spcPct val="80000"/>
              </a:lnSpc>
            </a:pPr>
            <a:r>
              <a:rPr lang="bg-BG" altLang="bg-BG" sz="2400" smtClean="0">
                <a:solidFill>
                  <a:srgbClr val="000066"/>
                </a:solidFill>
              </a:rPr>
              <a:t>Разпределението на РВ в организма може да бъде различно. </a:t>
            </a:r>
          </a:p>
          <a:p>
            <a:pPr eaLnBrk="1" hangingPunct="1">
              <a:lnSpc>
                <a:spcPct val="80000"/>
              </a:lnSpc>
            </a:pPr>
            <a:r>
              <a:rPr lang="bg-BG" altLang="bg-BG" sz="2400" smtClean="0">
                <a:solidFill>
                  <a:srgbClr val="000066"/>
                </a:solidFill>
              </a:rPr>
              <a:t>Известно е, че радиоактивните и стабилните изотопи на един и същ елемент </a:t>
            </a:r>
            <a:r>
              <a:rPr lang="bg-BG" altLang="bg-BG" sz="2400" smtClean="0">
                <a:solidFill>
                  <a:srgbClr val="FF5050"/>
                </a:solidFill>
              </a:rPr>
              <a:t>имат еднакви физични и химични свойства и се разпределят по един и същ начин в организма.</a:t>
            </a:r>
            <a:r>
              <a:rPr lang="bg-BG" altLang="bg-BG" sz="2400" smtClean="0">
                <a:solidFill>
                  <a:srgbClr val="000066"/>
                </a:solidFill>
              </a:rPr>
              <a:t> </a:t>
            </a:r>
          </a:p>
          <a:p>
            <a:pPr eaLnBrk="1" hangingPunct="1">
              <a:lnSpc>
                <a:spcPct val="80000"/>
              </a:lnSpc>
            </a:pPr>
            <a:r>
              <a:rPr lang="bg-BG" altLang="bg-BG" sz="2400" smtClean="0">
                <a:solidFill>
                  <a:srgbClr val="000066"/>
                </a:solidFill>
              </a:rPr>
              <a:t>Някои радионуклиди се разпределят равномерно, но други проявяват определен афинитет (тропност) към дадени тъкани или органи, където се натрупват. </a:t>
            </a:r>
          </a:p>
          <a:p>
            <a:pPr eaLnBrk="1" hangingPunct="1">
              <a:lnSpc>
                <a:spcPct val="80000"/>
              </a:lnSpc>
            </a:pPr>
            <a:r>
              <a:rPr lang="bg-BG" altLang="bg-BG" sz="2400" smtClean="0">
                <a:solidFill>
                  <a:srgbClr val="000066"/>
                </a:solidFill>
              </a:rPr>
              <a:t>Органът с </a:t>
            </a:r>
            <a:r>
              <a:rPr lang="bg-BG" altLang="bg-BG" sz="2400" smtClean="0">
                <a:solidFill>
                  <a:srgbClr val="FF5050"/>
                </a:solidFill>
              </a:rPr>
              <a:t>най-голямо натрупване</a:t>
            </a:r>
            <a:r>
              <a:rPr lang="bg-BG" altLang="bg-BG" sz="2400" smtClean="0">
                <a:solidFill>
                  <a:srgbClr val="000066"/>
                </a:solidFill>
              </a:rPr>
              <a:t> на радионуклида, подложен на </a:t>
            </a:r>
            <a:r>
              <a:rPr lang="bg-BG" altLang="bg-BG" sz="2400" smtClean="0">
                <a:solidFill>
                  <a:srgbClr val="FF5050"/>
                </a:solidFill>
              </a:rPr>
              <a:t>най-голяма активност</a:t>
            </a:r>
            <a:r>
              <a:rPr lang="bg-BG" altLang="bg-BG" sz="2400" smtClean="0">
                <a:solidFill>
                  <a:srgbClr val="000066"/>
                </a:solidFill>
              </a:rPr>
              <a:t>, поради значително облъчване, се нарича </a:t>
            </a:r>
            <a:r>
              <a:rPr lang="bg-BG" altLang="bg-BG" sz="2400" smtClean="0">
                <a:solidFill>
                  <a:srgbClr val="FF5050"/>
                </a:solidFill>
              </a:rPr>
              <a:t>„критичен орган”.</a:t>
            </a:r>
            <a:r>
              <a:rPr lang="bg-BG" altLang="bg-BG" sz="2400" smtClean="0"/>
              <a:t> </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p:cNvSpPr>
            <a:spLocks noGrp="1" noChangeArrowheads="1"/>
          </p:cNvSpPr>
          <p:nvPr>
            <p:ph type="body" idx="1"/>
          </p:nvPr>
        </p:nvSpPr>
        <p:spPr/>
        <p:txBody>
          <a:bodyPr/>
          <a:lstStyle/>
          <a:p>
            <a:pPr eaLnBrk="1" hangingPunct="1">
              <a:lnSpc>
                <a:spcPct val="80000"/>
              </a:lnSpc>
            </a:pPr>
            <a:r>
              <a:rPr lang="bg-BG" altLang="bg-BG" sz="2000" smtClean="0">
                <a:solidFill>
                  <a:srgbClr val="FF5050"/>
                </a:solidFill>
              </a:rPr>
              <a:t>„Коефициент на отлагане”</a:t>
            </a:r>
            <a:r>
              <a:rPr lang="bg-BG" altLang="bg-BG" sz="2000" b="1" smtClean="0">
                <a:solidFill>
                  <a:srgbClr val="000066"/>
                </a:solidFill>
              </a:rPr>
              <a:t> </a:t>
            </a:r>
            <a:r>
              <a:rPr lang="bg-BG" altLang="bg-BG" sz="2000" smtClean="0">
                <a:solidFill>
                  <a:srgbClr val="FF5050"/>
                </a:solidFill>
              </a:rPr>
              <a:t>на РВ</a:t>
            </a:r>
            <a:r>
              <a:rPr lang="bg-BG" altLang="bg-BG" sz="2000" smtClean="0">
                <a:solidFill>
                  <a:srgbClr val="000066"/>
                </a:solidFill>
              </a:rPr>
              <a:t> наричаме </a:t>
            </a:r>
            <a:r>
              <a:rPr lang="bg-BG" altLang="bg-BG" sz="2000" smtClean="0">
                <a:solidFill>
                  <a:srgbClr val="FF5050"/>
                </a:solidFill>
              </a:rPr>
              <a:t>тази част от радионуклида, която е постъпила от кръвта в дадения орган</a:t>
            </a:r>
            <a:r>
              <a:rPr lang="bg-BG" altLang="bg-BG" sz="2000" smtClean="0">
                <a:solidFill>
                  <a:srgbClr val="000066"/>
                </a:solidFill>
              </a:rPr>
              <a:t>. </a:t>
            </a:r>
            <a:endParaRPr lang="en-US" altLang="bg-BG" sz="2000" smtClean="0">
              <a:solidFill>
                <a:srgbClr val="000066"/>
              </a:solidFill>
            </a:endParaRPr>
          </a:p>
          <a:p>
            <a:pPr eaLnBrk="1" hangingPunct="1">
              <a:lnSpc>
                <a:spcPct val="80000"/>
              </a:lnSpc>
            </a:pPr>
            <a:r>
              <a:rPr lang="bg-BG" altLang="bg-BG" sz="2000" smtClean="0">
                <a:solidFill>
                  <a:srgbClr val="000066"/>
                </a:solidFill>
              </a:rPr>
              <a:t>Ако радионуклидът се всмуква през храносмилателния тракт, то 5-10 минути след въвеждането той вече постъпва в кръвоносната и лимфната системи.</a:t>
            </a:r>
            <a:endParaRPr lang="en-US" altLang="bg-BG" sz="2000" smtClean="0">
              <a:solidFill>
                <a:srgbClr val="000066"/>
              </a:solidFill>
            </a:endParaRPr>
          </a:p>
          <a:p>
            <a:pPr eaLnBrk="1" hangingPunct="1">
              <a:lnSpc>
                <a:spcPct val="80000"/>
              </a:lnSpc>
            </a:pPr>
            <a:r>
              <a:rPr lang="bg-BG" altLang="bg-BG" sz="2000" smtClean="0">
                <a:solidFill>
                  <a:srgbClr val="000066"/>
                </a:solidFill>
              </a:rPr>
              <a:t> Концентрацията му в кръвта </a:t>
            </a:r>
            <a:r>
              <a:rPr lang="bg-BG" altLang="bg-BG" sz="2000" smtClean="0">
                <a:solidFill>
                  <a:srgbClr val="FF5050"/>
                </a:solidFill>
              </a:rPr>
              <a:t>зависи от въведеното количество, скоростта на резорбция и скоростта на отделяне от организма</a:t>
            </a:r>
            <a:r>
              <a:rPr lang="bg-BG" altLang="bg-BG" sz="2000" smtClean="0">
                <a:solidFill>
                  <a:srgbClr val="000066"/>
                </a:solidFill>
              </a:rPr>
              <a:t>.</a:t>
            </a:r>
            <a:endParaRPr lang="en-US" altLang="bg-BG" sz="2000" smtClean="0">
              <a:solidFill>
                <a:srgbClr val="000066"/>
              </a:solidFill>
            </a:endParaRPr>
          </a:p>
          <a:p>
            <a:pPr eaLnBrk="1" hangingPunct="1">
              <a:lnSpc>
                <a:spcPct val="80000"/>
              </a:lnSpc>
            </a:pPr>
            <a:r>
              <a:rPr lang="bg-BG" altLang="bg-BG" sz="2000" smtClean="0">
                <a:solidFill>
                  <a:srgbClr val="000066"/>
                </a:solidFill>
              </a:rPr>
              <a:t> Кръвта е активна среда, която си взаимодейства с молекулите на радионуклидите, образувайки </a:t>
            </a:r>
            <a:r>
              <a:rPr lang="bg-BG" altLang="bg-BG" sz="2000" smtClean="0">
                <a:solidFill>
                  <a:srgbClr val="FF5050"/>
                </a:solidFill>
              </a:rPr>
              <a:t>разтворими и неразтворими радионуклиди.</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611188" y="533400"/>
            <a:ext cx="8072437" cy="1219200"/>
          </a:xfrm>
          <a:ln>
            <a:solidFill>
              <a:srgbClr val="000066"/>
            </a:solidFill>
            <a:miter lim="800000"/>
            <a:headEnd/>
            <a:tailEnd/>
          </a:ln>
        </p:spPr>
        <p:txBody>
          <a:bodyPr/>
          <a:lstStyle/>
          <a:p>
            <a:pPr eaLnBrk="1" hangingPunct="1"/>
            <a:r>
              <a:rPr lang="bg-BG" altLang="bg-BG" sz="2400" smtClean="0">
                <a:solidFill>
                  <a:srgbClr val="000066"/>
                </a:solidFill>
              </a:rPr>
              <a:t>По характера на разпределението си в организма радионуклидите се делят на </a:t>
            </a:r>
            <a:r>
              <a:rPr lang="bg-BG" altLang="bg-BG" sz="2400" smtClean="0">
                <a:solidFill>
                  <a:srgbClr val="FF5050"/>
                </a:solidFill>
              </a:rPr>
              <a:t>4 групи:</a:t>
            </a:r>
            <a:r>
              <a:rPr lang="bg-BG" altLang="bg-BG" sz="3200" smtClean="0"/>
              <a:t> </a:t>
            </a:r>
          </a:p>
        </p:txBody>
      </p:sp>
      <p:sp>
        <p:nvSpPr>
          <p:cNvPr id="51203" name="Rectangle 3"/>
          <p:cNvSpPr>
            <a:spLocks noGrp="1" noChangeArrowheads="1"/>
          </p:cNvSpPr>
          <p:nvPr>
            <p:ph type="body" idx="1"/>
          </p:nvPr>
        </p:nvSpPr>
        <p:spPr>
          <a:xfrm>
            <a:off x="611188" y="1905000"/>
            <a:ext cx="8072437" cy="4221163"/>
          </a:xfrm>
          <a:ln>
            <a:solidFill>
              <a:srgbClr val="000066"/>
            </a:solidFill>
            <a:miter lim="800000"/>
            <a:headEnd/>
            <a:tailEnd/>
          </a:ln>
        </p:spPr>
        <p:txBody>
          <a:bodyPr/>
          <a:lstStyle/>
          <a:p>
            <a:pPr marL="533400" indent="-533400" eaLnBrk="1" hangingPunct="1">
              <a:lnSpc>
                <a:spcPct val="80000"/>
              </a:lnSpc>
              <a:buClr>
                <a:srgbClr val="FF5050"/>
              </a:buClr>
              <a:buFontTx/>
              <a:buAutoNum type="arabicPeriod"/>
            </a:pPr>
            <a:r>
              <a:rPr lang="bg-BG" altLang="bg-BG" sz="2400" smtClean="0">
                <a:solidFill>
                  <a:srgbClr val="FF5050"/>
                </a:solidFill>
              </a:rPr>
              <a:t>Остеотропни</a:t>
            </a:r>
            <a:r>
              <a:rPr lang="bg-BG" altLang="bg-BG" sz="2400" smtClean="0">
                <a:solidFill>
                  <a:srgbClr val="000066"/>
                </a:solidFill>
              </a:rPr>
              <a:t> – </a:t>
            </a:r>
            <a:r>
              <a:rPr lang="en-US" altLang="bg-BG" sz="2400" smtClean="0">
                <a:solidFill>
                  <a:srgbClr val="000066"/>
                </a:solidFill>
              </a:rPr>
              <a:t>P</a:t>
            </a:r>
            <a:r>
              <a:rPr lang="bg-BG" altLang="bg-BG" sz="2400" baseline="30000" smtClean="0">
                <a:solidFill>
                  <a:srgbClr val="000066"/>
                </a:solidFill>
              </a:rPr>
              <a:t>32</a:t>
            </a:r>
            <a:r>
              <a:rPr lang="bg-BG" altLang="bg-BG" sz="2400" smtClean="0">
                <a:solidFill>
                  <a:srgbClr val="000066"/>
                </a:solidFill>
              </a:rPr>
              <a:t>, </a:t>
            </a:r>
            <a:r>
              <a:rPr lang="en-US" altLang="bg-BG" sz="2400" smtClean="0">
                <a:solidFill>
                  <a:srgbClr val="000066"/>
                </a:solidFill>
              </a:rPr>
              <a:t>Ca</a:t>
            </a:r>
            <a:r>
              <a:rPr lang="bg-BG" altLang="bg-BG" sz="2400" baseline="30000" smtClean="0">
                <a:solidFill>
                  <a:srgbClr val="000066"/>
                </a:solidFill>
              </a:rPr>
              <a:t>45</a:t>
            </a:r>
            <a:r>
              <a:rPr lang="bg-BG" altLang="bg-BG" sz="2400" smtClean="0">
                <a:solidFill>
                  <a:srgbClr val="000066"/>
                </a:solidFill>
              </a:rPr>
              <a:t>, </a:t>
            </a:r>
            <a:r>
              <a:rPr lang="en-US" altLang="bg-BG" sz="2400" smtClean="0">
                <a:solidFill>
                  <a:srgbClr val="000066"/>
                </a:solidFill>
              </a:rPr>
              <a:t>Sr</a:t>
            </a:r>
            <a:r>
              <a:rPr lang="bg-BG" altLang="bg-BG" sz="2400" baseline="30000" smtClean="0">
                <a:solidFill>
                  <a:srgbClr val="000066"/>
                </a:solidFill>
              </a:rPr>
              <a:t>90</a:t>
            </a:r>
            <a:r>
              <a:rPr lang="bg-BG" altLang="bg-BG" sz="2400" smtClean="0">
                <a:solidFill>
                  <a:srgbClr val="000066"/>
                </a:solidFill>
              </a:rPr>
              <a:t>, </a:t>
            </a:r>
            <a:r>
              <a:rPr lang="en-US" altLang="bg-BG" sz="2400" smtClean="0">
                <a:solidFill>
                  <a:srgbClr val="000066"/>
                </a:solidFill>
              </a:rPr>
              <a:t>Y</a:t>
            </a:r>
            <a:r>
              <a:rPr lang="bg-BG" altLang="bg-BG" sz="2400" baseline="30000" smtClean="0">
                <a:solidFill>
                  <a:srgbClr val="000066"/>
                </a:solidFill>
              </a:rPr>
              <a:t>90</a:t>
            </a:r>
            <a:r>
              <a:rPr lang="bg-BG" altLang="bg-BG" sz="2400" smtClean="0">
                <a:solidFill>
                  <a:srgbClr val="000066"/>
                </a:solidFill>
              </a:rPr>
              <a:t>, </a:t>
            </a:r>
            <a:r>
              <a:rPr lang="en-US" altLang="bg-BG" sz="2400" smtClean="0">
                <a:solidFill>
                  <a:srgbClr val="000066"/>
                </a:solidFill>
              </a:rPr>
              <a:t>Zr</a:t>
            </a:r>
            <a:r>
              <a:rPr lang="bg-BG" altLang="bg-BG" sz="2400" baseline="30000" smtClean="0">
                <a:solidFill>
                  <a:srgbClr val="000066"/>
                </a:solidFill>
              </a:rPr>
              <a:t>95</a:t>
            </a:r>
            <a:r>
              <a:rPr lang="bg-BG" altLang="bg-BG" sz="2400" smtClean="0">
                <a:solidFill>
                  <a:srgbClr val="000066"/>
                </a:solidFill>
              </a:rPr>
              <a:t>, </a:t>
            </a:r>
            <a:r>
              <a:rPr lang="en-US" altLang="bg-BG" sz="2400" smtClean="0">
                <a:solidFill>
                  <a:srgbClr val="000066"/>
                </a:solidFill>
              </a:rPr>
              <a:t>Ba</a:t>
            </a:r>
            <a:r>
              <a:rPr lang="bg-BG" altLang="bg-BG" sz="2400" baseline="30000" smtClean="0">
                <a:solidFill>
                  <a:srgbClr val="000066"/>
                </a:solidFill>
              </a:rPr>
              <a:t>140</a:t>
            </a:r>
            <a:r>
              <a:rPr lang="bg-BG" altLang="bg-BG" sz="2400" smtClean="0">
                <a:solidFill>
                  <a:srgbClr val="000066"/>
                </a:solidFill>
              </a:rPr>
              <a:t>, </a:t>
            </a:r>
            <a:r>
              <a:rPr lang="en-US" altLang="bg-BG" sz="2400" smtClean="0">
                <a:solidFill>
                  <a:srgbClr val="000066"/>
                </a:solidFill>
              </a:rPr>
              <a:t>Ra</a:t>
            </a:r>
            <a:r>
              <a:rPr lang="bg-BG" altLang="bg-BG" sz="2400" baseline="30000" smtClean="0">
                <a:solidFill>
                  <a:srgbClr val="000066"/>
                </a:solidFill>
              </a:rPr>
              <a:t>226</a:t>
            </a:r>
            <a:r>
              <a:rPr lang="bg-BG" altLang="bg-BG" sz="2400" smtClean="0">
                <a:solidFill>
                  <a:srgbClr val="000066"/>
                </a:solidFill>
              </a:rPr>
              <a:t>, </a:t>
            </a:r>
            <a:r>
              <a:rPr lang="en-US" altLang="bg-BG" sz="2400" smtClean="0">
                <a:solidFill>
                  <a:srgbClr val="000066"/>
                </a:solidFill>
              </a:rPr>
              <a:t>U</a:t>
            </a:r>
            <a:r>
              <a:rPr lang="bg-BG" altLang="bg-BG" sz="2400" baseline="30000" smtClean="0">
                <a:solidFill>
                  <a:srgbClr val="000066"/>
                </a:solidFill>
              </a:rPr>
              <a:t>238</a:t>
            </a:r>
            <a:r>
              <a:rPr lang="bg-BG" altLang="bg-BG" sz="2400" smtClean="0">
                <a:solidFill>
                  <a:srgbClr val="000066"/>
                </a:solidFill>
              </a:rPr>
              <a:t> (цитрат).</a:t>
            </a:r>
          </a:p>
          <a:p>
            <a:pPr marL="533400" indent="-533400" eaLnBrk="1" hangingPunct="1">
              <a:lnSpc>
                <a:spcPct val="80000"/>
              </a:lnSpc>
              <a:buClr>
                <a:srgbClr val="FF5050"/>
              </a:buClr>
              <a:buFontTx/>
              <a:buAutoNum type="arabicPeriod"/>
            </a:pPr>
            <a:r>
              <a:rPr lang="bg-BG" altLang="bg-BG" sz="2400" smtClean="0">
                <a:solidFill>
                  <a:srgbClr val="000066"/>
                </a:solidFill>
              </a:rPr>
              <a:t>Натрупващи се предимно в </a:t>
            </a:r>
            <a:r>
              <a:rPr lang="bg-BG" altLang="bg-BG" sz="2400" smtClean="0">
                <a:solidFill>
                  <a:srgbClr val="FF5050"/>
                </a:solidFill>
              </a:rPr>
              <a:t>органи, богати на ретикулоендотелни клетки</a:t>
            </a:r>
            <a:r>
              <a:rPr lang="bg-BG" altLang="bg-BG" sz="2400" smtClean="0">
                <a:solidFill>
                  <a:srgbClr val="000066"/>
                </a:solidFill>
              </a:rPr>
              <a:t> – </a:t>
            </a:r>
            <a:r>
              <a:rPr lang="en-US" altLang="bg-BG" sz="2400" smtClean="0">
                <a:solidFill>
                  <a:srgbClr val="000066"/>
                </a:solidFill>
              </a:rPr>
              <a:t>La</a:t>
            </a:r>
            <a:r>
              <a:rPr lang="ru-RU" altLang="bg-BG" sz="2400" baseline="30000" smtClean="0">
                <a:solidFill>
                  <a:srgbClr val="000066"/>
                </a:solidFill>
              </a:rPr>
              <a:t>140</a:t>
            </a:r>
            <a:r>
              <a:rPr lang="ru-RU" altLang="bg-BG" sz="2400" smtClean="0">
                <a:solidFill>
                  <a:srgbClr val="000066"/>
                </a:solidFill>
              </a:rPr>
              <a:t>, </a:t>
            </a:r>
            <a:r>
              <a:rPr lang="en-US" altLang="bg-BG" sz="2400" smtClean="0">
                <a:solidFill>
                  <a:srgbClr val="000066"/>
                </a:solidFill>
              </a:rPr>
              <a:t>Ce</a:t>
            </a:r>
            <a:r>
              <a:rPr lang="ru-RU" altLang="bg-BG" sz="2400" baseline="30000" smtClean="0">
                <a:solidFill>
                  <a:srgbClr val="000066"/>
                </a:solidFill>
              </a:rPr>
              <a:t>144</a:t>
            </a:r>
            <a:r>
              <a:rPr lang="ru-RU" altLang="bg-BG" sz="2400" smtClean="0">
                <a:solidFill>
                  <a:srgbClr val="000066"/>
                </a:solidFill>
              </a:rPr>
              <a:t>, </a:t>
            </a:r>
            <a:r>
              <a:rPr lang="en-US" altLang="bg-BG" sz="2400" smtClean="0">
                <a:solidFill>
                  <a:srgbClr val="000066"/>
                </a:solidFill>
              </a:rPr>
              <a:t>Pr</a:t>
            </a:r>
            <a:r>
              <a:rPr lang="ru-RU" altLang="bg-BG" sz="2400" baseline="30000" smtClean="0">
                <a:solidFill>
                  <a:srgbClr val="000066"/>
                </a:solidFill>
              </a:rPr>
              <a:t>147</a:t>
            </a:r>
            <a:r>
              <a:rPr lang="ru-RU" altLang="bg-BG" sz="2400" smtClean="0">
                <a:solidFill>
                  <a:srgbClr val="000066"/>
                </a:solidFill>
              </a:rPr>
              <a:t>, </a:t>
            </a:r>
            <a:r>
              <a:rPr lang="en-US" altLang="bg-BG" sz="2400" smtClean="0">
                <a:solidFill>
                  <a:srgbClr val="000066"/>
                </a:solidFill>
              </a:rPr>
              <a:t>Th </a:t>
            </a:r>
            <a:r>
              <a:rPr lang="ru-RU" altLang="bg-BG" sz="2400" baseline="30000" smtClean="0">
                <a:solidFill>
                  <a:srgbClr val="000066"/>
                </a:solidFill>
              </a:rPr>
              <a:t>239</a:t>
            </a:r>
            <a:r>
              <a:rPr lang="en-US" altLang="bg-BG" sz="2400" smtClean="0">
                <a:solidFill>
                  <a:srgbClr val="000066"/>
                </a:solidFill>
              </a:rPr>
              <a:t>, Pu</a:t>
            </a:r>
            <a:r>
              <a:rPr lang="ru-RU" altLang="bg-BG" sz="2400" baseline="30000" smtClean="0">
                <a:solidFill>
                  <a:srgbClr val="000066"/>
                </a:solidFill>
              </a:rPr>
              <a:t>239</a:t>
            </a:r>
            <a:r>
              <a:rPr lang="bg-BG" altLang="bg-BG" sz="2400" smtClean="0">
                <a:solidFill>
                  <a:srgbClr val="000066"/>
                </a:solidFill>
              </a:rPr>
              <a:t> (нитрат).</a:t>
            </a:r>
            <a:endParaRPr lang="bg-BG" altLang="bg-BG" sz="2400" b="1" smtClean="0">
              <a:solidFill>
                <a:srgbClr val="000066"/>
              </a:solidFill>
            </a:endParaRPr>
          </a:p>
          <a:p>
            <a:pPr marL="533400" indent="-533400" eaLnBrk="1" hangingPunct="1">
              <a:lnSpc>
                <a:spcPct val="80000"/>
              </a:lnSpc>
              <a:buClr>
                <a:srgbClr val="FF5050"/>
              </a:buClr>
              <a:buFontTx/>
              <a:buAutoNum type="arabicPeriod"/>
            </a:pPr>
            <a:r>
              <a:rPr lang="bg-BG" altLang="bg-BG" sz="2400" smtClean="0">
                <a:solidFill>
                  <a:srgbClr val="FF5050"/>
                </a:solidFill>
              </a:rPr>
              <a:t>Равномерно разпределящи се</a:t>
            </a:r>
            <a:r>
              <a:rPr lang="bg-BG" altLang="bg-BG" sz="2400" smtClean="0">
                <a:solidFill>
                  <a:srgbClr val="000066"/>
                </a:solidFill>
              </a:rPr>
              <a:t> във всички органи и тъкани –</a:t>
            </a:r>
            <a:r>
              <a:rPr lang="en-US" altLang="bg-BG" sz="2400" smtClean="0">
                <a:solidFill>
                  <a:srgbClr val="000066"/>
                </a:solidFill>
              </a:rPr>
              <a:t>H</a:t>
            </a:r>
            <a:r>
              <a:rPr lang="en-US" altLang="bg-BG" sz="2400" baseline="30000" smtClean="0">
                <a:solidFill>
                  <a:srgbClr val="000066"/>
                </a:solidFill>
              </a:rPr>
              <a:t>3</a:t>
            </a:r>
            <a:r>
              <a:rPr lang="en-US" altLang="bg-BG" sz="2400" smtClean="0">
                <a:solidFill>
                  <a:srgbClr val="000066"/>
                </a:solidFill>
              </a:rPr>
              <a:t>,</a:t>
            </a:r>
            <a:r>
              <a:rPr lang="ru-RU" altLang="bg-BG" sz="2400" smtClean="0">
                <a:solidFill>
                  <a:srgbClr val="000066"/>
                </a:solidFill>
              </a:rPr>
              <a:t> </a:t>
            </a:r>
            <a:r>
              <a:rPr lang="en-US" altLang="bg-BG" sz="2400" smtClean="0">
                <a:solidFill>
                  <a:srgbClr val="000066"/>
                </a:solidFill>
              </a:rPr>
              <a:t>K</a:t>
            </a:r>
            <a:r>
              <a:rPr lang="ru-RU" altLang="bg-BG" sz="2400" baseline="30000" smtClean="0">
                <a:solidFill>
                  <a:srgbClr val="000066"/>
                </a:solidFill>
              </a:rPr>
              <a:t>40</a:t>
            </a:r>
            <a:r>
              <a:rPr lang="ru-RU" altLang="bg-BG" sz="2400" smtClean="0">
                <a:solidFill>
                  <a:srgbClr val="000066"/>
                </a:solidFill>
              </a:rPr>
              <a:t>, </a:t>
            </a:r>
            <a:r>
              <a:rPr lang="en-US" altLang="bg-BG" sz="2400" smtClean="0">
                <a:solidFill>
                  <a:srgbClr val="000066"/>
                </a:solidFill>
              </a:rPr>
              <a:t>Na</a:t>
            </a:r>
            <a:r>
              <a:rPr lang="ru-RU" altLang="bg-BG" sz="2400" baseline="30000" smtClean="0">
                <a:solidFill>
                  <a:srgbClr val="000066"/>
                </a:solidFill>
              </a:rPr>
              <a:t>20</a:t>
            </a:r>
            <a:r>
              <a:rPr lang="ru-RU" altLang="bg-BG" sz="2400" smtClean="0">
                <a:solidFill>
                  <a:srgbClr val="000066"/>
                </a:solidFill>
              </a:rPr>
              <a:t>,</a:t>
            </a:r>
            <a:r>
              <a:rPr lang="ru-RU" altLang="bg-BG" sz="2400" baseline="30000" smtClean="0">
                <a:solidFill>
                  <a:srgbClr val="000066"/>
                </a:solidFill>
              </a:rPr>
              <a:t>24</a:t>
            </a:r>
            <a:r>
              <a:rPr lang="ru-RU" altLang="bg-BG" sz="2400" smtClean="0">
                <a:solidFill>
                  <a:srgbClr val="000066"/>
                </a:solidFill>
              </a:rPr>
              <a:t>, </a:t>
            </a:r>
            <a:r>
              <a:rPr lang="en-US" altLang="bg-BG" sz="2400" smtClean="0">
                <a:solidFill>
                  <a:srgbClr val="000066"/>
                </a:solidFill>
              </a:rPr>
              <a:t>Rb</a:t>
            </a:r>
            <a:r>
              <a:rPr lang="ru-RU" altLang="bg-BG" sz="2400" baseline="30000" smtClean="0">
                <a:solidFill>
                  <a:srgbClr val="000066"/>
                </a:solidFill>
              </a:rPr>
              <a:t>106</a:t>
            </a:r>
            <a:r>
              <a:rPr lang="ru-RU" altLang="bg-BG" sz="2400" smtClean="0">
                <a:solidFill>
                  <a:srgbClr val="000066"/>
                </a:solidFill>
              </a:rPr>
              <a:t>, </a:t>
            </a:r>
            <a:r>
              <a:rPr lang="en-US" altLang="bg-BG" sz="2400" smtClean="0">
                <a:solidFill>
                  <a:srgbClr val="000066"/>
                </a:solidFill>
              </a:rPr>
              <a:t>Cs</a:t>
            </a:r>
            <a:r>
              <a:rPr lang="ru-RU" altLang="bg-BG" sz="2400" baseline="30000" smtClean="0">
                <a:solidFill>
                  <a:srgbClr val="000066"/>
                </a:solidFill>
              </a:rPr>
              <a:t>137</a:t>
            </a:r>
            <a:r>
              <a:rPr lang="bg-BG" altLang="bg-BG" sz="2400" smtClean="0">
                <a:solidFill>
                  <a:srgbClr val="000066"/>
                </a:solidFill>
              </a:rPr>
              <a:t>.</a:t>
            </a:r>
            <a:endParaRPr lang="bg-BG" altLang="bg-BG" sz="2400" b="1" smtClean="0">
              <a:solidFill>
                <a:srgbClr val="000066"/>
              </a:solidFill>
            </a:endParaRPr>
          </a:p>
          <a:p>
            <a:pPr marL="533400" indent="-533400" eaLnBrk="1" hangingPunct="1">
              <a:lnSpc>
                <a:spcPct val="80000"/>
              </a:lnSpc>
              <a:buClr>
                <a:srgbClr val="FF5050"/>
              </a:buClr>
              <a:buFontTx/>
              <a:buAutoNum type="arabicPeriod"/>
            </a:pPr>
            <a:r>
              <a:rPr lang="bg-BG" altLang="bg-BG" sz="2400" smtClean="0">
                <a:solidFill>
                  <a:srgbClr val="FF5050"/>
                </a:solidFill>
              </a:rPr>
              <a:t>Специфично участващи в обмяната на веществата и натрупващи се избирателно</a:t>
            </a:r>
            <a:r>
              <a:rPr lang="bg-BG" altLang="bg-BG" sz="2400" smtClean="0">
                <a:solidFill>
                  <a:srgbClr val="000066"/>
                </a:solidFill>
              </a:rPr>
              <a:t> в отделни органи и тъкани – </a:t>
            </a:r>
            <a:r>
              <a:rPr lang="en-US" altLang="bg-BG" sz="2400" smtClean="0">
                <a:solidFill>
                  <a:srgbClr val="000066"/>
                </a:solidFill>
              </a:rPr>
              <a:t>I</a:t>
            </a:r>
            <a:r>
              <a:rPr lang="ru-RU" altLang="bg-BG" sz="2400" baseline="30000" smtClean="0">
                <a:solidFill>
                  <a:srgbClr val="000066"/>
                </a:solidFill>
              </a:rPr>
              <a:t>131</a:t>
            </a:r>
            <a:r>
              <a:rPr lang="ru-RU" altLang="bg-BG" sz="2400" smtClean="0">
                <a:solidFill>
                  <a:srgbClr val="000066"/>
                </a:solidFill>
              </a:rPr>
              <a:t> </a:t>
            </a:r>
            <a:r>
              <a:rPr lang="bg-BG" altLang="bg-BG" sz="2400" smtClean="0">
                <a:solidFill>
                  <a:srgbClr val="000066"/>
                </a:solidFill>
              </a:rPr>
              <a:t>(щитовидна жлеза),</a:t>
            </a:r>
            <a:r>
              <a:rPr lang="ru-RU" altLang="bg-BG" sz="2400" smtClean="0">
                <a:solidFill>
                  <a:srgbClr val="000066"/>
                </a:solidFill>
              </a:rPr>
              <a:t> </a:t>
            </a:r>
            <a:r>
              <a:rPr lang="en-US" altLang="bg-BG" sz="2400" smtClean="0">
                <a:solidFill>
                  <a:srgbClr val="000066"/>
                </a:solidFill>
              </a:rPr>
              <a:t>Fe</a:t>
            </a:r>
            <a:r>
              <a:rPr lang="ru-RU" altLang="bg-BG" sz="2400" baseline="30000" smtClean="0">
                <a:solidFill>
                  <a:srgbClr val="000066"/>
                </a:solidFill>
              </a:rPr>
              <a:t>59</a:t>
            </a:r>
            <a:r>
              <a:rPr lang="bg-BG" altLang="bg-BG" sz="2400" smtClean="0">
                <a:solidFill>
                  <a:srgbClr val="000066"/>
                </a:solidFill>
              </a:rPr>
              <a:t> (в еритроцитите), </a:t>
            </a:r>
            <a:r>
              <a:rPr lang="en-US" altLang="bg-BG" sz="2400" smtClean="0">
                <a:solidFill>
                  <a:srgbClr val="000066"/>
                </a:solidFill>
              </a:rPr>
              <a:t>Zn</a:t>
            </a:r>
            <a:r>
              <a:rPr lang="ru-RU" altLang="bg-BG" sz="2400" b="1" baseline="30000" smtClean="0">
                <a:solidFill>
                  <a:srgbClr val="000066"/>
                </a:solidFill>
              </a:rPr>
              <a:t>65</a:t>
            </a:r>
            <a:r>
              <a:rPr lang="bg-BG" altLang="bg-BG" sz="2400" smtClean="0">
                <a:solidFill>
                  <a:srgbClr val="000066"/>
                </a:solidFill>
              </a:rPr>
              <a:t> (в задстомашната жлеза), </a:t>
            </a:r>
            <a:r>
              <a:rPr lang="en-US" altLang="bg-BG" sz="2400" smtClean="0">
                <a:solidFill>
                  <a:srgbClr val="000066"/>
                </a:solidFill>
              </a:rPr>
              <a:t>Mo</a:t>
            </a:r>
            <a:r>
              <a:rPr lang="ru-RU" altLang="bg-BG" sz="2400" baseline="30000" smtClean="0">
                <a:solidFill>
                  <a:srgbClr val="000066"/>
                </a:solidFill>
              </a:rPr>
              <a:t>99</a:t>
            </a:r>
            <a:r>
              <a:rPr lang="ru-RU" altLang="bg-BG" sz="2400" smtClean="0">
                <a:solidFill>
                  <a:srgbClr val="000066"/>
                </a:solidFill>
              </a:rPr>
              <a:t> </a:t>
            </a:r>
            <a:r>
              <a:rPr lang="bg-BG" altLang="bg-BG" sz="2400" smtClean="0">
                <a:solidFill>
                  <a:srgbClr val="000066"/>
                </a:solidFill>
              </a:rPr>
              <a:t>(в ириса).</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p:cNvSpPr>
            <a:spLocks noGrp="1" noChangeArrowheads="1"/>
          </p:cNvSpPr>
          <p:nvPr>
            <p:ph type="body" idx="1"/>
          </p:nvPr>
        </p:nvSpPr>
        <p:spPr/>
        <p:txBody>
          <a:bodyPr/>
          <a:lstStyle/>
          <a:p>
            <a:pPr eaLnBrk="1" hangingPunct="1"/>
            <a:r>
              <a:rPr lang="bg-BG" altLang="bg-BG" sz="2400" smtClean="0">
                <a:solidFill>
                  <a:srgbClr val="000066"/>
                </a:solidFill>
              </a:rPr>
              <a:t>Характерът на разпределение на РВ в организма не е неизменен. </a:t>
            </a:r>
          </a:p>
          <a:p>
            <a:pPr eaLnBrk="1" hangingPunct="1"/>
            <a:r>
              <a:rPr lang="bg-BG" altLang="bg-BG" sz="2400" smtClean="0">
                <a:solidFill>
                  <a:srgbClr val="000066"/>
                </a:solidFill>
              </a:rPr>
              <a:t>Редица фактори могат съществено да повлияят този характер. </a:t>
            </a:r>
          </a:p>
          <a:p>
            <a:pPr eaLnBrk="1" hangingPunct="1"/>
            <a:r>
              <a:rPr lang="bg-BG" altLang="bg-BG" sz="2400" smtClean="0">
                <a:solidFill>
                  <a:srgbClr val="000066"/>
                </a:solidFill>
              </a:rPr>
              <a:t>Разпределението на радионуклидите зависи от </a:t>
            </a:r>
            <a:r>
              <a:rPr lang="bg-BG" altLang="bg-BG" sz="2400" smtClean="0">
                <a:solidFill>
                  <a:srgbClr val="FF5050"/>
                </a:solidFill>
              </a:rPr>
              <a:t>техните химични свойства, способността да образуват колоиди и лесно да хидролизират.</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68313" y="533400"/>
            <a:ext cx="8215312" cy="2247900"/>
          </a:xfrm>
        </p:spPr>
        <p:txBody>
          <a:bodyPr/>
          <a:lstStyle/>
          <a:p>
            <a:r>
              <a:rPr lang="bg-BG" altLang="bg-BG" sz="3200" b="1" smtClean="0">
                <a:solidFill>
                  <a:schemeClr val="hlink"/>
                </a:solidFill>
              </a:rPr>
              <a:t>ПЪТИЩА НА ПОСТЪПВАНЕ НА РАДИОАКТИВНИТЕ ВЕЩЕСТВА В ОРГАНИЗМА</a:t>
            </a:r>
            <a:endParaRPr lang="bg-BG" altLang="bg-BG" sz="3200" b="1"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611188" y="533400"/>
            <a:ext cx="8072437" cy="1219200"/>
          </a:xfrm>
          <a:ln>
            <a:solidFill>
              <a:srgbClr val="000066"/>
            </a:solidFill>
            <a:miter lim="800000"/>
            <a:headEnd/>
            <a:tailEnd/>
          </a:ln>
        </p:spPr>
        <p:txBody>
          <a:bodyPr/>
          <a:lstStyle/>
          <a:p>
            <a:pPr algn="ctr" eaLnBrk="1" hangingPunct="1"/>
            <a:r>
              <a:rPr lang="bg-BG" altLang="bg-BG" sz="2400" smtClean="0">
                <a:solidFill>
                  <a:srgbClr val="FF5050"/>
                </a:solidFill>
              </a:rPr>
              <a:t>Фактори, влияещи върху характера на разпределение на РВ в организма</a:t>
            </a:r>
          </a:p>
        </p:txBody>
      </p:sp>
      <p:sp>
        <p:nvSpPr>
          <p:cNvPr id="53251" name="Rectangle 3"/>
          <p:cNvSpPr>
            <a:spLocks noGrp="1" noChangeArrowheads="1"/>
          </p:cNvSpPr>
          <p:nvPr>
            <p:ph type="body" idx="1"/>
          </p:nvPr>
        </p:nvSpPr>
        <p:spPr>
          <a:xfrm>
            <a:off x="250825" y="1905000"/>
            <a:ext cx="8642350" cy="4692650"/>
          </a:xfrm>
          <a:ln>
            <a:solidFill>
              <a:srgbClr val="000066"/>
            </a:solidFill>
            <a:miter lim="800000"/>
            <a:headEnd/>
            <a:tailEnd/>
          </a:ln>
        </p:spPr>
        <p:txBody>
          <a:bodyPr/>
          <a:lstStyle/>
          <a:p>
            <a:pPr marL="533400" indent="-533400" algn="just" eaLnBrk="1" hangingPunct="1">
              <a:lnSpc>
                <a:spcPct val="90000"/>
              </a:lnSpc>
              <a:buFontTx/>
              <a:buAutoNum type="arabicPeriod"/>
            </a:pPr>
            <a:r>
              <a:rPr lang="bg-BG" altLang="bg-BG" sz="2000" smtClean="0">
                <a:solidFill>
                  <a:srgbClr val="000066"/>
                </a:solidFill>
              </a:rPr>
              <a:t>Доказано е, че съществува определена връзка между </a:t>
            </a:r>
            <a:r>
              <a:rPr lang="bg-BG" altLang="bg-BG" sz="2000" smtClean="0">
                <a:solidFill>
                  <a:srgbClr val="FF5050"/>
                </a:solidFill>
              </a:rPr>
              <a:t>валентността на елементите</a:t>
            </a:r>
            <a:r>
              <a:rPr lang="bg-BG" altLang="bg-BG" sz="2000" smtClean="0">
                <a:solidFill>
                  <a:srgbClr val="000066"/>
                </a:solidFill>
              </a:rPr>
              <a:t> и тяхното разпределение. </a:t>
            </a:r>
          </a:p>
          <a:p>
            <a:pPr marL="914400" lvl="1" indent="-457200" algn="just" eaLnBrk="1" hangingPunct="1">
              <a:lnSpc>
                <a:spcPct val="90000"/>
              </a:lnSpc>
              <a:buFont typeface="Wingdings" pitchFamily="2" charset="2"/>
              <a:buChar char="q"/>
            </a:pPr>
            <a:r>
              <a:rPr lang="bg-BG" altLang="bg-BG" sz="2000" smtClean="0">
                <a:solidFill>
                  <a:srgbClr val="000066"/>
                </a:solidFill>
              </a:rPr>
              <a:t>Установено е, че </a:t>
            </a:r>
            <a:r>
              <a:rPr lang="bg-BG" altLang="bg-BG" sz="2000" smtClean="0">
                <a:solidFill>
                  <a:schemeClr val="folHlink"/>
                </a:solidFill>
              </a:rPr>
              <a:t>едновалентните катиони</a:t>
            </a:r>
            <a:r>
              <a:rPr lang="bg-BG" altLang="bg-BG" sz="2000" smtClean="0">
                <a:solidFill>
                  <a:srgbClr val="000066"/>
                </a:solidFill>
              </a:rPr>
              <a:t> (литий, натрий, калий, рубидий и цезий) </a:t>
            </a:r>
            <a:r>
              <a:rPr lang="bg-BG" altLang="bg-BG" sz="2000" smtClean="0">
                <a:solidFill>
                  <a:schemeClr val="folHlink"/>
                </a:solidFill>
              </a:rPr>
              <a:t>равномерно</a:t>
            </a:r>
            <a:r>
              <a:rPr lang="bg-BG" altLang="bg-BG" sz="2000" smtClean="0">
                <a:solidFill>
                  <a:srgbClr val="000066"/>
                </a:solidFill>
              </a:rPr>
              <a:t> се разпределят в организма. </a:t>
            </a:r>
          </a:p>
          <a:p>
            <a:pPr marL="914400" lvl="1" indent="-457200" algn="just" eaLnBrk="1" hangingPunct="1">
              <a:lnSpc>
                <a:spcPct val="90000"/>
              </a:lnSpc>
              <a:buFont typeface="Wingdings" pitchFamily="2" charset="2"/>
              <a:buChar char="q"/>
            </a:pPr>
            <a:r>
              <a:rPr lang="bg-BG" altLang="bg-BG" sz="2000" smtClean="0">
                <a:solidFill>
                  <a:schemeClr val="folHlink"/>
                </a:solidFill>
              </a:rPr>
              <a:t>Двувалентните катиони</a:t>
            </a:r>
            <a:r>
              <a:rPr lang="bg-BG" altLang="bg-BG" sz="2000" smtClean="0">
                <a:solidFill>
                  <a:srgbClr val="000066"/>
                </a:solidFill>
              </a:rPr>
              <a:t> (берилий, калций, стронций, барий и радий) се натрупват главно </a:t>
            </a:r>
            <a:r>
              <a:rPr lang="bg-BG" altLang="bg-BG" sz="2000" smtClean="0">
                <a:solidFill>
                  <a:schemeClr val="folHlink"/>
                </a:solidFill>
              </a:rPr>
              <a:t>в скелета</a:t>
            </a:r>
            <a:r>
              <a:rPr lang="bg-BG" altLang="bg-BG" sz="2000" smtClean="0">
                <a:solidFill>
                  <a:srgbClr val="000066"/>
                </a:solidFill>
              </a:rPr>
              <a:t>. </a:t>
            </a:r>
          </a:p>
          <a:p>
            <a:pPr marL="914400" lvl="1" indent="-457200" algn="just" eaLnBrk="1" hangingPunct="1">
              <a:lnSpc>
                <a:spcPct val="90000"/>
              </a:lnSpc>
              <a:buFont typeface="Wingdings" pitchFamily="2" charset="2"/>
              <a:buChar char="q"/>
            </a:pPr>
            <a:r>
              <a:rPr lang="bg-BG" altLang="bg-BG" sz="2000" smtClean="0">
                <a:solidFill>
                  <a:schemeClr val="folHlink"/>
                </a:solidFill>
              </a:rPr>
              <a:t>Три- и четиривалентните катиони</a:t>
            </a:r>
            <a:r>
              <a:rPr lang="bg-BG" altLang="bg-BG" sz="2000" smtClean="0">
                <a:solidFill>
                  <a:srgbClr val="000066"/>
                </a:solidFill>
              </a:rPr>
              <a:t> (лантан, церий, торий, америций) – </a:t>
            </a:r>
            <a:r>
              <a:rPr lang="bg-BG" altLang="bg-BG" sz="2000" smtClean="0">
                <a:solidFill>
                  <a:schemeClr val="folHlink"/>
                </a:solidFill>
              </a:rPr>
              <a:t>в черния дроб</a:t>
            </a:r>
            <a:r>
              <a:rPr lang="bg-BG" altLang="bg-BG" sz="2000" smtClean="0">
                <a:solidFill>
                  <a:srgbClr val="000066"/>
                </a:solidFill>
              </a:rPr>
              <a:t>, а </a:t>
            </a:r>
            <a:r>
              <a:rPr lang="bg-BG" altLang="bg-BG" sz="2000" smtClean="0">
                <a:solidFill>
                  <a:schemeClr val="folHlink"/>
                </a:solidFill>
              </a:rPr>
              <a:t>пет-, шест- и седемвалентните елементи</a:t>
            </a:r>
            <a:r>
              <a:rPr lang="bg-BG" altLang="bg-BG" sz="2000" smtClean="0">
                <a:solidFill>
                  <a:srgbClr val="000066"/>
                </a:solidFill>
              </a:rPr>
              <a:t> (флуор, хлор, бром, телур, ниобий, полоний) се отлагат </a:t>
            </a:r>
            <a:r>
              <a:rPr lang="bg-BG" altLang="bg-BG" sz="2000" smtClean="0">
                <a:solidFill>
                  <a:schemeClr val="folHlink"/>
                </a:solidFill>
              </a:rPr>
              <a:t>в бъбреците</a:t>
            </a:r>
            <a:r>
              <a:rPr lang="bg-BG" altLang="bg-BG" sz="2000" smtClean="0">
                <a:solidFill>
                  <a:srgbClr val="000066"/>
                </a:solidFill>
              </a:rPr>
              <a:t> или се разпределят </a:t>
            </a:r>
            <a:r>
              <a:rPr lang="bg-BG" altLang="bg-BG" sz="2000" smtClean="0">
                <a:solidFill>
                  <a:schemeClr val="folHlink"/>
                </a:solidFill>
              </a:rPr>
              <a:t>равномерно</a:t>
            </a:r>
            <a:r>
              <a:rPr lang="bg-BG" altLang="bg-BG" sz="2000" smtClean="0">
                <a:solidFill>
                  <a:srgbClr val="000066"/>
                </a:solidFill>
              </a:rPr>
              <a:t>. </a:t>
            </a:r>
          </a:p>
          <a:p>
            <a:pPr marL="914400" lvl="1" indent="-457200" algn="just" eaLnBrk="1" hangingPunct="1">
              <a:lnSpc>
                <a:spcPct val="90000"/>
              </a:lnSpc>
              <a:buFont typeface="Wingdings" pitchFamily="2" charset="2"/>
              <a:buChar char="q"/>
            </a:pPr>
            <a:r>
              <a:rPr lang="bg-BG" altLang="bg-BG" sz="2000" smtClean="0">
                <a:solidFill>
                  <a:srgbClr val="000066"/>
                </a:solidFill>
              </a:rPr>
              <a:t>Първоначалният тип на разпределение на радионуклидите в организма може да се промени, тъй като с времето, </a:t>
            </a:r>
            <a:r>
              <a:rPr lang="bg-BG" altLang="bg-BG" sz="2000" smtClean="0">
                <a:solidFill>
                  <a:srgbClr val="FF5050"/>
                </a:solidFill>
              </a:rPr>
              <a:t>поради обмяната</a:t>
            </a:r>
            <a:r>
              <a:rPr lang="bg-BG" altLang="bg-BG" sz="2000" smtClean="0">
                <a:solidFill>
                  <a:srgbClr val="000066"/>
                </a:solidFill>
              </a:rPr>
              <a:t>, става </a:t>
            </a:r>
            <a:r>
              <a:rPr lang="bg-BG" altLang="bg-BG" sz="2000" smtClean="0">
                <a:solidFill>
                  <a:srgbClr val="FF5050"/>
                </a:solidFill>
              </a:rPr>
              <a:t>преразпределение</a:t>
            </a:r>
            <a:r>
              <a:rPr lang="bg-BG" altLang="bg-BG" sz="2000" smtClean="0">
                <a:solidFill>
                  <a:srgbClr val="000066"/>
                </a:solidFill>
              </a:rPr>
              <a:t> на нуклидите в организма.</a:t>
            </a:r>
          </a:p>
          <a:p>
            <a:pPr marL="533400" indent="-533400" eaLnBrk="1" hangingPunct="1">
              <a:lnSpc>
                <a:spcPct val="90000"/>
              </a:lnSpc>
            </a:pPr>
            <a:endParaRPr lang="bg-BG" altLang="bg-BG" sz="2000" smtClean="0">
              <a:solidFill>
                <a:srgbClr val="000066"/>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611188" y="533400"/>
            <a:ext cx="8072437" cy="1219200"/>
          </a:xfrm>
          <a:ln>
            <a:solidFill>
              <a:srgbClr val="000066"/>
            </a:solidFill>
            <a:miter lim="800000"/>
            <a:headEnd/>
            <a:tailEnd/>
          </a:ln>
        </p:spPr>
        <p:txBody>
          <a:bodyPr/>
          <a:lstStyle/>
          <a:p>
            <a:pPr algn="ctr" eaLnBrk="1" hangingPunct="1"/>
            <a:r>
              <a:rPr lang="bg-BG" altLang="bg-BG" sz="2400" smtClean="0">
                <a:solidFill>
                  <a:srgbClr val="FF5050"/>
                </a:solidFill>
              </a:rPr>
              <a:t>Фактори, влияещи върху характера на разпределение на РВ в организма</a:t>
            </a:r>
          </a:p>
        </p:txBody>
      </p:sp>
      <p:sp>
        <p:nvSpPr>
          <p:cNvPr id="54275" name="Rectangle 3"/>
          <p:cNvSpPr>
            <a:spLocks noGrp="1" noChangeArrowheads="1"/>
          </p:cNvSpPr>
          <p:nvPr>
            <p:ph type="body" idx="1"/>
          </p:nvPr>
        </p:nvSpPr>
        <p:spPr>
          <a:xfrm>
            <a:off x="468313" y="1905000"/>
            <a:ext cx="8280400" cy="4619625"/>
          </a:xfrm>
          <a:ln>
            <a:solidFill>
              <a:srgbClr val="000066"/>
            </a:solidFill>
            <a:miter lim="800000"/>
            <a:headEnd/>
            <a:tailEnd/>
          </a:ln>
        </p:spPr>
        <p:txBody>
          <a:bodyPr/>
          <a:lstStyle/>
          <a:p>
            <a:pPr marL="533400" indent="-533400" algn="just" eaLnBrk="1" hangingPunct="1">
              <a:lnSpc>
                <a:spcPct val="90000"/>
              </a:lnSpc>
              <a:buFontTx/>
              <a:buNone/>
            </a:pPr>
            <a:r>
              <a:rPr lang="bg-BG" altLang="bg-BG" sz="2000" smtClean="0">
                <a:solidFill>
                  <a:srgbClr val="000066"/>
                </a:solidFill>
              </a:rPr>
              <a:t>2. На характера на разпределение на радионуклида влияе </a:t>
            </a:r>
            <a:r>
              <a:rPr lang="bg-BG" altLang="bg-BG" sz="2000" smtClean="0">
                <a:solidFill>
                  <a:srgbClr val="FF5050"/>
                </a:solidFill>
              </a:rPr>
              <a:t>тегловното количество на носителя</a:t>
            </a:r>
            <a:r>
              <a:rPr lang="bg-BG" altLang="bg-BG" sz="2000" smtClean="0">
                <a:solidFill>
                  <a:srgbClr val="000066"/>
                </a:solidFill>
              </a:rPr>
              <a:t>. </a:t>
            </a:r>
          </a:p>
          <a:p>
            <a:pPr marL="533400" indent="-533400" algn="just" eaLnBrk="1" hangingPunct="1">
              <a:lnSpc>
                <a:spcPct val="90000"/>
              </a:lnSpc>
              <a:buFontTx/>
              <a:buNone/>
            </a:pPr>
            <a:r>
              <a:rPr lang="bg-BG" altLang="bg-BG" sz="2000" u="sng" smtClean="0">
                <a:solidFill>
                  <a:srgbClr val="000066"/>
                </a:solidFill>
              </a:rPr>
              <a:t>Например</a:t>
            </a:r>
            <a:r>
              <a:rPr lang="bg-BG" altLang="bg-BG" sz="2000" smtClean="0">
                <a:solidFill>
                  <a:srgbClr val="000066"/>
                </a:solidFill>
              </a:rPr>
              <a:t> при прибавяне на стабилен итрий към нетегловни количества радиоактивен итрий, се променя </a:t>
            </a:r>
            <a:r>
              <a:rPr lang="bg-BG" altLang="bg-BG" sz="2000" smtClean="0">
                <a:solidFill>
                  <a:schemeClr val="folHlink"/>
                </a:solidFill>
              </a:rPr>
              <a:t>типа на неговото разпределение</a:t>
            </a:r>
            <a:r>
              <a:rPr lang="bg-BG" altLang="bg-BG" sz="2000" smtClean="0">
                <a:solidFill>
                  <a:srgbClr val="000066"/>
                </a:solidFill>
              </a:rPr>
              <a:t> – от </a:t>
            </a:r>
            <a:r>
              <a:rPr lang="bg-BG" altLang="bg-BG" sz="2000" smtClean="0">
                <a:solidFill>
                  <a:schemeClr val="folHlink"/>
                </a:solidFill>
              </a:rPr>
              <a:t>остеотропен</a:t>
            </a:r>
            <a:r>
              <a:rPr lang="bg-BG" altLang="bg-BG" sz="2000" smtClean="0">
                <a:solidFill>
                  <a:srgbClr val="000066"/>
                </a:solidFill>
              </a:rPr>
              <a:t> към </a:t>
            </a:r>
            <a:r>
              <a:rPr lang="bg-BG" altLang="bg-BG" sz="2000" smtClean="0">
                <a:solidFill>
                  <a:schemeClr val="folHlink"/>
                </a:solidFill>
              </a:rPr>
              <a:t>хепатотропен</a:t>
            </a:r>
            <a:r>
              <a:rPr lang="bg-BG" altLang="bg-BG" sz="2000" smtClean="0">
                <a:solidFill>
                  <a:srgbClr val="000066"/>
                </a:solidFill>
              </a:rPr>
              <a:t>.</a:t>
            </a:r>
          </a:p>
          <a:p>
            <a:pPr marL="533400" indent="-533400" algn="just" eaLnBrk="1" hangingPunct="1">
              <a:lnSpc>
                <a:spcPct val="90000"/>
              </a:lnSpc>
              <a:buFontTx/>
              <a:buNone/>
            </a:pPr>
            <a:endParaRPr lang="bg-BG" altLang="bg-BG" sz="2000" smtClean="0">
              <a:solidFill>
                <a:srgbClr val="000066"/>
              </a:solidFill>
            </a:endParaRPr>
          </a:p>
          <a:p>
            <a:pPr marL="533400" indent="-533400" algn="just" eaLnBrk="1" hangingPunct="1">
              <a:lnSpc>
                <a:spcPct val="90000"/>
              </a:lnSpc>
              <a:buFontTx/>
              <a:buNone/>
            </a:pPr>
            <a:r>
              <a:rPr lang="bg-BG" altLang="bg-BG" sz="2000" smtClean="0">
                <a:solidFill>
                  <a:srgbClr val="000066"/>
                </a:solidFill>
              </a:rPr>
              <a:t>3. Разпределението на радионуклидите зависи от </a:t>
            </a:r>
            <a:r>
              <a:rPr lang="bg-BG" altLang="bg-BG" sz="2000" smtClean="0">
                <a:solidFill>
                  <a:srgbClr val="FF5050"/>
                </a:solidFill>
              </a:rPr>
              <a:t>рН на разтвора</a:t>
            </a:r>
            <a:r>
              <a:rPr lang="bg-BG" altLang="bg-BG" sz="2000" smtClean="0">
                <a:solidFill>
                  <a:srgbClr val="000066"/>
                </a:solidFill>
              </a:rPr>
              <a:t>. </a:t>
            </a:r>
          </a:p>
          <a:p>
            <a:pPr marL="533400" indent="-533400" algn="just" eaLnBrk="1" hangingPunct="1">
              <a:lnSpc>
                <a:spcPct val="90000"/>
              </a:lnSpc>
              <a:buFontTx/>
              <a:buNone/>
            </a:pPr>
            <a:r>
              <a:rPr lang="bg-BG" altLang="bg-BG" sz="2000" u="sng" smtClean="0">
                <a:solidFill>
                  <a:srgbClr val="000066"/>
                </a:solidFill>
              </a:rPr>
              <a:t>При повишено рН</a:t>
            </a:r>
            <a:r>
              <a:rPr lang="bg-BG" altLang="bg-BG" sz="2000" smtClean="0">
                <a:solidFill>
                  <a:srgbClr val="000066"/>
                </a:solidFill>
              </a:rPr>
              <a:t> на разтвора отлагането на </a:t>
            </a:r>
            <a:r>
              <a:rPr lang="en-US" altLang="bg-BG" sz="2000" smtClean="0">
                <a:solidFill>
                  <a:srgbClr val="000066"/>
                </a:solidFill>
              </a:rPr>
              <a:t>Ra</a:t>
            </a:r>
            <a:r>
              <a:rPr lang="ru-RU" altLang="bg-BG" sz="2000" baseline="30000" smtClean="0">
                <a:solidFill>
                  <a:srgbClr val="000066"/>
                </a:solidFill>
              </a:rPr>
              <a:t>231</a:t>
            </a:r>
            <a:r>
              <a:rPr lang="ru-RU" altLang="bg-BG" sz="2000" smtClean="0">
                <a:solidFill>
                  <a:srgbClr val="000066"/>
                </a:solidFill>
              </a:rPr>
              <a:t> и Се</a:t>
            </a:r>
            <a:r>
              <a:rPr lang="ru-RU" altLang="bg-BG" sz="2000" baseline="30000" smtClean="0">
                <a:solidFill>
                  <a:srgbClr val="000066"/>
                </a:solidFill>
              </a:rPr>
              <a:t>144</a:t>
            </a:r>
            <a:r>
              <a:rPr lang="ru-RU" altLang="bg-BG" sz="2000" smtClean="0">
                <a:solidFill>
                  <a:srgbClr val="000066"/>
                </a:solidFill>
              </a:rPr>
              <a:t> в органи, </a:t>
            </a:r>
            <a:r>
              <a:rPr lang="ru-RU" altLang="bg-BG" sz="2000" smtClean="0">
                <a:solidFill>
                  <a:schemeClr val="folHlink"/>
                </a:solidFill>
              </a:rPr>
              <a:t>богати на ретикулоендотелни клетки</a:t>
            </a:r>
            <a:r>
              <a:rPr lang="ru-RU" altLang="bg-BG" sz="2000" smtClean="0">
                <a:solidFill>
                  <a:srgbClr val="000066"/>
                </a:solidFill>
              </a:rPr>
              <a:t>, значително </a:t>
            </a:r>
            <a:r>
              <a:rPr lang="ru-RU" altLang="bg-BG" sz="2000" smtClean="0">
                <a:solidFill>
                  <a:schemeClr val="folHlink"/>
                </a:solidFill>
              </a:rPr>
              <a:t>се увеличава</a:t>
            </a:r>
            <a:r>
              <a:rPr lang="ru-RU" altLang="bg-BG" sz="2000" smtClean="0">
                <a:solidFill>
                  <a:srgbClr val="000066"/>
                </a:solidFill>
              </a:rPr>
              <a:t>, а в </a:t>
            </a:r>
            <a:r>
              <a:rPr lang="ru-RU" altLang="bg-BG" sz="2000" smtClean="0">
                <a:solidFill>
                  <a:schemeClr val="folHlink"/>
                </a:solidFill>
              </a:rPr>
              <a:t>бъбреците и костите</a:t>
            </a:r>
            <a:r>
              <a:rPr lang="ru-RU" altLang="bg-BG" sz="2000" smtClean="0">
                <a:solidFill>
                  <a:srgbClr val="000066"/>
                </a:solidFill>
              </a:rPr>
              <a:t> – </a:t>
            </a:r>
            <a:r>
              <a:rPr lang="ru-RU" altLang="bg-BG" sz="2000" smtClean="0">
                <a:solidFill>
                  <a:schemeClr val="folHlink"/>
                </a:solidFill>
              </a:rPr>
              <a:t>намалява</a:t>
            </a:r>
            <a:r>
              <a:rPr lang="ru-RU" altLang="bg-BG" sz="2000" smtClean="0">
                <a:solidFill>
                  <a:srgbClr val="000066"/>
                </a:solidFill>
              </a:rPr>
              <a:t>. </a:t>
            </a:r>
          </a:p>
          <a:p>
            <a:pPr marL="533400" indent="-533400" algn="just" eaLnBrk="1" hangingPunct="1">
              <a:lnSpc>
                <a:spcPct val="90000"/>
              </a:lnSpc>
              <a:buFontTx/>
              <a:buNone/>
            </a:pPr>
            <a:r>
              <a:rPr lang="ru-RU" altLang="bg-BG" sz="2000" smtClean="0">
                <a:solidFill>
                  <a:srgbClr val="000066"/>
                </a:solidFill>
              </a:rPr>
              <a:t>Някои </a:t>
            </a:r>
            <a:r>
              <a:rPr lang="ru-RU" altLang="bg-BG" sz="2000" smtClean="0">
                <a:solidFill>
                  <a:schemeClr val="folHlink"/>
                </a:solidFill>
              </a:rPr>
              <a:t>комплексообразователи</a:t>
            </a:r>
            <a:r>
              <a:rPr lang="ru-RU" altLang="bg-BG" sz="2000" smtClean="0">
                <a:solidFill>
                  <a:srgbClr val="000066"/>
                </a:solidFill>
              </a:rPr>
              <a:t> (Е</a:t>
            </a:r>
            <a:r>
              <a:rPr lang="en-US" altLang="bg-BG" sz="2000" smtClean="0">
                <a:solidFill>
                  <a:srgbClr val="000066"/>
                </a:solidFill>
              </a:rPr>
              <a:t>DTA</a:t>
            </a:r>
            <a:r>
              <a:rPr lang="bg-BG" altLang="bg-BG" sz="2000" smtClean="0">
                <a:solidFill>
                  <a:srgbClr val="000066"/>
                </a:solidFill>
              </a:rPr>
              <a:t>, пентацин</a:t>
            </a:r>
            <a:r>
              <a:rPr lang="ru-RU" altLang="bg-BG" sz="2000" smtClean="0">
                <a:solidFill>
                  <a:srgbClr val="000066"/>
                </a:solidFill>
              </a:rPr>
              <a:t>) могат да </a:t>
            </a:r>
            <a:r>
              <a:rPr lang="ru-RU" altLang="bg-BG" sz="2000" smtClean="0">
                <a:solidFill>
                  <a:schemeClr val="folHlink"/>
                </a:solidFill>
              </a:rPr>
              <a:t>променят</a:t>
            </a:r>
            <a:r>
              <a:rPr lang="ru-RU" altLang="bg-BG" sz="2000" smtClean="0">
                <a:solidFill>
                  <a:srgbClr val="000066"/>
                </a:solidFill>
              </a:rPr>
              <a:t> характера на разпределението на нуклидите.</a:t>
            </a:r>
            <a:r>
              <a:rPr lang="bg-BG" altLang="bg-BG" sz="2000" smtClean="0">
                <a:solidFill>
                  <a:srgbClr val="000066"/>
                </a:solidFill>
              </a:rPr>
              <a:t> </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11188" y="533400"/>
            <a:ext cx="8072437" cy="1219200"/>
          </a:xfrm>
          <a:ln>
            <a:solidFill>
              <a:srgbClr val="000066"/>
            </a:solidFill>
            <a:miter lim="800000"/>
            <a:headEnd/>
            <a:tailEnd/>
          </a:ln>
        </p:spPr>
        <p:txBody>
          <a:bodyPr/>
          <a:lstStyle/>
          <a:p>
            <a:pPr algn="ctr" eaLnBrk="1" hangingPunct="1"/>
            <a:r>
              <a:rPr lang="bg-BG" altLang="bg-BG" sz="2400" smtClean="0">
                <a:solidFill>
                  <a:srgbClr val="FF5050"/>
                </a:solidFill>
              </a:rPr>
              <a:t>Фактори, влияещи върху характера на разпределение на РВ в организма</a:t>
            </a:r>
          </a:p>
        </p:txBody>
      </p:sp>
      <p:sp>
        <p:nvSpPr>
          <p:cNvPr id="55299" name="Rectangle 3"/>
          <p:cNvSpPr>
            <a:spLocks noGrp="1" noChangeArrowheads="1"/>
          </p:cNvSpPr>
          <p:nvPr>
            <p:ph type="body" idx="1"/>
          </p:nvPr>
        </p:nvSpPr>
        <p:spPr>
          <a:xfrm>
            <a:off x="250825" y="1905000"/>
            <a:ext cx="8642350" cy="4619625"/>
          </a:xfrm>
          <a:ln>
            <a:solidFill>
              <a:srgbClr val="000066"/>
            </a:solidFill>
            <a:miter lim="800000"/>
            <a:headEnd/>
            <a:tailEnd/>
          </a:ln>
        </p:spPr>
        <p:txBody>
          <a:bodyPr/>
          <a:lstStyle/>
          <a:p>
            <a:pPr marL="533400" indent="-533400" algn="just" eaLnBrk="1" hangingPunct="1">
              <a:lnSpc>
                <a:spcPct val="90000"/>
              </a:lnSpc>
              <a:buFontTx/>
              <a:buNone/>
            </a:pPr>
            <a:r>
              <a:rPr lang="bg-BG" altLang="bg-BG" sz="2000" smtClean="0">
                <a:solidFill>
                  <a:srgbClr val="000066"/>
                </a:solidFill>
              </a:rPr>
              <a:t>4.</a:t>
            </a:r>
            <a:r>
              <a:rPr lang="bg-BG" altLang="bg-BG" sz="2000" b="1" smtClean="0">
                <a:solidFill>
                  <a:srgbClr val="000066"/>
                </a:solidFill>
              </a:rPr>
              <a:t> </a:t>
            </a:r>
            <a:r>
              <a:rPr lang="bg-BG" altLang="bg-BG" sz="2000" smtClean="0">
                <a:solidFill>
                  <a:srgbClr val="FF5050"/>
                </a:solidFill>
              </a:rPr>
              <a:t>Дисперсността на съединението на радионуклида</a:t>
            </a:r>
            <a:r>
              <a:rPr lang="bg-BG" altLang="bg-BG" sz="2000" smtClean="0">
                <a:solidFill>
                  <a:srgbClr val="000066"/>
                </a:solidFill>
              </a:rPr>
              <a:t>, който се въвежда, също повлиява разпределението на РВ. </a:t>
            </a:r>
          </a:p>
          <a:p>
            <a:pPr marL="914400" lvl="1" indent="-457200" algn="just" eaLnBrk="1" hangingPunct="1">
              <a:lnSpc>
                <a:spcPct val="90000"/>
              </a:lnSpc>
              <a:buFont typeface="Wingdings" pitchFamily="2" charset="2"/>
              <a:buChar char="q"/>
            </a:pPr>
            <a:r>
              <a:rPr lang="bg-BG" altLang="bg-BG" sz="2000" smtClean="0">
                <a:solidFill>
                  <a:schemeClr val="folHlink"/>
                </a:solidFill>
              </a:rPr>
              <a:t>Едрите колоидни частици</a:t>
            </a:r>
            <a:r>
              <a:rPr lang="bg-BG" altLang="bg-BG" sz="2000" smtClean="0">
                <a:solidFill>
                  <a:srgbClr val="000066"/>
                </a:solidFill>
              </a:rPr>
              <a:t> се задържат в </a:t>
            </a:r>
            <a:r>
              <a:rPr lang="bg-BG" altLang="bg-BG" sz="2000" smtClean="0">
                <a:solidFill>
                  <a:schemeClr val="folHlink"/>
                </a:solidFill>
              </a:rPr>
              <a:t>черния дроб</a:t>
            </a:r>
            <a:r>
              <a:rPr lang="bg-BG" altLang="bg-BG" sz="2000" smtClean="0">
                <a:solidFill>
                  <a:srgbClr val="000066"/>
                </a:solidFill>
              </a:rPr>
              <a:t>, а </a:t>
            </a:r>
            <a:r>
              <a:rPr lang="bg-BG" altLang="bg-BG" sz="2000" smtClean="0">
                <a:solidFill>
                  <a:schemeClr val="folHlink"/>
                </a:solidFill>
              </a:rPr>
              <a:t>дребнодисперсните</a:t>
            </a:r>
            <a:r>
              <a:rPr lang="bg-BG" altLang="bg-BG" sz="2000" smtClean="0">
                <a:solidFill>
                  <a:srgbClr val="000066"/>
                </a:solidFill>
              </a:rPr>
              <a:t> – се натрупват в </a:t>
            </a:r>
            <a:r>
              <a:rPr lang="bg-BG" altLang="bg-BG" sz="2000" smtClean="0">
                <a:solidFill>
                  <a:schemeClr val="folHlink"/>
                </a:solidFill>
              </a:rPr>
              <a:t>костната тъкан</a:t>
            </a:r>
            <a:r>
              <a:rPr lang="bg-BG" altLang="bg-BG" sz="2000" smtClean="0">
                <a:solidFill>
                  <a:srgbClr val="000066"/>
                </a:solidFill>
              </a:rPr>
              <a:t>.</a:t>
            </a:r>
          </a:p>
          <a:p>
            <a:pPr marL="914400" lvl="1" indent="-457200" algn="just" eaLnBrk="1" hangingPunct="1">
              <a:lnSpc>
                <a:spcPct val="90000"/>
              </a:lnSpc>
              <a:buFont typeface="Wingdings" pitchFamily="2" charset="2"/>
              <a:buChar char="q"/>
            </a:pPr>
            <a:r>
              <a:rPr lang="bg-BG" altLang="bg-BG" sz="2000" smtClean="0">
                <a:solidFill>
                  <a:srgbClr val="000066"/>
                </a:solidFill>
              </a:rPr>
              <a:t> Величината и скоростта на депониране на някои изотопи зависи от </a:t>
            </a:r>
            <a:r>
              <a:rPr lang="bg-BG" altLang="bg-BG" sz="2000" smtClean="0">
                <a:solidFill>
                  <a:schemeClr val="folHlink"/>
                </a:solidFill>
              </a:rPr>
              <a:t>възрастта</a:t>
            </a:r>
            <a:r>
              <a:rPr lang="bg-BG" altLang="bg-BG" sz="2000" smtClean="0">
                <a:solidFill>
                  <a:srgbClr val="000066"/>
                </a:solidFill>
              </a:rPr>
              <a:t> на животното, </a:t>
            </a:r>
            <a:r>
              <a:rPr lang="bg-BG" altLang="bg-BG" sz="2000" smtClean="0">
                <a:solidFill>
                  <a:schemeClr val="folHlink"/>
                </a:solidFill>
              </a:rPr>
              <a:t>пола</a:t>
            </a:r>
            <a:r>
              <a:rPr lang="bg-BG" altLang="bg-BG" sz="2000" smtClean="0">
                <a:solidFill>
                  <a:srgbClr val="000066"/>
                </a:solidFill>
              </a:rPr>
              <a:t>, </a:t>
            </a:r>
            <a:r>
              <a:rPr lang="bg-BG" altLang="bg-BG" sz="2000" smtClean="0">
                <a:solidFill>
                  <a:schemeClr val="folHlink"/>
                </a:solidFill>
              </a:rPr>
              <a:t>дозите</a:t>
            </a:r>
            <a:r>
              <a:rPr lang="bg-BG" altLang="bg-BG" sz="2000" smtClean="0">
                <a:solidFill>
                  <a:srgbClr val="000066"/>
                </a:solidFill>
              </a:rPr>
              <a:t> на въвежданото съединение и </a:t>
            </a:r>
            <a:r>
              <a:rPr lang="bg-BG" altLang="bg-BG" sz="2000" smtClean="0">
                <a:solidFill>
                  <a:schemeClr val="folHlink"/>
                </a:solidFill>
              </a:rPr>
              <a:t>състава</a:t>
            </a:r>
            <a:r>
              <a:rPr lang="bg-BG" altLang="bg-BG" sz="2000" smtClean="0">
                <a:solidFill>
                  <a:srgbClr val="000066"/>
                </a:solidFill>
              </a:rPr>
              <a:t> на хранителния рацион. В </a:t>
            </a:r>
            <a:r>
              <a:rPr lang="bg-BG" altLang="bg-BG" sz="2000" smtClean="0">
                <a:solidFill>
                  <a:schemeClr val="folHlink"/>
                </a:solidFill>
              </a:rPr>
              <a:t>младите растящи организми</a:t>
            </a:r>
            <a:r>
              <a:rPr lang="bg-BG" altLang="bg-BG" sz="2000" smtClean="0">
                <a:solidFill>
                  <a:srgbClr val="000066"/>
                </a:solidFill>
              </a:rPr>
              <a:t> поради </a:t>
            </a:r>
            <a:r>
              <a:rPr lang="bg-BG" altLang="bg-BG" sz="2000" smtClean="0">
                <a:solidFill>
                  <a:schemeClr val="folHlink"/>
                </a:solidFill>
              </a:rPr>
              <a:t>по-интензивния обмен</a:t>
            </a:r>
            <a:r>
              <a:rPr lang="bg-BG" altLang="bg-BG" sz="2000" smtClean="0">
                <a:solidFill>
                  <a:srgbClr val="000066"/>
                </a:solidFill>
              </a:rPr>
              <a:t> на веществата, РВ се </a:t>
            </a:r>
            <a:r>
              <a:rPr lang="bg-BG" altLang="bg-BG" sz="2000" smtClean="0">
                <a:solidFill>
                  <a:schemeClr val="folHlink"/>
                </a:solidFill>
              </a:rPr>
              <a:t>отлагат повече</a:t>
            </a:r>
            <a:r>
              <a:rPr lang="bg-BG" altLang="bg-BG" sz="2000" smtClean="0">
                <a:solidFill>
                  <a:srgbClr val="000066"/>
                </a:solidFill>
              </a:rPr>
              <a:t>, отколкото у възрастните. </a:t>
            </a:r>
          </a:p>
          <a:p>
            <a:pPr marL="914400" lvl="1" indent="-457200" algn="just" eaLnBrk="1" hangingPunct="1">
              <a:lnSpc>
                <a:spcPct val="90000"/>
              </a:lnSpc>
              <a:buFont typeface="Wingdings" pitchFamily="2" charset="2"/>
              <a:buChar char="q"/>
            </a:pPr>
            <a:r>
              <a:rPr lang="bg-BG" altLang="bg-BG" sz="2000" smtClean="0">
                <a:solidFill>
                  <a:schemeClr val="folHlink"/>
                </a:solidFill>
              </a:rPr>
              <a:t>Продължителното</a:t>
            </a:r>
            <a:r>
              <a:rPr lang="bg-BG" altLang="bg-BG" sz="2000" smtClean="0">
                <a:solidFill>
                  <a:srgbClr val="000066"/>
                </a:solidFill>
              </a:rPr>
              <a:t> въвеждане на малки дози </a:t>
            </a:r>
            <a:r>
              <a:rPr lang="en-US" altLang="bg-BG" sz="2000" smtClean="0">
                <a:solidFill>
                  <a:srgbClr val="000066"/>
                </a:solidFill>
              </a:rPr>
              <a:t>Sr</a:t>
            </a:r>
            <a:r>
              <a:rPr lang="ru-RU" altLang="bg-BG" sz="2000" baseline="30000" smtClean="0">
                <a:solidFill>
                  <a:srgbClr val="000066"/>
                </a:solidFill>
              </a:rPr>
              <a:t>90</a:t>
            </a:r>
            <a:r>
              <a:rPr lang="bg-BG" altLang="bg-BG" sz="2000" smtClean="0">
                <a:solidFill>
                  <a:srgbClr val="000066"/>
                </a:solidFill>
              </a:rPr>
              <a:t> способства за по-голямото му натрупване в </a:t>
            </a:r>
            <a:r>
              <a:rPr lang="bg-BG" altLang="bg-BG" sz="2000" smtClean="0">
                <a:solidFill>
                  <a:schemeClr val="folHlink"/>
                </a:solidFill>
              </a:rPr>
              <a:t>скелета</a:t>
            </a:r>
            <a:r>
              <a:rPr lang="bg-BG" altLang="bg-BG" sz="2000" smtClean="0">
                <a:solidFill>
                  <a:srgbClr val="000066"/>
                </a:solidFill>
              </a:rPr>
              <a:t>.</a:t>
            </a:r>
          </a:p>
          <a:p>
            <a:pPr marL="914400" lvl="1" indent="-457200" algn="just" eaLnBrk="1" hangingPunct="1">
              <a:lnSpc>
                <a:spcPct val="90000"/>
              </a:lnSpc>
              <a:buFont typeface="Wingdings" pitchFamily="2" charset="2"/>
              <a:buChar char="q"/>
            </a:pPr>
            <a:r>
              <a:rPr lang="bg-BG" altLang="bg-BG" sz="2000" smtClean="0">
                <a:solidFill>
                  <a:srgbClr val="000066"/>
                </a:solidFill>
              </a:rPr>
              <a:t> Наличието на калциев дефицит в храната предизвиква </a:t>
            </a:r>
            <a:r>
              <a:rPr lang="bg-BG" altLang="bg-BG" sz="2000" smtClean="0">
                <a:solidFill>
                  <a:schemeClr val="folHlink"/>
                </a:solidFill>
              </a:rPr>
              <a:t>по-голяма резорбция</a:t>
            </a:r>
            <a:r>
              <a:rPr lang="bg-BG" altLang="bg-BG" sz="2000" smtClean="0">
                <a:solidFill>
                  <a:srgbClr val="000066"/>
                </a:solidFill>
              </a:rPr>
              <a:t> на изотопите.</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611188" y="533400"/>
            <a:ext cx="8072437" cy="1219200"/>
          </a:xfrm>
          <a:ln>
            <a:solidFill>
              <a:srgbClr val="000066"/>
            </a:solidFill>
            <a:miter lim="800000"/>
            <a:headEnd/>
            <a:tailEnd/>
          </a:ln>
        </p:spPr>
        <p:txBody>
          <a:bodyPr/>
          <a:lstStyle/>
          <a:p>
            <a:pPr algn="ctr" eaLnBrk="1" hangingPunct="1"/>
            <a:r>
              <a:rPr lang="bg-BG" altLang="bg-BG" sz="2400" smtClean="0">
                <a:solidFill>
                  <a:srgbClr val="FF5050"/>
                </a:solidFill>
              </a:rPr>
              <a:t>Фактори, влияещи върху характера на разпределение на РВ в организма</a:t>
            </a:r>
          </a:p>
        </p:txBody>
      </p:sp>
      <p:sp>
        <p:nvSpPr>
          <p:cNvPr id="56323" name="Rectangle 3"/>
          <p:cNvSpPr>
            <a:spLocks noGrp="1" noChangeArrowheads="1"/>
          </p:cNvSpPr>
          <p:nvPr>
            <p:ph type="body" idx="1"/>
          </p:nvPr>
        </p:nvSpPr>
        <p:spPr>
          <a:xfrm>
            <a:off x="684213" y="1905000"/>
            <a:ext cx="7920037" cy="4619625"/>
          </a:xfrm>
          <a:ln>
            <a:solidFill>
              <a:srgbClr val="000066"/>
            </a:solidFill>
            <a:miter lim="800000"/>
            <a:headEnd/>
            <a:tailEnd/>
          </a:ln>
        </p:spPr>
        <p:txBody>
          <a:bodyPr/>
          <a:lstStyle/>
          <a:p>
            <a:pPr marL="533400" indent="-533400" algn="just" eaLnBrk="1" hangingPunct="1">
              <a:lnSpc>
                <a:spcPct val="90000"/>
              </a:lnSpc>
              <a:buFontTx/>
              <a:buNone/>
            </a:pPr>
            <a:r>
              <a:rPr lang="bg-BG" altLang="bg-BG" sz="2000" smtClean="0">
                <a:solidFill>
                  <a:srgbClr val="000066"/>
                </a:solidFill>
              </a:rPr>
              <a:t>5. Разпределението на радионуклидите зависи и от </a:t>
            </a:r>
            <a:r>
              <a:rPr lang="bg-BG" altLang="bg-BG" sz="2000" smtClean="0">
                <a:solidFill>
                  <a:srgbClr val="FF5050"/>
                </a:solidFill>
              </a:rPr>
              <a:t>състоянието на ЦНС</a:t>
            </a:r>
            <a:r>
              <a:rPr lang="bg-BG" altLang="bg-BG" sz="2000" smtClean="0">
                <a:solidFill>
                  <a:srgbClr val="000066"/>
                </a:solidFill>
              </a:rPr>
              <a:t>. </a:t>
            </a:r>
          </a:p>
          <a:p>
            <a:pPr marL="914400" lvl="1" indent="-457200" algn="just" eaLnBrk="1" hangingPunct="1">
              <a:lnSpc>
                <a:spcPct val="90000"/>
              </a:lnSpc>
              <a:buClr>
                <a:srgbClr val="000066"/>
              </a:buClr>
              <a:buFont typeface="Wingdings" pitchFamily="2" charset="2"/>
              <a:buChar char="q"/>
            </a:pPr>
            <a:r>
              <a:rPr lang="bg-BG" altLang="bg-BG" sz="2000" smtClean="0">
                <a:solidFill>
                  <a:srgbClr val="FF5050"/>
                </a:solidFill>
              </a:rPr>
              <a:t>Подтискането на ЦНС подпомага натрупването, а възбудата</a:t>
            </a:r>
            <a:r>
              <a:rPr lang="bg-BG" altLang="bg-BG" sz="2000" smtClean="0">
                <a:solidFill>
                  <a:srgbClr val="000066"/>
                </a:solidFill>
              </a:rPr>
              <a:t> обратно – </a:t>
            </a:r>
            <a:r>
              <a:rPr lang="bg-BG" altLang="bg-BG" sz="2000" smtClean="0">
                <a:solidFill>
                  <a:srgbClr val="FF5050"/>
                </a:solidFill>
              </a:rPr>
              <a:t>снижава</a:t>
            </a:r>
            <a:r>
              <a:rPr lang="bg-BG" altLang="bg-BG" sz="2000" smtClean="0">
                <a:solidFill>
                  <a:srgbClr val="000066"/>
                </a:solidFill>
              </a:rPr>
              <a:t> съдържанието на радиоизотопите на стронций и кобалт в организма. </a:t>
            </a:r>
          </a:p>
          <a:p>
            <a:pPr marL="914400" lvl="1" indent="-457200" algn="just" eaLnBrk="1" hangingPunct="1">
              <a:lnSpc>
                <a:spcPct val="90000"/>
              </a:lnSpc>
              <a:buClr>
                <a:srgbClr val="000066"/>
              </a:buClr>
              <a:buFont typeface="Wingdings" pitchFamily="2" charset="2"/>
              <a:buChar char="q"/>
            </a:pPr>
            <a:r>
              <a:rPr lang="bg-BG" altLang="bg-BG" sz="2000" smtClean="0">
                <a:solidFill>
                  <a:srgbClr val="000066"/>
                </a:solidFill>
              </a:rPr>
              <a:t>Подтискането на ЦНС с луминал </a:t>
            </a:r>
            <a:r>
              <a:rPr lang="bg-BG" altLang="bg-BG" sz="2000" smtClean="0">
                <a:solidFill>
                  <a:srgbClr val="FF5050"/>
                </a:solidFill>
              </a:rPr>
              <a:t>намалява</a:t>
            </a:r>
            <a:r>
              <a:rPr lang="bg-BG" altLang="bg-BG" sz="2000" smtClean="0">
                <a:solidFill>
                  <a:srgbClr val="000066"/>
                </a:solidFill>
              </a:rPr>
              <a:t> съдържанието на някои нуклиди в </a:t>
            </a:r>
            <a:r>
              <a:rPr lang="bg-BG" altLang="bg-BG" sz="2000" smtClean="0">
                <a:solidFill>
                  <a:srgbClr val="FF5050"/>
                </a:solidFill>
              </a:rPr>
              <a:t>паренхимните органи</a:t>
            </a:r>
            <a:r>
              <a:rPr lang="bg-BG" altLang="bg-BG" sz="2000" smtClean="0">
                <a:solidFill>
                  <a:srgbClr val="000066"/>
                </a:solidFill>
              </a:rPr>
              <a:t> и </a:t>
            </a:r>
            <a:r>
              <a:rPr lang="bg-BG" altLang="bg-BG" sz="2000" smtClean="0">
                <a:solidFill>
                  <a:srgbClr val="FF5050"/>
                </a:solidFill>
              </a:rPr>
              <a:t>повишава</a:t>
            </a:r>
            <a:r>
              <a:rPr lang="bg-BG" altLang="bg-BG" sz="2000" smtClean="0">
                <a:solidFill>
                  <a:srgbClr val="000066"/>
                </a:solidFill>
              </a:rPr>
              <a:t> </a:t>
            </a:r>
            <a:r>
              <a:rPr lang="bg-BG" altLang="bg-BG" sz="2000" smtClean="0">
                <a:solidFill>
                  <a:srgbClr val="FF5050"/>
                </a:solidFill>
              </a:rPr>
              <a:t>натрупването им в скелета</a:t>
            </a:r>
            <a:r>
              <a:rPr lang="bg-BG" altLang="bg-BG" sz="2000" smtClean="0">
                <a:solidFill>
                  <a:srgbClr val="000066"/>
                </a:solidFill>
              </a:rPr>
              <a:t>. Някои радионуклиди (Ро</a:t>
            </a:r>
            <a:r>
              <a:rPr lang="bg-BG" altLang="bg-BG" sz="2000" baseline="30000" smtClean="0">
                <a:solidFill>
                  <a:srgbClr val="000066"/>
                </a:solidFill>
              </a:rPr>
              <a:t>210</a:t>
            </a:r>
            <a:r>
              <a:rPr lang="bg-BG" altLang="bg-BG" sz="2000" smtClean="0">
                <a:solidFill>
                  <a:srgbClr val="000066"/>
                </a:solidFill>
              </a:rPr>
              <a:t>) се </a:t>
            </a:r>
            <a:r>
              <a:rPr lang="bg-BG" altLang="bg-BG" sz="2000" smtClean="0">
                <a:solidFill>
                  <a:srgbClr val="FF5050"/>
                </a:solidFill>
              </a:rPr>
              <a:t>натрупват</a:t>
            </a:r>
            <a:r>
              <a:rPr lang="bg-BG" altLang="bg-BG" sz="2000" smtClean="0">
                <a:solidFill>
                  <a:srgbClr val="000066"/>
                </a:solidFill>
              </a:rPr>
              <a:t> в значителна степен във </a:t>
            </a:r>
            <a:r>
              <a:rPr lang="bg-BG" altLang="bg-BG" sz="2000" smtClean="0">
                <a:solidFill>
                  <a:srgbClr val="FF5050"/>
                </a:solidFill>
              </a:rPr>
              <a:t>възпалителни огнища и в туморна тъкан.</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611188" y="533400"/>
            <a:ext cx="8072437" cy="1219200"/>
          </a:xfrm>
          <a:ln>
            <a:solidFill>
              <a:srgbClr val="000066"/>
            </a:solidFill>
            <a:miter lim="800000"/>
            <a:headEnd/>
            <a:tailEnd/>
          </a:ln>
        </p:spPr>
        <p:txBody>
          <a:bodyPr/>
          <a:lstStyle/>
          <a:p>
            <a:pPr algn="ctr" eaLnBrk="1" hangingPunct="1"/>
            <a:r>
              <a:rPr lang="bg-BG" altLang="bg-BG" sz="2400" smtClean="0">
                <a:solidFill>
                  <a:srgbClr val="FF5050"/>
                </a:solidFill>
              </a:rPr>
              <a:t>Фактори, влияещи върху характера на разпределение на РВ в организма</a:t>
            </a:r>
          </a:p>
        </p:txBody>
      </p:sp>
      <p:sp>
        <p:nvSpPr>
          <p:cNvPr id="57347" name="Rectangle 3"/>
          <p:cNvSpPr>
            <a:spLocks noGrp="1" noChangeArrowheads="1"/>
          </p:cNvSpPr>
          <p:nvPr>
            <p:ph type="body" idx="1"/>
          </p:nvPr>
        </p:nvSpPr>
        <p:spPr>
          <a:xfrm>
            <a:off x="684213" y="1905000"/>
            <a:ext cx="7920037" cy="4619625"/>
          </a:xfrm>
          <a:ln>
            <a:solidFill>
              <a:srgbClr val="000066"/>
            </a:solidFill>
            <a:miter lim="800000"/>
            <a:headEnd/>
            <a:tailEnd/>
          </a:ln>
        </p:spPr>
        <p:txBody>
          <a:bodyPr/>
          <a:lstStyle/>
          <a:p>
            <a:pPr marL="533400" indent="-533400" algn="just" eaLnBrk="1" hangingPunct="1">
              <a:lnSpc>
                <a:spcPct val="90000"/>
              </a:lnSpc>
              <a:buFontTx/>
              <a:buNone/>
            </a:pPr>
            <a:r>
              <a:rPr lang="bg-BG" altLang="bg-BG" sz="2000" smtClean="0">
                <a:solidFill>
                  <a:srgbClr val="000066"/>
                </a:solidFill>
              </a:rPr>
              <a:t>6. Разпределението и натрупването може да се промени под влияние на </a:t>
            </a:r>
            <a:r>
              <a:rPr lang="bg-BG" altLang="bg-BG" sz="2000" smtClean="0">
                <a:solidFill>
                  <a:srgbClr val="FF5050"/>
                </a:solidFill>
              </a:rPr>
              <a:t>външно облъчване на организма</a:t>
            </a:r>
            <a:r>
              <a:rPr lang="bg-BG" altLang="bg-BG" sz="2000" smtClean="0">
                <a:solidFill>
                  <a:srgbClr val="000066"/>
                </a:solidFill>
              </a:rPr>
              <a:t>. </a:t>
            </a:r>
          </a:p>
          <a:p>
            <a:pPr marL="914400" lvl="1" indent="-457200" algn="just" eaLnBrk="1" hangingPunct="1">
              <a:lnSpc>
                <a:spcPct val="90000"/>
              </a:lnSpc>
              <a:buFont typeface="Wingdings" pitchFamily="2" charset="2"/>
              <a:buChar char="q"/>
            </a:pPr>
            <a:r>
              <a:rPr lang="bg-BG" altLang="bg-BG" sz="2000" smtClean="0">
                <a:solidFill>
                  <a:srgbClr val="000066"/>
                </a:solidFill>
              </a:rPr>
              <a:t>Външното облъчване </a:t>
            </a:r>
            <a:r>
              <a:rPr lang="bg-BG" altLang="bg-BG" sz="2000" smtClean="0">
                <a:solidFill>
                  <a:srgbClr val="FF5050"/>
                </a:solidFill>
              </a:rPr>
              <a:t>задържа тритиевия окис</a:t>
            </a:r>
            <a:r>
              <a:rPr lang="bg-BG" altLang="bg-BG" sz="2000" smtClean="0">
                <a:solidFill>
                  <a:srgbClr val="000066"/>
                </a:solidFill>
              </a:rPr>
              <a:t> в организма на плъхове. </a:t>
            </a:r>
          </a:p>
          <a:p>
            <a:pPr marL="914400" lvl="1" indent="-457200" algn="just" eaLnBrk="1" hangingPunct="1">
              <a:lnSpc>
                <a:spcPct val="90000"/>
              </a:lnSpc>
              <a:buClr>
                <a:srgbClr val="000066"/>
              </a:buClr>
              <a:buFont typeface="Wingdings" pitchFamily="2" charset="2"/>
              <a:buChar char="q"/>
            </a:pPr>
            <a:r>
              <a:rPr lang="bg-BG" altLang="bg-BG" sz="2000" smtClean="0">
                <a:solidFill>
                  <a:srgbClr val="FF5050"/>
                </a:solidFill>
              </a:rPr>
              <a:t>Т</a:t>
            </a:r>
            <a:r>
              <a:rPr lang="bg-BG" altLang="bg-BG" b="1" baseline="-25000" smtClean="0">
                <a:solidFill>
                  <a:srgbClr val="FF5050"/>
                </a:solidFill>
              </a:rPr>
              <a:t>еф</a:t>
            </a:r>
            <a:r>
              <a:rPr lang="bg-BG" altLang="bg-BG" sz="2000" smtClean="0">
                <a:solidFill>
                  <a:srgbClr val="000066"/>
                </a:solidFill>
              </a:rPr>
              <a:t> за Н</a:t>
            </a:r>
            <a:r>
              <a:rPr lang="bg-BG" altLang="bg-BG" sz="2000" baseline="30000" smtClean="0">
                <a:solidFill>
                  <a:srgbClr val="000066"/>
                </a:solidFill>
              </a:rPr>
              <a:t>3</a:t>
            </a:r>
            <a:r>
              <a:rPr lang="bg-BG" altLang="bg-BG" sz="2000" smtClean="0">
                <a:solidFill>
                  <a:srgbClr val="000066"/>
                </a:solidFill>
              </a:rPr>
              <a:t>О </a:t>
            </a:r>
            <a:r>
              <a:rPr lang="bg-BG" altLang="bg-BG" sz="2000" smtClean="0">
                <a:solidFill>
                  <a:srgbClr val="FF5050"/>
                </a:solidFill>
              </a:rPr>
              <a:t>се повишава</a:t>
            </a:r>
            <a:r>
              <a:rPr lang="bg-BG" altLang="bg-BG" sz="2000" smtClean="0">
                <a:solidFill>
                  <a:srgbClr val="000066"/>
                </a:solidFill>
              </a:rPr>
              <a:t> от 2,9 денонощия у необлъчените плъхове до 5,8 денонощия – 1 седмица след облъчването. </a:t>
            </a:r>
          </a:p>
          <a:p>
            <a:pPr marL="914400" lvl="1" indent="-457200" algn="just" eaLnBrk="1" hangingPunct="1">
              <a:lnSpc>
                <a:spcPct val="90000"/>
              </a:lnSpc>
              <a:buFont typeface="Wingdings" pitchFamily="2" charset="2"/>
              <a:buChar char="q"/>
            </a:pPr>
            <a:r>
              <a:rPr lang="bg-BG" altLang="bg-BG" sz="2000" smtClean="0">
                <a:solidFill>
                  <a:srgbClr val="000066"/>
                </a:solidFill>
              </a:rPr>
              <a:t>Предварителното гама облъчване </a:t>
            </a:r>
            <a:r>
              <a:rPr lang="bg-BG" altLang="bg-BG" sz="2000" smtClean="0">
                <a:solidFill>
                  <a:srgbClr val="FF5050"/>
                </a:solidFill>
              </a:rPr>
              <a:t>повишава</a:t>
            </a:r>
            <a:r>
              <a:rPr lang="bg-BG" altLang="bg-BG" sz="2000" smtClean="0">
                <a:solidFill>
                  <a:srgbClr val="000066"/>
                </a:solidFill>
              </a:rPr>
              <a:t> съдържанието на Н</a:t>
            </a:r>
            <a:r>
              <a:rPr lang="bg-BG" altLang="bg-BG" sz="2000" baseline="30000" smtClean="0">
                <a:solidFill>
                  <a:srgbClr val="000066"/>
                </a:solidFill>
              </a:rPr>
              <a:t>3</a:t>
            </a:r>
            <a:r>
              <a:rPr lang="bg-BG" altLang="bg-BG" sz="2000" smtClean="0">
                <a:solidFill>
                  <a:srgbClr val="000066"/>
                </a:solidFill>
              </a:rPr>
              <a:t>О </a:t>
            </a:r>
            <a:r>
              <a:rPr lang="bg-BG" altLang="bg-BG" sz="2000" smtClean="0">
                <a:solidFill>
                  <a:srgbClr val="FF5050"/>
                </a:solidFill>
              </a:rPr>
              <a:t>в сухия остатък на черния дроб</a:t>
            </a:r>
            <a:r>
              <a:rPr lang="bg-BG" altLang="bg-BG" sz="2000" smtClean="0">
                <a:solidFill>
                  <a:srgbClr val="000066"/>
                </a:solidFill>
              </a:rPr>
              <a:t> у плъхове 2 – 6 пъти. </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5" name="Rectangle 5"/>
          <p:cNvSpPr>
            <a:spLocks noGrp="1" noChangeArrowheads="1"/>
          </p:cNvSpPr>
          <p:nvPr>
            <p:ph type="body" sz="half" idx="1"/>
          </p:nvPr>
        </p:nvSpPr>
        <p:spPr>
          <a:xfrm>
            <a:off x="395288" y="404813"/>
            <a:ext cx="3960812" cy="5329237"/>
          </a:xfrm>
          <a:ln>
            <a:solidFill>
              <a:srgbClr val="000066"/>
            </a:solidFill>
            <a:miter lim="800000"/>
            <a:headEnd/>
            <a:tailEnd/>
          </a:ln>
        </p:spPr>
        <p:txBody>
          <a:bodyPr/>
          <a:lstStyle/>
          <a:p>
            <a:pPr eaLnBrk="1" hangingPunct="1">
              <a:lnSpc>
                <a:spcPct val="80000"/>
              </a:lnSpc>
            </a:pPr>
            <a:r>
              <a:rPr lang="bg-BG" altLang="bg-BG" sz="2000" smtClean="0">
                <a:solidFill>
                  <a:srgbClr val="000066"/>
                </a:solidFill>
              </a:rPr>
              <a:t>При </a:t>
            </a:r>
            <a:r>
              <a:rPr lang="bg-BG" altLang="bg-BG" sz="2000" smtClean="0">
                <a:solidFill>
                  <a:srgbClr val="FF5050"/>
                </a:solidFill>
              </a:rPr>
              <a:t>хронично постъпване на РВ</a:t>
            </a:r>
            <a:r>
              <a:rPr lang="bg-BG" altLang="bg-BG" sz="2000" smtClean="0">
                <a:solidFill>
                  <a:srgbClr val="000066"/>
                </a:solidFill>
              </a:rPr>
              <a:t>, в организма се наблюдава </a:t>
            </a:r>
            <a:r>
              <a:rPr lang="bg-BG" altLang="bg-BG" sz="2000" smtClean="0">
                <a:solidFill>
                  <a:srgbClr val="FF5050"/>
                </a:solidFill>
              </a:rPr>
              <a:t>постепенно натрупване</a:t>
            </a:r>
            <a:r>
              <a:rPr lang="bg-BG" altLang="bg-BG" sz="2000" smtClean="0">
                <a:solidFill>
                  <a:srgbClr val="000066"/>
                </a:solidFill>
              </a:rPr>
              <a:t> в органите и тъканите. След определено време в зависимост от скоростта на обменните процеси, настъпва </a:t>
            </a:r>
            <a:r>
              <a:rPr lang="bg-BG" altLang="bg-BG" sz="2000" smtClean="0">
                <a:solidFill>
                  <a:srgbClr val="FF5050"/>
                </a:solidFill>
              </a:rPr>
              <a:t>равновесно състояние</a:t>
            </a:r>
            <a:r>
              <a:rPr lang="bg-BG" altLang="bg-BG" sz="2000" smtClean="0">
                <a:solidFill>
                  <a:srgbClr val="000066"/>
                </a:solidFill>
              </a:rPr>
              <a:t>, когато независимо от ежедневното въвеждане на </a:t>
            </a:r>
            <a:r>
              <a:rPr lang="bg-BG" altLang="bg-BG" sz="2000" smtClean="0">
                <a:solidFill>
                  <a:srgbClr val="FF5050"/>
                </a:solidFill>
              </a:rPr>
              <a:t>радионуклида</a:t>
            </a:r>
            <a:r>
              <a:rPr lang="bg-BG" altLang="bg-BG" sz="2000" smtClean="0">
                <a:solidFill>
                  <a:srgbClr val="000066"/>
                </a:solidFill>
              </a:rPr>
              <a:t>, неговото съдържание в организма остава </a:t>
            </a:r>
            <a:r>
              <a:rPr lang="bg-BG" altLang="bg-BG" sz="2000" smtClean="0">
                <a:solidFill>
                  <a:srgbClr val="FF5050"/>
                </a:solidFill>
              </a:rPr>
              <a:t>постоянно</a:t>
            </a:r>
            <a:r>
              <a:rPr lang="bg-BG" altLang="bg-BG" sz="2000" smtClean="0">
                <a:solidFill>
                  <a:srgbClr val="000066"/>
                </a:solidFill>
              </a:rPr>
              <a:t>. Тогава </a:t>
            </a:r>
            <a:r>
              <a:rPr lang="bg-BG" altLang="bg-BG" sz="2000" smtClean="0">
                <a:solidFill>
                  <a:srgbClr val="FF5050"/>
                </a:solidFill>
              </a:rPr>
              <a:t>ежедневно постъпващото количеството радионуклид е равно на количеството, което се извежда</a:t>
            </a:r>
            <a:r>
              <a:rPr lang="bg-BG" altLang="bg-BG" sz="2000" smtClean="0">
                <a:solidFill>
                  <a:srgbClr val="000066"/>
                </a:solidFill>
              </a:rPr>
              <a:t>.</a:t>
            </a:r>
          </a:p>
        </p:txBody>
      </p:sp>
      <p:sp>
        <p:nvSpPr>
          <p:cNvPr id="61446" name="Rectangle 6"/>
          <p:cNvSpPr>
            <a:spLocks noGrp="1" noChangeArrowheads="1"/>
          </p:cNvSpPr>
          <p:nvPr>
            <p:ph type="body" sz="half" idx="2"/>
          </p:nvPr>
        </p:nvSpPr>
        <p:spPr>
          <a:xfrm>
            <a:off x="4716463" y="476250"/>
            <a:ext cx="4032250" cy="5976938"/>
          </a:xfrm>
          <a:ln>
            <a:solidFill>
              <a:srgbClr val="000066"/>
            </a:solidFill>
            <a:miter lim="800000"/>
            <a:headEnd/>
            <a:tailEnd/>
          </a:ln>
        </p:spPr>
        <p:txBody>
          <a:bodyPr/>
          <a:lstStyle/>
          <a:p>
            <a:pPr eaLnBrk="1" hangingPunct="1">
              <a:lnSpc>
                <a:spcPct val="80000"/>
              </a:lnSpc>
            </a:pPr>
            <a:r>
              <a:rPr lang="bg-BG" altLang="bg-BG" sz="2000" smtClean="0">
                <a:solidFill>
                  <a:srgbClr val="FF5050"/>
                </a:solidFill>
              </a:rPr>
              <a:t>Разпределението</a:t>
            </a:r>
            <a:r>
              <a:rPr lang="bg-BG" altLang="bg-BG" sz="2000" smtClean="0">
                <a:solidFill>
                  <a:srgbClr val="000066"/>
                </a:solidFill>
              </a:rPr>
              <a:t> на радионуклидите в рамките на даден орган може да е </a:t>
            </a:r>
            <a:r>
              <a:rPr lang="bg-BG" altLang="bg-BG" sz="2000" smtClean="0">
                <a:solidFill>
                  <a:srgbClr val="FF5050"/>
                </a:solidFill>
              </a:rPr>
              <a:t>неравномерно</a:t>
            </a:r>
            <a:r>
              <a:rPr lang="bg-BG" altLang="bg-BG" sz="2000" smtClean="0">
                <a:solidFill>
                  <a:srgbClr val="000066"/>
                </a:solidFill>
              </a:rPr>
              <a:t>. Например </a:t>
            </a:r>
            <a:r>
              <a:rPr lang="en-US" altLang="bg-BG" sz="2000" smtClean="0">
                <a:solidFill>
                  <a:srgbClr val="000066"/>
                </a:solidFill>
              </a:rPr>
              <a:t>Sr</a:t>
            </a:r>
            <a:r>
              <a:rPr lang="ru-RU" altLang="bg-BG" sz="2000" baseline="30000" smtClean="0">
                <a:solidFill>
                  <a:srgbClr val="000066"/>
                </a:solidFill>
              </a:rPr>
              <a:t>90</a:t>
            </a:r>
            <a:r>
              <a:rPr lang="ru-RU" altLang="bg-BG" sz="2000" smtClean="0">
                <a:solidFill>
                  <a:srgbClr val="000066"/>
                </a:solidFill>
              </a:rPr>
              <a:t>  </a:t>
            </a:r>
            <a:r>
              <a:rPr lang="bg-BG" altLang="bg-BG" sz="2000" smtClean="0">
                <a:solidFill>
                  <a:srgbClr val="000066"/>
                </a:solidFill>
              </a:rPr>
              <a:t>и</a:t>
            </a:r>
            <a:r>
              <a:rPr lang="ru-RU" altLang="bg-BG" sz="2000" smtClean="0">
                <a:solidFill>
                  <a:srgbClr val="000066"/>
                </a:solidFill>
              </a:rPr>
              <a:t> </a:t>
            </a:r>
            <a:r>
              <a:rPr lang="en-US" altLang="bg-BG" sz="2000" smtClean="0">
                <a:solidFill>
                  <a:srgbClr val="000066"/>
                </a:solidFill>
              </a:rPr>
              <a:t>Ra</a:t>
            </a:r>
            <a:r>
              <a:rPr lang="ru-RU" altLang="bg-BG" sz="2000" baseline="30000" smtClean="0">
                <a:solidFill>
                  <a:srgbClr val="000066"/>
                </a:solidFill>
              </a:rPr>
              <a:t>2</a:t>
            </a:r>
            <a:r>
              <a:rPr lang="bg-BG" altLang="bg-BG" sz="2000" baseline="30000" smtClean="0">
                <a:solidFill>
                  <a:srgbClr val="000066"/>
                </a:solidFill>
              </a:rPr>
              <a:t>26</a:t>
            </a:r>
            <a:r>
              <a:rPr lang="bg-BG" altLang="bg-BG" sz="2000" smtClean="0">
                <a:solidFill>
                  <a:srgbClr val="000066"/>
                </a:solidFill>
              </a:rPr>
              <a:t> при </a:t>
            </a:r>
            <a:r>
              <a:rPr lang="bg-BG" altLang="bg-BG" sz="2000" smtClean="0">
                <a:solidFill>
                  <a:srgbClr val="FF5050"/>
                </a:solidFill>
              </a:rPr>
              <a:t>еднократно</a:t>
            </a:r>
            <a:r>
              <a:rPr lang="bg-BG" altLang="bg-BG" sz="2000" smtClean="0">
                <a:solidFill>
                  <a:srgbClr val="000066"/>
                </a:solidFill>
              </a:rPr>
              <a:t> въвеждане се натрупват в определени участъци на </a:t>
            </a:r>
            <a:r>
              <a:rPr lang="bg-BG" altLang="bg-BG" sz="2000" smtClean="0">
                <a:solidFill>
                  <a:srgbClr val="FF5050"/>
                </a:solidFill>
              </a:rPr>
              <a:t>скелета</a:t>
            </a:r>
            <a:r>
              <a:rPr lang="bg-BG" altLang="bg-BG" sz="2000" smtClean="0">
                <a:solidFill>
                  <a:srgbClr val="000066"/>
                </a:solidFill>
              </a:rPr>
              <a:t>, а именно в </a:t>
            </a:r>
            <a:r>
              <a:rPr lang="bg-BG" altLang="bg-BG" sz="2000" smtClean="0">
                <a:solidFill>
                  <a:srgbClr val="FF5050"/>
                </a:solidFill>
              </a:rPr>
              <a:t>растящите части на тръбестите кости</a:t>
            </a:r>
            <a:r>
              <a:rPr lang="bg-BG" altLang="bg-BG" sz="2000" smtClean="0">
                <a:solidFill>
                  <a:srgbClr val="000066"/>
                </a:solidFill>
              </a:rPr>
              <a:t> – </a:t>
            </a:r>
            <a:r>
              <a:rPr lang="bg-BG" altLang="bg-BG" sz="2000" smtClean="0">
                <a:solidFill>
                  <a:srgbClr val="FF5050"/>
                </a:solidFill>
              </a:rPr>
              <a:t>метафизите и епифизите</a:t>
            </a:r>
            <a:r>
              <a:rPr lang="bg-BG" altLang="bg-BG" sz="2000" smtClean="0">
                <a:solidFill>
                  <a:srgbClr val="000066"/>
                </a:solidFill>
              </a:rPr>
              <a:t>. </a:t>
            </a:r>
            <a:r>
              <a:rPr lang="en-US" altLang="bg-BG" sz="2000" smtClean="0">
                <a:solidFill>
                  <a:srgbClr val="000066"/>
                </a:solidFill>
              </a:rPr>
              <a:t>Po</a:t>
            </a:r>
            <a:r>
              <a:rPr lang="ru-RU" altLang="bg-BG" sz="2000" baseline="30000" smtClean="0">
                <a:solidFill>
                  <a:srgbClr val="000066"/>
                </a:solidFill>
              </a:rPr>
              <a:t>239</a:t>
            </a:r>
            <a:r>
              <a:rPr lang="bg-BG" altLang="bg-BG" sz="2000" smtClean="0">
                <a:solidFill>
                  <a:srgbClr val="000066"/>
                </a:solidFill>
              </a:rPr>
              <a:t> след </a:t>
            </a:r>
            <a:r>
              <a:rPr lang="bg-BG" altLang="bg-BG" sz="2000" smtClean="0">
                <a:solidFill>
                  <a:srgbClr val="FF5050"/>
                </a:solidFill>
              </a:rPr>
              <a:t>инхалиране</a:t>
            </a:r>
            <a:r>
              <a:rPr lang="bg-BG" altLang="bg-BG" sz="2000" smtClean="0">
                <a:solidFill>
                  <a:srgbClr val="000066"/>
                </a:solidFill>
              </a:rPr>
              <a:t> се натрупва </a:t>
            </a:r>
            <a:r>
              <a:rPr lang="bg-BG" altLang="bg-BG" sz="2000" smtClean="0">
                <a:solidFill>
                  <a:srgbClr val="FF5050"/>
                </a:solidFill>
              </a:rPr>
              <a:t>неравномерно</a:t>
            </a:r>
            <a:r>
              <a:rPr lang="bg-BG" altLang="bg-BG" sz="2000" smtClean="0">
                <a:solidFill>
                  <a:srgbClr val="000066"/>
                </a:solidFill>
              </a:rPr>
              <a:t> в </a:t>
            </a:r>
            <a:r>
              <a:rPr lang="bg-BG" altLang="bg-BG" sz="2000" smtClean="0">
                <a:solidFill>
                  <a:srgbClr val="FF5050"/>
                </a:solidFill>
              </a:rPr>
              <a:t>белите дробове – около бронхите, в лимфните възли на медиастинума, в стените на алвеолите и алвеоларните макрофаги</a:t>
            </a:r>
            <a:r>
              <a:rPr lang="bg-BG" altLang="bg-BG" sz="2000" smtClean="0">
                <a:solidFill>
                  <a:srgbClr val="000066"/>
                </a:solidFill>
              </a:rPr>
              <a:t>. </a:t>
            </a:r>
            <a:r>
              <a:rPr lang="en-US" altLang="bg-BG" sz="2000" smtClean="0">
                <a:solidFill>
                  <a:srgbClr val="000066"/>
                </a:solidFill>
              </a:rPr>
              <a:t>I</a:t>
            </a:r>
            <a:r>
              <a:rPr lang="ru-RU" altLang="bg-BG" sz="2000" baseline="30000" smtClean="0">
                <a:solidFill>
                  <a:srgbClr val="000066"/>
                </a:solidFill>
              </a:rPr>
              <a:t>131</a:t>
            </a:r>
            <a:r>
              <a:rPr lang="bg-BG" altLang="bg-BG" sz="2000" smtClean="0">
                <a:solidFill>
                  <a:srgbClr val="000066"/>
                </a:solidFill>
              </a:rPr>
              <a:t> също се разпределя </a:t>
            </a:r>
            <a:r>
              <a:rPr lang="bg-BG" altLang="bg-BG" sz="2000" smtClean="0">
                <a:solidFill>
                  <a:srgbClr val="FF5050"/>
                </a:solidFill>
              </a:rPr>
              <a:t>неравномерно</a:t>
            </a:r>
            <a:r>
              <a:rPr lang="bg-BG" altLang="bg-BG" sz="2000" smtClean="0">
                <a:solidFill>
                  <a:srgbClr val="000066"/>
                </a:solidFill>
              </a:rPr>
              <a:t> в микроструктурата на </a:t>
            </a:r>
            <a:r>
              <a:rPr lang="bg-BG" altLang="bg-BG" sz="2000" smtClean="0">
                <a:solidFill>
                  <a:srgbClr val="FF5050"/>
                </a:solidFill>
              </a:rPr>
              <a:t>щитовидната жлеза</a:t>
            </a:r>
            <a:r>
              <a:rPr lang="bg-BG" altLang="bg-BG" sz="2000" smtClean="0">
                <a:solidFill>
                  <a:srgbClr val="000066"/>
                </a:solidFill>
              </a:rPr>
              <a:t>.</a:t>
            </a:r>
          </a:p>
          <a:p>
            <a:pPr eaLnBrk="1" hangingPunct="1">
              <a:lnSpc>
                <a:spcPct val="80000"/>
              </a:lnSpc>
            </a:pPr>
            <a:endParaRPr lang="bg-BG" altLang="bg-BG" sz="2000" smtClean="0">
              <a:solidFill>
                <a:srgbClr val="000066"/>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grpId="0" nodeType="clickEffect">
                                  <p:stCondLst>
                                    <p:cond delay="0"/>
                                  </p:stCondLst>
                                  <p:childTnLst>
                                    <p:animRot by="21600000">
                                      <p:cBhvr>
                                        <p:cTn id="6" dur="2000" fill="hold"/>
                                        <p:tgtEl>
                                          <p:spTgt spid="61445">
                                            <p:bg/>
                                          </p:spTgt>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8" presetClass="emph" presetSubtype="0" fill="hold" grpId="0" nodeType="clickEffect">
                                  <p:stCondLst>
                                    <p:cond delay="0"/>
                                  </p:stCondLst>
                                  <p:childTnLst>
                                    <p:animRot by="21600000">
                                      <p:cBhvr>
                                        <p:cTn id="10" dur="2000" fill="hold"/>
                                        <p:tgtEl>
                                          <p:spTgt spid="61445">
                                            <p:txEl>
                                              <p:pRg st="0" end="0"/>
                                            </p:txEl>
                                          </p:spTgt>
                                        </p:tgtEl>
                                        <p:attrNameLst>
                                          <p:attrName>r</p:attrName>
                                        </p:attrNameLst>
                                      </p:cBhvr>
                                    </p:animRot>
                                  </p:childTnLst>
                                </p:cTn>
                              </p:par>
                            </p:childTnLst>
                          </p:cTn>
                        </p:par>
                      </p:childTnLst>
                    </p:cTn>
                  </p:par>
                  <p:par>
                    <p:cTn id="11" fill="hold" nodeType="clickPar">
                      <p:stCondLst>
                        <p:cond delay="indefinite"/>
                      </p:stCondLst>
                      <p:childTnLst>
                        <p:par>
                          <p:cTn id="12" fill="hold" nodeType="withGroup">
                            <p:stCondLst>
                              <p:cond delay="0"/>
                            </p:stCondLst>
                            <p:childTnLst>
                              <p:par>
                                <p:cTn id="13" presetID="8" presetClass="emph" presetSubtype="0" fill="hold" grpId="0" nodeType="clickEffect">
                                  <p:stCondLst>
                                    <p:cond delay="0"/>
                                  </p:stCondLst>
                                  <p:childTnLst>
                                    <p:animRot by="21600000">
                                      <p:cBhvr>
                                        <p:cTn id="14" dur="2000" fill="hold"/>
                                        <p:tgtEl>
                                          <p:spTgt spid="61446">
                                            <p:bg/>
                                          </p:spTgt>
                                        </p:tgtEl>
                                        <p:attrNameLst>
                                          <p:attrName>r</p:attrName>
                                        </p:attrNameLst>
                                      </p:cBhvr>
                                    </p:animRot>
                                  </p:childTnLst>
                                </p:cTn>
                              </p:par>
                            </p:childTnLst>
                          </p:cTn>
                        </p:par>
                      </p:childTnLst>
                    </p:cTn>
                  </p:par>
                  <p:par>
                    <p:cTn id="15" fill="hold" nodeType="clickPar">
                      <p:stCondLst>
                        <p:cond delay="indefinite"/>
                      </p:stCondLst>
                      <p:childTnLst>
                        <p:par>
                          <p:cTn id="16" fill="hold" nodeType="withGroup">
                            <p:stCondLst>
                              <p:cond delay="0"/>
                            </p:stCondLst>
                            <p:childTnLst>
                              <p:par>
                                <p:cTn id="17" presetID="8" presetClass="emph" presetSubtype="0" fill="hold" grpId="0" nodeType="clickEffect">
                                  <p:stCondLst>
                                    <p:cond delay="0"/>
                                  </p:stCondLst>
                                  <p:childTnLst>
                                    <p:animRot by="21600000">
                                      <p:cBhvr>
                                        <p:cTn id="18" dur="2000" fill="hold"/>
                                        <p:tgtEl>
                                          <p:spTgt spid="61446">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5" grpId="0" build="p" animBg="1"/>
      <p:bldP spid="61446" grpId="0" build="p"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3"/>
          <p:cNvSpPr>
            <a:spLocks noGrp="1" noChangeArrowheads="1"/>
          </p:cNvSpPr>
          <p:nvPr>
            <p:ph type="body" idx="1"/>
          </p:nvPr>
        </p:nvSpPr>
        <p:spPr>
          <a:ln>
            <a:solidFill>
              <a:srgbClr val="000066"/>
            </a:solidFill>
            <a:miter lim="800000"/>
            <a:headEnd/>
            <a:tailEnd/>
          </a:ln>
        </p:spPr>
        <p:txBody>
          <a:bodyPr/>
          <a:lstStyle/>
          <a:p>
            <a:pPr eaLnBrk="1" hangingPunct="1">
              <a:lnSpc>
                <a:spcPct val="90000"/>
              </a:lnSpc>
            </a:pPr>
            <a:r>
              <a:rPr lang="bg-BG" altLang="bg-BG" sz="2000" smtClean="0">
                <a:solidFill>
                  <a:srgbClr val="000066"/>
                </a:solidFill>
              </a:rPr>
              <a:t>Натрупването на радионуклидите в </a:t>
            </a:r>
            <a:r>
              <a:rPr lang="bg-BG" altLang="bg-BG" sz="2000" smtClean="0">
                <a:solidFill>
                  <a:srgbClr val="FF5050"/>
                </a:solidFill>
              </a:rPr>
              <a:t>зоните на растеж на костите</a:t>
            </a:r>
            <a:r>
              <a:rPr lang="bg-BG" altLang="bg-BG" sz="2000" smtClean="0">
                <a:solidFill>
                  <a:srgbClr val="000066"/>
                </a:solidFill>
              </a:rPr>
              <a:t> води до образуването на т.н. </a:t>
            </a:r>
            <a:r>
              <a:rPr lang="bg-BG" altLang="bg-BG" sz="2000" smtClean="0">
                <a:solidFill>
                  <a:srgbClr val="FF5050"/>
                </a:solidFill>
              </a:rPr>
              <a:t>„горещи петна”</a:t>
            </a:r>
            <a:r>
              <a:rPr lang="bg-BG" altLang="bg-BG" sz="2000" smtClean="0">
                <a:solidFill>
                  <a:srgbClr val="000066"/>
                </a:solidFill>
              </a:rPr>
              <a:t>, където количеството им може да бъде </a:t>
            </a:r>
            <a:r>
              <a:rPr lang="bg-BG" altLang="bg-BG" sz="2000" smtClean="0">
                <a:solidFill>
                  <a:srgbClr val="FF5050"/>
                </a:solidFill>
              </a:rPr>
              <a:t>2-5 пъти повече</a:t>
            </a:r>
            <a:r>
              <a:rPr lang="bg-BG" altLang="bg-BG" sz="2000" smtClean="0">
                <a:solidFill>
                  <a:srgbClr val="000066"/>
                </a:solidFill>
              </a:rPr>
              <a:t> от съдържанието на нуклида в близките тъкани. </a:t>
            </a:r>
          </a:p>
          <a:p>
            <a:pPr eaLnBrk="1" hangingPunct="1">
              <a:lnSpc>
                <a:spcPct val="90000"/>
              </a:lnSpc>
            </a:pPr>
            <a:r>
              <a:rPr lang="bg-BG" altLang="bg-BG" sz="2000" smtClean="0">
                <a:solidFill>
                  <a:srgbClr val="FF5050"/>
                </a:solidFill>
              </a:rPr>
              <a:t>Болшинството остеотропни изотопи</a:t>
            </a:r>
            <a:r>
              <a:rPr lang="bg-BG" altLang="bg-BG" sz="2000" smtClean="0">
                <a:solidFill>
                  <a:srgbClr val="000066"/>
                </a:solidFill>
              </a:rPr>
              <a:t> се разпределят </a:t>
            </a:r>
            <a:r>
              <a:rPr lang="bg-BG" altLang="bg-BG" sz="2000" smtClean="0">
                <a:solidFill>
                  <a:srgbClr val="FF5050"/>
                </a:solidFill>
              </a:rPr>
              <a:t>неравномерно</a:t>
            </a:r>
            <a:r>
              <a:rPr lang="bg-BG" altLang="bg-BG" sz="2000" smtClean="0">
                <a:solidFill>
                  <a:srgbClr val="000066"/>
                </a:solidFill>
              </a:rPr>
              <a:t>.</a:t>
            </a:r>
          </a:p>
          <a:p>
            <a:pPr eaLnBrk="1" hangingPunct="1">
              <a:lnSpc>
                <a:spcPct val="90000"/>
              </a:lnSpc>
            </a:pPr>
            <a:r>
              <a:rPr lang="bg-BG" altLang="bg-BG" sz="2000" smtClean="0">
                <a:solidFill>
                  <a:srgbClr val="FF5050"/>
                </a:solidFill>
              </a:rPr>
              <a:t>Процесите</a:t>
            </a:r>
            <a:r>
              <a:rPr lang="bg-BG" altLang="bg-BG" sz="2000" smtClean="0">
                <a:solidFill>
                  <a:srgbClr val="000066"/>
                </a:solidFill>
              </a:rPr>
              <a:t> на извеждане на радионуклидите от организма протичат с </a:t>
            </a:r>
            <a:r>
              <a:rPr lang="bg-BG" altLang="bg-BG" sz="2000" smtClean="0">
                <a:solidFill>
                  <a:srgbClr val="FF5050"/>
                </a:solidFill>
              </a:rPr>
              <a:t>различна скорост</a:t>
            </a:r>
            <a:r>
              <a:rPr lang="bg-BG" altLang="bg-BG" sz="2000" smtClean="0">
                <a:solidFill>
                  <a:srgbClr val="000066"/>
                </a:solidFill>
              </a:rPr>
              <a:t> и </a:t>
            </a:r>
            <a:r>
              <a:rPr lang="bg-BG" altLang="bg-BG" sz="2000" smtClean="0">
                <a:solidFill>
                  <a:srgbClr val="FF5050"/>
                </a:solidFill>
              </a:rPr>
              <a:t>зависят</a:t>
            </a:r>
            <a:r>
              <a:rPr lang="bg-BG" altLang="bg-BG" sz="2000" smtClean="0">
                <a:solidFill>
                  <a:srgbClr val="000066"/>
                </a:solidFill>
              </a:rPr>
              <a:t> от </a:t>
            </a:r>
            <a:r>
              <a:rPr lang="bg-BG" altLang="bg-BG" sz="2000" smtClean="0">
                <a:solidFill>
                  <a:srgbClr val="FF5050"/>
                </a:solidFill>
              </a:rPr>
              <a:t>много фактори</a:t>
            </a:r>
            <a:r>
              <a:rPr lang="bg-BG" altLang="bg-BG" sz="2000" smtClean="0">
                <a:solidFill>
                  <a:srgbClr val="000066"/>
                </a:solidFill>
              </a:rPr>
              <a:t>, а също и от </a:t>
            </a:r>
            <a:r>
              <a:rPr lang="bg-BG" altLang="bg-BG" sz="2000" smtClean="0">
                <a:solidFill>
                  <a:srgbClr val="FF5050"/>
                </a:solidFill>
              </a:rPr>
              <a:t>функционалното състояние на отделните системи.</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418" name="Object 12"/>
          <p:cNvGraphicFramePr>
            <a:graphicFrameLocks noGrp="1" noChangeAspect="1"/>
          </p:cNvGraphicFramePr>
          <p:nvPr>
            <p:ph/>
          </p:nvPr>
        </p:nvGraphicFramePr>
        <p:xfrm>
          <a:off x="0" y="188913"/>
          <a:ext cx="9144000" cy="6408737"/>
        </p:xfrm>
        <a:graphic>
          <a:graphicData uri="http://schemas.openxmlformats.org/presentationml/2006/ole">
            <mc:AlternateContent xmlns:mc="http://schemas.openxmlformats.org/markup-compatibility/2006">
              <mc:Choice xmlns:v="urn:schemas-microsoft-com:vml" Requires="v">
                <p:oleObj spid="_x0000_s60420" name="Chart" r:id="rId3" imgW="6791249" imgH="4410151" progId="Excel.Chart.8">
                  <p:embed/>
                </p:oleObj>
              </mc:Choice>
              <mc:Fallback>
                <p:oleObj name="Chart" r:id="rId3" imgW="6791249" imgH="4410151" progId="Excel.Chart.8">
                  <p:embed/>
                  <p:pic>
                    <p:nvPicPr>
                      <p:cNvPr id="0" name="Object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8913"/>
                        <a:ext cx="9144000" cy="640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Grp="1" noChangeArrowheads="1"/>
          </p:cNvSpPr>
          <p:nvPr>
            <p:ph type="body" idx="1"/>
          </p:nvPr>
        </p:nvSpPr>
        <p:spPr>
          <a:xfrm>
            <a:off x="539750" y="836613"/>
            <a:ext cx="8208963" cy="5616575"/>
          </a:xfrm>
          <a:ln>
            <a:solidFill>
              <a:srgbClr val="000066"/>
            </a:solidFill>
            <a:miter lim="800000"/>
            <a:headEnd/>
            <a:tailEnd/>
          </a:ln>
        </p:spPr>
        <p:txBody>
          <a:bodyPr/>
          <a:lstStyle/>
          <a:p>
            <a:pPr eaLnBrk="1" hangingPunct="1">
              <a:lnSpc>
                <a:spcPct val="80000"/>
              </a:lnSpc>
            </a:pPr>
            <a:r>
              <a:rPr lang="bg-BG" altLang="bg-BG" sz="2000" smtClean="0">
                <a:solidFill>
                  <a:srgbClr val="FF5050"/>
                </a:solidFill>
              </a:rPr>
              <a:t>Най-голямо количество</a:t>
            </a:r>
            <a:r>
              <a:rPr lang="bg-BG" altLang="bg-BG" sz="2000" smtClean="0">
                <a:solidFill>
                  <a:srgbClr val="000066"/>
                </a:solidFill>
              </a:rPr>
              <a:t> радиоактивни вещества се отделят от </a:t>
            </a:r>
            <a:r>
              <a:rPr lang="bg-BG" altLang="bg-BG" sz="2000" smtClean="0">
                <a:solidFill>
                  <a:srgbClr val="FF5050"/>
                </a:solidFill>
              </a:rPr>
              <a:t>храносмилателния тракт</a:t>
            </a:r>
            <a:r>
              <a:rPr lang="bg-BG" altLang="bg-BG" sz="2000" smtClean="0">
                <a:solidFill>
                  <a:srgbClr val="000066"/>
                </a:solidFill>
              </a:rPr>
              <a:t>, особено тези, които </a:t>
            </a:r>
            <a:r>
              <a:rPr lang="bg-BG" altLang="bg-BG" sz="2000" smtClean="0">
                <a:solidFill>
                  <a:srgbClr val="FF5050"/>
                </a:solidFill>
              </a:rPr>
              <a:t>лошо се всмукват</a:t>
            </a:r>
            <a:r>
              <a:rPr lang="bg-BG" altLang="bg-BG" sz="2000" smtClean="0">
                <a:solidFill>
                  <a:srgbClr val="000066"/>
                </a:solidFill>
              </a:rPr>
              <a:t> в стомашно-чревния тракт, </a:t>
            </a:r>
            <a:r>
              <a:rPr lang="bg-BG" altLang="bg-BG" sz="2000" smtClean="0">
                <a:solidFill>
                  <a:srgbClr val="FF5050"/>
                </a:solidFill>
              </a:rPr>
              <a:t>трансурановите елементи, лантаноидите</a:t>
            </a:r>
            <a:r>
              <a:rPr lang="bg-BG" altLang="bg-BG" sz="2000" smtClean="0">
                <a:solidFill>
                  <a:srgbClr val="000066"/>
                </a:solidFill>
              </a:rPr>
              <a:t>. </a:t>
            </a:r>
          </a:p>
          <a:p>
            <a:pPr eaLnBrk="1" hangingPunct="1">
              <a:lnSpc>
                <a:spcPct val="80000"/>
              </a:lnSpc>
            </a:pPr>
            <a:r>
              <a:rPr lang="bg-BG" altLang="bg-BG" sz="2000" smtClean="0">
                <a:solidFill>
                  <a:srgbClr val="FF5050"/>
                </a:solidFill>
              </a:rPr>
              <a:t>Разтворимите съединения</a:t>
            </a:r>
            <a:r>
              <a:rPr lang="bg-BG" altLang="bg-BG" sz="2000" smtClean="0">
                <a:solidFill>
                  <a:srgbClr val="000066"/>
                </a:solidFill>
              </a:rPr>
              <a:t> на радионуклидите, а също и Н</a:t>
            </a:r>
            <a:r>
              <a:rPr lang="bg-BG" altLang="bg-BG" sz="2000" baseline="30000" smtClean="0">
                <a:solidFill>
                  <a:srgbClr val="000066"/>
                </a:solidFill>
              </a:rPr>
              <a:t>3</a:t>
            </a:r>
            <a:r>
              <a:rPr lang="bg-BG" altLang="bg-BG" sz="2000" smtClean="0">
                <a:solidFill>
                  <a:srgbClr val="000066"/>
                </a:solidFill>
              </a:rPr>
              <a:t>, </a:t>
            </a:r>
            <a:r>
              <a:rPr lang="en-US" altLang="bg-BG" sz="2000" smtClean="0">
                <a:solidFill>
                  <a:srgbClr val="000066"/>
                </a:solidFill>
              </a:rPr>
              <a:t>Cs</a:t>
            </a:r>
            <a:r>
              <a:rPr lang="bg-BG" altLang="bg-BG" sz="2000" baseline="30000" smtClean="0">
                <a:solidFill>
                  <a:srgbClr val="000066"/>
                </a:solidFill>
              </a:rPr>
              <a:t>137</a:t>
            </a:r>
            <a:r>
              <a:rPr lang="bg-BG" altLang="bg-BG" sz="2000" smtClean="0">
                <a:solidFill>
                  <a:srgbClr val="000066"/>
                </a:solidFill>
              </a:rPr>
              <a:t> </a:t>
            </a:r>
            <a:r>
              <a:rPr lang="bg-BG" altLang="bg-BG" sz="2000" smtClean="0">
                <a:solidFill>
                  <a:srgbClr val="FF5050"/>
                </a:solidFill>
              </a:rPr>
              <a:t>добре се отделят през бъбреците</a:t>
            </a:r>
            <a:r>
              <a:rPr lang="bg-BG" altLang="bg-BG" sz="2000" smtClean="0">
                <a:solidFill>
                  <a:srgbClr val="000066"/>
                </a:solidFill>
              </a:rPr>
              <a:t>. </a:t>
            </a:r>
          </a:p>
          <a:p>
            <a:pPr eaLnBrk="1" hangingPunct="1">
              <a:lnSpc>
                <a:spcPct val="80000"/>
              </a:lnSpc>
            </a:pPr>
            <a:r>
              <a:rPr lang="bg-BG" altLang="bg-BG" sz="2000" smtClean="0">
                <a:solidFill>
                  <a:srgbClr val="FF5050"/>
                </a:solidFill>
              </a:rPr>
              <a:t>Физико-химичните свойства</a:t>
            </a:r>
            <a:r>
              <a:rPr lang="bg-BG" altLang="bg-BG" sz="2000" smtClean="0">
                <a:solidFill>
                  <a:srgbClr val="000066"/>
                </a:solidFill>
              </a:rPr>
              <a:t> на радиоактивните вещества </a:t>
            </a:r>
            <a:r>
              <a:rPr lang="bg-BG" altLang="bg-BG" sz="2000" smtClean="0">
                <a:solidFill>
                  <a:srgbClr val="FF5050"/>
                </a:solidFill>
              </a:rPr>
              <a:t>определят скоростта</a:t>
            </a:r>
            <a:r>
              <a:rPr lang="bg-BG" altLang="bg-BG" sz="2000" smtClean="0">
                <a:solidFill>
                  <a:srgbClr val="000066"/>
                </a:solidFill>
              </a:rPr>
              <a:t> на тяхното отделяне. </a:t>
            </a:r>
          </a:p>
          <a:p>
            <a:pPr eaLnBrk="1" hangingPunct="1">
              <a:lnSpc>
                <a:spcPct val="80000"/>
              </a:lnSpc>
            </a:pPr>
            <a:r>
              <a:rPr lang="bg-BG" altLang="bg-BG" sz="2000" smtClean="0">
                <a:solidFill>
                  <a:srgbClr val="FF5050"/>
                </a:solidFill>
              </a:rPr>
              <a:t>Бързо се отделят</a:t>
            </a:r>
            <a:r>
              <a:rPr lang="bg-BG" altLang="bg-BG" sz="2000" smtClean="0">
                <a:solidFill>
                  <a:srgbClr val="000066"/>
                </a:solidFill>
              </a:rPr>
              <a:t> от организма газовете </a:t>
            </a:r>
            <a:r>
              <a:rPr lang="en-US" altLang="bg-BG" sz="2000" smtClean="0">
                <a:solidFill>
                  <a:srgbClr val="FF5050"/>
                </a:solidFill>
              </a:rPr>
              <a:t>H</a:t>
            </a:r>
            <a:r>
              <a:rPr lang="ru-RU" altLang="bg-BG" sz="2000" baseline="30000" smtClean="0">
                <a:solidFill>
                  <a:srgbClr val="FF5050"/>
                </a:solidFill>
              </a:rPr>
              <a:t>3</a:t>
            </a:r>
            <a:r>
              <a:rPr lang="ru-RU" altLang="bg-BG" sz="2000" smtClean="0">
                <a:solidFill>
                  <a:srgbClr val="FF5050"/>
                </a:solidFill>
              </a:rPr>
              <a:t>, </a:t>
            </a:r>
            <a:r>
              <a:rPr lang="en-US" altLang="bg-BG" sz="2000" smtClean="0">
                <a:solidFill>
                  <a:srgbClr val="FF5050"/>
                </a:solidFill>
              </a:rPr>
              <a:t>Rn</a:t>
            </a:r>
            <a:r>
              <a:rPr lang="ru-RU" altLang="bg-BG" sz="2000" baseline="30000" smtClean="0">
                <a:solidFill>
                  <a:srgbClr val="FF5050"/>
                </a:solidFill>
              </a:rPr>
              <a:t>222</a:t>
            </a:r>
            <a:r>
              <a:rPr lang="ru-RU" altLang="bg-BG" sz="2000" smtClean="0">
                <a:solidFill>
                  <a:srgbClr val="FF5050"/>
                </a:solidFill>
              </a:rPr>
              <a:t>, </a:t>
            </a:r>
            <a:r>
              <a:rPr lang="en-US" altLang="bg-BG" sz="2000" smtClean="0">
                <a:solidFill>
                  <a:srgbClr val="FF5050"/>
                </a:solidFill>
              </a:rPr>
              <a:t>Xe</a:t>
            </a:r>
            <a:r>
              <a:rPr lang="ru-RU" altLang="bg-BG" sz="2000" baseline="30000" smtClean="0">
                <a:solidFill>
                  <a:srgbClr val="FF5050"/>
                </a:solidFill>
              </a:rPr>
              <a:t>133</a:t>
            </a:r>
            <a:r>
              <a:rPr lang="ru-RU" altLang="bg-BG" sz="2000" smtClean="0">
                <a:solidFill>
                  <a:srgbClr val="FF5050"/>
                </a:solidFill>
              </a:rPr>
              <a:t>, </a:t>
            </a:r>
            <a:r>
              <a:rPr lang="en-US" altLang="bg-BG" sz="2000" smtClean="0">
                <a:solidFill>
                  <a:srgbClr val="FF5050"/>
                </a:solidFill>
              </a:rPr>
              <a:t>Kr</a:t>
            </a:r>
            <a:r>
              <a:rPr lang="ru-RU" altLang="bg-BG" sz="2000" baseline="30000" smtClean="0">
                <a:solidFill>
                  <a:srgbClr val="FF5050"/>
                </a:solidFill>
              </a:rPr>
              <a:t>85</a:t>
            </a:r>
            <a:r>
              <a:rPr lang="bg-BG" altLang="bg-BG" sz="2000" smtClean="0">
                <a:solidFill>
                  <a:srgbClr val="000066"/>
                </a:solidFill>
              </a:rPr>
              <a:t>. </a:t>
            </a:r>
          </a:p>
          <a:p>
            <a:pPr eaLnBrk="1" hangingPunct="1">
              <a:lnSpc>
                <a:spcPct val="80000"/>
              </a:lnSpc>
            </a:pPr>
            <a:r>
              <a:rPr lang="bg-BG" altLang="bg-BG" sz="2000" smtClean="0">
                <a:solidFill>
                  <a:srgbClr val="000066"/>
                </a:solidFill>
              </a:rPr>
              <a:t>Някои радионуклиди </a:t>
            </a:r>
            <a:r>
              <a:rPr lang="en-US" altLang="bg-BG" sz="2000" smtClean="0">
                <a:solidFill>
                  <a:srgbClr val="000066"/>
                </a:solidFill>
              </a:rPr>
              <a:t>I</a:t>
            </a:r>
            <a:r>
              <a:rPr lang="ru-RU" altLang="bg-BG" sz="2000" baseline="30000" smtClean="0">
                <a:solidFill>
                  <a:srgbClr val="000066"/>
                </a:solidFill>
              </a:rPr>
              <a:t>131</a:t>
            </a:r>
            <a:r>
              <a:rPr lang="ru-RU" altLang="bg-BG" sz="2000" smtClean="0">
                <a:solidFill>
                  <a:srgbClr val="000066"/>
                </a:solidFill>
              </a:rPr>
              <a:t>, </a:t>
            </a:r>
            <a:r>
              <a:rPr lang="en-US" altLang="bg-BG" sz="2000" smtClean="0">
                <a:solidFill>
                  <a:srgbClr val="000066"/>
                </a:solidFill>
              </a:rPr>
              <a:t>Cs</a:t>
            </a:r>
            <a:r>
              <a:rPr lang="ru-RU" altLang="bg-BG" sz="2000" baseline="30000" smtClean="0">
                <a:solidFill>
                  <a:srgbClr val="000066"/>
                </a:solidFill>
              </a:rPr>
              <a:t>137</a:t>
            </a:r>
            <a:r>
              <a:rPr lang="bg-BG" altLang="bg-BG" sz="2000" smtClean="0">
                <a:solidFill>
                  <a:srgbClr val="000066"/>
                </a:solidFill>
              </a:rPr>
              <a:t>, се отделят през </a:t>
            </a:r>
            <a:r>
              <a:rPr lang="bg-BG" altLang="bg-BG" sz="2000" smtClean="0">
                <a:solidFill>
                  <a:srgbClr val="FF5050"/>
                </a:solidFill>
              </a:rPr>
              <a:t>потните, слюнчените жлези и чрез млякото</a:t>
            </a:r>
            <a:r>
              <a:rPr lang="bg-BG" altLang="bg-BG" sz="2000" smtClean="0">
                <a:solidFill>
                  <a:srgbClr val="000066"/>
                </a:solidFill>
              </a:rPr>
              <a:t>. </a:t>
            </a:r>
          </a:p>
          <a:p>
            <a:pPr eaLnBrk="1" hangingPunct="1">
              <a:lnSpc>
                <a:spcPct val="80000"/>
              </a:lnSpc>
            </a:pPr>
            <a:r>
              <a:rPr lang="bg-BG" altLang="bg-BG" sz="2000" smtClean="0">
                <a:solidFill>
                  <a:srgbClr val="FF5050"/>
                </a:solidFill>
              </a:rPr>
              <a:t>Дълго</a:t>
            </a:r>
            <a:r>
              <a:rPr lang="bg-BG" altLang="bg-BG" sz="2000" smtClean="0">
                <a:solidFill>
                  <a:srgbClr val="000066"/>
                </a:solidFill>
              </a:rPr>
              <a:t> се задържат в органите и тъканите </a:t>
            </a:r>
            <a:r>
              <a:rPr lang="bg-BG" altLang="bg-BG" sz="2000" smtClean="0">
                <a:solidFill>
                  <a:srgbClr val="FF5050"/>
                </a:solidFill>
              </a:rPr>
              <a:t>изотопите</a:t>
            </a:r>
            <a:r>
              <a:rPr lang="bg-BG" altLang="bg-BG" sz="2000" smtClean="0">
                <a:solidFill>
                  <a:srgbClr val="000066"/>
                </a:solidFill>
              </a:rPr>
              <a:t> на елементите </a:t>
            </a:r>
            <a:r>
              <a:rPr lang="bg-BG" altLang="bg-BG" sz="2000" smtClean="0">
                <a:solidFill>
                  <a:srgbClr val="FF5050"/>
                </a:solidFill>
              </a:rPr>
              <a:t>с голям атомен номер</a:t>
            </a:r>
            <a:r>
              <a:rPr lang="bg-BG" altLang="bg-BG" sz="2000" smtClean="0">
                <a:solidFill>
                  <a:srgbClr val="000066"/>
                </a:solidFill>
              </a:rPr>
              <a:t> и тези, намиращи се в колоидно състояние </a:t>
            </a:r>
            <a:r>
              <a:rPr lang="ru-RU" altLang="bg-BG" sz="2000" smtClean="0">
                <a:solidFill>
                  <a:srgbClr val="000066"/>
                </a:solidFill>
              </a:rPr>
              <a:t>(</a:t>
            </a:r>
            <a:r>
              <a:rPr lang="en-US" altLang="bg-BG" sz="2000" smtClean="0">
                <a:solidFill>
                  <a:srgbClr val="FF5050"/>
                </a:solidFill>
              </a:rPr>
              <a:t>Po</a:t>
            </a:r>
            <a:r>
              <a:rPr lang="ru-RU" altLang="bg-BG" sz="2000" baseline="30000" smtClean="0">
                <a:solidFill>
                  <a:srgbClr val="FF5050"/>
                </a:solidFill>
              </a:rPr>
              <a:t>210</a:t>
            </a:r>
            <a:r>
              <a:rPr lang="ru-RU" altLang="bg-BG" sz="2000" smtClean="0">
                <a:solidFill>
                  <a:srgbClr val="FF5050"/>
                </a:solidFill>
              </a:rPr>
              <a:t>, </a:t>
            </a:r>
            <a:r>
              <a:rPr lang="en-US" altLang="bg-BG" sz="2000" smtClean="0">
                <a:solidFill>
                  <a:srgbClr val="FF5050"/>
                </a:solidFill>
              </a:rPr>
              <a:t>Ra</a:t>
            </a:r>
            <a:r>
              <a:rPr lang="ru-RU" altLang="bg-BG" sz="2000" baseline="30000" smtClean="0">
                <a:solidFill>
                  <a:srgbClr val="FF5050"/>
                </a:solidFill>
              </a:rPr>
              <a:t>226</a:t>
            </a:r>
            <a:r>
              <a:rPr lang="ru-RU" altLang="bg-BG" sz="2000" smtClean="0">
                <a:solidFill>
                  <a:srgbClr val="FF5050"/>
                </a:solidFill>
              </a:rPr>
              <a:t>, </a:t>
            </a:r>
            <a:r>
              <a:rPr lang="en-US" altLang="bg-BG" sz="2000" smtClean="0">
                <a:solidFill>
                  <a:srgbClr val="FF5050"/>
                </a:solidFill>
              </a:rPr>
              <a:t>U</a:t>
            </a:r>
            <a:r>
              <a:rPr lang="ru-RU" altLang="bg-BG" sz="2000" baseline="30000" smtClean="0">
                <a:solidFill>
                  <a:srgbClr val="FF5050"/>
                </a:solidFill>
              </a:rPr>
              <a:t>238</a:t>
            </a:r>
            <a:r>
              <a:rPr lang="ru-RU" altLang="bg-BG" sz="2000" smtClean="0">
                <a:solidFill>
                  <a:srgbClr val="000066"/>
                </a:solidFill>
              </a:rPr>
              <a:t>) и относително бързо се отделят – </a:t>
            </a:r>
            <a:r>
              <a:rPr lang="en-US" altLang="bg-BG" sz="2000" smtClean="0">
                <a:solidFill>
                  <a:srgbClr val="FF5050"/>
                </a:solidFill>
              </a:rPr>
              <a:t>Na</a:t>
            </a:r>
            <a:r>
              <a:rPr lang="ru-RU" altLang="bg-BG" sz="2000" baseline="30000" smtClean="0">
                <a:solidFill>
                  <a:srgbClr val="FF5050"/>
                </a:solidFill>
              </a:rPr>
              <a:t>24</a:t>
            </a:r>
            <a:r>
              <a:rPr lang="ru-RU" altLang="bg-BG" sz="2000" smtClean="0">
                <a:solidFill>
                  <a:srgbClr val="FF5050"/>
                </a:solidFill>
              </a:rPr>
              <a:t>, </a:t>
            </a:r>
            <a:r>
              <a:rPr lang="en-US" altLang="bg-BG" sz="2000" smtClean="0">
                <a:solidFill>
                  <a:srgbClr val="FF5050"/>
                </a:solidFill>
              </a:rPr>
              <a:t>Ce</a:t>
            </a:r>
            <a:r>
              <a:rPr lang="ru-RU" altLang="bg-BG" sz="2000" baseline="30000" smtClean="0">
                <a:solidFill>
                  <a:srgbClr val="FF5050"/>
                </a:solidFill>
              </a:rPr>
              <a:t>137</a:t>
            </a:r>
            <a:r>
              <a:rPr lang="ru-RU" altLang="bg-BG" sz="2000" smtClean="0">
                <a:solidFill>
                  <a:srgbClr val="FF5050"/>
                </a:solidFill>
              </a:rPr>
              <a:t>, </a:t>
            </a:r>
            <a:r>
              <a:rPr lang="en-US" altLang="bg-BG" sz="2000" smtClean="0">
                <a:solidFill>
                  <a:srgbClr val="FF5050"/>
                </a:solidFill>
              </a:rPr>
              <a:t>I</a:t>
            </a:r>
            <a:r>
              <a:rPr lang="ru-RU" altLang="bg-BG" sz="2000" baseline="30000" smtClean="0">
                <a:solidFill>
                  <a:srgbClr val="FF5050"/>
                </a:solidFill>
              </a:rPr>
              <a:t>131</a:t>
            </a:r>
            <a:r>
              <a:rPr lang="ru-RU" altLang="bg-BG" sz="2000" smtClean="0">
                <a:solidFill>
                  <a:srgbClr val="000066"/>
                </a:solidFill>
              </a:rPr>
              <a:t> </a:t>
            </a:r>
            <a:r>
              <a:rPr lang="bg-BG" altLang="bg-BG" sz="2000" smtClean="0">
                <a:solidFill>
                  <a:srgbClr val="000066"/>
                </a:solidFill>
              </a:rPr>
              <a:t>и др. </a:t>
            </a:r>
          </a:p>
          <a:p>
            <a:pPr eaLnBrk="1" hangingPunct="1">
              <a:lnSpc>
                <a:spcPct val="80000"/>
              </a:lnSpc>
            </a:pPr>
            <a:r>
              <a:rPr lang="bg-BG" altLang="bg-BG" sz="2000" smtClean="0">
                <a:solidFill>
                  <a:srgbClr val="000066"/>
                </a:solidFill>
              </a:rPr>
              <a:t>Един от основните органи за отделяне на РВ от организма са </a:t>
            </a:r>
            <a:r>
              <a:rPr lang="bg-BG" altLang="bg-BG" sz="2000" smtClean="0">
                <a:solidFill>
                  <a:srgbClr val="FF5050"/>
                </a:solidFill>
              </a:rPr>
              <a:t>бъбреците</a:t>
            </a:r>
            <a:r>
              <a:rPr lang="bg-BG" altLang="bg-BG" sz="2000" smtClean="0">
                <a:solidFill>
                  <a:srgbClr val="000066"/>
                </a:solidFill>
              </a:rPr>
              <a:t>. Голяма част от РВ се отделят чрез тях </a:t>
            </a:r>
            <a:r>
              <a:rPr lang="bg-BG" altLang="bg-BG" sz="2000" smtClean="0">
                <a:solidFill>
                  <a:srgbClr val="FF5050"/>
                </a:solidFill>
              </a:rPr>
              <a:t>през първите денонощия</a:t>
            </a:r>
            <a:r>
              <a:rPr lang="bg-BG" altLang="bg-BG" sz="2000" smtClean="0">
                <a:solidFill>
                  <a:srgbClr val="000066"/>
                </a:solidFill>
              </a:rPr>
              <a:t>. Радиоактивните аерозоли и продуктите на разпада на </a:t>
            </a:r>
            <a:r>
              <a:rPr lang="bg-BG" altLang="bg-BG" sz="2000" smtClean="0">
                <a:solidFill>
                  <a:srgbClr val="FF5050"/>
                </a:solidFill>
              </a:rPr>
              <a:t>радий, торий, рутений</a:t>
            </a:r>
            <a:r>
              <a:rPr lang="bg-BG" altLang="bg-BG" sz="2000" smtClean="0">
                <a:solidFill>
                  <a:srgbClr val="000066"/>
                </a:solidFill>
              </a:rPr>
              <a:t>, се отделят през </a:t>
            </a:r>
            <a:r>
              <a:rPr lang="bg-BG" altLang="bg-BG" sz="2000" smtClean="0">
                <a:solidFill>
                  <a:srgbClr val="FF5050"/>
                </a:solidFill>
              </a:rPr>
              <a:t>белите дробове</a:t>
            </a:r>
            <a:r>
              <a:rPr lang="bg-BG" altLang="bg-BG" sz="2000" smtClean="0">
                <a:solidFill>
                  <a:srgbClr val="000066"/>
                </a:solidFill>
              </a:rPr>
              <a:t>.</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1763713" y="1844675"/>
            <a:ext cx="6264275" cy="3097213"/>
          </a:xfrm>
          <a:solidFill>
            <a:schemeClr val="bg1"/>
          </a:solidFill>
        </p:spPr>
        <p:txBody>
          <a:bodyPr/>
          <a:lstStyle/>
          <a:p>
            <a:pPr algn="ctr" eaLnBrk="1" hangingPunct="1"/>
            <a:r>
              <a:rPr lang="bg-BG" altLang="bg-BG" sz="4000" b="1" smtClean="0">
                <a:solidFill>
                  <a:schemeClr val="hlink"/>
                </a:solidFill>
              </a:rPr>
              <a:t>БИОЛОГИЧНО ДЕЙСТВИЕ НА ИНКОРПОРИРАНИТЕ РАДИОАКТИВНИ ВЕЩЕСТВА</a:t>
            </a: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65538">
                                            <p:txEl>
                                              <p:charRg st="4294967295" end="4294967295"/>
                                            </p:txEl>
                                          </p:spTgt>
                                        </p:tgtEl>
                                        <p:attrNameLst>
                                          <p:attrName>style.visibility</p:attrName>
                                        </p:attrNameLst>
                                      </p:cBhvr>
                                      <p:to>
                                        <p:strVal val="visible"/>
                                      </p:to>
                                    </p:set>
                                    <p:animEffect transition="in" filter="fade">
                                      <p:cBhvr>
                                        <p:cTn id="7" dur="800" decel="100000"/>
                                        <p:tgtEl>
                                          <p:spTgt spid="65538">
                                            <p:txEl>
                                              <p:charRg st="4294967295" end="4294967295"/>
                                            </p:txEl>
                                          </p:spTgt>
                                        </p:tgtEl>
                                      </p:cBhvr>
                                    </p:animEffect>
                                    <p:anim calcmode="lin" valueType="num">
                                      <p:cBhvr>
                                        <p:cTn id="8" dur="800" decel="100000" fill="hold"/>
                                        <p:tgtEl>
                                          <p:spTgt spid="65538">
                                            <p:txEl>
                                              <p:charRg st="4294967295" end="4294967295"/>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65538">
                                            <p:txEl>
                                              <p:charRg st="4294967295" end="4294967295"/>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65538">
                                            <p:txEl>
                                              <p:charRg st="4294967295" end="4294967295"/>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5538">
                                            <p:txEl>
                                              <p:charRg st="4294967295" end="4294967295"/>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5538">
                                            <p:txEl>
                                              <p:charRg st="4294967295" end="4294967295"/>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body" idx="1"/>
          </p:nvPr>
        </p:nvSpPr>
        <p:spPr>
          <a:xfrm>
            <a:off x="1547813" y="692150"/>
            <a:ext cx="7135812" cy="5434013"/>
          </a:xfrm>
        </p:spPr>
        <p:txBody>
          <a:bodyPr/>
          <a:lstStyle/>
          <a:p>
            <a:pPr eaLnBrk="1" hangingPunct="1"/>
            <a:r>
              <a:rPr lang="bg-BG" altLang="bg-BG" sz="2400" smtClean="0">
                <a:solidFill>
                  <a:srgbClr val="000066"/>
                </a:solidFill>
              </a:rPr>
              <a:t>Определянето на пътищата за постъпване на радионуклиди в организма има важно практическо значение. </a:t>
            </a:r>
          </a:p>
          <a:p>
            <a:pPr eaLnBrk="1" hangingPunct="1"/>
            <a:r>
              <a:rPr lang="bg-BG" altLang="bg-BG" sz="2400" smtClean="0">
                <a:solidFill>
                  <a:srgbClr val="000066"/>
                </a:solidFill>
              </a:rPr>
              <a:t>За някои РВ (радиоактивни вещества) пътят на постъпване влияе върху </a:t>
            </a:r>
            <a:r>
              <a:rPr lang="bg-BG" altLang="bg-BG" sz="2400" smtClean="0">
                <a:solidFill>
                  <a:srgbClr val="FF5050"/>
                </a:solidFill>
              </a:rPr>
              <a:t>характера на тяхното всмукване, разпределение, извеждане и биологично действие</a:t>
            </a:r>
            <a:r>
              <a:rPr lang="bg-BG" altLang="bg-BG" sz="2400" i="1" smtClean="0">
                <a:solidFill>
                  <a:srgbClr val="FF5050"/>
                </a:solidFill>
              </a:rPr>
              <a:t>.</a:t>
            </a:r>
            <a:r>
              <a:rPr lang="bg-BG" altLang="bg-BG" sz="2400" smtClean="0">
                <a:solidFill>
                  <a:srgbClr val="000066"/>
                </a:solidFill>
              </a:rPr>
              <a:t> </a:t>
            </a:r>
          </a:p>
          <a:p>
            <a:pPr eaLnBrk="1" hangingPunct="1"/>
            <a:r>
              <a:rPr lang="bg-BG" altLang="bg-BG" sz="2400" smtClean="0">
                <a:solidFill>
                  <a:srgbClr val="000066"/>
                </a:solidFill>
              </a:rPr>
              <a:t>Необходимо е да се уточни какви </a:t>
            </a:r>
            <a:r>
              <a:rPr lang="bg-BG" altLang="bg-BG" sz="2400" smtClean="0">
                <a:solidFill>
                  <a:srgbClr val="FF5050"/>
                </a:solidFill>
              </a:rPr>
              <a:t>количества РВ</a:t>
            </a:r>
            <a:r>
              <a:rPr lang="bg-BG" altLang="bg-BG" sz="2400" smtClean="0">
                <a:solidFill>
                  <a:srgbClr val="000066"/>
                </a:solidFill>
              </a:rPr>
              <a:t> могат да постъпят по един или друг път, с каква </a:t>
            </a:r>
            <a:r>
              <a:rPr lang="bg-BG" altLang="bg-BG" sz="2400" smtClean="0">
                <a:solidFill>
                  <a:srgbClr val="FF5050"/>
                </a:solidFill>
              </a:rPr>
              <a:t>скорост се всмукват</a:t>
            </a:r>
            <a:r>
              <a:rPr lang="bg-BG" altLang="bg-BG" sz="2400" smtClean="0">
                <a:solidFill>
                  <a:srgbClr val="000066"/>
                </a:solidFill>
              </a:rPr>
              <a:t>, как се променя </a:t>
            </a:r>
            <a:r>
              <a:rPr lang="bg-BG" altLang="bg-BG" sz="2400" smtClean="0">
                <a:solidFill>
                  <a:srgbClr val="FF5050"/>
                </a:solidFill>
              </a:rPr>
              <a:t>скоростта им на всмукване с времето.</a:t>
            </a:r>
            <a:r>
              <a:rPr lang="bg-BG" altLang="bg-BG" smtClean="0">
                <a:solidFill>
                  <a:srgbClr val="FF5050"/>
                </a:solidFill>
              </a:rPr>
              <a:t> </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3"/>
          <p:cNvSpPr>
            <a:spLocks noGrp="1" noChangeArrowheads="1"/>
          </p:cNvSpPr>
          <p:nvPr>
            <p:ph type="body" idx="1"/>
          </p:nvPr>
        </p:nvSpPr>
        <p:spPr>
          <a:xfrm>
            <a:off x="1979613" y="1905000"/>
            <a:ext cx="6704012" cy="4221163"/>
          </a:xfrm>
        </p:spPr>
        <p:txBody>
          <a:bodyPr/>
          <a:lstStyle/>
          <a:p>
            <a:pPr eaLnBrk="1" hangingPunct="1">
              <a:lnSpc>
                <a:spcPct val="80000"/>
              </a:lnSpc>
            </a:pPr>
            <a:r>
              <a:rPr lang="bg-BG" altLang="bg-BG" sz="2000" smtClean="0">
                <a:solidFill>
                  <a:srgbClr val="000066"/>
                </a:solidFill>
              </a:rPr>
              <a:t>Биологичното действие на инкорпорираните радиоизотопи в общи принципи е идентично с това при външно облъчване с йонизираща радиация, но също има и редица специфични особености. </a:t>
            </a:r>
          </a:p>
          <a:p>
            <a:pPr eaLnBrk="1" hangingPunct="1">
              <a:lnSpc>
                <a:spcPct val="80000"/>
              </a:lnSpc>
            </a:pPr>
            <a:r>
              <a:rPr lang="bg-BG" altLang="bg-BG" sz="2000" smtClean="0">
                <a:solidFill>
                  <a:srgbClr val="FF5050"/>
                </a:solidFill>
              </a:rPr>
              <a:t>Оценката</a:t>
            </a:r>
            <a:r>
              <a:rPr lang="bg-BG" altLang="bg-BG" sz="2000" smtClean="0">
                <a:solidFill>
                  <a:srgbClr val="000066"/>
                </a:solidFill>
              </a:rPr>
              <a:t> на радиационната опасност при аварийни ситуации показва, че в зоната на </a:t>
            </a:r>
            <a:r>
              <a:rPr lang="bg-BG" altLang="bg-BG" sz="2000" smtClean="0">
                <a:solidFill>
                  <a:srgbClr val="FF5050"/>
                </a:solidFill>
              </a:rPr>
              <a:t>локалните отлагания</a:t>
            </a:r>
            <a:r>
              <a:rPr lang="bg-BG" altLang="bg-BG" sz="2000" smtClean="0">
                <a:solidFill>
                  <a:srgbClr val="000066"/>
                </a:solidFill>
              </a:rPr>
              <a:t> основният увреждащ фактор е </a:t>
            </a:r>
            <a:r>
              <a:rPr lang="bg-BG" altLang="bg-BG" sz="2000" smtClean="0">
                <a:solidFill>
                  <a:srgbClr val="FF5050"/>
                </a:solidFill>
              </a:rPr>
              <a:t>външното облъчване</a:t>
            </a:r>
            <a:r>
              <a:rPr lang="bg-BG" altLang="bg-BG" sz="2000" smtClean="0">
                <a:solidFill>
                  <a:srgbClr val="000066"/>
                </a:solidFill>
              </a:rPr>
              <a:t>. </a:t>
            </a:r>
          </a:p>
          <a:p>
            <a:pPr eaLnBrk="1" hangingPunct="1">
              <a:lnSpc>
                <a:spcPct val="80000"/>
              </a:lnSpc>
            </a:pPr>
            <a:r>
              <a:rPr lang="bg-BG" altLang="bg-BG" sz="2000" smtClean="0">
                <a:solidFill>
                  <a:srgbClr val="FF5050"/>
                </a:solidFill>
              </a:rPr>
              <a:t>Инкорпорацията</a:t>
            </a:r>
            <a:r>
              <a:rPr lang="bg-BG" altLang="bg-BG" sz="2000" smtClean="0">
                <a:solidFill>
                  <a:srgbClr val="000066"/>
                </a:solidFill>
              </a:rPr>
              <a:t> на радионуклидите има по-голямо значение в </a:t>
            </a:r>
            <a:r>
              <a:rPr lang="bg-BG" altLang="bg-BG" sz="2000" smtClean="0">
                <a:solidFill>
                  <a:srgbClr val="FF5050"/>
                </a:solidFill>
              </a:rPr>
              <a:t>зоната на тропосферните отлагания</a:t>
            </a:r>
            <a:r>
              <a:rPr lang="bg-BG" altLang="bg-BG" sz="2000" smtClean="0">
                <a:solidFill>
                  <a:srgbClr val="000066"/>
                </a:solidFill>
              </a:rPr>
              <a:t> в някои райони, в които се създават възможности за отлагане на </a:t>
            </a:r>
            <a:r>
              <a:rPr lang="bg-BG" altLang="bg-BG" sz="2000" smtClean="0">
                <a:solidFill>
                  <a:srgbClr val="FF5050"/>
                </a:solidFill>
              </a:rPr>
              <a:t>големи количества радиоактивен аерозол</a:t>
            </a:r>
            <a:r>
              <a:rPr lang="bg-BG" altLang="bg-BG" sz="2000" smtClean="0">
                <a:solidFill>
                  <a:srgbClr val="000066"/>
                </a:solidFill>
              </a:rPr>
              <a:t>, т.н. </a:t>
            </a:r>
            <a:r>
              <a:rPr lang="bg-BG" altLang="bg-BG" sz="2000" smtClean="0">
                <a:solidFill>
                  <a:srgbClr val="FF5050"/>
                </a:solidFill>
              </a:rPr>
              <a:t>горещи петна</a:t>
            </a:r>
            <a:r>
              <a:rPr lang="bg-BG" altLang="bg-BG" sz="2000" smtClean="0">
                <a:solidFill>
                  <a:srgbClr val="000066"/>
                </a:solidFill>
              </a:rPr>
              <a:t>.</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827088" y="533400"/>
            <a:ext cx="7856537" cy="1219200"/>
          </a:xfrm>
          <a:ln>
            <a:solidFill>
              <a:srgbClr val="000066"/>
            </a:solidFill>
            <a:miter lim="800000"/>
            <a:headEnd/>
            <a:tailEnd/>
          </a:ln>
        </p:spPr>
        <p:txBody>
          <a:bodyPr/>
          <a:lstStyle/>
          <a:p>
            <a:pPr algn="ctr" eaLnBrk="1" hangingPunct="1"/>
            <a:r>
              <a:rPr lang="bg-BG" altLang="bg-BG" sz="2400" smtClean="0">
                <a:solidFill>
                  <a:srgbClr val="000066"/>
                </a:solidFill>
              </a:rPr>
              <a:t>Фактори, от които зависи биологичното действие на инкорпорираните РВ:</a:t>
            </a:r>
          </a:p>
        </p:txBody>
      </p:sp>
      <p:sp>
        <p:nvSpPr>
          <p:cNvPr id="64515" name="Rectangle 3"/>
          <p:cNvSpPr>
            <a:spLocks noGrp="1" noChangeArrowheads="1"/>
          </p:cNvSpPr>
          <p:nvPr>
            <p:ph type="body" idx="1"/>
          </p:nvPr>
        </p:nvSpPr>
        <p:spPr>
          <a:xfrm>
            <a:off x="1547813" y="3357563"/>
            <a:ext cx="6399212" cy="2779712"/>
          </a:xfrm>
          <a:ln>
            <a:solidFill>
              <a:srgbClr val="000066"/>
            </a:solidFill>
            <a:miter lim="800000"/>
            <a:headEnd/>
            <a:tailEnd/>
          </a:ln>
        </p:spPr>
        <p:txBody>
          <a:bodyPr/>
          <a:lstStyle/>
          <a:p>
            <a:pPr eaLnBrk="1" hangingPunct="1"/>
            <a:r>
              <a:rPr lang="bg-BG" altLang="bg-BG" sz="2400" smtClean="0">
                <a:solidFill>
                  <a:srgbClr val="FF5050"/>
                </a:solidFill>
              </a:rPr>
              <a:t>величината</a:t>
            </a:r>
            <a:r>
              <a:rPr lang="bg-BG" altLang="bg-BG" sz="2400" smtClean="0">
                <a:solidFill>
                  <a:srgbClr val="000066"/>
                </a:solidFill>
              </a:rPr>
              <a:t> на погълнатата доза  </a:t>
            </a:r>
          </a:p>
          <a:p>
            <a:pPr eaLnBrk="1" hangingPunct="1"/>
            <a:r>
              <a:rPr lang="bg-BG" altLang="bg-BG" sz="2400" smtClean="0">
                <a:solidFill>
                  <a:srgbClr val="FF5050"/>
                </a:solidFill>
              </a:rPr>
              <a:t>радиочувствителността</a:t>
            </a:r>
            <a:r>
              <a:rPr lang="bg-BG" altLang="bg-BG" sz="2400" smtClean="0">
                <a:solidFill>
                  <a:srgbClr val="000066"/>
                </a:solidFill>
              </a:rPr>
              <a:t> на съответните тъкани и органи</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3"/>
          <p:cNvSpPr>
            <a:spLocks noGrp="1" noChangeArrowheads="1"/>
          </p:cNvSpPr>
          <p:nvPr>
            <p:ph type="body" idx="1"/>
          </p:nvPr>
        </p:nvSpPr>
        <p:spPr>
          <a:xfrm>
            <a:off x="684213" y="1905000"/>
            <a:ext cx="7999412" cy="4221163"/>
          </a:xfrm>
        </p:spPr>
        <p:txBody>
          <a:bodyPr/>
          <a:lstStyle/>
          <a:p>
            <a:pPr eaLnBrk="1" hangingPunct="1">
              <a:lnSpc>
                <a:spcPct val="80000"/>
              </a:lnSpc>
            </a:pPr>
            <a:r>
              <a:rPr lang="bg-BG" altLang="bg-BG" sz="2000" smtClean="0">
                <a:solidFill>
                  <a:srgbClr val="FF5050"/>
                </a:solidFill>
              </a:rPr>
              <a:t>Величината на погълнатата доза</a:t>
            </a:r>
            <a:r>
              <a:rPr lang="bg-BG" altLang="bg-BG" sz="2000" smtClean="0">
                <a:solidFill>
                  <a:srgbClr val="000066"/>
                </a:solidFill>
              </a:rPr>
              <a:t> зависи от редица фактори, които бяха разгледани в раздела радиотоксикология. Изтъкнато бе голямото значение на </a:t>
            </a:r>
            <a:r>
              <a:rPr lang="bg-BG" altLang="bg-BG" sz="2000" smtClean="0">
                <a:solidFill>
                  <a:srgbClr val="FF5050"/>
                </a:solidFill>
              </a:rPr>
              <a:t>мощността на погълнатата доза и вида на излъчваното йонизиращо лъчение</a:t>
            </a:r>
            <a:r>
              <a:rPr lang="bg-BG" altLang="bg-BG" sz="2000" i="1" smtClean="0">
                <a:solidFill>
                  <a:srgbClr val="000066"/>
                </a:solidFill>
              </a:rPr>
              <a:t>.</a:t>
            </a:r>
            <a:endParaRPr lang="bg-BG" altLang="bg-BG" sz="2000" b="1" smtClean="0">
              <a:solidFill>
                <a:srgbClr val="000066"/>
              </a:solidFill>
            </a:endParaRPr>
          </a:p>
          <a:p>
            <a:pPr eaLnBrk="1" hangingPunct="1">
              <a:lnSpc>
                <a:spcPct val="80000"/>
              </a:lnSpc>
            </a:pPr>
            <a:r>
              <a:rPr lang="bg-BG" altLang="bg-BG" sz="2000" smtClean="0">
                <a:solidFill>
                  <a:srgbClr val="000066"/>
                </a:solidFill>
              </a:rPr>
              <a:t>Едно от най-важните условия, които определят биологичното действие на инкорпорираните радионуклиди, е </a:t>
            </a:r>
            <a:r>
              <a:rPr lang="bg-BG" altLang="bg-BG" sz="2000" smtClean="0">
                <a:solidFill>
                  <a:srgbClr val="FF5050"/>
                </a:solidFill>
              </a:rPr>
              <a:t>разпределението на погълнатата доза във времето и пространството</a:t>
            </a:r>
            <a:r>
              <a:rPr lang="bg-BG" altLang="bg-BG" sz="2000" smtClean="0">
                <a:solidFill>
                  <a:srgbClr val="000066"/>
                </a:solidFill>
              </a:rPr>
              <a:t>. </a:t>
            </a:r>
          </a:p>
          <a:p>
            <a:pPr eaLnBrk="1" hangingPunct="1">
              <a:lnSpc>
                <a:spcPct val="80000"/>
              </a:lnSpc>
            </a:pPr>
            <a:r>
              <a:rPr lang="bg-BG" altLang="bg-BG" sz="2000" smtClean="0">
                <a:solidFill>
                  <a:srgbClr val="FF5050"/>
                </a:solidFill>
              </a:rPr>
              <a:t>Разпределението на дозата</a:t>
            </a:r>
            <a:r>
              <a:rPr lang="bg-BG" altLang="bg-BG" sz="2000" smtClean="0">
                <a:solidFill>
                  <a:srgbClr val="000066"/>
                </a:solidFill>
              </a:rPr>
              <a:t> се характеризира </a:t>
            </a:r>
            <a:r>
              <a:rPr lang="bg-BG" altLang="bg-BG" sz="2000" i="1" smtClean="0">
                <a:solidFill>
                  <a:srgbClr val="FF5050"/>
                </a:solidFill>
              </a:rPr>
              <a:t>с </a:t>
            </a:r>
            <a:r>
              <a:rPr lang="bg-BG" altLang="bg-BG" sz="2000" smtClean="0">
                <a:solidFill>
                  <a:srgbClr val="FF5050"/>
                </a:solidFill>
              </a:rPr>
              <a:t>изменение на концентрацията на радиоизотопа</a:t>
            </a:r>
            <a:r>
              <a:rPr lang="bg-BG" altLang="bg-BG" sz="2000" i="1" smtClean="0">
                <a:solidFill>
                  <a:srgbClr val="000066"/>
                </a:solidFill>
              </a:rPr>
              <a:t> </a:t>
            </a:r>
            <a:r>
              <a:rPr lang="bg-BG" altLang="bg-BG" sz="2000" smtClean="0">
                <a:solidFill>
                  <a:srgbClr val="FF5050"/>
                </a:solidFill>
              </a:rPr>
              <a:t>в тъканите. </a:t>
            </a:r>
          </a:p>
          <a:p>
            <a:pPr eaLnBrk="1" hangingPunct="1">
              <a:lnSpc>
                <a:spcPct val="80000"/>
              </a:lnSpc>
            </a:pPr>
            <a:r>
              <a:rPr lang="bg-BG" altLang="bg-BG" sz="2000" smtClean="0">
                <a:solidFill>
                  <a:srgbClr val="000066"/>
                </a:solidFill>
              </a:rPr>
              <a:t>От своя страна </a:t>
            </a:r>
            <a:r>
              <a:rPr lang="bg-BG" altLang="bg-BG" sz="2000" smtClean="0">
                <a:solidFill>
                  <a:srgbClr val="FF5050"/>
                </a:solidFill>
              </a:rPr>
              <a:t>концентрацията</a:t>
            </a:r>
            <a:r>
              <a:rPr lang="bg-BG" altLang="bg-BG" sz="2000" smtClean="0">
                <a:solidFill>
                  <a:srgbClr val="000066"/>
                </a:solidFill>
              </a:rPr>
              <a:t> зависи, както вече беше изтъкнато, от </a:t>
            </a:r>
            <a:r>
              <a:rPr lang="bg-BG" altLang="bg-BG" sz="2000" smtClean="0">
                <a:solidFill>
                  <a:srgbClr val="FF5050"/>
                </a:solidFill>
              </a:rPr>
              <a:t>скоростта на радиоактивния разпад на радионуклида, скоростта на биологичното му отделяне и продължителността на постъпването му в организма.</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Grp="1" noChangeArrowheads="1"/>
          </p:cNvSpPr>
          <p:nvPr>
            <p:ph type="body" idx="1"/>
          </p:nvPr>
        </p:nvSpPr>
        <p:spPr>
          <a:xfrm>
            <a:off x="395288" y="188913"/>
            <a:ext cx="8569325" cy="6408737"/>
          </a:xfrm>
        </p:spPr>
        <p:txBody>
          <a:bodyPr/>
          <a:lstStyle/>
          <a:p>
            <a:pPr eaLnBrk="1" hangingPunct="1">
              <a:lnSpc>
                <a:spcPct val="80000"/>
              </a:lnSpc>
            </a:pPr>
            <a:r>
              <a:rPr lang="bg-BG" altLang="bg-BG" sz="2000" smtClean="0">
                <a:solidFill>
                  <a:srgbClr val="FF5050"/>
                </a:solidFill>
              </a:rPr>
              <a:t>Разпределението на погълнатата доза в пространството</a:t>
            </a:r>
            <a:r>
              <a:rPr lang="bg-BG" altLang="bg-BG" sz="2000" smtClean="0">
                <a:solidFill>
                  <a:srgbClr val="000066"/>
                </a:solidFill>
              </a:rPr>
              <a:t> (обема на органа, тъканта) е недостатъчно добре изучено. Изхождайки от неравномерното разпределение на радиоизотопите в организма и тъканите, може да се направи </a:t>
            </a:r>
            <a:r>
              <a:rPr lang="bg-BG" altLang="bg-BG" sz="2000" smtClean="0">
                <a:solidFill>
                  <a:srgbClr val="FF5050"/>
                </a:solidFill>
              </a:rPr>
              <a:t>извода</a:t>
            </a:r>
            <a:r>
              <a:rPr lang="bg-BG" altLang="bg-BG" sz="2000" smtClean="0">
                <a:solidFill>
                  <a:srgbClr val="000066"/>
                </a:solidFill>
              </a:rPr>
              <a:t>, че и </a:t>
            </a:r>
            <a:r>
              <a:rPr lang="bg-BG" altLang="bg-BG" sz="2000" smtClean="0">
                <a:solidFill>
                  <a:srgbClr val="FF5050"/>
                </a:solidFill>
              </a:rPr>
              <a:t>разпределението на погълнатата тъканна доза също може да бъде неравномерно</a:t>
            </a:r>
            <a:r>
              <a:rPr lang="bg-BG" altLang="bg-BG" sz="2000" smtClean="0">
                <a:solidFill>
                  <a:srgbClr val="000066"/>
                </a:solidFill>
              </a:rPr>
              <a:t>. </a:t>
            </a:r>
          </a:p>
          <a:p>
            <a:pPr eaLnBrk="1" hangingPunct="1">
              <a:lnSpc>
                <a:spcPct val="80000"/>
              </a:lnSpc>
            </a:pPr>
            <a:r>
              <a:rPr lang="bg-BG" altLang="bg-BG" sz="2000" smtClean="0">
                <a:solidFill>
                  <a:srgbClr val="FF5050"/>
                </a:solidFill>
              </a:rPr>
              <a:t>Най-голяма степен на неравномерно микроразпределение</a:t>
            </a:r>
            <a:r>
              <a:rPr lang="bg-BG" altLang="bg-BG" sz="2000" smtClean="0">
                <a:solidFill>
                  <a:srgbClr val="000066"/>
                </a:solidFill>
              </a:rPr>
              <a:t> на погълнатата доза имат </a:t>
            </a:r>
            <a:r>
              <a:rPr lang="bg-BG" altLang="bg-BG" sz="2000" smtClean="0">
                <a:solidFill>
                  <a:srgbClr val="FF5050"/>
                </a:solidFill>
              </a:rPr>
              <a:t>алфа-излъчващите радионуклиди</a:t>
            </a:r>
            <a:r>
              <a:rPr lang="bg-BG" altLang="bg-BG" sz="2000" smtClean="0">
                <a:solidFill>
                  <a:srgbClr val="000066"/>
                </a:solidFill>
              </a:rPr>
              <a:t>. </a:t>
            </a:r>
          </a:p>
          <a:p>
            <a:pPr eaLnBrk="1" hangingPunct="1">
              <a:lnSpc>
                <a:spcPct val="80000"/>
              </a:lnSpc>
            </a:pPr>
            <a:r>
              <a:rPr lang="bg-BG" altLang="bg-BG" sz="2000" smtClean="0">
                <a:solidFill>
                  <a:srgbClr val="000066"/>
                </a:solidFill>
              </a:rPr>
              <a:t>Особено се усложнява въпроса, ако той се разглежда на </a:t>
            </a:r>
            <a:r>
              <a:rPr lang="bg-BG" altLang="bg-BG" sz="2000" smtClean="0">
                <a:solidFill>
                  <a:srgbClr val="FF5050"/>
                </a:solidFill>
              </a:rPr>
              <a:t>клетъчно ниво</a:t>
            </a:r>
            <a:r>
              <a:rPr lang="bg-BG" altLang="bg-BG" sz="2000" smtClean="0">
                <a:solidFill>
                  <a:srgbClr val="000066"/>
                </a:solidFill>
              </a:rPr>
              <a:t>. В </a:t>
            </a:r>
            <a:r>
              <a:rPr lang="bg-BG" altLang="bg-BG" sz="2000" smtClean="0">
                <a:solidFill>
                  <a:srgbClr val="FF5050"/>
                </a:solidFill>
              </a:rPr>
              <a:t>ядрото</a:t>
            </a:r>
            <a:r>
              <a:rPr lang="bg-BG" altLang="bg-BG" sz="2000" smtClean="0">
                <a:solidFill>
                  <a:srgbClr val="000066"/>
                </a:solidFill>
              </a:rPr>
              <a:t> на засегнатата клетка може да се натрупа </a:t>
            </a:r>
            <a:r>
              <a:rPr lang="bg-BG" altLang="bg-BG" sz="2000" smtClean="0">
                <a:solidFill>
                  <a:srgbClr val="FF5050"/>
                </a:solidFill>
              </a:rPr>
              <a:t>значителна енергия</a:t>
            </a:r>
            <a:r>
              <a:rPr lang="bg-BG" altLang="bg-BG" sz="2000" smtClean="0">
                <a:solidFill>
                  <a:srgbClr val="000066"/>
                </a:solidFill>
              </a:rPr>
              <a:t>, докато в съседната клетка, незасегната от алфа-частици, се създава по-малка или никаква доза. </a:t>
            </a:r>
          </a:p>
          <a:p>
            <a:pPr eaLnBrk="1" hangingPunct="1">
              <a:lnSpc>
                <a:spcPct val="80000"/>
              </a:lnSpc>
            </a:pPr>
            <a:r>
              <a:rPr lang="bg-BG" altLang="bg-BG" sz="2000" smtClean="0">
                <a:solidFill>
                  <a:srgbClr val="000066"/>
                </a:solidFill>
              </a:rPr>
              <a:t>Особено рядко този ефект е изразен при инкорпориране на малки количества изотопи. </a:t>
            </a:r>
          </a:p>
          <a:p>
            <a:pPr eaLnBrk="1" hangingPunct="1">
              <a:lnSpc>
                <a:spcPct val="80000"/>
              </a:lnSpc>
            </a:pPr>
            <a:r>
              <a:rPr lang="bg-BG" altLang="bg-BG" sz="2000" smtClean="0">
                <a:solidFill>
                  <a:srgbClr val="000066"/>
                </a:solidFill>
              </a:rPr>
              <a:t>Неравномерното разпределение на погълнатата тъканна доза на бета-излъчващите радионуклиди е по-малко изразено в сравнение с алфа-излъчващите. То се </a:t>
            </a:r>
            <a:r>
              <a:rPr lang="bg-BG" altLang="bg-BG" sz="2000" smtClean="0">
                <a:solidFill>
                  <a:srgbClr val="FF5050"/>
                </a:solidFill>
              </a:rPr>
              <a:t>определя от пробега на бета-частиците</a:t>
            </a:r>
            <a:r>
              <a:rPr lang="bg-BG" altLang="bg-BG" sz="2000" smtClean="0">
                <a:solidFill>
                  <a:srgbClr val="000066"/>
                </a:solidFill>
              </a:rPr>
              <a:t>. При </a:t>
            </a:r>
            <a:r>
              <a:rPr lang="bg-BG" altLang="bg-BG" sz="2000" smtClean="0">
                <a:solidFill>
                  <a:srgbClr val="FF5050"/>
                </a:solidFill>
              </a:rPr>
              <a:t>гама излъчването</a:t>
            </a:r>
            <a:r>
              <a:rPr lang="bg-BG" altLang="bg-BG" sz="2000" smtClean="0">
                <a:solidFill>
                  <a:srgbClr val="000066"/>
                </a:solidFill>
              </a:rPr>
              <a:t>, тъй като то се характеризира с голяма проникваща способност, се създава </a:t>
            </a:r>
            <a:r>
              <a:rPr lang="bg-BG" altLang="bg-BG" sz="2000" smtClean="0">
                <a:solidFill>
                  <a:srgbClr val="FF5050"/>
                </a:solidFill>
              </a:rPr>
              <a:t>най-равномерно облъчване</a:t>
            </a:r>
            <a:r>
              <a:rPr lang="bg-BG" altLang="bg-BG" sz="2000" smtClean="0">
                <a:solidFill>
                  <a:srgbClr val="000066"/>
                </a:solidFill>
              </a:rPr>
              <a:t> на тъканите. Тук също има значение </a:t>
            </a:r>
            <a:r>
              <a:rPr lang="bg-BG" altLang="bg-BG" sz="2000" smtClean="0">
                <a:solidFill>
                  <a:srgbClr val="FF5050"/>
                </a:solidFill>
              </a:rPr>
              <a:t>енергията на лъчението</a:t>
            </a:r>
            <a:r>
              <a:rPr lang="bg-BG" altLang="bg-BG" sz="2000" smtClean="0">
                <a:solidFill>
                  <a:srgbClr val="000066"/>
                </a:solidFill>
              </a:rPr>
              <a:t>. Голяма част от гама квантите проникват извън дадената тъкан и засягат целия организъм.</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3"/>
          <p:cNvSpPr>
            <a:spLocks noGrp="1" noChangeArrowheads="1"/>
          </p:cNvSpPr>
          <p:nvPr>
            <p:ph type="body" idx="1"/>
          </p:nvPr>
        </p:nvSpPr>
        <p:spPr>
          <a:xfrm>
            <a:off x="323850" y="476250"/>
            <a:ext cx="8359775" cy="6192838"/>
          </a:xfrm>
        </p:spPr>
        <p:txBody>
          <a:bodyPr/>
          <a:lstStyle/>
          <a:p>
            <a:pPr eaLnBrk="1" hangingPunct="1">
              <a:lnSpc>
                <a:spcPct val="80000"/>
              </a:lnSpc>
            </a:pPr>
            <a:r>
              <a:rPr lang="bg-BG" altLang="bg-BG" sz="2000" smtClean="0">
                <a:solidFill>
                  <a:srgbClr val="FF5050"/>
                </a:solidFill>
              </a:rPr>
              <a:t>Характерът на поражение на организма</a:t>
            </a:r>
            <a:r>
              <a:rPr lang="bg-BG" altLang="bg-BG" sz="2000" smtClean="0">
                <a:solidFill>
                  <a:srgbClr val="000066"/>
                </a:solidFill>
              </a:rPr>
              <a:t> от инкорпорираните радиоизотопи в значителна степен се определя от </a:t>
            </a:r>
            <a:r>
              <a:rPr lang="bg-BG" altLang="bg-BG" sz="2000" smtClean="0">
                <a:solidFill>
                  <a:srgbClr val="FF5050"/>
                </a:solidFill>
              </a:rPr>
              <a:t>начина на разпределението им</a:t>
            </a:r>
            <a:r>
              <a:rPr lang="bg-BG" altLang="bg-BG" sz="2000" smtClean="0">
                <a:solidFill>
                  <a:srgbClr val="000066"/>
                </a:solidFill>
              </a:rPr>
              <a:t>. При въздействие на </a:t>
            </a:r>
            <a:r>
              <a:rPr lang="bg-BG" altLang="bg-BG" sz="2000" smtClean="0">
                <a:solidFill>
                  <a:srgbClr val="FF5050"/>
                </a:solidFill>
              </a:rPr>
              <a:t>равномерно разпределящи се радионуклиди</a:t>
            </a:r>
            <a:r>
              <a:rPr lang="bg-BG" altLang="bg-BG" sz="2000" smtClean="0">
                <a:solidFill>
                  <a:srgbClr val="000066"/>
                </a:solidFill>
              </a:rPr>
              <a:t>, се наблюдава </a:t>
            </a:r>
            <a:r>
              <a:rPr lang="bg-BG" altLang="bg-BG" sz="2000" smtClean="0">
                <a:solidFill>
                  <a:srgbClr val="FF5050"/>
                </a:solidFill>
              </a:rPr>
              <a:t>общо поражение на организма</a:t>
            </a:r>
            <a:r>
              <a:rPr lang="bg-BG" altLang="bg-BG" sz="2000" smtClean="0">
                <a:solidFill>
                  <a:srgbClr val="000066"/>
                </a:solidFill>
              </a:rPr>
              <a:t>. То се изразява в </a:t>
            </a:r>
            <a:r>
              <a:rPr lang="bg-BG" altLang="bg-BG" sz="2000" smtClean="0">
                <a:solidFill>
                  <a:srgbClr val="FF5050"/>
                </a:solidFill>
              </a:rPr>
              <a:t>промени в най-лъчечувствителните тъкани</a:t>
            </a:r>
            <a:r>
              <a:rPr lang="bg-BG" altLang="bg-BG" sz="2000" smtClean="0">
                <a:solidFill>
                  <a:srgbClr val="000066"/>
                </a:solidFill>
              </a:rPr>
              <a:t>. Радиоизотопите, натрупващи се в </a:t>
            </a:r>
            <a:r>
              <a:rPr lang="bg-BG" altLang="bg-BG" sz="2000" i="1" smtClean="0">
                <a:solidFill>
                  <a:srgbClr val="000066"/>
                </a:solidFill>
              </a:rPr>
              <a:t>костите</a:t>
            </a:r>
            <a:r>
              <a:rPr lang="bg-BG" altLang="bg-BG" sz="2000" smtClean="0">
                <a:solidFill>
                  <a:srgbClr val="000066"/>
                </a:solidFill>
              </a:rPr>
              <a:t>, предизвикват най-често </a:t>
            </a:r>
            <a:r>
              <a:rPr lang="bg-BG" altLang="bg-BG" sz="2000" smtClean="0">
                <a:solidFill>
                  <a:srgbClr val="FF5050"/>
                </a:solidFill>
              </a:rPr>
              <a:t>увреждане на костния мозък и костни тумори</a:t>
            </a:r>
            <a:r>
              <a:rPr lang="bg-BG" altLang="bg-BG" sz="2000" smtClean="0">
                <a:solidFill>
                  <a:srgbClr val="000066"/>
                </a:solidFill>
              </a:rPr>
              <a:t>. Радионуклидите, </a:t>
            </a:r>
            <a:r>
              <a:rPr lang="bg-BG" altLang="bg-BG" sz="2000" smtClean="0">
                <a:solidFill>
                  <a:srgbClr val="FF5050"/>
                </a:solidFill>
              </a:rPr>
              <a:t>избирателно</a:t>
            </a:r>
            <a:r>
              <a:rPr lang="bg-BG" altLang="bg-BG" sz="2000" smtClean="0">
                <a:solidFill>
                  <a:srgbClr val="000066"/>
                </a:solidFill>
              </a:rPr>
              <a:t> натрупващи се </a:t>
            </a:r>
            <a:r>
              <a:rPr lang="bg-BG" altLang="bg-BG" sz="2000" i="1" smtClean="0">
                <a:solidFill>
                  <a:srgbClr val="000066"/>
                </a:solidFill>
              </a:rPr>
              <a:t>в </a:t>
            </a:r>
            <a:r>
              <a:rPr lang="bg-BG" altLang="bg-BG" sz="2000" smtClean="0">
                <a:solidFill>
                  <a:srgbClr val="FF5050"/>
                </a:solidFill>
              </a:rPr>
              <a:t>черния дроб</a:t>
            </a:r>
            <a:r>
              <a:rPr lang="bg-BG" altLang="bg-BG" sz="2000" smtClean="0">
                <a:solidFill>
                  <a:srgbClr val="000066"/>
                </a:solidFill>
              </a:rPr>
              <a:t> (напр. редкоземните) предизвикват първоначално </a:t>
            </a:r>
            <a:r>
              <a:rPr lang="bg-BG" altLang="bg-BG" sz="2000" smtClean="0">
                <a:solidFill>
                  <a:srgbClr val="FF5050"/>
                </a:solidFill>
              </a:rPr>
              <a:t>язвени изменения</a:t>
            </a:r>
            <a:r>
              <a:rPr lang="bg-BG" altLang="bg-BG" sz="2000" smtClean="0">
                <a:solidFill>
                  <a:srgbClr val="000066"/>
                </a:solidFill>
              </a:rPr>
              <a:t> в мястото на постъпването им в организма (</a:t>
            </a:r>
            <a:r>
              <a:rPr lang="bg-BG" altLang="bg-BG" sz="2000" smtClean="0">
                <a:solidFill>
                  <a:srgbClr val="FF5050"/>
                </a:solidFill>
              </a:rPr>
              <a:t>червата</a:t>
            </a:r>
            <a:r>
              <a:rPr lang="bg-BG" altLang="bg-BG" sz="2000" smtClean="0">
                <a:solidFill>
                  <a:srgbClr val="000066"/>
                </a:solidFill>
              </a:rPr>
              <a:t>), поради слабото им всмукване. В </a:t>
            </a:r>
            <a:r>
              <a:rPr lang="bg-BG" altLang="bg-BG" sz="2000" smtClean="0">
                <a:solidFill>
                  <a:srgbClr val="FF5050"/>
                </a:solidFill>
              </a:rPr>
              <a:t>черния дроб</a:t>
            </a:r>
            <a:r>
              <a:rPr lang="bg-BG" altLang="bg-BG" sz="2000" smtClean="0">
                <a:solidFill>
                  <a:srgbClr val="000066"/>
                </a:solidFill>
              </a:rPr>
              <a:t> се наблюдават  </a:t>
            </a:r>
            <a:r>
              <a:rPr lang="bg-BG" altLang="bg-BG" sz="2000" smtClean="0">
                <a:solidFill>
                  <a:srgbClr val="FF5050"/>
                </a:solidFill>
              </a:rPr>
              <a:t>цироза и тумори</a:t>
            </a:r>
            <a:r>
              <a:rPr lang="bg-BG" altLang="bg-BG" sz="2000" smtClean="0">
                <a:solidFill>
                  <a:srgbClr val="000066"/>
                </a:solidFill>
              </a:rPr>
              <a:t>. Впоследствие могат да възникнат и </a:t>
            </a:r>
            <a:r>
              <a:rPr lang="bg-BG" altLang="bg-BG" sz="2000" smtClean="0">
                <a:solidFill>
                  <a:srgbClr val="FF5050"/>
                </a:solidFill>
              </a:rPr>
              <a:t>тумори в костите</a:t>
            </a:r>
            <a:r>
              <a:rPr lang="bg-BG" altLang="bg-BG" sz="2000" smtClean="0">
                <a:solidFill>
                  <a:srgbClr val="000066"/>
                </a:solidFill>
              </a:rPr>
              <a:t>, които са </a:t>
            </a:r>
            <a:r>
              <a:rPr lang="bg-BG" altLang="bg-BG" sz="2000" smtClean="0">
                <a:solidFill>
                  <a:srgbClr val="FF5050"/>
                </a:solidFill>
              </a:rPr>
              <a:t>вторичен критичен орган</a:t>
            </a:r>
            <a:r>
              <a:rPr lang="bg-BG" altLang="bg-BG" sz="2000" smtClean="0">
                <a:solidFill>
                  <a:srgbClr val="000066"/>
                </a:solidFill>
              </a:rPr>
              <a:t> на тази група изотопи. При инкорпорация на радиоактивен йод, в резултат на избирателното му натрупване, възниква </a:t>
            </a:r>
            <a:r>
              <a:rPr lang="bg-BG" altLang="bg-BG" sz="2000" smtClean="0">
                <a:solidFill>
                  <a:srgbClr val="FF5050"/>
                </a:solidFill>
              </a:rPr>
              <a:t>увреждане на щитовидната жлеза</a:t>
            </a:r>
            <a:r>
              <a:rPr lang="bg-BG" altLang="bg-BG" sz="2000" smtClean="0">
                <a:solidFill>
                  <a:srgbClr val="000066"/>
                </a:solidFill>
              </a:rPr>
              <a:t>. Тъканната и доза превишава около 1000 пъти тази в другите органи. Разпределението на йод в жлезата е неравномерно и в отделни участъци се отличава 10 пъти от средното ниво. Отначало се наблюдава </a:t>
            </a:r>
            <a:r>
              <a:rPr lang="bg-BG" altLang="bg-BG" sz="2000" smtClean="0">
                <a:solidFill>
                  <a:srgbClr val="FF5050"/>
                </a:solidFill>
              </a:rPr>
              <a:t>увеличена функционална активност</a:t>
            </a:r>
            <a:r>
              <a:rPr lang="bg-BG" altLang="bg-BG" sz="2000" smtClean="0">
                <a:solidFill>
                  <a:srgbClr val="000066"/>
                </a:solidFill>
              </a:rPr>
              <a:t> на жлезата, а после настъпва </a:t>
            </a:r>
            <a:r>
              <a:rPr lang="bg-BG" altLang="bg-BG" sz="2000" smtClean="0">
                <a:solidFill>
                  <a:srgbClr val="FF5050"/>
                </a:solidFill>
              </a:rPr>
              <a:t>подтискане на функциите и наличие на структурни изменения</a:t>
            </a:r>
            <a:r>
              <a:rPr lang="bg-BG" altLang="bg-BG" sz="2000" smtClean="0">
                <a:solidFill>
                  <a:srgbClr val="000066"/>
                </a:solidFill>
              </a:rPr>
              <a:t>.</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3"/>
          <p:cNvSpPr>
            <a:spLocks noGrp="1" noChangeArrowheads="1"/>
          </p:cNvSpPr>
          <p:nvPr>
            <p:ph type="body" idx="1"/>
          </p:nvPr>
        </p:nvSpPr>
        <p:spPr>
          <a:xfrm>
            <a:off x="250825" y="404813"/>
            <a:ext cx="8569325" cy="6264275"/>
          </a:xfrm>
        </p:spPr>
        <p:txBody>
          <a:bodyPr/>
          <a:lstStyle/>
          <a:p>
            <a:pPr eaLnBrk="1" hangingPunct="1">
              <a:lnSpc>
                <a:spcPct val="80000"/>
              </a:lnSpc>
            </a:pPr>
            <a:r>
              <a:rPr lang="bg-BG" altLang="bg-BG" sz="2000" smtClean="0">
                <a:solidFill>
                  <a:srgbClr val="FF5050"/>
                </a:solidFill>
              </a:rPr>
              <a:t>Праг</a:t>
            </a:r>
            <a:r>
              <a:rPr lang="bg-BG" altLang="bg-BG" sz="2000" smtClean="0">
                <a:solidFill>
                  <a:srgbClr val="000066"/>
                </a:solidFill>
              </a:rPr>
              <a:t> за възникване на поражение при инкорпорция на радиоактивни вещества</a:t>
            </a:r>
            <a:r>
              <a:rPr lang="ru-RU" altLang="bg-BG" sz="2000" smtClean="0">
                <a:solidFill>
                  <a:srgbClr val="000066"/>
                </a:solidFill>
              </a:rPr>
              <a:t> </a:t>
            </a:r>
            <a:r>
              <a:rPr lang="en-US" altLang="bg-BG" sz="2000" smtClean="0">
                <a:solidFill>
                  <a:srgbClr val="000066"/>
                </a:solidFill>
              </a:rPr>
              <a:t>e </a:t>
            </a:r>
            <a:r>
              <a:rPr lang="bg-BG" altLang="bg-BG" sz="2000" smtClean="0">
                <a:solidFill>
                  <a:srgbClr val="FF5050"/>
                </a:solidFill>
              </a:rPr>
              <a:t>37 </a:t>
            </a:r>
            <a:r>
              <a:rPr lang="en-US" altLang="bg-BG" sz="2000" smtClean="0">
                <a:solidFill>
                  <a:srgbClr val="FF5050"/>
                </a:solidFill>
              </a:rPr>
              <a:t>kBq</a:t>
            </a:r>
            <a:r>
              <a:rPr lang="bg-BG" altLang="bg-BG" sz="2000" smtClean="0">
                <a:solidFill>
                  <a:srgbClr val="000066"/>
                </a:solidFill>
              </a:rPr>
              <a:t>.</a:t>
            </a:r>
          </a:p>
          <a:p>
            <a:pPr eaLnBrk="1" hangingPunct="1">
              <a:lnSpc>
                <a:spcPct val="80000"/>
              </a:lnSpc>
            </a:pPr>
            <a:r>
              <a:rPr lang="bg-BG" altLang="bg-BG" sz="2000" smtClean="0">
                <a:solidFill>
                  <a:srgbClr val="000066"/>
                </a:solidFill>
              </a:rPr>
              <a:t>След еднократно попадане в организма на големи количества равномерно разпределящи се радиоизотопи, измененията се характеризират с голямо разнообразие и </a:t>
            </a:r>
            <a:r>
              <a:rPr lang="bg-BG" altLang="bg-BG" sz="2000" smtClean="0">
                <a:solidFill>
                  <a:srgbClr val="FF5050"/>
                </a:solidFill>
              </a:rPr>
              <a:t>възникват</a:t>
            </a:r>
            <a:r>
              <a:rPr lang="bg-BG" altLang="bg-BG" sz="2000" smtClean="0">
                <a:solidFill>
                  <a:srgbClr val="000066"/>
                </a:solidFill>
              </a:rPr>
              <a:t> сравнително </a:t>
            </a:r>
            <a:r>
              <a:rPr lang="bg-BG" altLang="bg-BG" sz="2000" smtClean="0">
                <a:solidFill>
                  <a:srgbClr val="FF5050"/>
                </a:solidFill>
              </a:rPr>
              <a:t>рано</a:t>
            </a:r>
            <a:r>
              <a:rPr lang="bg-BG" altLang="bg-BG" sz="2000" smtClean="0">
                <a:solidFill>
                  <a:srgbClr val="000066"/>
                </a:solidFill>
              </a:rPr>
              <a:t>, тъй като в сферата на действието на радиацията са </a:t>
            </a:r>
            <a:r>
              <a:rPr lang="bg-BG" altLang="bg-BG" sz="2000" smtClean="0">
                <a:solidFill>
                  <a:srgbClr val="FF5050"/>
                </a:solidFill>
              </a:rPr>
              <a:t>нервната, ендокринната, кръвотворната и други системи на организма</a:t>
            </a:r>
            <a:r>
              <a:rPr lang="bg-BG" altLang="bg-BG" sz="2000" smtClean="0">
                <a:solidFill>
                  <a:srgbClr val="000066"/>
                </a:solidFill>
              </a:rPr>
              <a:t>. </a:t>
            </a:r>
          </a:p>
          <a:p>
            <a:pPr eaLnBrk="1" hangingPunct="1">
              <a:lnSpc>
                <a:spcPct val="80000"/>
              </a:lnSpc>
            </a:pPr>
            <a:r>
              <a:rPr lang="bg-BG" altLang="bg-BG" sz="2000" smtClean="0">
                <a:solidFill>
                  <a:srgbClr val="000066"/>
                </a:solidFill>
              </a:rPr>
              <a:t>По биологична активност, обусловена от коефициента на всмукване и постоянната на ефективното извеждане на радиоизотопите от тази група, могат да бъдат подредени по следния низходящ ред: </a:t>
            </a:r>
            <a:r>
              <a:rPr lang="en-US" altLang="bg-BG" sz="2000" smtClean="0">
                <a:solidFill>
                  <a:srgbClr val="FF5050"/>
                </a:solidFill>
              </a:rPr>
              <a:t>Cs</a:t>
            </a:r>
            <a:r>
              <a:rPr lang="ru-RU" altLang="bg-BG" sz="2000" baseline="30000" smtClean="0">
                <a:solidFill>
                  <a:srgbClr val="FF5050"/>
                </a:solidFill>
              </a:rPr>
              <a:t>137</a:t>
            </a:r>
            <a:r>
              <a:rPr lang="ru-RU" altLang="bg-BG" sz="2000" smtClean="0">
                <a:solidFill>
                  <a:srgbClr val="FF5050"/>
                </a:solidFill>
              </a:rPr>
              <a:t>, </a:t>
            </a:r>
            <a:r>
              <a:rPr lang="en-US" altLang="bg-BG" sz="2000" smtClean="0">
                <a:solidFill>
                  <a:srgbClr val="FF5050"/>
                </a:solidFill>
              </a:rPr>
              <a:t>Na</a:t>
            </a:r>
            <a:r>
              <a:rPr lang="ru-RU" altLang="bg-BG" sz="2000" baseline="30000" smtClean="0">
                <a:solidFill>
                  <a:srgbClr val="FF5050"/>
                </a:solidFill>
              </a:rPr>
              <a:t>22</a:t>
            </a:r>
            <a:r>
              <a:rPr lang="ru-RU" altLang="bg-BG" sz="2000" smtClean="0">
                <a:solidFill>
                  <a:srgbClr val="FF5050"/>
                </a:solidFill>
              </a:rPr>
              <a:t>, </a:t>
            </a:r>
            <a:r>
              <a:rPr lang="en-US" altLang="bg-BG" sz="2000" smtClean="0">
                <a:solidFill>
                  <a:srgbClr val="FF5050"/>
                </a:solidFill>
              </a:rPr>
              <a:t>Co</a:t>
            </a:r>
            <a:r>
              <a:rPr lang="ru-RU" altLang="bg-BG" sz="2000" baseline="30000" smtClean="0">
                <a:solidFill>
                  <a:srgbClr val="FF5050"/>
                </a:solidFill>
              </a:rPr>
              <a:t>60</a:t>
            </a:r>
            <a:r>
              <a:rPr lang="ru-RU" altLang="bg-BG" sz="2000" smtClean="0">
                <a:solidFill>
                  <a:srgbClr val="FF5050"/>
                </a:solidFill>
              </a:rPr>
              <a:t>, </a:t>
            </a:r>
            <a:r>
              <a:rPr lang="en-US" altLang="bg-BG" sz="2000" smtClean="0">
                <a:solidFill>
                  <a:srgbClr val="FF5050"/>
                </a:solidFill>
              </a:rPr>
              <a:t>Zn</a:t>
            </a:r>
            <a:r>
              <a:rPr lang="ru-RU" altLang="bg-BG" sz="2000" baseline="30000" smtClean="0">
                <a:solidFill>
                  <a:srgbClr val="FF5050"/>
                </a:solidFill>
              </a:rPr>
              <a:t>65</a:t>
            </a:r>
            <a:r>
              <a:rPr lang="bg-BG" altLang="bg-BG" sz="2000" smtClean="0">
                <a:solidFill>
                  <a:srgbClr val="FF5050"/>
                </a:solidFill>
              </a:rPr>
              <a:t>.</a:t>
            </a:r>
          </a:p>
          <a:p>
            <a:pPr eaLnBrk="1" hangingPunct="1">
              <a:lnSpc>
                <a:spcPct val="80000"/>
              </a:lnSpc>
            </a:pPr>
            <a:r>
              <a:rPr lang="bg-BG" altLang="bg-BG" sz="2000" smtClean="0">
                <a:solidFill>
                  <a:srgbClr val="000066"/>
                </a:solidFill>
              </a:rPr>
              <a:t>При инкорпориране на лошо разтворими радионуклиди, формирането на цялата погълната доза в стомашно-чревния тракт в продължение на 1-ия ден също обуславя ранното развитие на лъчевите реакции от страна на този орган. </a:t>
            </a:r>
          </a:p>
          <a:p>
            <a:pPr eaLnBrk="1" hangingPunct="1">
              <a:lnSpc>
                <a:spcPct val="80000"/>
              </a:lnSpc>
            </a:pPr>
            <a:r>
              <a:rPr lang="bg-BG" altLang="bg-BG" sz="2000" smtClean="0">
                <a:solidFill>
                  <a:srgbClr val="FF5050"/>
                </a:solidFill>
              </a:rPr>
              <a:t>Токсикологичната значимост</a:t>
            </a:r>
            <a:r>
              <a:rPr lang="bg-BG" altLang="bg-BG" sz="2000" smtClean="0">
                <a:solidFill>
                  <a:srgbClr val="000066"/>
                </a:solidFill>
              </a:rPr>
              <a:t> на лошо резорбиращите се радиоизотопи се определя основно от </a:t>
            </a:r>
            <a:r>
              <a:rPr lang="bg-BG" altLang="bg-BG" sz="2000" smtClean="0">
                <a:solidFill>
                  <a:srgbClr val="FF5050"/>
                </a:solidFill>
              </a:rPr>
              <a:t>енергията на излъчването</a:t>
            </a:r>
            <a:r>
              <a:rPr lang="bg-BG" altLang="bg-BG" sz="2000" smtClean="0">
                <a:solidFill>
                  <a:srgbClr val="000066"/>
                </a:solidFill>
              </a:rPr>
              <a:t>. </a:t>
            </a:r>
          </a:p>
          <a:p>
            <a:pPr eaLnBrk="1" hangingPunct="1">
              <a:lnSpc>
                <a:spcPct val="80000"/>
              </a:lnSpc>
            </a:pPr>
            <a:r>
              <a:rPr lang="bg-BG" altLang="bg-BG" sz="2000" smtClean="0">
                <a:solidFill>
                  <a:srgbClr val="000066"/>
                </a:solidFill>
              </a:rPr>
              <a:t>При попадане на едни и същи количества нуклиди </a:t>
            </a:r>
            <a:r>
              <a:rPr lang="bg-BG" altLang="bg-BG" sz="2000" smtClean="0">
                <a:solidFill>
                  <a:srgbClr val="FF5050"/>
                </a:solidFill>
              </a:rPr>
              <a:t>най-високо ниво на погълната доза</a:t>
            </a:r>
            <a:r>
              <a:rPr lang="bg-BG" altLang="bg-BG" sz="2000" smtClean="0">
                <a:solidFill>
                  <a:srgbClr val="000066"/>
                </a:solidFill>
              </a:rPr>
              <a:t> се създава от </a:t>
            </a:r>
            <a:r>
              <a:rPr lang="en-US" altLang="bg-BG" sz="2000" smtClean="0">
                <a:solidFill>
                  <a:srgbClr val="FF5050"/>
                </a:solidFill>
              </a:rPr>
              <a:t>Ce</a:t>
            </a:r>
            <a:r>
              <a:rPr lang="ru-RU" altLang="bg-BG" sz="2000" baseline="30000" smtClean="0">
                <a:solidFill>
                  <a:srgbClr val="FF5050"/>
                </a:solidFill>
              </a:rPr>
              <a:t>144</a:t>
            </a:r>
            <a:r>
              <a:rPr lang="bg-BG" altLang="bg-BG" sz="2000" smtClean="0">
                <a:solidFill>
                  <a:srgbClr val="000066"/>
                </a:solidFill>
              </a:rPr>
              <a:t>. След това по реда на намаляване на дозата следват: </a:t>
            </a:r>
            <a:r>
              <a:rPr lang="en-US" altLang="bg-BG" sz="2000" smtClean="0">
                <a:solidFill>
                  <a:srgbClr val="FF5050"/>
                </a:solidFill>
              </a:rPr>
              <a:t>Y</a:t>
            </a:r>
            <a:r>
              <a:rPr lang="ru-RU" altLang="bg-BG" sz="2000" baseline="30000" smtClean="0">
                <a:solidFill>
                  <a:srgbClr val="FF5050"/>
                </a:solidFill>
              </a:rPr>
              <a:t>90</a:t>
            </a:r>
            <a:r>
              <a:rPr lang="ru-RU" altLang="bg-BG" sz="2000" smtClean="0">
                <a:solidFill>
                  <a:srgbClr val="FF5050"/>
                </a:solidFill>
              </a:rPr>
              <a:t>, </a:t>
            </a:r>
            <a:r>
              <a:rPr lang="en-US" altLang="bg-BG" sz="2000" smtClean="0">
                <a:solidFill>
                  <a:srgbClr val="FF5050"/>
                </a:solidFill>
              </a:rPr>
              <a:t>Ir</a:t>
            </a:r>
            <a:r>
              <a:rPr lang="ru-RU" altLang="bg-BG" sz="2000" baseline="30000" smtClean="0">
                <a:solidFill>
                  <a:srgbClr val="FF5050"/>
                </a:solidFill>
              </a:rPr>
              <a:t>162</a:t>
            </a:r>
            <a:r>
              <a:rPr lang="ru-RU" altLang="bg-BG" sz="2000" smtClean="0">
                <a:solidFill>
                  <a:srgbClr val="FF5050"/>
                </a:solidFill>
              </a:rPr>
              <a:t>, </a:t>
            </a:r>
            <a:r>
              <a:rPr lang="en-US" altLang="bg-BG" sz="2000" smtClean="0">
                <a:solidFill>
                  <a:srgbClr val="FF5050"/>
                </a:solidFill>
              </a:rPr>
              <a:t>Nb</a:t>
            </a:r>
            <a:r>
              <a:rPr lang="ru-RU" altLang="bg-BG" sz="2000" baseline="30000" smtClean="0">
                <a:solidFill>
                  <a:srgbClr val="FF5050"/>
                </a:solidFill>
              </a:rPr>
              <a:t>95</a:t>
            </a:r>
            <a:r>
              <a:rPr lang="bg-BG" altLang="bg-BG" sz="2000" b="1" smtClean="0">
                <a:solidFill>
                  <a:srgbClr val="000066"/>
                </a:solidFill>
              </a:rPr>
              <a:t>.</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3"/>
          <p:cNvSpPr>
            <a:spLocks noGrp="1" noChangeArrowheads="1"/>
          </p:cNvSpPr>
          <p:nvPr>
            <p:ph type="body" idx="1"/>
          </p:nvPr>
        </p:nvSpPr>
        <p:spPr>
          <a:xfrm>
            <a:off x="900113" y="620713"/>
            <a:ext cx="7783512" cy="5505450"/>
          </a:xfrm>
        </p:spPr>
        <p:txBody>
          <a:bodyPr/>
          <a:lstStyle/>
          <a:p>
            <a:pPr eaLnBrk="1" hangingPunct="1">
              <a:lnSpc>
                <a:spcPct val="80000"/>
              </a:lnSpc>
            </a:pPr>
            <a:r>
              <a:rPr lang="bg-BG" altLang="bg-BG" sz="2000" smtClean="0">
                <a:solidFill>
                  <a:srgbClr val="000066"/>
                </a:solidFill>
              </a:rPr>
              <a:t>При еднократно постъпване на </a:t>
            </a:r>
            <a:r>
              <a:rPr lang="bg-BG" altLang="bg-BG" sz="2000" smtClean="0">
                <a:solidFill>
                  <a:srgbClr val="FF5050"/>
                </a:solidFill>
              </a:rPr>
              <a:t>радионуклиди с избирателен характер</a:t>
            </a:r>
            <a:r>
              <a:rPr lang="bg-BG" altLang="bg-BG" sz="2000" smtClean="0">
                <a:solidFill>
                  <a:srgbClr val="000066"/>
                </a:solidFill>
              </a:rPr>
              <a:t> на разпределение се облъчват главно </a:t>
            </a:r>
            <a:r>
              <a:rPr lang="bg-BG" altLang="bg-BG" sz="2000" smtClean="0">
                <a:solidFill>
                  <a:srgbClr val="FF5050"/>
                </a:solidFill>
              </a:rPr>
              <a:t>отделни органи</a:t>
            </a:r>
            <a:r>
              <a:rPr lang="bg-BG" altLang="bg-BG" sz="2000" smtClean="0">
                <a:solidFill>
                  <a:srgbClr val="000066"/>
                </a:solidFill>
              </a:rPr>
              <a:t> и даже при сравнително големи погълнати дози </a:t>
            </a:r>
            <a:r>
              <a:rPr lang="bg-BG" altLang="bg-BG" sz="2000" smtClean="0">
                <a:solidFill>
                  <a:srgbClr val="FF5050"/>
                </a:solidFill>
              </a:rPr>
              <a:t>общите реакции на организма са слабо изразени</a:t>
            </a:r>
            <a:r>
              <a:rPr lang="bg-BG" altLang="bg-BG" sz="2000" smtClean="0">
                <a:solidFill>
                  <a:srgbClr val="000066"/>
                </a:solidFill>
              </a:rPr>
              <a:t>. </a:t>
            </a:r>
          </a:p>
          <a:p>
            <a:pPr eaLnBrk="1" hangingPunct="1">
              <a:lnSpc>
                <a:spcPct val="80000"/>
              </a:lnSpc>
            </a:pPr>
            <a:r>
              <a:rPr lang="bg-BG" altLang="bg-BG" sz="2000" smtClean="0">
                <a:solidFill>
                  <a:srgbClr val="FF5050"/>
                </a:solidFill>
              </a:rPr>
              <a:t>Специфичните радиационни ефекти</a:t>
            </a:r>
            <a:r>
              <a:rPr lang="bg-BG" altLang="bg-BG" sz="2000" smtClean="0">
                <a:solidFill>
                  <a:srgbClr val="000066"/>
                </a:solidFill>
              </a:rPr>
              <a:t> от страна на критичните органи могат да липсват в ранните фази на въздействие и се проявяват при определени физиологични натоварвания.</a:t>
            </a:r>
          </a:p>
          <a:p>
            <a:pPr eaLnBrk="1" hangingPunct="1">
              <a:lnSpc>
                <a:spcPct val="80000"/>
              </a:lnSpc>
            </a:pPr>
            <a:r>
              <a:rPr lang="bg-BG" altLang="bg-BG" sz="2000" smtClean="0">
                <a:solidFill>
                  <a:srgbClr val="000066"/>
                </a:solidFill>
              </a:rPr>
              <a:t> Продължителността на латентния период се определя не само от величината на погълната доза и скоростта на нейното формиране, но и от </a:t>
            </a:r>
            <a:r>
              <a:rPr lang="bg-BG" altLang="bg-BG" sz="2000" smtClean="0">
                <a:solidFill>
                  <a:srgbClr val="FF5050"/>
                </a:solidFill>
              </a:rPr>
              <a:t>радиочувствителността и функционалните особености на дадения критичен орган</a:t>
            </a:r>
            <a:r>
              <a:rPr lang="bg-BG" altLang="bg-BG" sz="2000" smtClean="0">
                <a:solidFill>
                  <a:srgbClr val="000066"/>
                </a:solidFill>
              </a:rPr>
              <a:t>. </a:t>
            </a:r>
          </a:p>
          <a:p>
            <a:pPr eaLnBrk="1" hangingPunct="1">
              <a:lnSpc>
                <a:spcPct val="80000"/>
              </a:lnSpc>
            </a:pPr>
            <a:r>
              <a:rPr lang="bg-BG" altLang="bg-BG" sz="2000" smtClean="0">
                <a:solidFill>
                  <a:srgbClr val="FF5050"/>
                </a:solidFill>
              </a:rPr>
              <a:t>Най-продължителен скрит период</a:t>
            </a:r>
            <a:r>
              <a:rPr lang="bg-BG" altLang="bg-BG" sz="2000" smtClean="0">
                <a:solidFill>
                  <a:srgbClr val="000066"/>
                </a:solidFill>
              </a:rPr>
              <a:t> се наблюдава при нуклиди, натрупващи се </a:t>
            </a:r>
            <a:r>
              <a:rPr lang="bg-BG" altLang="bg-BG" sz="2000" smtClean="0">
                <a:solidFill>
                  <a:srgbClr val="FF5050"/>
                </a:solidFill>
              </a:rPr>
              <a:t>в костната тъкан </a:t>
            </a:r>
            <a:r>
              <a:rPr lang="ru-RU" altLang="bg-BG" sz="2000" smtClean="0">
                <a:solidFill>
                  <a:srgbClr val="FF5050"/>
                </a:solidFill>
              </a:rPr>
              <a:t>– </a:t>
            </a:r>
            <a:r>
              <a:rPr lang="en-US" altLang="bg-BG" sz="2000" smtClean="0">
                <a:solidFill>
                  <a:srgbClr val="FF5050"/>
                </a:solidFill>
              </a:rPr>
              <a:t>Pu</a:t>
            </a:r>
            <a:r>
              <a:rPr lang="bg-BG" altLang="bg-BG" sz="2000" baseline="30000" smtClean="0">
                <a:solidFill>
                  <a:srgbClr val="FF5050"/>
                </a:solidFill>
              </a:rPr>
              <a:t>239</a:t>
            </a:r>
            <a:r>
              <a:rPr lang="ru-RU" altLang="bg-BG" sz="2000" smtClean="0">
                <a:solidFill>
                  <a:srgbClr val="FF5050"/>
                </a:solidFill>
              </a:rPr>
              <a:t>, </a:t>
            </a:r>
            <a:r>
              <a:rPr lang="en-US" altLang="bg-BG" sz="2000" smtClean="0">
                <a:solidFill>
                  <a:srgbClr val="FF5050"/>
                </a:solidFill>
              </a:rPr>
              <a:t>Ra</a:t>
            </a:r>
            <a:r>
              <a:rPr lang="ru-RU" altLang="bg-BG" sz="2000" baseline="30000" smtClean="0">
                <a:solidFill>
                  <a:srgbClr val="FF5050"/>
                </a:solidFill>
              </a:rPr>
              <a:t>226</a:t>
            </a:r>
            <a:r>
              <a:rPr lang="ru-RU" altLang="bg-BG" sz="2000" smtClean="0">
                <a:solidFill>
                  <a:srgbClr val="FF5050"/>
                </a:solidFill>
              </a:rPr>
              <a:t>, </a:t>
            </a:r>
            <a:r>
              <a:rPr lang="en-US" altLang="bg-BG" sz="2000" smtClean="0">
                <a:solidFill>
                  <a:srgbClr val="FF5050"/>
                </a:solidFill>
              </a:rPr>
              <a:t>Th</a:t>
            </a:r>
            <a:r>
              <a:rPr lang="ru-RU" altLang="bg-BG" sz="2000" baseline="30000" smtClean="0">
                <a:solidFill>
                  <a:srgbClr val="FF5050"/>
                </a:solidFill>
              </a:rPr>
              <a:t>228</a:t>
            </a:r>
            <a:r>
              <a:rPr lang="bg-BG" altLang="bg-BG" sz="2000" smtClean="0">
                <a:solidFill>
                  <a:srgbClr val="000066"/>
                </a:solidFill>
              </a:rPr>
              <a:t>. </a:t>
            </a:r>
          </a:p>
          <a:p>
            <a:pPr eaLnBrk="1" hangingPunct="1">
              <a:lnSpc>
                <a:spcPct val="80000"/>
              </a:lnSpc>
            </a:pPr>
            <a:r>
              <a:rPr lang="bg-BG" altLang="bg-BG" sz="2000" smtClean="0">
                <a:solidFill>
                  <a:srgbClr val="000066"/>
                </a:solidFill>
              </a:rPr>
              <a:t>Слабо изразените и липсващи специфични изменения в ранните фази не изключва възможността от възникване </a:t>
            </a:r>
            <a:r>
              <a:rPr lang="bg-BG" altLang="bg-BG" sz="2000" smtClean="0">
                <a:solidFill>
                  <a:srgbClr val="FF5050"/>
                </a:solidFill>
              </a:rPr>
              <a:t>по-късно на злокачествени новообразувания</a:t>
            </a:r>
            <a:r>
              <a:rPr lang="bg-BG" altLang="bg-BG" sz="2000" smtClean="0">
                <a:solidFill>
                  <a:srgbClr val="000066"/>
                </a:solidFill>
              </a:rPr>
              <a:t>.</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3"/>
          <p:cNvSpPr>
            <a:spLocks noGrp="1" noChangeArrowheads="1"/>
          </p:cNvSpPr>
          <p:nvPr>
            <p:ph type="body" idx="1"/>
          </p:nvPr>
        </p:nvSpPr>
        <p:spPr>
          <a:xfrm>
            <a:off x="900113" y="908050"/>
            <a:ext cx="7783512" cy="5218113"/>
          </a:xfrm>
        </p:spPr>
        <p:txBody>
          <a:bodyPr/>
          <a:lstStyle/>
          <a:p>
            <a:pPr eaLnBrk="1" hangingPunct="1">
              <a:lnSpc>
                <a:spcPct val="80000"/>
              </a:lnSpc>
            </a:pPr>
            <a:r>
              <a:rPr lang="bg-BG" altLang="bg-BG" sz="2000" smtClean="0">
                <a:solidFill>
                  <a:srgbClr val="000066"/>
                </a:solidFill>
              </a:rPr>
              <a:t>Необходима основа за оценка на радиотоксичното действие на радионуклидите е </a:t>
            </a:r>
            <a:r>
              <a:rPr lang="bg-BG" altLang="bg-BG" sz="2000" smtClean="0">
                <a:solidFill>
                  <a:srgbClr val="FF5050"/>
                </a:solidFill>
              </a:rPr>
              <a:t>установяването на зависимост между величината на погълната доза и биологичния ефект</a:t>
            </a:r>
            <a:r>
              <a:rPr lang="bg-BG" altLang="bg-BG" sz="2000" smtClean="0">
                <a:solidFill>
                  <a:srgbClr val="000066"/>
                </a:solidFill>
              </a:rPr>
              <a:t>, възникващ в различни срокове. </a:t>
            </a:r>
          </a:p>
          <a:p>
            <a:pPr eaLnBrk="1" hangingPunct="1">
              <a:lnSpc>
                <a:spcPct val="80000"/>
              </a:lnSpc>
            </a:pPr>
            <a:r>
              <a:rPr lang="bg-BG" altLang="bg-BG" sz="2000" smtClean="0">
                <a:solidFill>
                  <a:srgbClr val="000066"/>
                </a:solidFill>
              </a:rPr>
              <a:t>След еднократно попадане в </a:t>
            </a:r>
            <a:r>
              <a:rPr lang="bg-BG" altLang="bg-BG" sz="2000" smtClean="0">
                <a:solidFill>
                  <a:srgbClr val="FF5050"/>
                </a:solidFill>
              </a:rPr>
              <a:t>храносмилателната система</a:t>
            </a:r>
            <a:r>
              <a:rPr lang="bg-BG" altLang="bg-BG" sz="2000" smtClean="0">
                <a:solidFill>
                  <a:srgbClr val="000066"/>
                </a:solidFill>
              </a:rPr>
              <a:t> на лесно разтворими радиоизотопи, които се разпределят равномерно в организма, доза от порядъка на 1-1½ Ги, </a:t>
            </a:r>
            <a:r>
              <a:rPr lang="bg-BG" altLang="bg-BG" sz="2000" smtClean="0">
                <a:solidFill>
                  <a:srgbClr val="FF5050"/>
                </a:solidFill>
              </a:rPr>
              <a:t>натрупани в първите два месеца</a:t>
            </a:r>
            <a:r>
              <a:rPr lang="bg-BG" altLang="bg-BG" sz="2000" smtClean="0">
                <a:solidFill>
                  <a:srgbClr val="000066"/>
                </a:solidFill>
              </a:rPr>
              <a:t> от началото на въздействието, обуславят развитието на </a:t>
            </a:r>
            <a:r>
              <a:rPr lang="bg-BG" altLang="bg-BG" sz="2000" smtClean="0">
                <a:solidFill>
                  <a:srgbClr val="FF5050"/>
                </a:solidFill>
              </a:rPr>
              <a:t>остра лъчева болест</a:t>
            </a:r>
            <a:r>
              <a:rPr lang="bg-BG" altLang="bg-BG" sz="2000" smtClean="0">
                <a:solidFill>
                  <a:srgbClr val="000066"/>
                </a:solidFill>
              </a:rPr>
              <a:t>.</a:t>
            </a:r>
          </a:p>
          <a:p>
            <a:pPr eaLnBrk="1" hangingPunct="1">
              <a:lnSpc>
                <a:spcPct val="80000"/>
              </a:lnSpc>
            </a:pPr>
            <a:r>
              <a:rPr lang="bg-BG" altLang="bg-BG" sz="2000" smtClean="0">
                <a:solidFill>
                  <a:srgbClr val="000066"/>
                </a:solidFill>
              </a:rPr>
              <a:t> При инкорпориране на </a:t>
            </a:r>
            <a:r>
              <a:rPr lang="en-US" altLang="bg-BG" sz="2000" smtClean="0">
                <a:solidFill>
                  <a:srgbClr val="000066"/>
                </a:solidFill>
              </a:rPr>
              <a:t>Na</a:t>
            </a:r>
            <a:r>
              <a:rPr lang="ru-RU" altLang="bg-BG" sz="2000" b="1" baseline="30000" smtClean="0">
                <a:solidFill>
                  <a:srgbClr val="000066"/>
                </a:solidFill>
              </a:rPr>
              <a:t>22</a:t>
            </a:r>
            <a:r>
              <a:rPr lang="ru-RU" altLang="bg-BG" sz="2000" smtClean="0">
                <a:solidFill>
                  <a:srgbClr val="000066"/>
                </a:solidFill>
              </a:rPr>
              <a:t>, </a:t>
            </a:r>
            <a:r>
              <a:rPr lang="en-US" altLang="bg-BG" sz="2000" smtClean="0">
                <a:solidFill>
                  <a:srgbClr val="000066"/>
                </a:solidFill>
              </a:rPr>
              <a:t>Co</a:t>
            </a:r>
            <a:r>
              <a:rPr lang="ru-RU" altLang="bg-BG" sz="2000" b="1" baseline="30000" smtClean="0">
                <a:solidFill>
                  <a:srgbClr val="000066"/>
                </a:solidFill>
              </a:rPr>
              <a:t>60</a:t>
            </a:r>
            <a:r>
              <a:rPr lang="ru-RU" altLang="bg-BG" sz="2000" smtClean="0">
                <a:solidFill>
                  <a:srgbClr val="000066"/>
                </a:solidFill>
              </a:rPr>
              <a:t> </a:t>
            </a:r>
            <a:r>
              <a:rPr lang="bg-BG" altLang="bg-BG" sz="2000" smtClean="0">
                <a:solidFill>
                  <a:srgbClr val="000066"/>
                </a:solidFill>
              </a:rPr>
              <a:t>и </a:t>
            </a:r>
            <a:r>
              <a:rPr lang="en-US" altLang="bg-BG" sz="2000" smtClean="0">
                <a:solidFill>
                  <a:srgbClr val="000066"/>
                </a:solidFill>
              </a:rPr>
              <a:t>p</a:t>
            </a:r>
            <a:r>
              <a:rPr lang="bg-BG" altLang="bg-BG" sz="2000" b="1" baseline="30000" smtClean="0">
                <a:solidFill>
                  <a:srgbClr val="000066"/>
                </a:solidFill>
              </a:rPr>
              <a:t>32</a:t>
            </a:r>
            <a:r>
              <a:rPr lang="bg-BG" altLang="bg-BG" sz="2000" smtClean="0">
                <a:solidFill>
                  <a:srgbClr val="000066"/>
                </a:solidFill>
              </a:rPr>
              <a:t> формирането на цялата погълната доза ще бъде завършено практически </a:t>
            </a:r>
            <a:r>
              <a:rPr lang="bg-BG" altLang="bg-BG" sz="2000" smtClean="0">
                <a:solidFill>
                  <a:srgbClr val="FF5050"/>
                </a:solidFill>
              </a:rPr>
              <a:t>към 2</a:t>
            </a:r>
            <a:r>
              <a:rPr lang="bg-BG" altLang="bg-BG" sz="2000" b="1" baseline="30000" smtClean="0">
                <a:solidFill>
                  <a:srgbClr val="FF5050"/>
                </a:solidFill>
              </a:rPr>
              <a:t>-ия</a:t>
            </a:r>
            <a:r>
              <a:rPr lang="bg-BG" altLang="bg-BG" sz="2000" smtClean="0">
                <a:solidFill>
                  <a:srgbClr val="FF5050"/>
                </a:solidFill>
              </a:rPr>
              <a:t> месец</a:t>
            </a:r>
            <a:r>
              <a:rPr lang="bg-BG" altLang="bg-BG" sz="2000" smtClean="0">
                <a:solidFill>
                  <a:srgbClr val="000066"/>
                </a:solidFill>
              </a:rPr>
              <a:t>. </a:t>
            </a:r>
          </a:p>
          <a:p>
            <a:pPr eaLnBrk="1" hangingPunct="1">
              <a:lnSpc>
                <a:spcPct val="80000"/>
              </a:lnSpc>
            </a:pPr>
            <a:r>
              <a:rPr lang="bg-BG" altLang="bg-BG" sz="2000" smtClean="0">
                <a:solidFill>
                  <a:srgbClr val="000066"/>
                </a:solidFill>
              </a:rPr>
              <a:t>Основната част от погълнатата доза от </a:t>
            </a:r>
            <a:r>
              <a:rPr lang="en-US" altLang="bg-BG" sz="2000" smtClean="0">
                <a:solidFill>
                  <a:srgbClr val="000066"/>
                </a:solidFill>
              </a:rPr>
              <a:t>Cs</a:t>
            </a:r>
            <a:r>
              <a:rPr lang="bg-BG" altLang="bg-BG" sz="2000" b="1" baseline="30000" smtClean="0">
                <a:solidFill>
                  <a:srgbClr val="000066"/>
                </a:solidFill>
              </a:rPr>
              <a:t>137</a:t>
            </a:r>
            <a:r>
              <a:rPr lang="bg-BG" altLang="bg-BG" sz="2000" smtClean="0">
                <a:solidFill>
                  <a:srgbClr val="000066"/>
                </a:solidFill>
              </a:rPr>
              <a:t> (85%) се формира в </a:t>
            </a:r>
            <a:r>
              <a:rPr lang="bg-BG" altLang="bg-BG" sz="2000" smtClean="0">
                <a:solidFill>
                  <a:srgbClr val="FF5050"/>
                </a:solidFill>
              </a:rPr>
              <a:t>края на първата година</a:t>
            </a:r>
            <a:r>
              <a:rPr lang="bg-BG" altLang="bg-BG" sz="2000" smtClean="0">
                <a:solidFill>
                  <a:srgbClr val="000066"/>
                </a:solidFill>
              </a:rPr>
              <a:t>. Това обуславя значително по-продължителното по време </a:t>
            </a:r>
            <a:r>
              <a:rPr lang="bg-BG" altLang="bg-BG" sz="2000" smtClean="0">
                <a:solidFill>
                  <a:srgbClr val="FF5050"/>
                </a:solidFill>
              </a:rPr>
              <a:t>нарастване на биологичния ефект и по-дълбоко изразени изменения</a:t>
            </a:r>
            <a:r>
              <a:rPr lang="bg-BG" altLang="bg-BG" sz="2000" smtClean="0">
                <a:solidFill>
                  <a:srgbClr val="000066"/>
                </a:solidFill>
              </a:rPr>
              <a:t> на този радиоизотоп в сравнение с другите.</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3"/>
          <p:cNvSpPr>
            <a:spLocks noGrp="1" noChangeArrowheads="1"/>
          </p:cNvSpPr>
          <p:nvPr>
            <p:ph type="body" idx="1"/>
          </p:nvPr>
        </p:nvSpPr>
        <p:spPr>
          <a:xfrm>
            <a:off x="1835150" y="1628775"/>
            <a:ext cx="6399213" cy="4221163"/>
          </a:xfrm>
        </p:spPr>
        <p:txBody>
          <a:bodyPr/>
          <a:lstStyle/>
          <a:p>
            <a:pPr eaLnBrk="1" hangingPunct="1">
              <a:lnSpc>
                <a:spcPct val="80000"/>
              </a:lnSpc>
            </a:pPr>
            <a:r>
              <a:rPr lang="bg-BG" altLang="bg-BG" sz="2000" smtClean="0">
                <a:solidFill>
                  <a:srgbClr val="000066"/>
                </a:solidFill>
              </a:rPr>
              <a:t>При </a:t>
            </a:r>
            <a:r>
              <a:rPr lang="bg-BG" altLang="bg-BG" sz="2000" smtClean="0">
                <a:solidFill>
                  <a:srgbClr val="FF5050"/>
                </a:solidFill>
              </a:rPr>
              <a:t>еднократно</a:t>
            </a:r>
            <a:r>
              <a:rPr lang="bg-BG" altLang="bg-BG" sz="2000" smtClean="0">
                <a:solidFill>
                  <a:srgbClr val="000066"/>
                </a:solidFill>
              </a:rPr>
              <a:t> попадане на </a:t>
            </a:r>
            <a:r>
              <a:rPr lang="bg-BG" altLang="bg-BG" sz="2000" smtClean="0">
                <a:solidFill>
                  <a:srgbClr val="FF5050"/>
                </a:solidFill>
              </a:rPr>
              <a:t>лошо разтворими съединения</a:t>
            </a:r>
            <a:r>
              <a:rPr lang="bg-BG" altLang="bg-BG" sz="2000" smtClean="0">
                <a:solidFill>
                  <a:srgbClr val="000066"/>
                </a:solidFill>
              </a:rPr>
              <a:t> на радиоизотопите, </a:t>
            </a:r>
            <a:r>
              <a:rPr lang="bg-BG" altLang="bg-BG" sz="2000" smtClean="0">
                <a:solidFill>
                  <a:srgbClr val="FF5050"/>
                </a:solidFill>
              </a:rPr>
              <a:t>нарушения</a:t>
            </a:r>
            <a:r>
              <a:rPr lang="bg-BG" altLang="bg-BG" sz="2000" smtClean="0">
                <a:solidFill>
                  <a:srgbClr val="000066"/>
                </a:solidFill>
              </a:rPr>
              <a:t> от страна на </a:t>
            </a:r>
            <a:r>
              <a:rPr lang="bg-BG" altLang="bg-BG" sz="2000" smtClean="0">
                <a:solidFill>
                  <a:srgbClr val="FF5050"/>
                </a:solidFill>
              </a:rPr>
              <a:t>стомашно-чревен тракт</a:t>
            </a:r>
            <a:r>
              <a:rPr lang="bg-BG" altLang="bg-BG" sz="2000" smtClean="0">
                <a:solidFill>
                  <a:srgbClr val="000066"/>
                </a:solidFill>
              </a:rPr>
              <a:t> може да се появят, </a:t>
            </a:r>
            <a:r>
              <a:rPr lang="bg-BG" altLang="bg-BG" sz="2000" smtClean="0">
                <a:solidFill>
                  <a:srgbClr val="FF5050"/>
                </a:solidFill>
              </a:rPr>
              <a:t>ако погълнатата доза</a:t>
            </a:r>
            <a:r>
              <a:rPr lang="bg-BG" altLang="bg-BG" sz="2000" smtClean="0">
                <a:solidFill>
                  <a:srgbClr val="000066"/>
                </a:solidFill>
              </a:rPr>
              <a:t> в течение на първия ден е </a:t>
            </a:r>
            <a:r>
              <a:rPr lang="bg-BG" altLang="bg-BG" sz="2000" smtClean="0">
                <a:solidFill>
                  <a:srgbClr val="FF5050"/>
                </a:solidFill>
              </a:rPr>
              <a:t>1,5-3 </a:t>
            </a:r>
            <a:r>
              <a:rPr lang="en-US" altLang="bg-BG" sz="2000" smtClean="0">
                <a:solidFill>
                  <a:srgbClr val="FF5050"/>
                </a:solidFill>
              </a:rPr>
              <a:t>Gy</a:t>
            </a:r>
            <a:r>
              <a:rPr lang="bg-BG" altLang="bg-BG" sz="2000" smtClean="0">
                <a:solidFill>
                  <a:srgbClr val="000066"/>
                </a:solidFill>
              </a:rPr>
              <a:t>. </a:t>
            </a:r>
          </a:p>
          <a:p>
            <a:pPr eaLnBrk="1" hangingPunct="1">
              <a:lnSpc>
                <a:spcPct val="80000"/>
              </a:lnSpc>
            </a:pPr>
            <a:r>
              <a:rPr lang="bg-BG" altLang="bg-BG" sz="2000" smtClean="0">
                <a:solidFill>
                  <a:srgbClr val="000066"/>
                </a:solidFill>
              </a:rPr>
              <a:t>Натрупването на тези дози в </a:t>
            </a:r>
            <a:r>
              <a:rPr lang="bg-BG" altLang="bg-BG" sz="2000" smtClean="0">
                <a:solidFill>
                  <a:srgbClr val="FF5050"/>
                </a:solidFill>
              </a:rPr>
              <a:t>продължение на година</a:t>
            </a:r>
            <a:r>
              <a:rPr lang="bg-BG" altLang="bg-BG" sz="2000" smtClean="0">
                <a:solidFill>
                  <a:srgbClr val="000066"/>
                </a:solidFill>
              </a:rPr>
              <a:t> в случаи на ежедневно постъпване на радионуклидите, може да доведе до </a:t>
            </a:r>
            <a:r>
              <a:rPr lang="bg-BG" altLang="bg-BG" sz="2000" smtClean="0">
                <a:solidFill>
                  <a:srgbClr val="FF5050"/>
                </a:solidFill>
              </a:rPr>
              <a:t>хронична лъчева болест</a:t>
            </a:r>
            <a:r>
              <a:rPr lang="bg-BG" altLang="bg-BG" sz="2000" smtClean="0">
                <a:solidFill>
                  <a:srgbClr val="000066"/>
                </a:solidFill>
              </a:rPr>
              <a:t> с предимна </a:t>
            </a:r>
            <a:r>
              <a:rPr lang="bg-BG" altLang="bg-BG" sz="2000" smtClean="0">
                <a:solidFill>
                  <a:srgbClr val="FF5050"/>
                </a:solidFill>
              </a:rPr>
              <a:t>локализация</a:t>
            </a:r>
            <a:r>
              <a:rPr lang="bg-BG" altLang="bg-BG" sz="2000" smtClean="0">
                <a:solidFill>
                  <a:srgbClr val="000066"/>
                </a:solidFill>
              </a:rPr>
              <a:t> на измененията в </a:t>
            </a:r>
            <a:r>
              <a:rPr lang="bg-BG" altLang="bg-BG" sz="2000" smtClean="0">
                <a:solidFill>
                  <a:srgbClr val="FF5050"/>
                </a:solidFill>
              </a:rPr>
              <a:t>храносмилателния тракт</a:t>
            </a:r>
            <a:r>
              <a:rPr lang="bg-BG" altLang="bg-BG" sz="2000" smtClean="0">
                <a:solidFill>
                  <a:srgbClr val="000066"/>
                </a:solidFill>
              </a:rPr>
              <a:t>.</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79" name="Rectangle 3"/>
          <p:cNvSpPr>
            <a:spLocks noGrp="1" noChangeArrowheads="1"/>
          </p:cNvSpPr>
          <p:nvPr>
            <p:ph type="body" idx="1"/>
          </p:nvPr>
        </p:nvSpPr>
        <p:spPr>
          <a:xfrm>
            <a:off x="250825" y="620713"/>
            <a:ext cx="8642350" cy="5903912"/>
          </a:xfrm>
        </p:spPr>
        <p:txBody>
          <a:bodyPr/>
          <a:lstStyle/>
          <a:p>
            <a:pPr eaLnBrk="1" hangingPunct="1">
              <a:lnSpc>
                <a:spcPct val="80000"/>
              </a:lnSpc>
            </a:pPr>
            <a:r>
              <a:rPr lang="bg-BG" altLang="bg-BG" sz="2000" smtClean="0">
                <a:solidFill>
                  <a:srgbClr val="000066"/>
                </a:solidFill>
              </a:rPr>
              <a:t>Продължителното въздействие на радионуклиди с относително неголеми дози може да завърши с </a:t>
            </a:r>
            <a:r>
              <a:rPr lang="bg-BG" altLang="bg-BG" sz="2000" smtClean="0">
                <a:solidFill>
                  <a:srgbClr val="FF5050"/>
                </a:solidFill>
              </a:rPr>
              <a:t>развитие на хронична лъчева болест</a:t>
            </a:r>
            <a:r>
              <a:rPr lang="bg-BG" altLang="bg-BG" sz="2000" smtClean="0">
                <a:solidFill>
                  <a:srgbClr val="000066"/>
                </a:solidFill>
              </a:rPr>
              <a:t> с </a:t>
            </a:r>
            <a:r>
              <a:rPr lang="bg-BG" altLang="bg-BG" sz="2000" smtClean="0">
                <a:solidFill>
                  <a:srgbClr val="FF5050"/>
                </a:solidFill>
              </a:rPr>
              <a:t>различна тежест</a:t>
            </a:r>
            <a:r>
              <a:rPr lang="bg-BG" altLang="bg-BG" sz="2000" smtClean="0">
                <a:solidFill>
                  <a:srgbClr val="000066"/>
                </a:solidFill>
              </a:rPr>
              <a:t> или да доведе до изникване на </a:t>
            </a:r>
            <a:r>
              <a:rPr lang="bg-BG" altLang="bg-BG" sz="2000" smtClean="0">
                <a:solidFill>
                  <a:srgbClr val="FF5050"/>
                </a:solidFill>
              </a:rPr>
              <a:t>новообразувания</a:t>
            </a:r>
            <a:r>
              <a:rPr lang="bg-BG" altLang="bg-BG" sz="2000" smtClean="0">
                <a:solidFill>
                  <a:srgbClr val="000066"/>
                </a:solidFill>
              </a:rPr>
              <a:t>. </a:t>
            </a:r>
            <a:r>
              <a:rPr lang="bg-BG" altLang="bg-BG" sz="2000" smtClean="0">
                <a:solidFill>
                  <a:srgbClr val="FF5050"/>
                </a:solidFill>
              </a:rPr>
              <a:t>Локализацията на туморите</a:t>
            </a:r>
            <a:r>
              <a:rPr lang="bg-BG" altLang="bg-BG" sz="2000" smtClean="0">
                <a:solidFill>
                  <a:srgbClr val="000066"/>
                </a:solidFill>
              </a:rPr>
              <a:t> най-често се наблюдава в </a:t>
            </a:r>
            <a:r>
              <a:rPr lang="bg-BG" altLang="bg-BG" sz="2000" smtClean="0">
                <a:solidFill>
                  <a:srgbClr val="FF5050"/>
                </a:solidFill>
              </a:rPr>
              <a:t>органите</a:t>
            </a:r>
            <a:r>
              <a:rPr lang="bg-BG" altLang="bg-BG" sz="2000" smtClean="0">
                <a:solidFill>
                  <a:srgbClr val="000066"/>
                </a:solidFill>
              </a:rPr>
              <a:t> с </a:t>
            </a:r>
            <a:r>
              <a:rPr lang="bg-BG" altLang="bg-BG" sz="2000" smtClean="0">
                <a:solidFill>
                  <a:srgbClr val="FF5050"/>
                </a:solidFill>
              </a:rPr>
              <a:t>по-голямо натрупване на нуклидите (критичните органи)</a:t>
            </a:r>
            <a:r>
              <a:rPr lang="bg-BG" altLang="bg-BG" sz="2000" smtClean="0">
                <a:solidFill>
                  <a:srgbClr val="000066"/>
                </a:solidFill>
              </a:rPr>
              <a:t>, което свидетелства за голямата роля на прякото действие на радиацията в развитието на този болестен процес. Изходът от лъчевото въздействие в новообразувания се предшества като правило от </a:t>
            </a:r>
            <a:r>
              <a:rPr lang="bg-BG" altLang="bg-BG" sz="2000" smtClean="0">
                <a:solidFill>
                  <a:srgbClr val="FF5050"/>
                </a:solidFill>
              </a:rPr>
              <a:t>голям скрит период</a:t>
            </a:r>
            <a:r>
              <a:rPr lang="bg-BG" altLang="bg-BG" sz="2000" smtClean="0">
                <a:solidFill>
                  <a:srgbClr val="000066"/>
                </a:solidFill>
              </a:rPr>
              <a:t>. </a:t>
            </a:r>
            <a:r>
              <a:rPr lang="bg-BG" altLang="bg-BG" sz="2000" smtClean="0">
                <a:solidFill>
                  <a:srgbClr val="FF5050"/>
                </a:solidFill>
              </a:rPr>
              <a:t>Най-много новообразувания</a:t>
            </a:r>
            <a:r>
              <a:rPr lang="bg-BG" altLang="bg-BG" sz="2000" smtClean="0">
                <a:solidFill>
                  <a:srgbClr val="000066"/>
                </a:solidFill>
              </a:rPr>
              <a:t> възникват от въздействието на </a:t>
            </a:r>
            <a:r>
              <a:rPr lang="bg-BG" altLang="bg-BG" sz="2000" smtClean="0">
                <a:solidFill>
                  <a:srgbClr val="FF5050"/>
                </a:solidFill>
              </a:rPr>
              <a:t>радионуклиди с избирателен характер</a:t>
            </a:r>
            <a:r>
              <a:rPr lang="bg-BG" altLang="bg-BG" sz="2000" smtClean="0">
                <a:solidFill>
                  <a:srgbClr val="000066"/>
                </a:solidFill>
              </a:rPr>
              <a:t> на разпределение, между които основно значение имат натрупващите се в костната тъкан </a:t>
            </a:r>
            <a:r>
              <a:rPr lang="en-US" altLang="bg-BG" sz="2000" smtClean="0">
                <a:solidFill>
                  <a:srgbClr val="FF5050"/>
                </a:solidFill>
              </a:rPr>
              <a:t>Sr</a:t>
            </a:r>
            <a:r>
              <a:rPr lang="ru-RU" altLang="bg-BG" sz="2000" b="1" baseline="30000" smtClean="0">
                <a:solidFill>
                  <a:srgbClr val="FF5050"/>
                </a:solidFill>
              </a:rPr>
              <a:t>90</a:t>
            </a:r>
            <a:r>
              <a:rPr lang="ru-RU" altLang="bg-BG" sz="2000" smtClean="0">
                <a:solidFill>
                  <a:srgbClr val="FF5050"/>
                </a:solidFill>
              </a:rPr>
              <a:t>, </a:t>
            </a:r>
            <a:r>
              <a:rPr lang="en-US" altLang="bg-BG" sz="2000" smtClean="0">
                <a:solidFill>
                  <a:srgbClr val="FF5050"/>
                </a:solidFill>
              </a:rPr>
              <a:t>Ra</a:t>
            </a:r>
            <a:r>
              <a:rPr lang="ru-RU" altLang="bg-BG" sz="2000" b="1" baseline="30000" smtClean="0">
                <a:solidFill>
                  <a:srgbClr val="FF5050"/>
                </a:solidFill>
              </a:rPr>
              <a:t>226,228</a:t>
            </a:r>
            <a:r>
              <a:rPr lang="ru-RU" altLang="bg-BG" sz="2000" smtClean="0">
                <a:solidFill>
                  <a:srgbClr val="FF5050"/>
                </a:solidFill>
              </a:rPr>
              <a:t> </a:t>
            </a:r>
            <a:r>
              <a:rPr lang="bg-BG" altLang="bg-BG" sz="2000" smtClean="0">
                <a:solidFill>
                  <a:srgbClr val="FF5050"/>
                </a:solidFill>
              </a:rPr>
              <a:t>и </a:t>
            </a:r>
            <a:r>
              <a:rPr lang="en-US" altLang="bg-BG" sz="2000" smtClean="0">
                <a:solidFill>
                  <a:srgbClr val="FF5050"/>
                </a:solidFill>
              </a:rPr>
              <a:t>Pu</a:t>
            </a:r>
            <a:r>
              <a:rPr lang="bg-BG" altLang="bg-BG" sz="2000" b="1" baseline="30000" smtClean="0">
                <a:solidFill>
                  <a:srgbClr val="FF5050"/>
                </a:solidFill>
              </a:rPr>
              <a:t>239</a:t>
            </a:r>
            <a:r>
              <a:rPr lang="bg-BG" altLang="bg-BG" sz="2000" smtClean="0">
                <a:solidFill>
                  <a:srgbClr val="000066"/>
                </a:solidFill>
              </a:rPr>
              <a:t>. Биологичната ефективност на тези радионуклиди по отношение на предизвикването на новообразувания </a:t>
            </a:r>
            <a:r>
              <a:rPr lang="bg-BG" altLang="bg-BG" sz="2000" smtClean="0">
                <a:solidFill>
                  <a:srgbClr val="FF5050"/>
                </a:solidFill>
              </a:rPr>
              <a:t>не е еднаква</a:t>
            </a:r>
            <a:r>
              <a:rPr lang="bg-BG" altLang="bg-BG" sz="2000" smtClean="0">
                <a:solidFill>
                  <a:srgbClr val="000066"/>
                </a:solidFill>
              </a:rPr>
              <a:t>. След </a:t>
            </a:r>
            <a:r>
              <a:rPr lang="bg-BG" altLang="bg-BG" sz="2000" smtClean="0">
                <a:solidFill>
                  <a:srgbClr val="FF5050"/>
                </a:solidFill>
              </a:rPr>
              <a:t>еднократно</a:t>
            </a:r>
            <a:r>
              <a:rPr lang="bg-BG" altLang="bg-BG" sz="2000" smtClean="0">
                <a:solidFill>
                  <a:srgbClr val="000066"/>
                </a:solidFill>
              </a:rPr>
              <a:t> или </a:t>
            </a:r>
            <a:r>
              <a:rPr lang="bg-BG" altLang="bg-BG" sz="2000" smtClean="0">
                <a:solidFill>
                  <a:srgbClr val="FF5050"/>
                </a:solidFill>
              </a:rPr>
              <a:t>хронично постъпване</a:t>
            </a:r>
            <a:r>
              <a:rPr lang="bg-BG" altLang="bg-BG" sz="2000" smtClean="0">
                <a:solidFill>
                  <a:srgbClr val="000066"/>
                </a:solidFill>
              </a:rPr>
              <a:t> на </a:t>
            </a:r>
            <a:r>
              <a:rPr lang="en-US" altLang="bg-BG" sz="2000" smtClean="0">
                <a:solidFill>
                  <a:srgbClr val="FF5050"/>
                </a:solidFill>
              </a:rPr>
              <a:t>Pu</a:t>
            </a:r>
            <a:r>
              <a:rPr lang="ru-RU" altLang="bg-BG" sz="2000" b="1" baseline="30000" smtClean="0">
                <a:solidFill>
                  <a:srgbClr val="FF5050"/>
                </a:solidFill>
              </a:rPr>
              <a:t>239</a:t>
            </a:r>
            <a:r>
              <a:rPr lang="bg-BG" altLang="bg-BG" sz="2000" smtClean="0">
                <a:solidFill>
                  <a:srgbClr val="FF5050"/>
                </a:solidFill>
              </a:rPr>
              <a:t> и Т</a:t>
            </a:r>
            <a:r>
              <a:rPr lang="en-US" altLang="bg-BG" sz="2000" smtClean="0">
                <a:solidFill>
                  <a:srgbClr val="FF5050"/>
                </a:solidFill>
              </a:rPr>
              <a:t>h</a:t>
            </a:r>
            <a:r>
              <a:rPr lang="bg-BG" altLang="bg-BG" sz="2000" b="1" baseline="30000" smtClean="0">
                <a:solidFill>
                  <a:srgbClr val="FF5050"/>
                </a:solidFill>
              </a:rPr>
              <a:t>228</a:t>
            </a:r>
            <a:r>
              <a:rPr lang="bg-BG" altLang="bg-BG" sz="2000" smtClean="0">
                <a:solidFill>
                  <a:srgbClr val="000066"/>
                </a:solidFill>
              </a:rPr>
              <a:t>, </a:t>
            </a:r>
            <a:r>
              <a:rPr lang="bg-BG" altLang="bg-BG" sz="2000" smtClean="0">
                <a:solidFill>
                  <a:srgbClr val="FF5050"/>
                </a:solidFill>
              </a:rPr>
              <a:t>повишаване честотата</a:t>
            </a:r>
            <a:r>
              <a:rPr lang="bg-BG" altLang="bg-BG" sz="2000" smtClean="0">
                <a:solidFill>
                  <a:srgbClr val="000066"/>
                </a:solidFill>
              </a:rPr>
              <a:t> на </a:t>
            </a:r>
            <a:r>
              <a:rPr lang="bg-BG" altLang="bg-BG" sz="2000" smtClean="0">
                <a:solidFill>
                  <a:srgbClr val="FF5050"/>
                </a:solidFill>
              </a:rPr>
              <a:t>костните тумори</a:t>
            </a:r>
            <a:r>
              <a:rPr lang="bg-BG" altLang="bg-BG" sz="2000" smtClean="0">
                <a:solidFill>
                  <a:srgbClr val="000066"/>
                </a:solidFill>
              </a:rPr>
              <a:t> се наблюдава при натрупване </a:t>
            </a:r>
            <a:r>
              <a:rPr lang="bg-BG" altLang="bg-BG" sz="2000" smtClean="0">
                <a:solidFill>
                  <a:srgbClr val="FF5050"/>
                </a:solidFill>
              </a:rPr>
              <a:t>за 50 години</a:t>
            </a:r>
            <a:r>
              <a:rPr lang="bg-BG" altLang="bg-BG" sz="2000" smtClean="0">
                <a:solidFill>
                  <a:srgbClr val="000066"/>
                </a:solidFill>
              </a:rPr>
              <a:t> на </a:t>
            </a:r>
            <a:r>
              <a:rPr lang="bg-BG" altLang="bg-BG" sz="2000" smtClean="0">
                <a:solidFill>
                  <a:srgbClr val="FF5050"/>
                </a:solidFill>
              </a:rPr>
              <a:t>доза</a:t>
            </a:r>
            <a:r>
              <a:rPr lang="bg-BG" altLang="bg-BG" sz="2000" smtClean="0">
                <a:solidFill>
                  <a:srgbClr val="000066"/>
                </a:solidFill>
              </a:rPr>
              <a:t> от порядъка на </a:t>
            </a:r>
            <a:r>
              <a:rPr lang="bg-BG" altLang="bg-BG" sz="2000" smtClean="0">
                <a:solidFill>
                  <a:srgbClr val="FF5050"/>
                </a:solidFill>
              </a:rPr>
              <a:t>25 </a:t>
            </a:r>
            <a:r>
              <a:rPr lang="en-US" altLang="bg-BG" sz="2000" smtClean="0">
                <a:solidFill>
                  <a:srgbClr val="FF5050"/>
                </a:solidFill>
              </a:rPr>
              <a:t>Gy</a:t>
            </a:r>
            <a:r>
              <a:rPr lang="bg-BG" altLang="bg-BG" sz="2000" smtClean="0">
                <a:solidFill>
                  <a:srgbClr val="000066"/>
                </a:solidFill>
              </a:rPr>
              <a:t>. За </a:t>
            </a:r>
            <a:r>
              <a:rPr lang="en-US" altLang="bg-BG" sz="2000" smtClean="0">
                <a:solidFill>
                  <a:srgbClr val="FF5050"/>
                </a:solidFill>
              </a:rPr>
              <a:t>Ra</a:t>
            </a:r>
            <a:r>
              <a:rPr lang="bg-BG" altLang="bg-BG" sz="2000" b="1" baseline="30000" smtClean="0">
                <a:solidFill>
                  <a:srgbClr val="FF5050"/>
                </a:solidFill>
              </a:rPr>
              <a:t>226,228</a:t>
            </a:r>
            <a:r>
              <a:rPr lang="bg-BG" altLang="bg-BG" sz="2000" smtClean="0">
                <a:solidFill>
                  <a:srgbClr val="000066"/>
                </a:solidFill>
              </a:rPr>
              <a:t> тази </a:t>
            </a:r>
            <a:r>
              <a:rPr lang="bg-BG" altLang="bg-BG" sz="2000" smtClean="0">
                <a:solidFill>
                  <a:srgbClr val="FF5050"/>
                </a:solidFill>
              </a:rPr>
              <a:t>доза е около 30 </a:t>
            </a:r>
            <a:r>
              <a:rPr lang="en-US" altLang="bg-BG" sz="2000" smtClean="0">
                <a:solidFill>
                  <a:srgbClr val="FF5050"/>
                </a:solidFill>
              </a:rPr>
              <a:t>Gy</a:t>
            </a:r>
            <a:r>
              <a:rPr lang="bg-BG" altLang="bg-BG" sz="2000" smtClean="0">
                <a:solidFill>
                  <a:srgbClr val="000066"/>
                </a:solidFill>
              </a:rPr>
              <a:t>. При </a:t>
            </a:r>
            <a:r>
              <a:rPr lang="en-US" altLang="bg-BG" sz="2000" smtClean="0">
                <a:solidFill>
                  <a:srgbClr val="FF5050"/>
                </a:solidFill>
              </a:rPr>
              <a:t>Sr</a:t>
            </a:r>
            <a:r>
              <a:rPr lang="ru-RU" altLang="bg-BG" sz="2000" baseline="30000" smtClean="0">
                <a:solidFill>
                  <a:srgbClr val="FF5050"/>
                </a:solidFill>
              </a:rPr>
              <a:t>90</a:t>
            </a:r>
            <a:r>
              <a:rPr lang="bg-BG" altLang="bg-BG" sz="2000" smtClean="0">
                <a:solidFill>
                  <a:srgbClr val="FF5050"/>
                </a:solidFill>
              </a:rPr>
              <a:t> дозата е значително по-голяма и варира от 11-150 </a:t>
            </a:r>
            <a:r>
              <a:rPr lang="en-US" altLang="bg-BG" sz="2000" smtClean="0">
                <a:solidFill>
                  <a:srgbClr val="FF5050"/>
                </a:solidFill>
              </a:rPr>
              <a:t>Gy</a:t>
            </a:r>
            <a:r>
              <a:rPr lang="bg-BG" altLang="bg-BG" sz="2000" smtClean="0">
                <a:solidFill>
                  <a:srgbClr val="000066"/>
                </a:solidFill>
              </a:rPr>
              <a:t>. </a:t>
            </a:r>
            <a:r>
              <a:rPr lang="bg-BG" altLang="bg-BG" sz="2000" smtClean="0">
                <a:solidFill>
                  <a:srgbClr val="FF5050"/>
                </a:solidFill>
              </a:rPr>
              <a:t>Високата туморна ефективност на Р</a:t>
            </a:r>
            <a:r>
              <a:rPr lang="en-US" altLang="bg-BG" sz="2000" smtClean="0">
                <a:solidFill>
                  <a:srgbClr val="FF5050"/>
                </a:solidFill>
              </a:rPr>
              <a:t>u</a:t>
            </a:r>
            <a:r>
              <a:rPr lang="ru-RU" altLang="bg-BG" sz="2000" b="1" baseline="30000" smtClean="0">
                <a:solidFill>
                  <a:srgbClr val="FF5050"/>
                </a:solidFill>
              </a:rPr>
              <a:t>239</a:t>
            </a:r>
            <a:r>
              <a:rPr lang="ru-RU" altLang="bg-BG" sz="2000" smtClean="0">
                <a:solidFill>
                  <a:srgbClr val="FF5050"/>
                </a:solidFill>
              </a:rPr>
              <a:t>, </a:t>
            </a:r>
            <a:r>
              <a:rPr lang="en-US" altLang="bg-BG" sz="2000" smtClean="0">
                <a:solidFill>
                  <a:srgbClr val="FF5050"/>
                </a:solidFill>
              </a:rPr>
              <a:t>Th</a:t>
            </a:r>
            <a:r>
              <a:rPr lang="ru-RU" altLang="bg-BG" sz="2000" b="1" baseline="30000" smtClean="0">
                <a:solidFill>
                  <a:srgbClr val="FF5050"/>
                </a:solidFill>
              </a:rPr>
              <a:t>228</a:t>
            </a:r>
            <a:r>
              <a:rPr lang="ru-RU" altLang="bg-BG" sz="2000" smtClean="0">
                <a:solidFill>
                  <a:srgbClr val="FF5050"/>
                </a:solidFill>
              </a:rPr>
              <a:t> </a:t>
            </a:r>
            <a:r>
              <a:rPr lang="bg-BG" altLang="bg-BG" sz="2000" smtClean="0">
                <a:solidFill>
                  <a:srgbClr val="FF5050"/>
                </a:solidFill>
              </a:rPr>
              <a:t>и </a:t>
            </a:r>
            <a:r>
              <a:rPr lang="en-US" altLang="bg-BG" sz="2000" smtClean="0">
                <a:solidFill>
                  <a:srgbClr val="FF5050"/>
                </a:solidFill>
              </a:rPr>
              <a:t>Ra</a:t>
            </a:r>
            <a:r>
              <a:rPr lang="ru-RU" altLang="bg-BG" sz="2000" b="1" baseline="30000" smtClean="0">
                <a:solidFill>
                  <a:srgbClr val="FF5050"/>
                </a:solidFill>
              </a:rPr>
              <a:t>226,228</a:t>
            </a:r>
            <a:r>
              <a:rPr lang="bg-BG" altLang="bg-BG" sz="2000" smtClean="0">
                <a:solidFill>
                  <a:srgbClr val="000066"/>
                </a:solidFill>
              </a:rPr>
              <a:t>, е свързана с </a:t>
            </a:r>
            <a:r>
              <a:rPr lang="bg-BG" altLang="bg-BG" sz="2000" smtClean="0">
                <a:solidFill>
                  <a:srgbClr val="FF5050"/>
                </a:solidFill>
              </a:rPr>
              <a:t>особеностите на тяхното физикохимическо състояние в костната тъкан</a:t>
            </a:r>
            <a:r>
              <a:rPr lang="bg-BG" altLang="bg-BG" sz="2000" smtClean="0">
                <a:solidFill>
                  <a:srgbClr val="000066"/>
                </a:solidFill>
              </a:rPr>
              <a:t>.</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5779"/>
                                        </p:tgtEl>
                                        <p:attrNameLst>
                                          <p:attrName>style.visibility</p:attrName>
                                        </p:attrNameLst>
                                      </p:cBhvr>
                                      <p:to>
                                        <p:strVal val="visible"/>
                                      </p:to>
                                    </p:set>
                                    <p:animEffect transition="in" filter="fade">
                                      <p:cBhvr>
                                        <p:cTn id="7" dur="2000"/>
                                        <p:tgtEl>
                                          <p:spTgt spid="757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Line 58"/>
          <p:cNvSpPr>
            <a:spLocks noChangeShapeType="1"/>
          </p:cNvSpPr>
          <p:nvPr/>
        </p:nvSpPr>
        <p:spPr bwMode="auto">
          <a:xfrm>
            <a:off x="2124075" y="836613"/>
            <a:ext cx="51435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bg-BG"/>
          </a:p>
        </p:txBody>
      </p:sp>
      <p:sp>
        <p:nvSpPr>
          <p:cNvPr id="9219" name="Rectangle 59"/>
          <p:cNvSpPr>
            <a:spLocks noChangeArrowheads="1"/>
          </p:cNvSpPr>
          <p:nvPr/>
        </p:nvSpPr>
        <p:spPr bwMode="auto">
          <a:xfrm>
            <a:off x="250825" y="1125538"/>
            <a:ext cx="1243013"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l"/>
            <a:r>
              <a:rPr lang="bg-BG" altLang="bg-BG" b="1">
                <a:solidFill>
                  <a:srgbClr val="000066"/>
                </a:solidFill>
              </a:rPr>
              <a:t>фекалии</a:t>
            </a:r>
            <a:r>
              <a:rPr lang="bg-BG" altLang="bg-BG"/>
              <a:t> </a:t>
            </a:r>
          </a:p>
        </p:txBody>
      </p:sp>
      <p:sp>
        <p:nvSpPr>
          <p:cNvPr id="9220" name="Rectangle 60"/>
          <p:cNvSpPr>
            <a:spLocks noChangeArrowheads="1"/>
          </p:cNvSpPr>
          <p:nvPr/>
        </p:nvSpPr>
        <p:spPr bwMode="auto">
          <a:xfrm>
            <a:off x="7308850" y="1196975"/>
            <a:ext cx="151765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l"/>
            <a:r>
              <a:rPr lang="bg-BG" altLang="bg-BG" b="1">
                <a:solidFill>
                  <a:srgbClr val="000066"/>
                </a:solidFill>
              </a:rPr>
              <a:t>поглъщане </a:t>
            </a:r>
          </a:p>
        </p:txBody>
      </p:sp>
      <p:sp>
        <p:nvSpPr>
          <p:cNvPr id="9221" name="Rectangle 61"/>
          <p:cNvSpPr>
            <a:spLocks noChangeArrowheads="1"/>
          </p:cNvSpPr>
          <p:nvPr/>
        </p:nvSpPr>
        <p:spPr bwMode="auto">
          <a:xfrm>
            <a:off x="3348038" y="879475"/>
            <a:ext cx="2768600" cy="641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bg-BG" altLang="bg-BG" b="1">
                <a:solidFill>
                  <a:srgbClr val="000066"/>
                </a:solidFill>
              </a:rPr>
              <a:t>стомашно-чревен тракт</a:t>
            </a:r>
            <a:r>
              <a:rPr lang="bg-BG" altLang="bg-BG">
                <a:solidFill>
                  <a:srgbClr val="000066"/>
                </a:solidFill>
              </a:rPr>
              <a:t> </a:t>
            </a:r>
          </a:p>
        </p:txBody>
      </p:sp>
      <p:sp>
        <p:nvSpPr>
          <p:cNvPr id="9222" name="Line 65"/>
          <p:cNvSpPr>
            <a:spLocks noChangeShapeType="1"/>
          </p:cNvSpPr>
          <p:nvPr/>
        </p:nvSpPr>
        <p:spPr bwMode="auto">
          <a:xfrm>
            <a:off x="1695450" y="1943100"/>
            <a:ext cx="5494338"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bg-BG"/>
          </a:p>
        </p:txBody>
      </p:sp>
      <p:sp>
        <p:nvSpPr>
          <p:cNvPr id="9223" name="Line 66"/>
          <p:cNvSpPr>
            <a:spLocks noChangeShapeType="1"/>
          </p:cNvSpPr>
          <p:nvPr/>
        </p:nvSpPr>
        <p:spPr bwMode="auto">
          <a:xfrm>
            <a:off x="7189788" y="1943100"/>
            <a:ext cx="1587" cy="12573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bg-BG"/>
          </a:p>
        </p:txBody>
      </p:sp>
      <p:sp>
        <p:nvSpPr>
          <p:cNvPr id="9224" name="Line 67"/>
          <p:cNvSpPr>
            <a:spLocks noChangeShapeType="1"/>
          </p:cNvSpPr>
          <p:nvPr/>
        </p:nvSpPr>
        <p:spPr bwMode="auto">
          <a:xfrm flipH="1">
            <a:off x="7434263" y="1828800"/>
            <a:ext cx="976312"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bg-BG"/>
          </a:p>
        </p:txBody>
      </p:sp>
      <p:sp>
        <p:nvSpPr>
          <p:cNvPr id="9225" name="Line 68"/>
          <p:cNvSpPr>
            <a:spLocks noChangeShapeType="1"/>
          </p:cNvSpPr>
          <p:nvPr/>
        </p:nvSpPr>
        <p:spPr bwMode="auto">
          <a:xfrm>
            <a:off x="7434263" y="1828800"/>
            <a:ext cx="17462" cy="13843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bg-BG"/>
          </a:p>
        </p:txBody>
      </p:sp>
      <p:sp>
        <p:nvSpPr>
          <p:cNvPr id="9226" name="Line 69"/>
          <p:cNvSpPr>
            <a:spLocks noChangeShapeType="1"/>
          </p:cNvSpPr>
          <p:nvPr/>
        </p:nvSpPr>
        <p:spPr bwMode="auto">
          <a:xfrm flipV="1">
            <a:off x="7678738" y="2286000"/>
            <a:ext cx="979487" cy="31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bg-BG"/>
          </a:p>
        </p:txBody>
      </p:sp>
      <p:sp>
        <p:nvSpPr>
          <p:cNvPr id="9227" name="Line 70"/>
          <p:cNvSpPr>
            <a:spLocks noChangeShapeType="1"/>
          </p:cNvSpPr>
          <p:nvPr/>
        </p:nvSpPr>
        <p:spPr bwMode="auto">
          <a:xfrm>
            <a:off x="8656638" y="2286000"/>
            <a:ext cx="1587" cy="45878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bg-BG"/>
          </a:p>
        </p:txBody>
      </p:sp>
      <p:sp>
        <p:nvSpPr>
          <p:cNvPr id="9228" name="Line 71"/>
          <p:cNvSpPr>
            <a:spLocks noChangeShapeType="1"/>
          </p:cNvSpPr>
          <p:nvPr/>
        </p:nvSpPr>
        <p:spPr bwMode="auto">
          <a:xfrm flipH="1">
            <a:off x="7667625" y="2286000"/>
            <a:ext cx="11113" cy="9271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bg-BG"/>
          </a:p>
        </p:txBody>
      </p:sp>
      <p:sp>
        <p:nvSpPr>
          <p:cNvPr id="9229" name="Line 72"/>
          <p:cNvSpPr>
            <a:spLocks noChangeShapeType="1"/>
          </p:cNvSpPr>
          <p:nvPr/>
        </p:nvSpPr>
        <p:spPr bwMode="auto">
          <a:xfrm flipH="1">
            <a:off x="6457950" y="1828800"/>
            <a:ext cx="854075" cy="158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bg-BG"/>
          </a:p>
        </p:txBody>
      </p:sp>
      <p:sp>
        <p:nvSpPr>
          <p:cNvPr id="9230" name="Line 73"/>
          <p:cNvSpPr>
            <a:spLocks noChangeShapeType="1"/>
          </p:cNvSpPr>
          <p:nvPr/>
        </p:nvSpPr>
        <p:spPr bwMode="auto">
          <a:xfrm>
            <a:off x="7312025" y="1828800"/>
            <a:ext cx="0" cy="12573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bg-BG"/>
          </a:p>
        </p:txBody>
      </p:sp>
      <p:sp>
        <p:nvSpPr>
          <p:cNvPr id="9231" name="Text Box 74"/>
          <p:cNvSpPr txBox="1">
            <a:spLocks noChangeArrowheads="1"/>
          </p:cNvSpPr>
          <p:nvPr/>
        </p:nvSpPr>
        <p:spPr bwMode="auto">
          <a:xfrm>
            <a:off x="7923213" y="1943100"/>
            <a:ext cx="1220787" cy="261938"/>
          </a:xfrm>
          <a:prstGeom prst="rect">
            <a:avLst/>
          </a:prstGeom>
          <a:solidFill>
            <a:schemeClr val="accent1"/>
          </a:solidFill>
          <a:ln w="9525">
            <a:solidFill>
              <a:srgbClr val="000000"/>
            </a:solidFill>
            <a:miter lim="800000"/>
            <a:headEnd/>
            <a:tailEnd/>
          </a:ln>
        </p:spPr>
        <p:txBody>
          <a:bodyPr/>
          <a:lstStyle>
            <a:lvl1pPr>
              <a:defRPr sz="2800">
                <a:solidFill>
                  <a:schemeClr val="tx1"/>
                </a:solidFill>
                <a:latin typeface="Verdana" pitchFamily="34" charset="0"/>
              </a:defRPr>
            </a:lvl1pPr>
            <a:lvl2pPr>
              <a:defRPr sz="2400">
                <a:solidFill>
                  <a:schemeClr val="tx1"/>
                </a:solidFill>
                <a:latin typeface="Verdana" pitchFamily="34" charset="0"/>
              </a:defRPr>
            </a:lvl2pPr>
            <a:lvl3pPr>
              <a:defRPr sz="2000">
                <a:solidFill>
                  <a:schemeClr val="tx1"/>
                </a:solidFill>
                <a:latin typeface="Verdana" pitchFamily="34" charset="0"/>
              </a:defRPr>
            </a:lvl3pPr>
            <a:lvl4pPr>
              <a:defRPr>
                <a:solidFill>
                  <a:schemeClr val="tx1"/>
                </a:solidFill>
                <a:latin typeface="Verdana" pitchFamily="34" charset="0"/>
              </a:defRPr>
            </a:lvl4pPr>
            <a:lvl5pPr>
              <a:defRPr sz="1600">
                <a:solidFill>
                  <a:schemeClr val="tx1"/>
                </a:solidFill>
                <a:latin typeface="Verdana" pitchFamily="34" charset="0"/>
              </a:defRPr>
            </a:lvl5pPr>
            <a:lvl6pPr eaLnBrk="0" hangingPunct="0">
              <a:defRPr sz="1600">
                <a:solidFill>
                  <a:schemeClr val="tx1"/>
                </a:solidFill>
                <a:latin typeface="Verdana" pitchFamily="34" charset="0"/>
              </a:defRPr>
            </a:lvl6pPr>
            <a:lvl7pPr eaLnBrk="0" hangingPunct="0">
              <a:defRPr sz="1600">
                <a:solidFill>
                  <a:schemeClr val="tx1"/>
                </a:solidFill>
                <a:latin typeface="Verdana" pitchFamily="34" charset="0"/>
              </a:defRPr>
            </a:lvl7pPr>
            <a:lvl8pPr eaLnBrk="0" hangingPunct="0">
              <a:defRPr sz="1600">
                <a:solidFill>
                  <a:schemeClr val="tx1"/>
                </a:solidFill>
                <a:latin typeface="Verdana" pitchFamily="34" charset="0"/>
              </a:defRPr>
            </a:lvl8pPr>
            <a:lvl9pPr eaLnBrk="0" hangingPunct="0">
              <a:defRPr sz="1600">
                <a:solidFill>
                  <a:schemeClr val="tx1"/>
                </a:solidFill>
                <a:latin typeface="Verdana" pitchFamily="34" charset="0"/>
              </a:defRPr>
            </a:lvl9pPr>
          </a:lstStyle>
          <a:p>
            <a:r>
              <a:rPr lang="bg-BG" altLang="bg-BG" sz="1400" b="1">
                <a:latin typeface="Arial" charset="0"/>
              </a:rPr>
              <a:t>инхалация</a:t>
            </a:r>
          </a:p>
        </p:txBody>
      </p:sp>
      <p:sp>
        <p:nvSpPr>
          <p:cNvPr id="9232" name="Text Box 75"/>
          <p:cNvSpPr txBox="1">
            <a:spLocks noChangeArrowheads="1"/>
          </p:cNvSpPr>
          <p:nvPr/>
        </p:nvSpPr>
        <p:spPr bwMode="auto">
          <a:xfrm>
            <a:off x="7923213" y="2743200"/>
            <a:ext cx="1220787" cy="325438"/>
          </a:xfrm>
          <a:prstGeom prst="rect">
            <a:avLst/>
          </a:prstGeom>
          <a:solidFill>
            <a:schemeClr val="accent1"/>
          </a:solidFill>
          <a:ln w="9525">
            <a:solidFill>
              <a:srgbClr val="000000"/>
            </a:solidFill>
            <a:miter lim="800000"/>
            <a:headEnd/>
            <a:tailEnd/>
          </a:ln>
        </p:spPr>
        <p:txBody>
          <a:bodyPr/>
          <a:lstStyle>
            <a:lvl1pPr>
              <a:defRPr sz="2800">
                <a:solidFill>
                  <a:schemeClr val="tx1"/>
                </a:solidFill>
                <a:latin typeface="Verdana" pitchFamily="34" charset="0"/>
              </a:defRPr>
            </a:lvl1pPr>
            <a:lvl2pPr>
              <a:defRPr sz="2400">
                <a:solidFill>
                  <a:schemeClr val="tx1"/>
                </a:solidFill>
                <a:latin typeface="Verdana" pitchFamily="34" charset="0"/>
              </a:defRPr>
            </a:lvl2pPr>
            <a:lvl3pPr>
              <a:defRPr sz="2000">
                <a:solidFill>
                  <a:schemeClr val="tx1"/>
                </a:solidFill>
                <a:latin typeface="Verdana" pitchFamily="34" charset="0"/>
              </a:defRPr>
            </a:lvl3pPr>
            <a:lvl4pPr>
              <a:defRPr>
                <a:solidFill>
                  <a:schemeClr val="tx1"/>
                </a:solidFill>
                <a:latin typeface="Verdana" pitchFamily="34" charset="0"/>
              </a:defRPr>
            </a:lvl4pPr>
            <a:lvl5pPr>
              <a:defRPr sz="1600">
                <a:solidFill>
                  <a:schemeClr val="tx1"/>
                </a:solidFill>
                <a:latin typeface="Verdana" pitchFamily="34" charset="0"/>
              </a:defRPr>
            </a:lvl5pPr>
            <a:lvl6pPr eaLnBrk="0" hangingPunct="0">
              <a:defRPr sz="1600">
                <a:solidFill>
                  <a:schemeClr val="tx1"/>
                </a:solidFill>
                <a:latin typeface="Verdana" pitchFamily="34" charset="0"/>
              </a:defRPr>
            </a:lvl6pPr>
            <a:lvl7pPr eaLnBrk="0" hangingPunct="0">
              <a:defRPr sz="1600">
                <a:solidFill>
                  <a:schemeClr val="tx1"/>
                </a:solidFill>
                <a:latin typeface="Verdana" pitchFamily="34" charset="0"/>
              </a:defRPr>
            </a:lvl7pPr>
            <a:lvl8pPr eaLnBrk="0" hangingPunct="0">
              <a:defRPr sz="1600">
                <a:solidFill>
                  <a:schemeClr val="tx1"/>
                </a:solidFill>
                <a:latin typeface="Verdana" pitchFamily="34" charset="0"/>
              </a:defRPr>
            </a:lvl8pPr>
            <a:lvl9pPr eaLnBrk="0" hangingPunct="0">
              <a:defRPr sz="1600">
                <a:solidFill>
                  <a:schemeClr val="tx1"/>
                </a:solidFill>
                <a:latin typeface="Verdana" pitchFamily="34" charset="0"/>
              </a:defRPr>
            </a:lvl9pPr>
          </a:lstStyle>
          <a:p>
            <a:r>
              <a:rPr lang="bg-BG" altLang="bg-BG" sz="1400" b="1">
                <a:latin typeface="Arial" charset="0"/>
              </a:rPr>
              <a:t>издишване</a:t>
            </a:r>
          </a:p>
        </p:txBody>
      </p:sp>
      <p:sp>
        <p:nvSpPr>
          <p:cNvPr id="9233" name="Line 78"/>
          <p:cNvSpPr>
            <a:spLocks noChangeShapeType="1"/>
          </p:cNvSpPr>
          <p:nvPr/>
        </p:nvSpPr>
        <p:spPr bwMode="auto">
          <a:xfrm>
            <a:off x="7800975" y="3200400"/>
            <a:ext cx="73183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bg-BG"/>
          </a:p>
        </p:txBody>
      </p:sp>
      <p:sp>
        <p:nvSpPr>
          <p:cNvPr id="9234" name="Line 79"/>
          <p:cNvSpPr>
            <a:spLocks noChangeShapeType="1"/>
          </p:cNvSpPr>
          <p:nvPr/>
        </p:nvSpPr>
        <p:spPr bwMode="auto">
          <a:xfrm>
            <a:off x="8532813" y="3200400"/>
            <a:ext cx="0" cy="3429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bg-BG"/>
          </a:p>
        </p:txBody>
      </p:sp>
      <p:sp>
        <p:nvSpPr>
          <p:cNvPr id="9235" name="Line 80"/>
          <p:cNvSpPr>
            <a:spLocks noChangeShapeType="1"/>
          </p:cNvSpPr>
          <p:nvPr/>
        </p:nvSpPr>
        <p:spPr bwMode="auto">
          <a:xfrm flipH="1">
            <a:off x="6702425" y="3543300"/>
            <a:ext cx="183038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bg-BG"/>
          </a:p>
        </p:txBody>
      </p:sp>
      <p:sp>
        <p:nvSpPr>
          <p:cNvPr id="9236" name="Line 81"/>
          <p:cNvSpPr>
            <a:spLocks noChangeShapeType="1"/>
          </p:cNvSpPr>
          <p:nvPr/>
        </p:nvSpPr>
        <p:spPr bwMode="auto">
          <a:xfrm flipV="1">
            <a:off x="6702425" y="3200400"/>
            <a:ext cx="0" cy="3429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bg-BG"/>
          </a:p>
        </p:txBody>
      </p:sp>
      <p:sp>
        <p:nvSpPr>
          <p:cNvPr id="9237" name="Line 82"/>
          <p:cNvSpPr>
            <a:spLocks noChangeShapeType="1"/>
          </p:cNvSpPr>
          <p:nvPr/>
        </p:nvSpPr>
        <p:spPr bwMode="auto">
          <a:xfrm>
            <a:off x="6702425" y="3200400"/>
            <a:ext cx="487363"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bg-BG"/>
          </a:p>
        </p:txBody>
      </p:sp>
      <p:sp>
        <p:nvSpPr>
          <p:cNvPr id="9238" name="Text Box 83"/>
          <p:cNvSpPr txBox="1">
            <a:spLocks noChangeArrowheads="1"/>
          </p:cNvSpPr>
          <p:nvPr/>
        </p:nvSpPr>
        <p:spPr bwMode="auto">
          <a:xfrm>
            <a:off x="6659563" y="3213100"/>
            <a:ext cx="1873250" cy="330200"/>
          </a:xfrm>
          <a:prstGeom prst="rect">
            <a:avLst/>
          </a:prstGeom>
          <a:solidFill>
            <a:srgbClr val="66CCFF"/>
          </a:solidFill>
          <a:ln w="9525">
            <a:solidFill>
              <a:srgbClr val="000000"/>
            </a:solidFill>
            <a:miter lim="800000"/>
            <a:headEnd/>
            <a:tailEnd/>
          </a:ln>
        </p:spPr>
        <p:txBody>
          <a:bodyPr/>
          <a:lstStyle>
            <a:lvl1pPr>
              <a:defRPr sz="2800">
                <a:solidFill>
                  <a:schemeClr val="tx1"/>
                </a:solidFill>
                <a:latin typeface="Verdana" pitchFamily="34" charset="0"/>
              </a:defRPr>
            </a:lvl1pPr>
            <a:lvl2pPr>
              <a:defRPr sz="2400">
                <a:solidFill>
                  <a:schemeClr val="tx1"/>
                </a:solidFill>
                <a:latin typeface="Verdana" pitchFamily="34" charset="0"/>
              </a:defRPr>
            </a:lvl2pPr>
            <a:lvl3pPr>
              <a:defRPr sz="2000">
                <a:solidFill>
                  <a:schemeClr val="tx1"/>
                </a:solidFill>
                <a:latin typeface="Verdana" pitchFamily="34" charset="0"/>
              </a:defRPr>
            </a:lvl3pPr>
            <a:lvl4pPr>
              <a:defRPr>
                <a:solidFill>
                  <a:schemeClr val="tx1"/>
                </a:solidFill>
                <a:latin typeface="Verdana" pitchFamily="34" charset="0"/>
              </a:defRPr>
            </a:lvl4pPr>
            <a:lvl5pPr>
              <a:defRPr sz="1600">
                <a:solidFill>
                  <a:schemeClr val="tx1"/>
                </a:solidFill>
                <a:latin typeface="Verdana" pitchFamily="34" charset="0"/>
              </a:defRPr>
            </a:lvl5pPr>
            <a:lvl6pPr eaLnBrk="0" hangingPunct="0">
              <a:defRPr sz="1600">
                <a:solidFill>
                  <a:schemeClr val="tx1"/>
                </a:solidFill>
                <a:latin typeface="Verdana" pitchFamily="34" charset="0"/>
              </a:defRPr>
            </a:lvl6pPr>
            <a:lvl7pPr eaLnBrk="0" hangingPunct="0">
              <a:defRPr sz="1600">
                <a:solidFill>
                  <a:schemeClr val="tx1"/>
                </a:solidFill>
                <a:latin typeface="Verdana" pitchFamily="34" charset="0"/>
              </a:defRPr>
            </a:lvl7pPr>
            <a:lvl8pPr eaLnBrk="0" hangingPunct="0">
              <a:defRPr sz="1600">
                <a:solidFill>
                  <a:schemeClr val="tx1"/>
                </a:solidFill>
                <a:latin typeface="Verdana" pitchFamily="34" charset="0"/>
              </a:defRPr>
            </a:lvl8pPr>
            <a:lvl9pPr eaLnBrk="0" hangingPunct="0">
              <a:defRPr sz="1600">
                <a:solidFill>
                  <a:schemeClr val="tx1"/>
                </a:solidFill>
                <a:latin typeface="Verdana" pitchFamily="34" charset="0"/>
              </a:defRPr>
            </a:lvl9pPr>
          </a:lstStyle>
          <a:p>
            <a:r>
              <a:rPr lang="bg-BG" altLang="bg-BG" sz="1400" b="1">
                <a:latin typeface="Arial" charset="0"/>
              </a:rPr>
              <a:t>бели дробове</a:t>
            </a:r>
          </a:p>
        </p:txBody>
      </p:sp>
      <p:sp>
        <p:nvSpPr>
          <p:cNvPr id="9239" name="Rectangle 84"/>
          <p:cNvSpPr>
            <a:spLocks noChangeArrowheads="1"/>
          </p:cNvSpPr>
          <p:nvPr/>
        </p:nvSpPr>
        <p:spPr bwMode="auto">
          <a:xfrm>
            <a:off x="3160713" y="3200400"/>
            <a:ext cx="2441575" cy="342900"/>
          </a:xfrm>
          <a:prstGeom prst="rect">
            <a:avLst/>
          </a:prstGeom>
          <a:solidFill>
            <a:srgbClr val="66CCFF"/>
          </a:solidFill>
          <a:ln w="9525">
            <a:solidFill>
              <a:srgbClr val="000000"/>
            </a:solidFill>
            <a:miter lim="800000"/>
            <a:headEnd/>
            <a:tailEnd/>
          </a:ln>
        </p:spPr>
        <p:txBody>
          <a:bodyPr/>
          <a:lstStyle/>
          <a:p>
            <a:r>
              <a:rPr lang="bg-BG" altLang="bg-BG" sz="1400" b="1"/>
              <a:t>извънклетъчна течност</a:t>
            </a:r>
          </a:p>
        </p:txBody>
      </p:sp>
      <p:sp>
        <p:nvSpPr>
          <p:cNvPr id="9240" name="Line 85"/>
          <p:cNvSpPr>
            <a:spLocks noChangeShapeType="1"/>
          </p:cNvSpPr>
          <p:nvPr/>
        </p:nvSpPr>
        <p:spPr bwMode="auto">
          <a:xfrm flipH="1">
            <a:off x="5602288" y="3314700"/>
            <a:ext cx="1100137"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bg-BG"/>
          </a:p>
        </p:txBody>
      </p:sp>
      <p:sp>
        <p:nvSpPr>
          <p:cNvPr id="9241" name="Line 86"/>
          <p:cNvSpPr>
            <a:spLocks noChangeShapeType="1"/>
          </p:cNvSpPr>
          <p:nvPr/>
        </p:nvSpPr>
        <p:spPr bwMode="auto">
          <a:xfrm>
            <a:off x="5602288" y="3429000"/>
            <a:ext cx="1100137"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bg-BG"/>
          </a:p>
        </p:txBody>
      </p:sp>
      <p:sp>
        <p:nvSpPr>
          <p:cNvPr id="9242" name="Line 87"/>
          <p:cNvSpPr>
            <a:spLocks noChangeShapeType="1"/>
          </p:cNvSpPr>
          <p:nvPr/>
        </p:nvSpPr>
        <p:spPr bwMode="auto">
          <a:xfrm flipV="1">
            <a:off x="3892550" y="1943100"/>
            <a:ext cx="0" cy="12573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bg-BG"/>
          </a:p>
        </p:txBody>
      </p:sp>
      <p:sp>
        <p:nvSpPr>
          <p:cNvPr id="9243" name="Line 88"/>
          <p:cNvSpPr>
            <a:spLocks noChangeShapeType="1"/>
          </p:cNvSpPr>
          <p:nvPr/>
        </p:nvSpPr>
        <p:spPr bwMode="auto">
          <a:xfrm>
            <a:off x="4260850" y="1943100"/>
            <a:ext cx="0" cy="12573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bg-BG"/>
          </a:p>
        </p:txBody>
      </p:sp>
      <p:sp>
        <p:nvSpPr>
          <p:cNvPr id="9244" name="Rectangle 89"/>
          <p:cNvSpPr>
            <a:spLocks noChangeArrowheads="1"/>
          </p:cNvSpPr>
          <p:nvPr/>
        </p:nvSpPr>
        <p:spPr bwMode="auto">
          <a:xfrm>
            <a:off x="7189788" y="4000500"/>
            <a:ext cx="982662" cy="457200"/>
          </a:xfrm>
          <a:prstGeom prst="rect">
            <a:avLst/>
          </a:prstGeom>
          <a:solidFill>
            <a:srgbClr val="66CCFF"/>
          </a:solidFill>
          <a:ln w="9525">
            <a:solidFill>
              <a:srgbClr val="000000"/>
            </a:solidFill>
            <a:miter lim="800000"/>
            <a:headEnd/>
            <a:tailEnd/>
          </a:ln>
        </p:spPr>
        <p:txBody>
          <a:bodyPr/>
          <a:lstStyle/>
          <a:p>
            <a:r>
              <a:rPr lang="bg-BG" altLang="bg-BG" sz="1400" b="1"/>
              <a:t>лимфни възли</a:t>
            </a:r>
          </a:p>
        </p:txBody>
      </p:sp>
      <p:sp>
        <p:nvSpPr>
          <p:cNvPr id="9245" name="Line 90"/>
          <p:cNvSpPr>
            <a:spLocks noChangeShapeType="1"/>
          </p:cNvSpPr>
          <p:nvPr/>
        </p:nvSpPr>
        <p:spPr bwMode="auto">
          <a:xfrm>
            <a:off x="7678738" y="3543300"/>
            <a:ext cx="0" cy="457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bg-BG"/>
          </a:p>
        </p:txBody>
      </p:sp>
      <p:sp>
        <p:nvSpPr>
          <p:cNvPr id="9246" name="Rectangle 91"/>
          <p:cNvSpPr>
            <a:spLocks noChangeArrowheads="1"/>
          </p:cNvSpPr>
          <p:nvPr/>
        </p:nvSpPr>
        <p:spPr bwMode="auto">
          <a:xfrm>
            <a:off x="4572000" y="4000500"/>
            <a:ext cx="1223963" cy="457200"/>
          </a:xfrm>
          <a:prstGeom prst="rect">
            <a:avLst/>
          </a:prstGeom>
          <a:solidFill>
            <a:srgbClr val="66CCFF"/>
          </a:solidFill>
          <a:ln w="9525">
            <a:solidFill>
              <a:srgbClr val="000000"/>
            </a:solidFill>
            <a:miter lim="800000"/>
            <a:headEnd/>
            <a:tailEnd/>
          </a:ln>
        </p:spPr>
        <p:txBody>
          <a:bodyPr/>
          <a:lstStyle/>
          <a:p>
            <a:r>
              <a:rPr lang="bg-BG" altLang="bg-BG" sz="1400" b="1"/>
              <a:t>подкожна тъкан</a:t>
            </a:r>
          </a:p>
        </p:txBody>
      </p:sp>
      <p:sp>
        <p:nvSpPr>
          <p:cNvPr id="9247" name="Rectangle 92"/>
          <p:cNvSpPr>
            <a:spLocks noChangeArrowheads="1"/>
          </p:cNvSpPr>
          <p:nvPr/>
        </p:nvSpPr>
        <p:spPr bwMode="auto">
          <a:xfrm>
            <a:off x="2916238" y="4000500"/>
            <a:ext cx="1368425" cy="457200"/>
          </a:xfrm>
          <a:prstGeom prst="rect">
            <a:avLst/>
          </a:prstGeom>
          <a:solidFill>
            <a:srgbClr val="66CCFF"/>
          </a:solidFill>
          <a:ln w="9525">
            <a:solidFill>
              <a:srgbClr val="000000"/>
            </a:solidFill>
            <a:miter lim="800000"/>
            <a:headEnd/>
            <a:tailEnd/>
          </a:ln>
        </p:spPr>
        <p:txBody>
          <a:bodyPr/>
          <a:lstStyle/>
          <a:p>
            <a:r>
              <a:rPr lang="bg-BG" altLang="bg-BG" sz="1400" b="1"/>
              <a:t>органи на депониране</a:t>
            </a:r>
          </a:p>
        </p:txBody>
      </p:sp>
      <p:sp>
        <p:nvSpPr>
          <p:cNvPr id="9248" name="Line 93"/>
          <p:cNvSpPr>
            <a:spLocks noChangeShapeType="1"/>
          </p:cNvSpPr>
          <p:nvPr/>
        </p:nvSpPr>
        <p:spPr bwMode="auto">
          <a:xfrm flipV="1">
            <a:off x="4992688" y="3543300"/>
            <a:ext cx="0" cy="457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bg-BG"/>
          </a:p>
        </p:txBody>
      </p:sp>
      <p:sp>
        <p:nvSpPr>
          <p:cNvPr id="9249" name="Line 94"/>
          <p:cNvSpPr>
            <a:spLocks noChangeShapeType="1"/>
          </p:cNvSpPr>
          <p:nvPr/>
        </p:nvSpPr>
        <p:spPr bwMode="auto">
          <a:xfrm>
            <a:off x="5235575" y="3543300"/>
            <a:ext cx="0" cy="457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bg-BG"/>
          </a:p>
        </p:txBody>
      </p:sp>
      <p:sp>
        <p:nvSpPr>
          <p:cNvPr id="9250" name="Line 95"/>
          <p:cNvSpPr>
            <a:spLocks noChangeShapeType="1"/>
          </p:cNvSpPr>
          <p:nvPr/>
        </p:nvSpPr>
        <p:spPr bwMode="auto">
          <a:xfrm flipV="1">
            <a:off x="3649663" y="3543300"/>
            <a:ext cx="0" cy="457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bg-BG"/>
          </a:p>
        </p:txBody>
      </p:sp>
      <p:sp>
        <p:nvSpPr>
          <p:cNvPr id="9251" name="Line 96"/>
          <p:cNvSpPr>
            <a:spLocks noChangeShapeType="1"/>
          </p:cNvSpPr>
          <p:nvPr/>
        </p:nvSpPr>
        <p:spPr bwMode="auto">
          <a:xfrm>
            <a:off x="3892550" y="3543300"/>
            <a:ext cx="1588" cy="457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bg-BG"/>
          </a:p>
        </p:txBody>
      </p:sp>
      <p:sp>
        <p:nvSpPr>
          <p:cNvPr id="9252" name="Rectangle 97"/>
          <p:cNvSpPr>
            <a:spLocks noChangeArrowheads="1"/>
          </p:cNvSpPr>
          <p:nvPr/>
        </p:nvSpPr>
        <p:spPr bwMode="auto">
          <a:xfrm>
            <a:off x="2671763" y="5029200"/>
            <a:ext cx="2563812" cy="344488"/>
          </a:xfrm>
          <a:prstGeom prst="rect">
            <a:avLst/>
          </a:prstGeom>
          <a:solidFill>
            <a:srgbClr val="66CCFF"/>
          </a:solidFill>
          <a:ln w="9525">
            <a:solidFill>
              <a:srgbClr val="000000"/>
            </a:solidFill>
            <a:miter lim="800000"/>
            <a:headEnd/>
            <a:tailEnd/>
          </a:ln>
        </p:spPr>
        <p:txBody>
          <a:bodyPr/>
          <a:lstStyle/>
          <a:p>
            <a:r>
              <a:rPr lang="bg-BG" altLang="bg-BG" sz="1400" b="1"/>
              <a:t>кожа</a:t>
            </a:r>
          </a:p>
        </p:txBody>
      </p:sp>
      <p:sp>
        <p:nvSpPr>
          <p:cNvPr id="9253" name="Rectangle 98"/>
          <p:cNvSpPr>
            <a:spLocks noChangeArrowheads="1"/>
          </p:cNvSpPr>
          <p:nvPr/>
        </p:nvSpPr>
        <p:spPr bwMode="auto">
          <a:xfrm>
            <a:off x="5508625" y="5029200"/>
            <a:ext cx="2735263" cy="342900"/>
          </a:xfrm>
          <a:prstGeom prst="rect">
            <a:avLst/>
          </a:prstGeom>
          <a:solidFill>
            <a:srgbClr val="66CCFF"/>
          </a:solidFill>
          <a:ln w="9525">
            <a:solidFill>
              <a:srgbClr val="000000"/>
            </a:solidFill>
            <a:miter lim="800000"/>
            <a:headEnd/>
            <a:tailEnd/>
          </a:ln>
        </p:spPr>
        <p:txBody>
          <a:bodyPr/>
          <a:lstStyle/>
          <a:p>
            <a:r>
              <a:rPr lang="bg-BG" altLang="bg-BG" sz="1400" b="1"/>
              <a:t>кожа</a:t>
            </a:r>
          </a:p>
        </p:txBody>
      </p:sp>
      <p:sp>
        <p:nvSpPr>
          <p:cNvPr id="9254" name="Line 99"/>
          <p:cNvSpPr>
            <a:spLocks noChangeShapeType="1"/>
          </p:cNvSpPr>
          <p:nvPr/>
        </p:nvSpPr>
        <p:spPr bwMode="auto">
          <a:xfrm flipH="1" flipV="1">
            <a:off x="5360988" y="4457700"/>
            <a:ext cx="3175" cy="16351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bg-BG"/>
          </a:p>
        </p:txBody>
      </p:sp>
      <p:sp>
        <p:nvSpPr>
          <p:cNvPr id="9255" name="Rectangle 100"/>
          <p:cNvSpPr>
            <a:spLocks noChangeArrowheads="1"/>
          </p:cNvSpPr>
          <p:nvPr/>
        </p:nvSpPr>
        <p:spPr bwMode="auto">
          <a:xfrm>
            <a:off x="1695450" y="2857500"/>
            <a:ext cx="976313" cy="457200"/>
          </a:xfrm>
          <a:prstGeom prst="rect">
            <a:avLst/>
          </a:prstGeom>
          <a:solidFill>
            <a:srgbClr val="66CCFF"/>
          </a:solidFill>
          <a:ln w="9525">
            <a:solidFill>
              <a:srgbClr val="000000"/>
            </a:solidFill>
            <a:miter lim="800000"/>
            <a:headEnd/>
            <a:tailEnd/>
          </a:ln>
        </p:spPr>
        <p:txBody>
          <a:bodyPr/>
          <a:lstStyle/>
          <a:p>
            <a:r>
              <a:rPr lang="bg-BG" altLang="bg-BG" sz="1400" b="1"/>
              <a:t>черен дроб</a:t>
            </a:r>
          </a:p>
        </p:txBody>
      </p:sp>
      <p:sp>
        <p:nvSpPr>
          <p:cNvPr id="9256" name="Rectangle 101"/>
          <p:cNvSpPr>
            <a:spLocks noChangeArrowheads="1"/>
          </p:cNvSpPr>
          <p:nvPr/>
        </p:nvSpPr>
        <p:spPr bwMode="auto">
          <a:xfrm>
            <a:off x="1695450" y="3429000"/>
            <a:ext cx="976313" cy="458788"/>
          </a:xfrm>
          <a:prstGeom prst="rect">
            <a:avLst/>
          </a:prstGeom>
          <a:solidFill>
            <a:srgbClr val="66CCFF"/>
          </a:solidFill>
          <a:ln w="9525">
            <a:solidFill>
              <a:srgbClr val="000000"/>
            </a:solidFill>
            <a:miter lim="800000"/>
            <a:headEnd/>
            <a:tailEnd/>
          </a:ln>
        </p:spPr>
        <p:txBody>
          <a:bodyPr/>
          <a:lstStyle/>
          <a:p>
            <a:r>
              <a:rPr lang="bg-BG" altLang="bg-BG" sz="1400" b="1"/>
              <a:t>бъбреци</a:t>
            </a:r>
          </a:p>
        </p:txBody>
      </p:sp>
      <p:sp>
        <p:nvSpPr>
          <p:cNvPr id="9257" name="Line 102"/>
          <p:cNvSpPr>
            <a:spLocks noChangeShapeType="1"/>
          </p:cNvSpPr>
          <p:nvPr/>
        </p:nvSpPr>
        <p:spPr bwMode="auto">
          <a:xfrm>
            <a:off x="2671763" y="3314700"/>
            <a:ext cx="48895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bg-BG"/>
          </a:p>
        </p:txBody>
      </p:sp>
      <p:sp>
        <p:nvSpPr>
          <p:cNvPr id="9258" name="Line 103"/>
          <p:cNvSpPr>
            <a:spLocks noChangeShapeType="1"/>
          </p:cNvSpPr>
          <p:nvPr/>
        </p:nvSpPr>
        <p:spPr bwMode="auto">
          <a:xfrm flipH="1">
            <a:off x="2671763" y="3200400"/>
            <a:ext cx="48895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bg-BG"/>
          </a:p>
        </p:txBody>
      </p:sp>
      <p:sp>
        <p:nvSpPr>
          <p:cNvPr id="9259" name="Line 104"/>
          <p:cNvSpPr>
            <a:spLocks noChangeShapeType="1"/>
          </p:cNvSpPr>
          <p:nvPr/>
        </p:nvSpPr>
        <p:spPr bwMode="auto">
          <a:xfrm>
            <a:off x="2671763" y="3543300"/>
            <a:ext cx="48895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bg-BG"/>
          </a:p>
        </p:txBody>
      </p:sp>
      <p:sp>
        <p:nvSpPr>
          <p:cNvPr id="9260" name="Line 105"/>
          <p:cNvSpPr>
            <a:spLocks noChangeShapeType="1"/>
          </p:cNvSpPr>
          <p:nvPr/>
        </p:nvSpPr>
        <p:spPr bwMode="auto">
          <a:xfrm flipH="1" flipV="1">
            <a:off x="2671763" y="3429000"/>
            <a:ext cx="488950" cy="158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bg-BG"/>
          </a:p>
        </p:txBody>
      </p:sp>
      <p:sp>
        <p:nvSpPr>
          <p:cNvPr id="9261" name="Line 106"/>
          <p:cNvSpPr>
            <a:spLocks noChangeShapeType="1"/>
          </p:cNvSpPr>
          <p:nvPr/>
        </p:nvSpPr>
        <p:spPr bwMode="auto">
          <a:xfrm flipV="1">
            <a:off x="7434263" y="3657600"/>
            <a:ext cx="0" cy="3429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bg-BG"/>
          </a:p>
        </p:txBody>
      </p:sp>
      <p:sp>
        <p:nvSpPr>
          <p:cNvPr id="9262" name="Line 107"/>
          <p:cNvSpPr>
            <a:spLocks noChangeShapeType="1"/>
          </p:cNvSpPr>
          <p:nvPr/>
        </p:nvSpPr>
        <p:spPr bwMode="auto">
          <a:xfrm flipH="1">
            <a:off x="5969000" y="3657600"/>
            <a:ext cx="1465263"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bg-BG"/>
          </a:p>
        </p:txBody>
      </p:sp>
      <p:sp>
        <p:nvSpPr>
          <p:cNvPr id="9263" name="Line 108"/>
          <p:cNvSpPr>
            <a:spLocks noChangeShapeType="1"/>
          </p:cNvSpPr>
          <p:nvPr/>
        </p:nvSpPr>
        <p:spPr bwMode="auto">
          <a:xfrm flipV="1">
            <a:off x="5969000" y="3543300"/>
            <a:ext cx="0" cy="1143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bg-BG"/>
          </a:p>
        </p:txBody>
      </p:sp>
      <p:sp>
        <p:nvSpPr>
          <p:cNvPr id="9264" name="Line 109"/>
          <p:cNvSpPr>
            <a:spLocks noChangeShapeType="1"/>
          </p:cNvSpPr>
          <p:nvPr/>
        </p:nvSpPr>
        <p:spPr bwMode="auto">
          <a:xfrm flipH="1">
            <a:off x="5602288" y="3543300"/>
            <a:ext cx="366712"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bg-BG"/>
          </a:p>
        </p:txBody>
      </p:sp>
      <p:sp>
        <p:nvSpPr>
          <p:cNvPr id="9265" name="Text Box 110"/>
          <p:cNvSpPr txBox="1">
            <a:spLocks noChangeArrowheads="1"/>
          </p:cNvSpPr>
          <p:nvPr/>
        </p:nvSpPr>
        <p:spPr bwMode="auto">
          <a:xfrm>
            <a:off x="3160713" y="5600700"/>
            <a:ext cx="1709737" cy="349250"/>
          </a:xfrm>
          <a:prstGeom prst="rect">
            <a:avLst/>
          </a:prstGeom>
          <a:solidFill>
            <a:schemeClr val="accent1"/>
          </a:solidFill>
          <a:ln w="9525">
            <a:solidFill>
              <a:srgbClr val="000000"/>
            </a:solidFill>
            <a:miter lim="800000"/>
            <a:headEnd/>
            <a:tailEnd/>
          </a:ln>
        </p:spPr>
        <p:txBody>
          <a:bodyPr/>
          <a:lstStyle>
            <a:lvl1pPr>
              <a:defRPr sz="2800">
                <a:solidFill>
                  <a:schemeClr val="tx1"/>
                </a:solidFill>
                <a:latin typeface="Verdana" pitchFamily="34" charset="0"/>
              </a:defRPr>
            </a:lvl1pPr>
            <a:lvl2pPr>
              <a:defRPr sz="2400">
                <a:solidFill>
                  <a:schemeClr val="tx1"/>
                </a:solidFill>
                <a:latin typeface="Verdana" pitchFamily="34" charset="0"/>
              </a:defRPr>
            </a:lvl2pPr>
            <a:lvl3pPr>
              <a:defRPr sz="2000">
                <a:solidFill>
                  <a:schemeClr val="tx1"/>
                </a:solidFill>
                <a:latin typeface="Verdana" pitchFamily="34" charset="0"/>
              </a:defRPr>
            </a:lvl3pPr>
            <a:lvl4pPr>
              <a:defRPr>
                <a:solidFill>
                  <a:schemeClr val="tx1"/>
                </a:solidFill>
                <a:latin typeface="Verdana" pitchFamily="34" charset="0"/>
              </a:defRPr>
            </a:lvl4pPr>
            <a:lvl5pPr>
              <a:defRPr sz="1600">
                <a:solidFill>
                  <a:schemeClr val="tx1"/>
                </a:solidFill>
                <a:latin typeface="Verdana" pitchFamily="34" charset="0"/>
              </a:defRPr>
            </a:lvl5pPr>
            <a:lvl6pPr eaLnBrk="0" hangingPunct="0">
              <a:defRPr sz="1600">
                <a:solidFill>
                  <a:schemeClr val="tx1"/>
                </a:solidFill>
                <a:latin typeface="Verdana" pitchFamily="34" charset="0"/>
              </a:defRPr>
            </a:lvl6pPr>
            <a:lvl7pPr eaLnBrk="0" hangingPunct="0">
              <a:defRPr sz="1600">
                <a:solidFill>
                  <a:schemeClr val="tx1"/>
                </a:solidFill>
                <a:latin typeface="Verdana" pitchFamily="34" charset="0"/>
              </a:defRPr>
            </a:lvl7pPr>
            <a:lvl8pPr eaLnBrk="0" hangingPunct="0">
              <a:defRPr sz="1600">
                <a:solidFill>
                  <a:schemeClr val="tx1"/>
                </a:solidFill>
                <a:latin typeface="Verdana" pitchFamily="34" charset="0"/>
              </a:defRPr>
            </a:lvl8pPr>
            <a:lvl9pPr eaLnBrk="0" hangingPunct="0">
              <a:defRPr sz="1600">
                <a:solidFill>
                  <a:schemeClr val="tx1"/>
                </a:solidFill>
                <a:latin typeface="Verdana" pitchFamily="34" charset="0"/>
              </a:defRPr>
            </a:lvl9pPr>
          </a:lstStyle>
          <a:p>
            <a:r>
              <a:rPr lang="bg-BG" altLang="bg-BG" sz="1400" b="1">
                <a:latin typeface="Arial" charset="0"/>
              </a:rPr>
              <a:t>потоотделяне</a:t>
            </a:r>
          </a:p>
        </p:txBody>
      </p:sp>
      <p:sp>
        <p:nvSpPr>
          <p:cNvPr id="9266" name="Line 112"/>
          <p:cNvSpPr>
            <a:spLocks noChangeShapeType="1"/>
          </p:cNvSpPr>
          <p:nvPr/>
        </p:nvSpPr>
        <p:spPr bwMode="auto">
          <a:xfrm flipV="1">
            <a:off x="4427538" y="3500438"/>
            <a:ext cx="0" cy="151288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bg-BG"/>
          </a:p>
        </p:txBody>
      </p:sp>
      <p:sp>
        <p:nvSpPr>
          <p:cNvPr id="9267" name="Line 113"/>
          <p:cNvSpPr>
            <a:spLocks noChangeShapeType="1"/>
          </p:cNvSpPr>
          <p:nvPr/>
        </p:nvSpPr>
        <p:spPr bwMode="auto">
          <a:xfrm>
            <a:off x="4572000" y="3573463"/>
            <a:ext cx="0" cy="148431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bg-BG"/>
          </a:p>
        </p:txBody>
      </p:sp>
      <p:sp>
        <p:nvSpPr>
          <p:cNvPr id="9268" name="Line 115"/>
          <p:cNvSpPr>
            <a:spLocks noChangeShapeType="1"/>
          </p:cNvSpPr>
          <p:nvPr/>
        </p:nvSpPr>
        <p:spPr bwMode="auto">
          <a:xfrm flipH="1">
            <a:off x="179388" y="1557338"/>
            <a:ext cx="151288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bg-BG"/>
          </a:p>
        </p:txBody>
      </p:sp>
      <p:sp>
        <p:nvSpPr>
          <p:cNvPr id="9269" name="Line 116"/>
          <p:cNvSpPr>
            <a:spLocks noChangeShapeType="1"/>
          </p:cNvSpPr>
          <p:nvPr/>
        </p:nvSpPr>
        <p:spPr bwMode="auto">
          <a:xfrm flipH="1" flipV="1">
            <a:off x="6804025" y="1557338"/>
            <a:ext cx="18002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bg-BG"/>
          </a:p>
        </p:txBody>
      </p:sp>
      <p:sp>
        <p:nvSpPr>
          <p:cNvPr id="9270" name="Line 117"/>
          <p:cNvSpPr>
            <a:spLocks noChangeShapeType="1"/>
          </p:cNvSpPr>
          <p:nvPr/>
        </p:nvSpPr>
        <p:spPr bwMode="auto">
          <a:xfrm>
            <a:off x="2700338" y="2997200"/>
            <a:ext cx="3587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bg-BG"/>
          </a:p>
        </p:txBody>
      </p:sp>
      <p:sp>
        <p:nvSpPr>
          <p:cNvPr id="9271" name="Line 119"/>
          <p:cNvSpPr>
            <a:spLocks noChangeShapeType="1"/>
          </p:cNvSpPr>
          <p:nvPr/>
        </p:nvSpPr>
        <p:spPr bwMode="auto">
          <a:xfrm flipV="1">
            <a:off x="3059113" y="1916113"/>
            <a:ext cx="0" cy="10810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bg-BG"/>
          </a:p>
        </p:txBody>
      </p:sp>
      <p:sp>
        <p:nvSpPr>
          <p:cNvPr id="9272" name="Rectangle 120"/>
          <p:cNvSpPr>
            <a:spLocks noGrp="1" noChangeArrowheads="1"/>
          </p:cNvSpPr>
          <p:nvPr>
            <p:ph type="title"/>
          </p:nvPr>
        </p:nvSpPr>
        <p:spPr>
          <a:xfrm>
            <a:off x="250825" y="260350"/>
            <a:ext cx="8713788" cy="374650"/>
          </a:xfrm>
          <a:solidFill>
            <a:schemeClr val="bg1"/>
          </a:solidFill>
        </p:spPr>
        <p:txBody>
          <a:bodyPr/>
          <a:lstStyle/>
          <a:p>
            <a:pPr algn="ctr" eaLnBrk="1" hangingPunct="1"/>
            <a:r>
              <a:rPr lang="bg-BG" altLang="bg-BG" sz="2000" b="1" smtClean="0">
                <a:solidFill>
                  <a:srgbClr val="000066"/>
                </a:solidFill>
              </a:rPr>
              <a:t>Основни пътища за обмен на радионуклиди в организма</a:t>
            </a:r>
            <a:endParaRPr lang="en-US" altLang="bg-BG" sz="2000" b="1" smtClean="0">
              <a:solidFill>
                <a:srgbClr val="000066"/>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79388" y="533400"/>
            <a:ext cx="8713787" cy="879475"/>
          </a:xfrm>
        </p:spPr>
        <p:txBody>
          <a:bodyPr/>
          <a:lstStyle/>
          <a:p>
            <a:pPr algn="ctr" eaLnBrk="1" hangingPunct="1"/>
            <a:r>
              <a:rPr lang="bg-BG" altLang="bg-BG" sz="3200" smtClean="0">
                <a:solidFill>
                  <a:srgbClr val="FF5050"/>
                </a:solidFill>
              </a:rPr>
              <a:t>Основни пътища за постъпване на РВ :</a:t>
            </a:r>
          </a:p>
        </p:txBody>
      </p:sp>
      <p:sp>
        <p:nvSpPr>
          <p:cNvPr id="10243" name="Rectangle 3"/>
          <p:cNvSpPr>
            <a:spLocks noGrp="1" noChangeArrowheads="1"/>
          </p:cNvSpPr>
          <p:nvPr>
            <p:ph type="body" idx="1"/>
          </p:nvPr>
        </p:nvSpPr>
        <p:spPr>
          <a:xfrm>
            <a:off x="2700338" y="2205038"/>
            <a:ext cx="6183312" cy="3671887"/>
          </a:xfrm>
          <a:ln>
            <a:solidFill>
              <a:srgbClr val="000066"/>
            </a:solidFill>
            <a:miter lim="800000"/>
            <a:headEnd/>
            <a:tailEnd/>
          </a:ln>
        </p:spPr>
        <p:txBody>
          <a:bodyPr/>
          <a:lstStyle/>
          <a:p>
            <a:pPr eaLnBrk="1" hangingPunct="1"/>
            <a:r>
              <a:rPr lang="bg-BG" altLang="bg-BG" sz="2400" smtClean="0">
                <a:solidFill>
                  <a:srgbClr val="000066"/>
                </a:solidFill>
              </a:rPr>
              <a:t>Дихателна система</a:t>
            </a:r>
          </a:p>
          <a:p>
            <a:pPr eaLnBrk="1" hangingPunct="1"/>
            <a:r>
              <a:rPr lang="bg-BG" altLang="bg-BG" sz="2400" smtClean="0">
                <a:solidFill>
                  <a:srgbClr val="000066"/>
                </a:solidFill>
              </a:rPr>
              <a:t>Храносмилателна система</a:t>
            </a:r>
          </a:p>
          <a:p>
            <a:pPr eaLnBrk="1" hangingPunct="1"/>
            <a:r>
              <a:rPr lang="bg-BG" altLang="bg-BG" sz="2400" smtClean="0">
                <a:solidFill>
                  <a:srgbClr val="000066"/>
                </a:solidFill>
              </a:rPr>
              <a:t>Кожа</a:t>
            </a:r>
          </a:p>
          <a:p>
            <a:pPr eaLnBrk="1" hangingPunct="1"/>
            <a:r>
              <a:rPr lang="bg-BG" altLang="bg-BG" sz="2400" smtClean="0">
                <a:solidFill>
                  <a:srgbClr val="000066"/>
                </a:solidFill>
              </a:rPr>
              <a:t>При аварийни условия и извънредни обстоятелства е възможно проникването на радионуклидите през драскотини, рани и обгорени повърхности.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692275" y="2420938"/>
            <a:ext cx="6399213" cy="1219200"/>
          </a:xfrm>
          <a:ln>
            <a:solidFill>
              <a:srgbClr val="000066"/>
            </a:solidFill>
            <a:miter lim="800000"/>
            <a:headEnd/>
            <a:tailEnd/>
          </a:ln>
        </p:spPr>
        <p:txBody>
          <a:bodyPr/>
          <a:lstStyle/>
          <a:p>
            <a:pPr algn="ctr" eaLnBrk="1" hangingPunct="1"/>
            <a:r>
              <a:rPr lang="bg-BG" altLang="bg-BG" smtClean="0">
                <a:solidFill>
                  <a:srgbClr val="FF5050"/>
                </a:solidFill>
              </a:rPr>
              <a:t>І. Дихателна система</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5362">
                                            <p:txEl>
                                              <p:charRg st="4294967295" end="4294967295"/>
                                            </p:txEl>
                                          </p:spTgt>
                                        </p:tgtEl>
                                        <p:attrNameLst>
                                          <p:attrName>style.visibility</p:attrName>
                                        </p:attrNameLst>
                                      </p:cBhvr>
                                      <p:to>
                                        <p:strVal val="visible"/>
                                      </p:to>
                                    </p:set>
                                    <p:anim calcmode="lin" valueType="num">
                                      <p:cBhvr>
                                        <p:cTn id="7" dur="1000" fill="hold"/>
                                        <p:tgtEl>
                                          <p:spTgt spid="15362">
                                            <p:txEl>
                                              <p:charRg st="4294967295" end="4294967295"/>
                                            </p:txEl>
                                          </p:spTgt>
                                        </p:tgtEl>
                                        <p:attrNameLst>
                                          <p:attrName>ppt_x</p:attrName>
                                        </p:attrNameLst>
                                      </p:cBhvr>
                                      <p:tavLst>
                                        <p:tav tm="0">
                                          <p:val>
                                            <p:strVal val="#ppt_x-.2"/>
                                          </p:val>
                                        </p:tav>
                                        <p:tav tm="100000">
                                          <p:val>
                                            <p:strVal val="#ppt_x"/>
                                          </p:val>
                                        </p:tav>
                                      </p:tavLst>
                                    </p:anim>
                                    <p:anim calcmode="lin" valueType="num">
                                      <p:cBhvr>
                                        <p:cTn id="8" dur="1000" fill="hold"/>
                                        <p:tgtEl>
                                          <p:spTgt spid="15362">
                                            <p:txEl>
                                              <p:charRg st="4294967295" end="4294967295"/>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5362">
                                            <p:txEl>
                                              <p:charRg st="4294967295" end="429496729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Lst>
  </p:timing>
</p:sld>
</file>

<file path=ppt/theme/theme1.xml><?xml version="1.0" encoding="utf-8"?>
<a:theme xmlns:a="http://schemas.openxmlformats.org/drawingml/2006/main" name="01159442">
  <a:themeElements>
    <a:clrScheme name="0115944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01159442">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99CC"/>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FF99CC"/>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0115944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0115944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0115944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0115944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0115944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0115944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0115944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0115944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0115944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0115944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0115944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0115944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1019</TotalTime>
  <Words>5016</Words>
  <Application>Microsoft Office PowerPoint</Application>
  <PresentationFormat>On-screen Show (4:3)</PresentationFormat>
  <Paragraphs>268</Paragraphs>
  <Slides>69</Slides>
  <Notes>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69</vt:i4>
      </vt:variant>
    </vt:vector>
  </HeadingPairs>
  <TitlesOfParts>
    <vt:vector size="71" baseType="lpstr">
      <vt:lpstr>01159442</vt:lpstr>
      <vt:lpstr>Chart</vt:lpstr>
      <vt:lpstr>  РАДИОТОКСИКОЛОГИЯ  </vt:lpstr>
      <vt:lpstr>Фактори, влияещи върху биологичния ефект при инкорпорация на радиоактивни вещества</vt:lpstr>
      <vt:lpstr>Фактори, влияещи върху биологичния ефект при инкорпорация на радиоактивни вещества</vt:lpstr>
      <vt:lpstr>Фактори, влияещи върху биологичния ефект при инкорпорация на радиоактивни вещества</vt:lpstr>
      <vt:lpstr>ПЪТИЩА НА ПОСТЪПВАНЕ НА РАДИОАКТИВНИТЕ ВЕЩЕСТВА В ОРГАНИЗМА</vt:lpstr>
      <vt:lpstr>PowerPoint Presentation</vt:lpstr>
      <vt:lpstr>Основни пътища за обмен на радионуклиди в организма</vt:lpstr>
      <vt:lpstr>Основни пътища за постъпване на РВ :</vt:lpstr>
      <vt:lpstr>І. Дихателна система</vt:lpstr>
      <vt:lpstr>PowerPoint Presentation</vt:lpstr>
      <vt:lpstr>PowerPoint Presentation</vt:lpstr>
      <vt:lpstr>PowerPoint Presentation</vt:lpstr>
      <vt:lpstr>Според размера на частиците аерозолите условно се делят на:</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Дихателна система: носоглътка, трахеобронхиален и белодробен отдели (a,b,c,d,e,f,g,h,i – части от пренесената активност от белите дробове в кръвта, стомашно-чревния тракт и лимфните възли)</vt:lpstr>
      <vt:lpstr>PowerPoint Presentation</vt:lpstr>
      <vt:lpstr>ІІ. Храносмилателна система</vt:lpstr>
      <vt:lpstr>PowerPoint Presentation</vt:lpstr>
      <vt:lpstr>PowerPoint Presentation</vt:lpstr>
      <vt:lpstr>PowerPoint Presentation</vt:lpstr>
      <vt:lpstr>PowerPoint Presentation</vt:lpstr>
      <vt:lpstr>PowerPoint Presentation</vt:lpstr>
      <vt:lpstr>PowerPoint Presentation</vt:lpstr>
      <vt:lpstr>Според коефициента на всмукване радионуклидите се разделят на 4 групи: </vt:lpstr>
      <vt:lpstr>Върху резорбцията оказва влияние: </vt:lpstr>
      <vt:lpstr>Върху резорбцията оказва влияние: </vt:lpstr>
      <vt:lpstr>Върху резорбцията оказва влияние: </vt:lpstr>
      <vt:lpstr>Върху резорбцията оказва влияние: </vt:lpstr>
      <vt:lpstr>ІІІ. Кожа</vt:lpstr>
      <vt:lpstr>PowerPoint Presentation</vt:lpstr>
      <vt:lpstr>Фактори, влияещи върху резорбцията:</vt:lpstr>
      <vt:lpstr>PowerPoint Presentation</vt:lpstr>
      <vt:lpstr>PowerPoint Presentation</vt:lpstr>
      <vt:lpstr>PowerPoint Presentation</vt:lpstr>
      <vt:lpstr>PowerPoint Presentation</vt:lpstr>
      <vt:lpstr>РАЗПРЕДЕЛЕНИЕ И ИЗВЕЖДАНЕ НА РАДИОНУКЛИДИТЕ</vt:lpstr>
      <vt:lpstr>PowerPoint Presentation</vt:lpstr>
      <vt:lpstr>PowerPoint Presentation</vt:lpstr>
      <vt:lpstr>PowerPoint Presentation</vt:lpstr>
      <vt:lpstr>PowerPoint Presentation</vt:lpstr>
      <vt:lpstr>По характера на разпределението си в организма радионуклидите се делят на 4 групи: </vt:lpstr>
      <vt:lpstr>PowerPoint Presentation</vt:lpstr>
      <vt:lpstr>Фактори, влияещи върху характера на разпределение на РВ в организма</vt:lpstr>
      <vt:lpstr>Фактори, влияещи върху характера на разпределение на РВ в организма</vt:lpstr>
      <vt:lpstr>Фактори, влияещи върху характера на разпределение на РВ в организма</vt:lpstr>
      <vt:lpstr>Фактори, влияещи върху характера на разпределение на РВ в организма</vt:lpstr>
      <vt:lpstr>Фактори, влияещи върху характера на разпределение на РВ в организма</vt:lpstr>
      <vt:lpstr>PowerPoint Presentation</vt:lpstr>
      <vt:lpstr>PowerPoint Presentation</vt:lpstr>
      <vt:lpstr>PowerPoint Presentation</vt:lpstr>
      <vt:lpstr>PowerPoint Presentation</vt:lpstr>
      <vt:lpstr>БИОЛОГИЧНО ДЕЙСТВИЕ НА ИНКОРПОРИРАНИТЕ РАДИОАКТИВНИ ВЕЩЕСТВА</vt:lpstr>
      <vt:lpstr>PowerPoint Presentation</vt:lpstr>
      <vt:lpstr>Фактори, от които зависи биологичното действие на инкорпорираните РВ:</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РАДИОТОКСИКОЛОГИЯ  </dc:title>
  <dc:creator>user</dc:creator>
  <cp:lastModifiedBy>User1</cp:lastModifiedBy>
  <cp:revision>148</cp:revision>
  <dcterms:created xsi:type="dcterms:W3CDTF">2007-05-04T10:44:43Z</dcterms:created>
  <dcterms:modified xsi:type="dcterms:W3CDTF">2020-06-03T05:48:32Z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TC011594421026</vt:lpwstr>
  </property>
</Properties>
</file>