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8"/>
  </p:notesMasterIdLst>
  <p:sldIdLst>
    <p:sldId id="256" r:id="rId2"/>
    <p:sldId id="495" r:id="rId3"/>
    <p:sldId id="378" r:id="rId4"/>
    <p:sldId id="314" r:id="rId5"/>
    <p:sldId id="477" r:id="rId6"/>
    <p:sldId id="258" r:id="rId7"/>
    <p:sldId id="486" r:id="rId8"/>
    <p:sldId id="496" r:id="rId9"/>
    <p:sldId id="494" r:id="rId10"/>
    <p:sldId id="416" r:id="rId11"/>
    <p:sldId id="423" r:id="rId12"/>
    <p:sldId id="425" r:id="rId13"/>
    <p:sldId id="384" r:id="rId14"/>
    <p:sldId id="427" r:id="rId15"/>
    <p:sldId id="498" r:id="rId16"/>
    <p:sldId id="386" r:id="rId17"/>
    <p:sldId id="388" r:id="rId18"/>
    <p:sldId id="429" r:id="rId19"/>
    <p:sldId id="431" r:id="rId20"/>
    <p:sldId id="433" r:id="rId21"/>
    <p:sldId id="435" r:id="rId22"/>
    <p:sldId id="437" r:id="rId23"/>
    <p:sldId id="439" r:id="rId24"/>
    <p:sldId id="390" r:id="rId25"/>
    <p:sldId id="491" r:id="rId26"/>
    <p:sldId id="441" r:id="rId27"/>
    <p:sldId id="392" r:id="rId28"/>
    <p:sldId id="499" r:id="rId29"/>
    <p:sldId id="445" r:id="rId30"/>
    <p:sldId id="447" r:id="rId31"/>
    <p:sldId id="449" r:id="rId32"/>
    <p:sldId id="451" r:id="rId33"/>
    <p:sldId id="453" r:id="rId34"/>
    <p:sldId id="398" r:id="rId35"/>
    <p:sldId id="400" r:id="rId36"/>
    <p:sldId id="402" r:id="rId37"/>
    <p:sldId id="455" r:id="rId38"/>
    <p:sldId id="457" r:id="rId39"/>
    <p:sldId id="488" r:id="rId40"/>
    <p:sldId id="461" r:id="rId41"/>
    <p:sldId id="459" r:id="rId42"/>
    <p:sldId id="374" r:id="rId43"/>
    <p:sldId id="376" r:id="rId44"/>
    <p:sldId id="468" r:id="rId45"/>
    <p:sldId id="466" r:id="rId46"/>
    <p:sldId id="465" r:id="rId47"/>
    <p:sldId id="284" r:id="rId48"/>
    <p:sldId id="339" r:id="rId49"/>
    <p:sldId id="343" r:id="rId50"/>
    <p:sldId id="345" r:id="rId51"/>
    <p:sldId id="470" r:id="rId52"/>
    <p:sldId id="471" r:id="rId53"/>
    <p:sldId id="473" r:id="rId54"/>
    <p:sldId id="474" r:id="rId55"/>
    <p:sldId id="306" r:id="rId56"/>
    <p:sldId id="412" r:id="rId57"/>
    <p:sldId id="312" r:id="rId58"/>
    <p:sldId id="478" r:id="rId59"/>
    <p:sldId id="479" r:id="rId60"/>
    <p:sldId id="480" r:id="rId61"/>
    <p:sldId id="482" r:id="rId62"/>
    <p:sldId id="490" r:id="rId63"/>
    <p:sldId id="483" r:id="rId64"/>
    <p:sldId id="484" r:id="rId65"/>
    <p:sldId id="485" r:id="rId66"/>
    <p:sldId id="487" r:id="rId67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00"/>
    <a:srgbClr val="003300"/>
    <a:srgbClr val="660066"/>
    <a:srgbClr val="FF3300"/>
    <a:srgbClr val="CC99FF"/>
    <a:srgbClr val="FFFFCC"/>
    <a:srgbClr val="FF9900"/>
    <a:srgbClr val="66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1527E-ABD6-40BD-95C7-52988420D571}" type="doc">
      <dgm:prSet loTypeId="urn:microsoft.com/office/officeart/2005/8/layout/l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762F5C2-85BC-4B3C-98A6-65325BCFA84C}">
      <dgm:prSet/>
      <dgm:spPr>
        <a:solidFill>
          <a:srgbClr val="00B050"/>
        </a:solidFill>
        <a:ln>
          <a:solidFill>
            <a:srgbClr val="000099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  <a:sp3d extrusionH="381000" contourW="38100" prstMaterial="matte">
          <a:bevelT prst="convex"/>
          <a:contourClr>
            <a:schemeClr val="lt1"/>
          </a:contourClr>
        </a:sp3d>
      </dgm:spPr>
      <dgm:t>
        <a:bodyPr/>
        <a:lstStyle/>
        <a:p>
          <a:pPr rtl="0"/>
          <a:r>
            <a:rPr lang="en-US" b="1" dirty="0" smtClean="0">
              <a:solidFill>
                <a:srgbClr val="000099"/>
              </a:solidFill>
            </a:rPr>
            <a:t>CRUSH  </a:t>
          </a:r>
          <a:r>
            <a:rPr lang="bg-BG" b="1" dirty="0" smtClean="0">
              <a:solidFill>
                <a:srgbClr val="000099"/>
              </a:solidFill>
            </a:rPr>
            <a:t>СИНДРОМ</a:t>
          </a:r>
        </a:p>
        <a:p>
          <a:pPr rtl="0"/>
          <a:endParaRPr lang="bg-BG" dirty="0">
            <a:solidFill>
              <a:srgbClr val="000099"/>
            </a:solidFill>
          </a:endParaRPr>
        </a:p>
      </dgm:t>
    </dgm:pt>
    <dgm:pt modelId="{BBB35D4C-4ACB-4EE2-9768-C11816DB0414}" type="parTrans" cxnId="{84398464-6C05-453A-9CD9-B09B3BABA072}">
      <dgm:prSet/>
      <dgm:spPr/>
      <dgm:t>
        <a:bodyPr/>
        <a:lstStyle/>
        <a:p>
          <a:endParaRPr lang="bg-BG"/>
        </a:p>
      </dgm:t>
    </dgm:pt>
    <dgm:pt modelId="{076D056A-59FF-45B0-A3FB-2D082DDE286D}" type="sibTrans" cxnId="{84398464-6C05-453A-9CD9-B09B3BABA072}">
      <dgm:prSet/>
      <dgm:spPr/>
      <dgm:t>
        <a:bodyPr/>
        <a:lstStyle/>
        <a:p>
          <a:endParaRPr lang="bg-BG"/>
        </a:p>
      </dgm:t>
    </dgm:pt>
    <dgm:pt modelId="{A548A531-2413-4DBC-961B-C53D657F90C7}" type="pres">
      <dgm:prSet presAssocID="{E571527E-ABD6-40BD-95C7-52988420D5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37A5C74D-9122-4BBA-A4A2-1C2D43C72766}" type="pres">
      <dgm:prSet presAssocID="{E762F5C2-85BC-4B3C-98A6-65325BCFA84C}" presName="horFlow" presStyleCnt="0"/>
      <dgm:spPr/>
    </dgm:pt>
    <dgm:pt modelId="{9877E921-CCC2-4455-99DD-9A79B257120C}" type="pres">
      <dgm:prSet presAssocID="{E762F5C2-85BC-4B3C-98A6-65325BCFA84C}" presName="bigChev" presStyleLbl="node1" presStyleIdx="0" presStyleCnt="1" custLinFactNeighborX="-1217" custLinFactNeighborY="-4435"/>
      <dgm:spPr/>
      <dgm:t>
        <a:bodyPr/>
        <a:lstStyle/>
        <a:p>
          <a:endParaRPr lang="bg-BG"/>
        </a:p>
      </dgm:t>
    </dgm:pt>
  </dgm:ptLst>
  <dgm:cxnLst>
    <dgm:cxn modelId="{3F3FB065-409D-456F-AEF1-A5712711EA1B}" type="presOf" srcId="{E762F5C2-85BC-4B3C-98A6-65325BCFA84C}" destId="{9877E921-CCC2-4455-99DD-9A79B257120C}" srcOrd="0" destOrd="0" presId="urn:microsoft.com/office/officeart/2005/8/layout/lProcess3"/>
    <dgm:cxn modelId="{5147753C-5E8C-4528-A273-740F4DE1A580}" type="presOf" srcId="{E571527E-ABD6-40BD-95C7-52988420D571}" destId="{A548A531-2413-4DBC-961B-C53D657F90C7}" srcOrd="0" destOrd="0" presId="urn:microsoft.com/office/officeart/2005/8/layout/lProcess3"/>
    <dgm:cxn modelId="{84398464-6C05-453A-9CD9-B09B3BABA072}" srcId="{E571527E-ABD6-40BD-95C7-52988420D571}" destId="{E762F5C2-85BC-4B3C-98A6-65325BCFA84C}" srcOrd="0" destOrd="0" parTransId="{BBB35D4C-4ACB-4EE2-9768-C11816DB0414}" sibTransId="{076D056A-59FF-45B0-A3FB-2D082DDE286D}"/>
    <dgm:cxn modelId="{A654A22D-FC38-417F-87CA-464EC0C79D4F}" type="presParOf" srcId="{A548A531-2413-4DBC-961B-C53D657F90C7}" destId="{37A5C74D-9122-4BBA-A4A2-1C2D43C72766}" srcOrd="0" destOrd="0" presId="urn:microsoft.com/office/officeart/2005/8/layout/lProcess3"/>
    <dgm:cxn modelId="{F2EA164E-DCEE-49AD-8FE3-8AE1407B98FF}" type="presParOf" srcId="{37A5C74D-9122-4BBA-A4A2-1C2D43C72766}" destId="{9877E921-CCC2-4455-99DD-9A79B257120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4CA33-5312-4E5F-99AD-B164C1D7AB9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0408F6B-497F-41DD-89DF-37BACE3234A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g-BG" sz="3800" b="1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rPr>
            <a:t>ПАТОГЕНЕЗА</a:t>
          </a:r>
          <a:endParaRPr lang="bg-BG" sz="3800" b="1" dirty="0">
            <a:solidFill>
              <a:srgbClr val="FFFF66"/>
            </a:solidFill>
            <a:latin typeface="Arial" pitchFamily="34" charset="0"/>
            <a:cs typeface="Arial" pitchFamily="34" charset="0"/>
          </a:endParaRPr>
        </a:p>
      </dgm:t>
    </dgm:pt>
    <dgm:pt modelId="{A4736620-1FAD-4AA5-AC6B-385D0F099FAF}" type="parTrans" cxnId="{821373E1-C031-42B0-856F-B29E0293D7D3}">
      <dgm:prSet/>
      <dgm:spPr/>
      <dgm:t>
        <a:bodyPr/>
        <a:lstStyle/>
        <a:p>
          <a:endParaRPr lang="bg-BG"/>
        </a:p>
      </dgm:t>
    </dgm:pt>
    <dgm:pt modelId="{8F9171DA-10A1-488E-86CD-55A3FE51030D}" type="sibTrans" cxnId="{821373E1-C031-42B0-856F-B29E0293D7D3}">
      <dgm:prSet/>
      <dgm:spPr/>
      <dgm:t>
        <a:bodyPr/>
        <a:lstStyle/>
        <a:p>
          <a:endParaRPr lang="bg-BG"/>
        </a:p>
      </dgm:t>
    </dgm:pt>
    <dgm:pt modelId="{4A968A80-6027-4FFE-B612-61A14DD99AAD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3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CRUSHING</a:t>
          </a:r>
          <a:r>
            <a:rPr lang="bg-BG" sz="3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/СМАЧКВАНЕ</a:t>
          </a:r>
          <a:endParaRPr lang="bg-BG" sz="3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E095C9C-F019-453F-B538-3B6DCFE44BD7}" type="parTrans" cxnId="{AC05466F-06E9-49B2-BBDB-59587378F6DB}">
      <dgm:prSet/>
      <dgm:spPr/>
      <dgm:t>
        <a:bodyPr/>
        <a:lstStyle/>
        <a:p>
          <a:endParaRPr lang="bg-BG"/>
        </a:p>
      </dgm:t>
    </dgm:pt>
    <dgm:pt modelId="{F487544E-1327-408D-90CE-7428BF0A7E90}" type="sibTrans" cxnId="{AC05466F-06E9-49B2-BBDB-59587378F6DB}">
      <dgm:prSet/>
      <dgm:spPr/>
      <dgm:t>
        <a:bodyPr/>
        <a:lstStyle/>
        <a:p>
          <a:endParaRPr lang="bg-BG"/>
        </a:p>
      </dgm:t>
    </dgm:pt>
    <dgm:pt modelId="{E244B66A-698A-4C74-90F0-EA8C840CC284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g-BG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ИСХЕМИЧНО УВРЕЖДАНЕ НА МУСКУЛИТЕ</a:t>
          </a:r>
          <a:endParaRPr lang="bg-BG" b="1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gm:t>
    </dgm:pt>
    <dgm:pt modelId="{B3373C50-DC48-44B1-ABAB-DABDB507FFA5}" type="parTrans" cxnId="{8BD326C2-40DA-4C8D-BC0A-4F559C22C5C3}">
      <dgm:prSet/>
      <dgm:spPr/>
      <dgm:t>
        <a:bodyPr/>
        <a:lstStyle/>
        <a:p>
          <a:endParaRPr lang="bg-BG"/>
        </a:p>
      </dgm:t>
    </dgm:pt>
    <dgm:pt modelId="{66511BBD-6D86-40B0-85A3-C9431519C99F}" type="sibTrans" cxnId="{8BD326C2-40DA-4C8D-BC0A-4F559C22C5C3}">
      <dgm:prSet/>
      <dgm:spPr/>
      <dgm:t>
        <a:bodyPr/>
        <a:lstStyle/>
        <a:p>
          <a:endParaRPr lang="bg-BG"/>
        </a:p>
      </dgm:t>
    </dgm:pt>
    <dgm:pt modelId="{80426DCE-73D7-4174-A3C9-5C94FF3292F5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bg-BG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ОСВОБОЖДАВАНЕ НА ТОКСИЧНИ МЕТАБОЛИТИ</a:t>
          </a:r>
          <a:endParaRPr lang="bg-BG" b="1" dirty="0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B9456A6D-9035-4225-B99B-7E9BF5FED4BF}" type="parTrans" cxnId="{B57C089A-5782-4349-B4A7-7E6F98088974}">
      <dgm:prSet/>
      <dgm:spPr/>
      <dgm:t>
        <a:bodyPr/>
        <a:lstStyle/>
        <a:p>
          <a:endParaRPr lang="bg-BG"/>
        </a:p>
      </dgm:t>
    </dgm:pt>
    <dgm:pt modelId="{9E8303BD-D1E9-4532-B7E9-AD729C0DEEF8}" type="sibTrans" cxnId="{B57C089A-5782-4349-B4A7-7E6F98088974}">
      <dgm:prSet/>
      <dgm:spPr/>
      <dgm:t>
        <a:bodyPr/>
        <a:lstStyle/>
        <a:p>
          <a:endParaRPr lang="bg-BG"/>
        </a:p>
      </dgm:t>
    </dgm:pt>
    <dgm:pt modelId="{3428EDEC-B710-4FC2-825C-107990ADCE8D}" type="pres">
      <dgm:prSet presAssocID="{1C84CA33-5312-4E5F-99AD-B164C1D7AB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184A8AE-0C2C-402F-B7C5-CA2F27A15484}" type="pres">
      <dgm:prSet presAssocID="{80426DCE-73D7-4174-A3C9-5C94FF3292F5}" presName="boxAndChildren" presStyleCnt="0"/>
      <dgm:spPr/>
    </dgm:pt>
    <dgm:pt modelId="{E2EDC1A2-4284-441B-8296-96F0B8CAD13D}" type="pres">
      <dgm:prSet presAssocID="{80426DCE-73D7-4174-A3C9-5C94FF3292F5}" presName="parentTextBox" presStyleLbl="node1" presStyleIdx="0" presStyleCnt="3" custLinFactNeighborX="388" custLinFactNeighborY="-1900"/>
      <dgm:spPr/>
      <dgm:t>
        <a:bodyPr/>
        <a:lstStyle/>
        <a:p>
          <a:endParaRPr lang="bg-BG"/>
        </a:p>
      </dgm:t>
    </dgm:pt>
    <dgm:pt modelId="{58199204-735A-431B-83EA-04FA79F86138}" type="pres">
      <dgm:prSet presAssocID="{66511BBD-6D86-40B0-85A3-C9431519C99F}" presName="sp" presStyleCnt="0"/>
      <dgm:spPr/>
    </dgm:pt>
    <dgm:pt modelId="{6320B3DD-7E27-47DF-9710-241A23F4FEEC}" type="pres">
      <dgm:prSet presAssocID="{E244B66A-698A-4C74-90F0-EA8C840CC284}" presName="arrowAndChildren" presStyleCnt="0"/>
      <dgm:spPr/>
    </dgm:pt>
    <dgm:pt modelId="{6972ADDA-D7E8-4953-81A1-E831081684F1}" type="pres">
      <dgm:prSet presAssocID="{E244B66A-698A-4C74-90F0-EA8C840CC284}" presName="parentTextArrow" presStyleLbl="node1" presStyleIdx="1" presStyleCnt="3"/>
      <dgm:spPr/>
      <dgm:t>
        <a:bodyPr/>
        <a:lstStyle/>
        <a:p>
          <a:endParaRPr lang="bg-BG"/>
        </a:p>
      </dgm:t>
    </dgm:pt>
    <dgm:pt modelId="{C94CECA6-6C1C-4BDD-B261-95D0A49FB7BB}" type="pres">
      <dgm:prSet presAssocID="{8F9171DA-10A1-488E-86CD-55A3FE51030D}" presName="sp" presStyleCnt="0"/>
      <dgm:spPr/>
    </dgm:pt>
    <dgm:pt modelId="{4B3E2313-9769-4D82-8F7F-A3039456148B}" type="pres">
      <dgm:prSet presAssocID="{B0408F6B-497F-41DD-89DF-37BACE3234A6}" presName="arrowAndChildren" presStyleCnt="0"/>
      <dgm:spPr/>
    </dgm:pt>
    <dgm:pt modelId="{D2D8F8CF-6975-4E38-8F7C-AFBF4C1EF51B}" type="pres">
      <dgm:prSet presAssocID="{B0408F6B-497F-41DD-89DF-37BACE3234A6}" presName="parentTextArrow" presStyleLbl="node1" presStyleIdx="1" presStyleCnt="3"/>
      <dgm:spPr/>
      <dgm:t>
        <a:bodyPr/>
        <a:lstStyle/>
        <a:p>
          <a:endParaRPr lang="bg-BG"/>
        </a:p>
      </dgm:t>
    </dgm:pt>
    <dgm:pt modelId="{0761CD90-55A4-4394-99F1-6D1186F288FC}" type="pres">
      <dgm:prSet presAssocID="{B0408F6B-497F-41DD-89DF-37BACE3234A6}" presName="arrow" presStyleLbl="node1" presStyleIdx="2" presStyleCnt="3" custLinFactNeighborX="-793" custLinFactNeighborY="975"/>
      <dgm:spPr/>
      <dgm:t>
        <a:bodyPr/>
        <a:lstStyle/>
        <a:p>
          <a:endParaRPr lang="bg-BG"/>
        </a:p>
      </dgm:t>
    </dgm:pt>
    <dgm:pt modelId="{48689A2B-9B54-4388-A50B-ABD5EF49879A}" type="pres">
      <dgm:prSet presAssocID="{B0408F6B-497F-41DD-89DF-37BACE3234A6}" presName="descendantArrow" presStyleCnt="0"/>
      <dgm:spPr/>
    </dgm:pt>
    <dgm:pt modelId="{2BEBA698-4E78-42CB-A7AB-E889C3A1C65D}" type="pres">
      <dgm:prSet presAssocID="{4A968A80-6027-4FFE-B612-61A14DD99AAD}" presName="childTextArrow" presStyleLbl="fgAccFollowNode1" presStyleIdx="0" presStyleCnt="1" custScaleX="2000000" custLinFactNeighborX="-244" custLinFactNeighborY="-626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F36C44D-D71B-46C9-91E5-DBEC7D4EBA51}" type="presOf" srcId="{B0408F6B-497F-41DD-89DF-37BACE3234A6}" destId="{D2D8F8CF-6975-4E38-8F7C-AFBF4C1EF51B}" srcOrd="0" destOrd="0" presId="urn:microsoft.com/office/officeart/2005/8/layout/process4"/>
    <dgm:cxn modelId="{B57C089A-5782-4349-B4A7-7E6F98088974}" srcId="{1C84CA33-5312-4E5F-99AD-B164C1D7AB94}" destId="{80426DCE-73D7-4174-A3C9-5C94FF3292F5}" srcOrd="2" destOrd="0" parTransId="{B9456A6D-9035-4225-B99B-7E9BF5FED4BF}" sibTransId="{9E8303BD-D1E9-4532-B7E9-AD729C0DEEF8}"/>
    <dgm:cxn modelId="{CDFF83F3-180E-4C44-B7CC-BB95149B745A}" type="presOf" srcId="{4A968A80-6027-4FFE-B612-61A14DD99AAD}" destId="{2BEBA698-4E78-42CB-A7AB-E889C3A1C65D}" srcOrd="0" destOrd="0" presId="urn:microsoft.com/office/officeart/2005/8/layout/process4"/>
    <dgm:cxn modelId="{C3282E7E-82F1-4FB4-AC33-6B87695AE367}" type="presOf" srcId="{E244B66A-698A-4C74-90F0-EA8C840CC284}" destId="{6972ADDA-D7E8-4953-81A1-E831081684F1}" srcOrd="0" destOrd="0" presId="urn:microsoft.com/office/officeart/2005/8/layout/process4"/>
    <dgm:cxn modelId="{56D74AA2-EB5C-4948-B235-37C2B3BC3A81}" type="presOf" srcId="{1C84CA33-5312-4E5F-99AD-B164C1D7AB94}" destId="{3428EDEC-B710-4FC2-825C-107990ADCE8D}" srcOrd="0" destOrd="0" presId="urn:microsoft.com/office/officeart/2005/8/layout/process4"/>
    <dgm:cxn modelId="{7A0077C7-70EA-463A-BDA7-B2341B21EA7E}" type="presOf" srcId="{B0408F6B-497F-41DD-89DF-37BACE3234A6}" destId="{0761CD90-55A4-4394-99F1-6D1186F288FC}" srcOrd="1" destOrd="0" presId="urn:microsoft.com/office/officeart/2005/8/layout/process4"/>
    <dgm:cxn modelId="{821373E1-C031-42B0-856F-B29E0293D7D3}" srcId="{1C84CA33-5312-4E5F-99AD-B164C1D7AB94}" destId="{B0408F6B-497F-41DD-89DF-37BACE3234A6}" srcOrd="0" destOrd="0" parTransId="{A4736620-1FAD-4AA5-AC6B-385D0F099FAF}" sibTransId="{8F9171DA-10A1-488E-86CD-55A3FE51030D}"/>
    <dgm:cxn modelId="{29BE3176-4214-4DCB-8087-93B7EEBE833C}" type="presOf" srcId="{80426DCE-73D7-4174-A3C9-5C94FF3292F5}" destId="{E2EDC1A2-4284-441B-8296-96F0B8CAD13D}" srcOrd="0" destOrd="0" presId="urn:microsoft.com/office/officeart/2005/8/layout/process4"/>
    <dgm:cxn modelId="{8BD326C2-40DA-4C8D-BC0A-4F559C22C5C3}" srcId="{1C84CA33-5312-4E5F-99AD-B164C1D7AB94}" destId="{E244B66A-698A-4C74-90F0-EA8C840CC284}" srcOrd="1" destOrd="0" parTransId="{B3373C50-DC48-44B1-ABAB-DABDB507FFA5}" sibTransId="{66511BBD-6D86-40B0-85A3-C9431519C99F}"/>
    <dgm:cxn modelId="{AC05466F-06E9-49B2-BBDB-59587378F6DB}" srcId="{B0408F6B-497F-41DD-89DF-37BACE3234A6}" destId="{4A968A80-6027-4FFE-B612-61A14DD99AAD}" srcOrd="0" destOrd="0" parTransId="{5E095C9C-F019-453F-B538-3B6DCFE44BD7}" sibTransId="{F487544E-1327-408D-90CE-7428BF0A7E90}"/>
    <dgm:cxn modelId="{D1978596-576C-4385-9FAC-EA647D7B9FE0}" type="presParOf" srcId="{3428EDEC-B710-4FC2-825C-107990ADCE8D}" destId="{F184A8AE-0C2C-402F-B7C5-CA2F27A15484}" srcOrd="0" destOrd="0" presId="urn:microsoft.com/office/officeart/2005/8/layout/process4"/>
    <dgm:cxn modelId="{8FCF40B6-E4BD-4BB7-AC67-274ECA81B8E3}" type="presParOf" srcId="{F184A8AE-0C2C-402F-B7C5-CA2F27A15484}" destId="{E2EDC1A2-4284-441B-8296-96F0B8CAD13D}" srcOrd="0" destOrd="0" presId="urn:microsoft.com/office/officeart/2005/8/layout/process4"/>
    <dgm:cxn modelId="{06C50845-BF73-4859-9B23-0D6D0B7DA2DC}" type="presParOf" srcId="{3428EDEC-B710-4FC2-825C-107990ADCE8D}" destId="{58199204-735A-431B-83EA-04FA79F86138}" srcOrd="1" destOrd="0" presId="urn:microsoft.com/office/officeart/2005/8/layout/process4"/>
    <dgm:cxn modelId="{BC2A09F6-1195-4282-BAC5-470589C99A48}" type="presParOf" srcId="{3428EDEC-B710-4FC2-825C-107990ADCE8D}" destId="{6320B3DD-7E27-47DF-9710-241A23F4FEEC}" srcOrd="2" destOrd="0" presId="urn:microsoft.com/office/officeart/2005/8/layout/process4"/>
    <dgm:cxn modelId="{570F8EE5-7FFE-402E-B784-D69F8CFC1681}" type="presParOf" srcId="{6320B3DD-7E27-47DF-9710-241A23F4FEEC}" destId="{6972ADDA-D7E8-4953-81A1-E831081684F1}" srcOrd="0" destOrd="0" presId="urn:microsoft.com/office/officeart/2005/8/layout/process4"/>
    <dgm:cxn modelId="{9DE0E580-1F93-4FC0-BD32-4674B1BD51F9}" type="presParOf" srcId="{3428EDEC-B710-4FC2-825C-107990ADCE8D}" destId="{C94CECA6-6C1C-4BDD-B261-95D0A49FB7BB}" srcOrd="3" destOrd="0" presId="urn:microsoft.com/office/officeart/2005/8/layout/process4"/>
    <dgm:cxn modelId="{FC05E0BF-D365-4FED-AE4C-7F4482148045}" type="presParOf" srcId="{3428EDEC-B710-4FC2-825C-107990ADCE8D}" destId="{4B3E2313-9769-4D82-8F7F-A3039456148B}" srcOrd="4" destOrd="0" presId="urn:microsoft.com/office/officeart/2005/8/layout/process4"/>
    <dgm:cxn modelId="{DABEF78E-AFDF-4E75-8E01-1FC37E2EC03F}" type="presParOf" srcId="{4B3E2313-9769-4D82-8F7F-A3039456148B}" destId="{D2D8F8CF-6975-4E38-8F7C-AFBF4C1EF51B}" srcOrd="0" destOrd="0" presId="urn:microsoft.com/office/officeart/2005/8/layout/process4"/>
    <dgm:cxn modelId="{842072E7-D223-475A-9D6E-592780D22698}" type="presParOf" srcId="{4B3E2313-9769-4D82-8F7F-A3039456148B}" destId="{0761CD90-55A4-4394-99F1-6D1186F288FC}" srcOrd="1" destOrd="0" presId="urn:microsoft.com/office/officeart/2005/8/layout/process4"/>
    <dgm:cxn modelId="{2A59629F-36C0-46B6-A1BB-83DEF8D5A068}" type="presParOf" srcId="{4B3E2313-9769-4D82-8F7F-A3039456148B}" destId="{48689A2B-9B54-4388-A50B-ABD5EF49879A}" srcOrd="2" destOrd="0" presId="urn:microsoft.com/office/officeart/2005/8/layout/process4"/>
    <dgm:cxn modelId="{9A48892C-F202-4987-86D0-82B689DE6E20}" type="presParOf" srcId="{48689A2B-9B54-4388-A50B-ABD5EF49879A}" destId="{2BEBA698-4E78-42CB-A7AB-E889C3A1C6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D9C22-C503-4B31-85CE-7A04759E7F1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EECBD80-B40C-4BA5-9E38-BA323EE76FCD}">
      <dgm:prSet custT="1"/>
      <dgm:spPr>
        <a:solidFill>
          <a:srgbClr val="003300"/>
        </a:solidFill>
      </dgm:spPr>
      <dgm:t>
        <a:bodyPr/>
        <a:lstStyle/>
        <a:p>
          <a:pPr rtl="0"/>
          <a:r>
            <a:rPr lang="bg-BG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Компресия на крайник</a:t>
          </a:r>
          <a:endParaRPr lang="bg-BG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793D4C7-8804-4170-A7EF-163AC4EDC3FA}" type="parTrans" cxnId="{164DFD57-2E41-437F-BA93-B11C0320146F}">
      <dgm:prSet/>
      <dgm:spPr/>
      <dgm:t>
        <a:bodyPr/>
        <a:lstStyle/>
        <a:p>
          <a:endParaRPr lang="bg-BG"/>
        </a:p>
      </dgm:t>
    </dgm:pt>
    <dgm:pt modelId="{40C8F2A5-6216-4945-85FD-8BB352A464BF}" type="sibTrans" cxnId="{164DFD57-2E41-437F-BA93-B11C0320146F}">
      <dgm:prSet/>
      <dgm:spPr/>
      <dgm:t>
        <a:bodyPr/>
        <a:lstStyle/>
        <a:p>
          <a:endParaRPr lang="bg-BG"/>
        </a:p>
      </dgm:t>
    </dgm:pt>
    <dgm:pt modelId="{B4A79491-FD68-41CE-9FB3-F1E6A676DE03}" type="pres">
      <dgm:prSet presAssocID="{43AD9C22-C503-4B31-85CE-7A04759E7F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5EF175EF-DEF8-4EE0-8598-87A1AC058ED4}" type="pres">
      <dgm:prSet presAssocID="{43AD9C22-C503-4B31-85CE-7A04759E7F1B}" presName="fgShape" presStyleLbl="fgShp" presStyleIdx="0" presStyleCnt="1"/>
      <dgm:spPr/>
    </dgm:pt>
    <dgm:pt modelId="{2908DA87-D8E0-4CC4-9A65-DE8D593A473A}" type="pres">
      <dgm:prSet presAssocID="{43AD9C22-C503-4B31-85CE-7A04759E7F1B}" presName="linComp" presStyleCnt="0"/>
      <dgm:spPr/>
    </dgm:pt>
    <dgm:pt modelId="{6E5DFFBA-1EC2-4156-80FF-2E51A3EB8996}" type="pres">
      <dgm:prSet presAssocID="{1EECBD80-B40C-4BA5-9E38-BA323EE76FCD}" presName="compNode" presStyleCnt="0"/>
      <dgm:spPr/>
    </dgm:pt>
    <dgm:pt modelId="{35EEA6B2-0AF1-43D0-9360-B90ED4CA774D}" type="pres">
      <dgm:prSet presAssocID="{1EECBD80-B40C-4BA5-9E38-BA323EE76FCD}" presName="bkgdShape" presStyleLbl="node1" presStyleIdx="0" presStyleCnt="1" custLinFactNeighborX="-1609"/>
      <dgm:spPr/>
      <dgm:t>
        <a:bodyPr/>
        <a:lstStyle/>
        <a:p>
          <a:endParaRPr lang="bg-BG"/>
        </a:p>
      </dgm:t>
    </dgm:pt>
    <dgm:pt modelId="{5D4D60F1-7EE7-4B1E-BBFF-1474A81EF073}" type="pres">
      <dgm:prSet presAssocID="{1EECBD80-B40C-4BA5-9E38-BA323EE76FC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E2F81AD-E550-40C6-8DC4-02C45ACB0A9F}" type="pres">
      <dgm:prSet presAssocID="{1EECBD80-B40C-4BA5-9E38-BA323EE76FCD}" presName="invisiNode" presStyleLbl="node1" presStyleIdx="0" presStyleCnt="1"/>
      <dgm:spPr/>
    </dgm:pt>
    <dgm:pt modelId="{BABDE593-428E-4A6E-83E6-165AA5A35D40}" type="pres">
      <dgm:prSet presAssocID="{1EECBD80-B40C-4BA5-9E38-BA323EE76FCD}" presName="imagNode" presStyleLbl="fgImgPlace1" presStyleIdx="0" presStyleCnt="1"/>
      <dgm:spPr/>
    </dgm:pt>
  </dgm:ptLst>
  <dgm:cxnLst>
    <dgm:cxn modelId="{08681D1C-554D-49BB-A4FA-F523EFF5005B}" type="presOf" srcId="{1EECBD80-B40C-4BA5-9E38-BA323EE76FCD}" destId="{35EEA6B2-0AF1-43D0-9360-B90ED4CA774D}" srcOrd="0" destOrd="0" presId="urn:microsoft.com/office/officeart/2005/8/layout/hList7"/>
    <dgm:cxn modelId="{CFA5F3F3-EFD7-4299-80AB-F111CD42DE87}" type="presOf" srcId="{43AD9C22-C503-4B31-85CE-7A04759E7F1B}" destId="{B4A79491-FD68-41CE-9FB3-F1E6A676DE03}" srcOrd="0" destOrd="0" presId="urn:microsoft.com/office/officeart/2005/8/layout/hList7"/>
    <dgm:cxn modelId="{F629D667-671B-4BFD-8171-818CD09C9029}" type="presOf" srcId="{1EECBD80-B40C-4BA5-9E38-BA323EE76FCD}" destId="{5D4D60F1-7EE7-4B1E-BBFF-1474A81EF073}" srcOrd="1" destOrd="0" presId="urn:microsoft.com/office/officeart/2005/8/layout/hList7"/>
    <dgm:cxn modelId="{164DFD57-2E41-437F-BA93-B11C0320146F}" srcId="{43AD9C22-C503-4B31-85CE-7A04759E7F1B}" destId="{1EECBD80-B40C-4BA5-9E38-BA323EE76FCD}" srcOrd="0" destOrd="0" parTransId="{1793D4C7-8804-4170-A7EF-163AC4EDC3FA}" sibTransId="{40C8F2A5-6216-4945-85FD-8BB352A464BF}"/>
    <dgm:cxn modelId="{F6E8AFFB-7957-4EC5-BE53-AA7B9FF4EA72}" type="presParOf" srcId="{B4A79491-FD68-41CE-9FB3-F1E6A676DE03}" destId="{5EF175EF-DEF8-4EE0-8598-87A1AC058ED4}" srcOrd="0" destOrd="0" presId="urn:microsoft.com/office/officeart/2005/8/layout/hList7"/>
    <dgm:cxn modelId="{86826D77-E335-4C63-B822-5A427B1EA17E}" type="presParOf" srcId="{B4A79491-FD68-41CE-9FB3-F1E6A676DE03}" destId="{2908DA87-D8E0-4CC4-9A65-DE8D593A473A}" srcOrd="1" destOrd="0" presId="urn:microsoft.com/office/officeart/2005/8/layout/hList7"/>
    <dgm:cxn modelId="{AE248260-5C1F-473E-8835-547E39D762D4}" type="presParOf" srcId="{2908DA87-D8E0-4CC4-9A65-DE8D593A473A}" destId="{6E5DFFBA-1EC2-4156-80FF-2E51A3EB8996}" srcOrd="0" destOrd="0" presId="urn:microsoft.com/office/officeart/2005/8/layout/hList7"/>
    <dgm:cxn modelId="{6B52DA99-D147-406F-B2FE-B5E977819593}" type="presParOf" srcId="{6E5DFFBA-1EC2-4156-80FF-2E51A3EB8996}" destId="{35EEA6B2-0AF1-43D0-9360-B90ED4CA774D}" srcOrd="0" destOrd="0" presId="urn:microsoft.com/office/officeart/2005/8/layout/hList7"/>
    <dgm:cxn modelId="{A8407F36-D8A5-4E3B-8E70-C2198D66790E}" type="presParOf" srcId="{6E5DFFBA-1EC2-4156-80FF-2E51A3EB8996}" destId="{5D4D60F1-7EE7-4B1E-BBFF-1474A81EF073}" srcOrd="1" destOrd="0" presId="urn:microsoft.com/office/officeart/2005/8/layout/hList7"/>
    <dgm:cxn modelId="{68E12C51-2E5B-4A46-A228-D32D80943236}" type="presParOf" srcId="{6E5DFFBA-1EC2-4156-80FF-2E51A3EB8996}" destId="{1E2F81AD-E550-40C6-8DC4-02C45ACB0A9F}" srcOrd="2" destOrd="0" presId="urn:microsoft.com/office/officeart/2005/8/layout/hList7"/>
    <dgm:cxn modelId="{88A04CF9-51A7-4673-A7A8-292211329E9E}" type="presParOf" srcId="{6E5DFFBA-1EC2-4156-80FF-2E51A3EB8996}" destId="{BABDE593-428E-4A6E-83E6-165AA5A35D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361D28-5D86-42AA-AD37-5428D0BC6C2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248506D-CD1A-4487-BBD2-08A2D53CFB4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Crush </a:t>
          </a:r>
          <a:r>
            <a:rPr lang="bg-BG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увреждане</a:t>
          </a:r>
          <a:endParaRPr lang="bg-BG" sz="32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1329EEEC-54E4-496A-99EF-4D17E6AC46AE}" type="parTrans" cxnId="{3CF07A79-8226-4EF9-A345-58843400FDDD}">
      <dgm:prSet/>
      <dgm:spPr/>
      <dgm:t>
        <a:bodyPr/>
        <a:lstStyle/>
        <a:p>
          <a:endParaRPr lang="bg-BG"/>
        </a:p>
      </dgm:t>
    </dgm:pt>
    <dgm:pt modelId="{119E833D-BD12-4A6E-864C-CCEA25538560}" type="sibTrans" cxnId="{3CF07A79-8226-4EF9-A345-58843400FDDD}">
      <dgm:prSet/>
      <dgm:spPr>
        <a:solidFill>
          <a:srgbClr val="990000"/>
        </a:solidFill>
      </dgm:spPr>
      <dgm:t>
        <a:bodyPr/>
        <a:lstStyle/>
        <a:p>
          <a:endParaRPr lang="bg-BG"/>
        </a:p>
      </dgm:t>
    </dgm:pt>
    <dgm:pt modelId="{EE3CD304-D68A-482E-809C-D041097E24DA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3200" b="1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rPr>
            <a:t>Crush </a:t>
          </a:r>
          <a:r>
            <a:rPr lang="bg-BG" sz="3200" b="1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rPr>
            <a:t>синдром</a:t>
          </a:r>
          <a:endParaRPr lang="bg-BG" sz="3200" dirty="0">
            <a:solidFill>
              <a:srgbClr val="FF9900"/>
            </a:solidFill>
            <a:latin typeface="Arial" pitchFamily="34" charset="0"/>
            <a:cs typeface="Arial" pitchFamily="34" charset="0"/>
          </a:endParaRPr>
        </a:p>
      </dgm:t>
    </dgm:pt>
    <dgm:pt modelId="{B1CDB2F1-ADD4-4A6F-9EDB-EFD899BF2B83}" type="parTrans" cxnId="{5B6A01D2-4C92-49E5-B4F2-5065D5215B00}">
      <dgm:prSet/>
      <dgm:spPr/>
      <dgm:t>
        <a:bodyPr/>
        <a:lstStyle/>
        <a:p>
          <a:endParaRPr lang="bg-BG"/>
        </a:p>
      </dgm:t>
    </dgm:pt>
    <dgm:pt modelId="{669DD85A-70FE-44D1-8EFE-6240EF33B63D}" type="sibTrans" cxnId="{5B6A01D2-4C92-49E5-B4F2-5065D5215B00}">
      <dgm:prSet/>
      <dgm:spPr>
        <a:solidFill>
          <a:srgbClr val="990000"/>
        </a:solidFill>
      </dgm:spPr>
      <dgm:t>
        <a:bodyPr/>
        <a:lstStyle/>
        <a:p>
          <a:endParaRPr lang="bg-BG" dirty="0"/>
        </a:p>
      </dgm:t>
    </dgm:pt>
    <dgm:pt modelId="{BA100FC2-B824-4D40-8966-712F0BD71F2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32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Compartment </a:t>
          </a:r>
          <a:r>
            <a:rPr lang="bg-BG" sz="32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синдром</a:t>
          </a:r>
          <a:endParaRPr lang="bg-BG" sz="3200" b="1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gm:t>
    </dgm:pt>
    <dgm:pt modelId="{593AB20E-5B2A-4148-9C9A-24F7288B09FB}" type="parTrans" cxnId="{BF1A132C-B8D1-4805-831C-7CF73E49AC9C}">
      <dgm:prSet/>
      <dgm:spPr/>
      <dgm:t>
        <a:bodyPr/>
        <a:lstStyle/>
        <a:p>
          <a:endParaRPr lang="bg-BG"/>
        </a:p>
      </dgm:t>
    </dgm:pt>
    <dgm:pt modelId="{BAAD8652-CE06-4D05-8C95-7F82C91E82C9}" type="sibTrans" cxnId="{BF1A132C-B8D1-4805-831C-7CF73E49AC9C}">
      <dgm:prSet/>
      <dgm:spPr>
        <a:solidFill>
          <a:srgbClr val="990000"/>
        </a:solidFill>
      </dgm:spPr>
      <dgm:t>
        <a:bodyPr/>
        <a:lstStyle/>
        <a:p>
          <a:endParaRPr lang="bg-BG"/>
        </a:p>
      </dgm:t>
    </dgm:pt>
    <dgm:pt modelId="{3A7753E6-569C-4282-856E-8DBD3333A0E5}" type="pres">
      <dgm:prSet presAssocID="{2F361D28-5D86-42AA-AD37-5428D0BC6C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D6AA793-1278-498A-9756-79261DA32F3E}" type="pres">
      <dgm:prSet presAssocID="{8248506D-CD1A-4487-BBD2-08A2D53CFB41}" presName="node" presStyleLbl="node1" presStyleIdx="0" presStyleCnt="3" custScaleX="250208" custScaleY="11876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301E5A6-A4A9-452E-8A0A-8345770AFA96}" type="pres">
      <dgm:prSet presAssocID="{119E833D-BD12-4A6E-864C-CCEA25538560}" presName="sibTrans" presStyleLbl="sibTrans2D1" presStyleIdx="0" presStyleCnt="3" custScaleX="355231"/>
      <dgm:spPr/>
      <dgm:t>
        <a:bodyPr/>
        <a:lstStyle/>
        <a:p>
          <a:endParaRPr lang="bg-BG"/>
        </a:p>
      </dgm:t>
    </dgm:pt>
    <dgm:pt modelId="{0184CEA2-F787-4B90-AD60-EA6CF380CF8C}" type="pres">
      <dgm:prSet presAssocID="{119E833D-BD12-4A6E-864C-CCEA25538560}" presName="connectorText" presStyleLbl="sibTrans2D1" presStyleIdx="0" presStyleCnt="3"/>
      <dgm:spPr/>
      <dgm:t>
        <a:bodyPr/>
        <a:lstStyle/>
        <a:p>
          <a:endParaRPr lang="bg-BG"/>
        </a:p>
      </dgm:t>
    </dgm:pt>
    <dgm:pt modelId="{7F4B5C44-7198-4DC4-9443-858BB2B84452}" type="pres">
      <dgm:prSet presAssocID="{EE3CD304-D68A-482E-809C-D041097E24DA}" presName="node" presStyleLbl="node1" presStyleIdx="1" presStyleCnt="3" custScaleX="123993" custRadScaleRad="109125" custRadScaleInc="-662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7CBCAA7-2EEB-4C76-983C-EFDA18A314E3}" type="pres">
      <dgm:prSet presAssocID="{669DD85A-70FE-44D1-8EFE-6240EF33B63D}" presName="sibTrans" presStyleLbl="sibTrans2D1" presStyleIdx="1" presStyleCnt="3" custFlipVert="1" custScaleX="169829" custScaleY="47829" custLinFactNeighborX="-11703" custLinFactNeighborY="240"/>
      <dgm:spPr/>
      <dgm:t>
        <a:bodyPr/>
        <a:lstStyle/>
        <a:p>
          <a:endParaRPr lang="bg-BG"/>
        </a:p>
      </dgm:t>
    </dgm:pt>
    <dgm:pt modelId="{45A60C1B-E6E7-4112-9981-A4C75AFE04D3}" type="pres">
      <dgm:prSet presAssocID="{669DD85A-70FE-44D1-8EFE-6240EF33B63D}" presName="connectorText" presStyleLbl="sibTrans2D1" presStyleIdx="1" presStyleCnt="3"/>
      <dgm:spPr/>
      <dgm:t>
        <a:bodyPr/>
        <a:lstStyle/>
        <a:p>
          <a:endParaRPr lang="bg-BG"/>
        </a:p>
      </dgm:t>
    </dgm:pt>
    <dgm:pt modelId="{94E47D23-84FE-4C2B-89C9-A3F0FD95ACC0}" type="pres">
      <dgm:prSet presAssocID="{BA100FC2-B824-4D40-8966-712F0BD71F21}" presName="node" presStyleLbl="node1" presStyleIdx="2" presStyleCnt="3" custScaleX="141908" custRadScaleRad="99770" custRadScaleInc="22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747AAB8-0412-46BD-9C20-04BE969118C8}" type="pres">
      <dgm:prSet presAssocID="{BAAD8652-CE06-4D05-8C95-7F82C91E82C9}" presName="sibTrans" presStyleLbl="sibTrans2D1" presStyleIdx="2" presStyleCnt="3" custScaleX="351053"/>
      <dgm:spPr/>
      <dgm:t>
        <a:bodyPr/>
        <a:lstStyle/>
        <a:p>
          <a:endParaRPr lang="bg-BG"/>
        </a:p>
      </dgm:t>
    </dgm:pt>
    <dgm:pt modelId="{6D1A2D23-A198-47CD-8D48-24750300A227}" type="pres">
      <dgm:prSet presAssocID="{BAAD8652-CE06-4D05-8C95-7F82C91E82C9}" presName="connectorText" presStyleLbl="sibTrans2D1" presStyleIdx="2" presStyleCnt="3"/>
      <dgm:spPr/>
      <dgm:t>
        <a:bodyPr/>
        <a:lstStyle/>
        <a:p>
          <a:endParaRPr lang="bg-BG"/>
        </a:p>
      </dgm:t>
    </dgm:pt>
  </dgm:ptLst>
  <dgm:cxnLst>
    <dgm:cxn modelId="{BF1A132C-B8D1-4805-831C-7CF73E49AC9C}" srcId="{2F361D28-5D86-42AA-AD37-5428D0BC6C2D}" destId="{BA100FC2-B824-4D40-8966-712F0BD71F21}" srcOrd="2" destOrd="0" parTransId="{593AB20E-5B2A-4148-9C9A-24F7288B09FB}" sibTransId="{BAAD8652-CE06-4D05-8C95-7F82C91E82C9}"/>
    <dgm:cxn modelId="{432090E8-2F6B-4E4F-B4A1-50E0515A2642}" type="presOf" srcId="{BA100FC2-B824-4D40-8966-712F0BD71F21}" destId="{94E47D23-84FE-4C2B-89C9-A3F0FD95ACC0}" srcOrd="0" destOrd="0" presId="urn:microsoft.com/office/officeart/2005/8/layout/cycle7"/>
    <dgm:cxn modelId="{3CF07A79-8226-4EF9-A345-58843400FDDD}" srcId="{2F361D28-5D86-42AA-AD37-5428D0BC6C2D}" destId="{8248506D-CD1A-4487-BBD2-08A2D53CFB41}" srcOrd="0" destOrd="0" parTransId="{1329EEEC-54E4-496A-99EF-4D17E6AC46AE}" sibTransId="{119E833D-BD12-4A6E-864C-CCEA25538560}"/>
    <dgm:cxn modelId="{59F6B8F2-D0EB-4E15-AF59-38CF68429D55}" type="presOf" srcId="{EE3CD304-D68A-482E-809C-D041097E24DA}" destId="{7F4B5C44-7198-4DC4-9443-858BB2B84452}" srcOrd="0" destOrd="0" presId="urn:microsoft.com/office/officeart/2005/8/layout/cycle7"/>
    <dgm:cxn modelId="{9DC77313-7A42-4488-993C-4157F253D4E1}" type="presOf" srcId="{BAAD8652-CE06-4D05-8C95-7F82C91E82C9}" destId="{6747AAB8-0412-46BD-9C20-04BE969118C8}" srcOrd="0" destOrd="0" presId="urn:microsoft.com/office/officeart/2005/8/layout/cycle7"/>
    <dgm:cxn modelId="{C32505EB-0F0C-40F4-B4A9-F7D013100A47}" type="presOf" srcId="{669DD85A-70FE-44D1-8EFE-6240EF33B63D}" destId="{45A60C1B-E6E7-4112-9981-A4C75AFE04D3}" srcOrd="1" destOrd="0" presId="urn:microsoft.com/office/officeart/2005/8/layout/cycle7"/>
    <dgm:cxn modelId="{4BED00B9-9DBA-425E-B03A-49DDE41631D9}" type="presOf" srcId="{BAAD8652-CE06-4D05-8C95-7F82C91E82C9}" destId="{6D1A2D23-A198-47CD-8D48-24750300A227}" srcOrd="1" destOrd="0" presId="urn:microsoft.com/office/officeart/2005/8/layout/cycle7"/>
    <dgm:cxn modelId="{4D57419E-7FDA-42CB-9625-04F3D064A13C}" type="presOf" srcId="{669DD85A-70FE-44D1-8EFE-6240EF33B63D}" destId="{07CBCAA7-2EEB-4C76-983C-EFDA18A314E3}" srcOrd="0" destOrd="0" presId="urn:microsoft.com/office/officeart/2005/8/layout/cycle7"/>
    <dgm:cxn modelId="{899D714B-6D76-4D49-A106-CB0D4543765E}" type="presOf" srcId="{119E833D-BD12-4A6E-864C-CCEA25538560}" destId="{2301E5A6-A4A9-452E-8A0A-8345770AFA96}" srcOrd="0" destOrd="0" presId="urn:microsoft.com/office/officeart/2005/8/layout/cycle7"/>
    <dgm:cxn modelId="{5B6A01D2-4C92-49E5-B4F2-5065D5215B00}" srcId="{2F361D28-5D86-42AA-AD37-5428D0BC6C2D}" destId="{EE3CD304-D68A-482E-809C-D041097E24DA}" srcOrd="1" destOrd="0" parTransId="{B1CDB2F1-ADD4-4A6F-9EDB-EFD899BF2B83}" sibTransId="{669DD85A-70FE-44D1-8EFE-6240EF33B63D}"/>
    <dgm:cxn modelId="{99F98104-C27D-4AAB-A5F3-B9BC265D4C18}" type="presOf" srcId="{8248506D-CD1A-4487-BBD2-08A2D53CFB41}" destId="{2D6AA793-1278-498A-9756-79261DA32F3E}" srcOrd="0" destOrd="0" presId="urn:microsoft.com/office/officeart/2005/8/layout/cycle7"/>
    <dgm:cxn modelId="{DE83B943-4B25-41A2-9E4E-EC82AC166028}" type="presOf" srcId="{119E833D-BD12-4A6E-864C-CCEA25538560}" destId="{0184CEA2-F787-4B90-AD60-EA6CF380CF8C}" srcOrd="1" destOrd="0" presId="urn:microsoft.com/office/officeart/2005/8/layout/cycle7"/>
    <dgm:cxn modelId="{72EE74E6-C516-43C7-B1CD-2AFA8C821CB5}" type="presOf" srcId="{2F361D28-5D86-42AA-AD37-5428D0BC6C2D}" destId="{3A7753E6-569C-4282-856E-8DBD3333A0E5}" srcOrd="0" destOrd="0" presId="urn:microsoft.com/office/officeart/2005/8/layout/cycle7"/>
    <dgm:cxn modelId="{71C8B27C-AD0D-4242-928C-3EAD0F37A2DE}" type="presParOf" srcId="{3A7753E6-569C-4282-856E-8DBD3333A0E5}" destId="{2D6AA793-1278-498A-9756-79261DA32F3E}" srcOrd="0" destOrd="0" presId="urn:microsoft.com/office/officeart/2005/8/layout/cycle7"/>
    <dgm:cxn modelId="{071B402A-9E3D-4E09-83DE-9B36F1332C44}" type="presParOf" srcId="{3A7753E6-569C-4282-856E-8DBD3333A0E5}" destId="{2301E5A6-A4A9-452E-8A0A-8345770AFA96}" srcOrd="1" destOrd="0" presId="urn:microsoft.com/office/officeart/2005/8/layout/cycle7"/>
    <dgm:cxn modelId="{C0D7842F-7B4B-404E-8E1C-761F7E1D6D1D}" type="presParOf" srcId="{2301E5A6-A4A9-452E-8A0A-8345770AFA96}" destId="{0184CEA2-F787-4B90-AD60-EA6CF380CF8C}" srcOrd="0" destOrd="0" presId="urn:microsoft.com/office/officeart/2005/8/layout/cycle7"/>
    <dgm:cxn modelId="{23154ED8-CABE-45A9-A934-0E4700C4F7CC}" type="presParOf" srcId="{3A7753E6-569C-4282-856E-8DBD3333A0E5}" destId="{7F4B5C44-7198-4DC4-9443-858BB2B84452}" srcOrd="2" destOrd="0" presId="urn:microsoft.com/office/officeart/2005/8/layout/cycle7"/>
    <dgm:cxn modelId="{5848BB0F-594F-4F85-A01F-2D9F2A2C8962}" type="presParOf" srcId="{3A7753E6-569C-4282-856E-8DBD3333A0E5}" destId="{07CBCAA7-2EEB-4C76-983C-EFDA18A314E3}" srcOrd="3" destOrd="0" presId="urn:microsoft.com/office/officeart/2005/8/layout/cycle7"/>
    <dgm:cxn modelId="{5056530C-CD8F-4732-94C7-A06840CFAB63}" type="presParOf" srcId="{07CBCAA7-2EEB-4C76-983C-EFDA18A314E3}" destId="{45A60C1B-E6E7-4112-9981-A4C75AFE04D3}" srcOrd="0" destOrd="0" presId="urn:microsoft.com/office/officeart/2005/8/layout/cycle7"/>
    <dgm:cxn modelId="{3B90C26C-3249-4D56-97CC-E9B31B7D9C67}" type="presParOf" srcId="{3A7753E6-569C-4282-856E-8DBD3333A0E5}" destId="{94E47D23-84FE-4C2B-89C9-A3F0FD95ACC0}" srcOrd="4" destOrd="0" presId="urn:microsoft.com/office/officeart/2005/8/layout/cycle7"/>
    <dgm:cxn modelId="{81D89ACE-F708-47AC-A77D-4D5F17A27A22}" type="presParOf" srcId="{3A7753E6-569C-4282-856E-8DBD3333A0E5}" destId="{6747AAB8-0412-46BD-9C20-04BE969118C8}" srcOrd="5" destOrd="0" presId="urn:microsoft.com/office/officeart/2005/8/layout/cycle7"/>
    <dgm:cxn modelId="{484074F9-D808-4FD4-B635-48695FD41272}" type="presParOf" srcId="{6747AAB8-0412-46BD-9C20-04BE969118C8}" destId="{6D1A2D23-A198-47CD-8D48-24750300A22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7E921-CCC2-4455-99DD-9A79B257120C}">
      <dsp:nvSpPr>
        <dsp:cNvPr id="0" name=""/>
        <dsp:cNvSpPr/>
      </dsp:nvSpPr>
      <dsp:spPr>
        <a:xfrm>
          <a:off x="0" y="1368169"/>
          <a:ext cx="8928992" cy="3571596"/>
        </a:xfrm>
        <a:prstGeom prst="chevron">
          <a:avLst/>
        </a:prstGeom>
        <a:solidFill>
          <a:srgbClr val="00B050"/>
        </a:solidFill>
        <a:ln>
          <a:solidFill>
            <a:srgbClr val="000099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  <a:sp3d extrusionH="381000" contourW="38100" prstMaterial="matte">
          <a:bevelT prst="convex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000099"/>
              </a:solidFill>
            </a:rPr>
            <a:t>CRUSH  </a:t>
          </a:r>
          <a:r>
            <a:rPr lang="bg-BG" sz="6500" b="1" kern="1200" dirty="0" smtClean="0">
              <a:solidFill>
                <a:srgbClr val="000099"/>
              </a:solidFill>
            </a:rPr>
            <a:t>СИНДРОМ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>
            <a:solidFill>
              <a:srgbClr val="000099"/>
            </a:solidFill>
          </a:endParaRPr>
        </a:p>
      </dsp:txBody>
      <dsp:txXfrm>
        <a:off x="1785798" y="1368169"/>
        <a:ext cx="5357396" cy="3571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DC1A2-4284-441B-8296-96F0B8CAD13D}">
      <dsp:nvSpPr>
        <dsp:cNvPr id="0" name=""/>
        <dsp:cNvSpPr/>
      </dsp:nvSpPr>
      <dsp:spPr>
        <a:xfrm>
          <a:off x="0" y="4686359"/>
          <a:ext cx="6912768" cy="154782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800" b="1" kern="12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ОСВОБОЖДАВАНЕ НА ТОКСИЧНИ МЕТАБОЛИТИ</a:t>
          </a:r>
          <a:endParaRPr lang="bg-BG" sz="3800" b="1" kern="1200" dirty="0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sp:txBody>
      <dsp:txXfrm>
        <a:off x="0" y="4686359"/>
        <a:ext cx="6912768" cy="1547820"/>
      </dsp:txXfrm>
    </dsp:sp>
    <dsp:sp modelId="{6972ADDA-D7E8-4953-81A1-E831081684F1}">
      <dsp:nvSpPr>
        <dsp:cNvPr id="0" name=""/>
        <dsp:cNvSpPr/>
      </dsp:nvSpPr>
      <dsp:spPr>
        <a:xfrm rot="10800000">
          <a:off x="0" y="2358437"/>
          <a:ext cx="6912768" cy="2380547"/>
        </a:xfrm>
        <a:prstGeom prst="upArrowCallou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800" b="1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ИСХЕМИЧНО УВРЕЖДАНЕ НА МУСКУЛИТЕ</a:t>
          </a:r>
          <a:endParaRPr lang="bg-BG" sz="3800" b="1" kern="1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358437"/>
        <a:ext cx="6912768" cy="1546808"/>
      </dsp:txXfrm>
    </dsp:sp>
    <dsp:sp modelId="{0761CD90-55A4-4394-99F1-6D1186F288FC}">
      <dsp:nvSpPr>
        <dsp:cNvPr id="0" name=""/>
        <dsp:cNvSpPr/>
      </dsp:nvSpPr>
      <dsp:spPr>
        <a:xfrm rot="10800000">
          <a:off x="0" y="24317"/>
          <a:ext cx="6912768" cy="2380547"/>
        </a:xfrm>
        <a:prstGeom prst="upArrowCallou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800" b="1" kern="1200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rPr>
            <a:t>ПАТОГЕНЕЗА</a:t>
          </a:r>
          <a:endParaRPr lang="bg-BG" sz="3800" b="1" kern="1200" dirty="0">
            <a:solidFill>
              <a:srgbClr val="FFFF66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24317"/>
        <a:ext cx="6912768" cy="835572"/>
      </dsp:txXfrm>
    </dsp:sp>
    <dsp:sp modelId="{2BEBA698-4E78-42CB-A7AB-E889C3A1C65D}">
      <dsp:nvSpPr>
        <dsp:cNvPr id="0" name=""/>
        <dsp:cNvSpPr/>
      </dsp:nvSpPr>
      <dsp:spPr>
        <a:xfrm>
          <a:off x="0" y="792086"/>
          <a:ext cx="6911080" cy="711783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CRUSHING</a:t>
          </a:r>
          <a:r>
            <a:rPr lang="bg-BG" sz="3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/СМАЧКВАНЕ</a:t>
          </a:r>
          <a:endParaRPr lang="bg-BG" sz="38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0" y="792086"/>
        <a:ext cx="6911080" cy="711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A6B2-0AF1-43D0-9360-B90ED4CA774D}">
      <dsp:nvSpPr>
        <dsp:cNvPr id="0" name=""/>
        <dsp:cNvSpPr/>
      </dsp:nvSpPr>
      <dsp:spPr>
        <a:xfrm>
          <a:off x="0" y="0"/>
          <a:ext cx="3168351" cy="1152128"/>
        </a:xfrm>
        <a:prstGeom prst="roundRect">
          <a:avLst>
            <a:gd name="adj" fmla="val 1000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Компресия на крайник</a:t>
          </a:r>
          <a:endParaRPr lang="bg-BG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0" y="460851"/>
        <a:ext cx="3168351" cy="460851"/>
      </dsp:txXfrm>
    </dsp:sp>
    <dsp:sp modelId="{BABDE593-428E-4A6E-83E6-165AA5A35D40}">
      <dsp:nvSpPr>
        <dsp:cNvPr id="0" name=""/>
        <dsp:cNvSpPr/>
      </dsp:nvSpPr>
      <dsp:spPr>
        <a:xfrm>
          <a:off x="1392346" y="69127"/>
          <a:ext cx="383658" cy="3836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175EF-DEF8-4EE0-8598-87A1AC058ED4}">
      <dsp:nvSpPr>
        <dsp:cNvPr id="0" name=""/>
        <dsp:cNvSpPr/>
      </dsp:nvSpPr>
      <dsp:spPr>
        <a:xfrm>
          <a:off x="126734" y="921702"/>
          <a:ext cx="2914883" cy="17281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AA793-1278-498A-9756-79261DA32F3E}">
      <dsp:nvSpPr>
        <dsp:cNvPr id="0" name=""/>
        <dsp:cNvSpPr/>
      </dsp:nvSpPr>
      <dsp:spPr>
        <a:xfrm>
          <a:off x="509526" y="-48188"/>
          <a:ext cx="5265451" cy="12496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Crush </a:t>
          </a:r>
          <a:r>
            <a:rPr lang="bg-BG" sz="32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увреждане</a:t>
          </a:r>
          <a:endParaRPr lang="bg-BG" sz="32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sp:txBody>
      <dsp:txXfrm>
        <a:off x="546128" y="-11586"/>
        <a:ext cx="5192247" cy="1176480"/>
      </dsp:txXfrm>
    </dsp:sp>
    <dsp:sp modelId="{2301E5A6-A4A9-452E-8A0A-8345770AFA96}">
      <dsp:nvSpPr>
        <dsp:cNvPr id="0" name=""/>
        <dsp:cNvSpPr/>
      </dsp:nvSpPr>
      <dsp:spPr>
        <a:xfrm rot="3578747">
          <a:off x="3077749" y="1925341"/>
          <a:ext cx="1924319" cy="368275"/>
        </a:xfrm>
        <a:prstGeom prst="leftRightArrow">
          <a:avLst>
            <a:gd name="adj1" fmla="val 60000"/>
            <a:gd name="adj2" fmla="val 50000"/>
          </a:avLst>
        </a:prstGeom>
        <a:solidFill>
          <a:srgbClr val="99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kern="1200"/>
        </a:p>
      </dsp:txBody>
      <dsp:txXfrm>
        <a:off x="3188232" y="1998996"/>
        <a:ext cx="1703354" cy="220965"/>
      </dsp:txXfrm>
    </dsp:sp>
    <dsp:sp modelId="{7F4B5C44-7198-4DC4-9443-858BB2B84452}">
      <dsp:nvSpPr>
        <dsp:cNvPr id="0" name=""/>
        <dsp:cNvSpPr/>
      </dsp:nvSpPr>
      <dsp:spPr>
        <a:xfrm>
          <a:off x="3575072" y="3017461"/>
          <a:ext cx="2609345" cy="10522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rPr>
            <a:t>Crush </a:t>
          </a:r>
          <a:r>
            <a:rPr lang="bg-BG" sz="3200" b="1" kern="1200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rPr>
            <a:t>синдром</a:t>
          </a:r>
          <a:endParaRPr lang="bg-BG" sz="3200" kern="1200" dirty="0">
            <a:solidFill>
              <a:srgbClr val="FF9900"/>
            </a:solidFill>
            <a:latin typeface="Arial" pitchFamily="34" charset="0"/>
            <a:cs typeface="Arial" pitchFamily="34" charset="0"/>
          </a:endParaRPr>
        </a:p>
      </dsp:txBody>
      <dsp:txXfrm>
        <a:off x="3605890" y="3048279"/>
        <a:ext cx="2547709" cy="990578"/>
      </dsp:txXfrm>
    </dsp:sp>
    <dsp:sp modelId="{07CBCAA7-2EEB-4C76-983C-EFDA18A314E3}">
      <dsp:nvSpPr>
        <dsp:cNvPr id="0" name=""/>
        <dsp:cNvSpPr/>
      </dsp:nvSpPr>
      <dsp:spPr>
        <a:xfrm rot="10800006" flipV="1">
          <a:off x="2713118" y="3456384"/>
          <a:ext cx="919979" cy="176142"/>
        </a:xfrm>
        <a:prstGeom prst="leftRightArrow">
          <a:avLst>
            <a:gd name="adj1" fmla="val 60000"/>
            <a:gd name="adj2" fmla="val 50000"/>
          </a:avLst>
        </a:prstGeom>
        <a:solidFill>
          <a:srgbClr val="99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700" kern="1200" dirty="0"/>
        </a:p>
      </dsp:txBody>
      <dsp:txXfrm rot="10800000">
        <a:off x="2765961" y="3491612"/>
        <a:ext cx="814293" cy="105686"/>
      </dsp:txXfrm>
    </dsp:sp>
    <dsp:sp modelId="{94E47D23-84FE-4C2B-89C9-A3F0FD95ACC0}">
      <dsp:nvSpPr>
        <dsp:cNvPr id="0" name=""/>
        <dsp:cNvSpPr/>
      </dsp:nvSpPr>
      <dsp:spPr>
        <a:xfrm>
          <a:off x="-88418" y="3017466"/>
          <a:ext cx="2986354" cy="10522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Compartment </a:t>
          </a:r>
          <a:r>
            <a:rPr lang="bg-BG" sz="3200" b="1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синдром</a:t>
          </a:r>
          <a:endParaRPr lang="bg-BG" sz="3200" b="1" kern="1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sp:txBody>
      <dsp:txXfrm>
        <a:off x="-57600" y="3048284"/>
        <a:ext cx="2924718" cy="990578"/>
      </dsp:txXfrm>
    </dsp:sp>
    <dsp:sp modelId="{6747AAB8-0412-46BD-9C20-04BE969118C8}">
      <dsp:nvSpPr>
        <dsp:cNvPr id="0" name=""/>
        <dsp:cNvSpPr/>
      </dsp:nvSpPr>
      <dsp:spPr>
        <a:xfrm rot="18021250">
          <a:off x="1293751" y="1925343"/>
          <a:ext cx="1901687" cy="368275"/>
        </a:xfrm>
        <a:prstGeom prst="leftRightArrow">
          <a:avLst>
            <a:gd name="adj1" fmla="val 60000"/>
            <a:gd name="adj2" fmla="val 50000"/>
          </a:avLst>
        </a:prstGeom>
        <a:solidFill>
          <a:srgbClr val="99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kern="1200"/>
        </a:p>
      </dsp:txBody>
      <dsp:txXfrm>
        <a:off x="1404234" y="1998998"/>
        <a:ext cx="1680722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40C24-AC05-422E-9F8E-EE4EA64DDC9B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4C53-A9BC-45F2-9CCF-68B171A245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257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in mind, volume</a:t>
            </a:r>
            <a:r>
              <a:rPr lang="en-US" baseline="0" dirty="0" smtClean="0"/>
              <a:t> status. Though initial volume resuscitation is warranted, maintaining volume status is equally important. The keys here that one wants to achieve are hemodynamic stability and adequate urine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5D73-5AEC-4E4B-931F-29040D6BEDD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4C53-A9BC-45F2-9CCF-68B171A24521}" type="slidenum">
              <a:rPr lang="bg-BG" smtClean="0"/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577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4C53-A9BC-45F2-9CCF-68B171A24521}" type="slidenum">
              <a:rPr lang="bg-BG" smtClean="0"/>
              <a:t>57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416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4C53-A9BC-45F2-9CCF-68B171A24521}" type="slidenum">
              <a:rPr lang="bg-BG" smtClean="0"/>
              <a:t>60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0349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4C53-A9BC-45F2-9CCF-68B171A24521}" type="slidenum">
              <a:rPr lang="bg-BG" smtClean="0"/>
              <a:t>63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254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causes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rhabdomyolysis</a:t>
            </a:r>
            <a:r>
              <a:rPr lang="en-US" baseline="0" dirty="0" smtClean="0"/>
              <a:t> attributable to muscle breakdown.  These can be broken down into traumatic and </a:t>
            </a:r>
            <a:r>
              <a:rPr lang="en-US" baseline="0" dirty="0" err="1" smtClean="0"/>
              <a:t>nontraumatic</a:t>
            </a:r>
            <a:r>
              <a:rPr lang="en-US" baseline="0" dirty="0" smtClean="0"/>
              <a:t> causes. </a:t>
            </a:r>
            <a:r>
              <a:rPr lang="en-US" baseline="0" dirty="0" err="1" smtClean="0"/>
              <a:t>Nontraumatic</a:t>
            </a:r>
            <a:r>
              <a:rPr lang="en-US" baseline="0" dirty="0" smtClean="0"/>
              <a:t> causes can be further broken down into </a:t>
            </a:r>
            <a:r>
              <a:rPr lang="en-US" baseline="0" dirty="0" err="1" smtClean="0"/>
              <a:t>exertional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nonexertional</a:t>
            </a:r>
            <a:r>
              <a:rPr lang="en-US" baseline="0" dirty="0" smtClean="0"/>
              <a:t> causes.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5D73-5AEC-4E4B-931F-29040D6BEDD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24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321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71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207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990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941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820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3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626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389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81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CE9E-A451-4DC3-BF15-BAB0BAF4C2BF}" type="datetimeFigureOut">
              <a:rPr lang="bg-BG" smtClean="0"/>
              <a:t>16.5.2018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64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1558458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551723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Лектор: доц. д-р В.  Данчева, дм</a:t>
            </a:r>
            <a:endParaRPr lang="bg-BG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9482371"/>
              </p:ext>
            </p:extLst>
          </p:nvPr>
        </p:nvGraphicFramePr>
        <p:xfrm>
          <a:off x="1043608" y="332656"/>
          <a:ext cx="69127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7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0" y="0"/>
            <a:ext cx="9097185" cy="7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Тежестта на синдрома зависи от мускулната маса </a:t>
            </a: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4-6 ч. компресия</a:t>
            </a: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bg-BG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251520" y="2492896"/>
            <a:ext cx="4896544" cy="2232248"/>
          </a:xfrm>
          <a:prstGeom prst="rect">
            <a:avLst/>
          </a:prstGeom>
          <a:solidFill>
            <a:srgbClr val="FFFF99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altLang="bg-BG" sz="25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Локална компресия</a:t>
            </a:r>
            <a:endParaRPr lang="en-US" altLang="bg-BG" sz="25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5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Локална тампонада</a:t>
            </a:r>
            <a:endParaRPr lang="en-US" altLang="bg-BG" sz="25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5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Мускулна некроза</a:t>
            </a:r>
            <a:endParaRPr lang="en-US" altLang="bg-BG" sz="25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5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Капилярна некроза</a:t>
            </a:r>
            <a:endParaRPr lang="en-US" altLang="bg-BG" sz="25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5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Оток</a:t>
            </a:r>
            <a:endParaRPr lang="en-US" altLang="bg-BG" sz="25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bg-BG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9885762"/>
              </p:ext>
            </p:extLst>
          </p:nvPr>
        </p:nvGraphicFramePr>
        <p:xfrm>
          <a:off x="251520" y="836712"/>
          <a:ext cx="316835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flipH="1">
            <a:off x="1784727" y="1916832"/>
            <a:ext cx="339000" cy="576064"/>
          </a:xfrm>
          <a:prstGeom prst="downArrow">
            <a:avLst/>
          </a:prstGeom>
          <a:solidFill>
            <a:srgbClr val="A5002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55572" y="4752669"/>
            <a:ext cx="348075" cy="504056"/>
          </a:xfrm>
          <a:prstGeom prst="down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107504" y="5229200"/>
            <a:ext cx="2987824" cy="1130424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Мускулна исхемия</a:t>
            </a:r>
          </a:p>
          <a:p>
            <a:pPr algn="ctr"/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Инфаркт</a:t>
            </a:r>
            <a:endParaRPr lang="bg-BG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3419872" y="4967506"/>
            <a:ext cx="2706621" cy="1736671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Екстрацелуларно </a:t>
            </a:r>
            <a:r>
              <a:rPr lang="bg-BG" sz="19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преразпределени</a:t>
            </a:r>
            <a:r>
              <a:rPr lang="bg-BG" sz="20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е на течности</a:t>
            </a:r>
            <a:endParaRPr lang="bg-BG" sz="2000" b="1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95328" y="5691982"/>
            <a:ext cx="324544" cy="287720"/>
          </a:xfrm>
          <a:prstGeom prst="right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Bent-Up Arrow 17"/>
          <p:cNvSpPr/>
          <p:nvPr/>
        </p:nvSpPr>
        <p:spPr>
          <a:xfrm>
            <a:off x="6085650" y="1686000"/>
            <a:ext cx="216024" cy="4278894"/>
          </a:xfrm>
          <a:prstGeom prst="bentUpArrow">
            <a:avLst/>
          </a:prstGeom>
          <a:solidFill>
            <a:srgbClr val="99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000099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23928" y="771600"/>
            <a:ext cx="2952328" cy="914400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Миоглобинемия</a:t>
            </a:r>
            <a:endParaRPr lang="bg-BG" sz="2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876256" y="1124744"/>
            <a:ext cx="432048" cy="288032"/>
          </a:xfrm>
          <a:prstGeom prst="right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ounded Rectangle 20"/>
          <p:cNvSpPr/>
          <p:nvPr/>
        </p:nvSpPr>
        <p:spPr>
          <a:xfrm>
            <a:off x="7308304" y="771600"/>
            <a:ext cx="1512168" cy="1001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ОБН</a:t>
            </a:r>
            <a:endParaRPr lang="bg-BG" sz="2800" b="1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300192" y="3212976"/>
            <a:ext cx="1152128" cy="216024"/>
          </a:xfrm>
          <a:prstGeom prst="right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ounded Rectangle 22"/>
          <p:cNvSpPr/>
          <p:nvPr/>
        </p:nvSpPr>
        <p:spPr>
          <a:xfrm>
            <a:off x="7452320" y="2778635"/>
            <a:ext cx="1512168" cy="91440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ШОК</a:t>
            </a:r>
            <a:endParaRPr lang="bg-BG" sz="24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300192" y="4689140"/>
            <a:ext cx="464822" cy="170969"/>
          </a:xfrm>
          <a:prstGeom prst="rightArrow">
            <a:avLst>
              <a:gd name="adj1" fmla="val 81896"/>
              <a:gd name="adj2" fmla="val 50000"/>
            </a:avLst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ounded Rectangle 24"/>
          <p:cNvSpPr/>
          <p:nvPr/>
        </p:nvSpPr>
        <p:spPr>
          <a:xfrm>
            <a:off x="6765014" y="4149080"/>
            <a:ext cx="2378986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Ацидоза</a:t>
            </a:r>
          </a:p>
          <a:p>
            <a:pPr algn="ctr"/>
            <a:r>
              <a:rPr lang="bg-BG" sz="22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bg-BG" sz="22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иперкалемия</a:t>
            </a:r>
            <a:endParaRPr lang="bg-BG" sz="2200" dirty="0">
              <a:solidFill>
                <a:srgbClr val="CC00FF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7308304" y="5229200"/>
            <a:ext cx="227431" cy="462782"/>
          </a:xfrm>
          <a:prstGeom prst="down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ounded Rectangle 26"/>
          <p:cNvSpPr/>
          <p:nvPr/>
        </p:nvSpPr>
        <p:spPr>
          <a:xfrm>
            <a:off x="6660232" y="5707987"/>
            <a:ext cx="2088232" cy="914400"/>
          </a:xfrm>
          <a:prstGeom prst="roundRect">
            <a:avLst/>
          </a:prstGeom>
          <a:solidFill>
            <a:srgbClr val="0000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Аритмия</a:t>
            </a:r>
            <a:endParaRPr lang="bg-BG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0408" y="1"/>
            <a:ext cx="9123592" cy="6858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Механизми на увреждане на мускулните клетки</a:t>
            </a:r>
            <a:r>
              <a:rPr lang="en-US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bg-BG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altLang="bg-BG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400" b="1" dirty="0" smtClean="0">
                <a:latin typeface="Arial" pitchFamily="34" charset="0"/>
                <a:cs typeface="Arial" pitchFamily="34" charset="0"/>
              </a:rPr>
              <a:t>Бърза клетъчна дисрупция</a:t>
            </a:r>
            <a:endParaRPr lang="en-US" altLang="bg-BG" sz="2400" b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altLang="bg-BG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400" b="1" dirty="0" smtClean="0">
                <a:latin typeface="Arial" pitchFamily="34" charset="0"/>
                <a:cs typeface="Arial" pitchFamily="34" charset="0"/>
              </a:rPr>
              <a:t>Директен натиск върху мускулните клетки</a:t>
            </a:r>
            <a:endParaRPr lang="en-US" altLang="bg-BG" sz="2400" b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altLang="bg-BG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400" b="1" dirty="0" smtClean="0">
                <a:latin typeface="Arial" pitchFamily="34" charset="0"/>
                <a:cs typeface="Arial" pitchFamily="34" charset="0"/>
              </a:rPr>
              <a:t>Васкуларни нарушения – циркулация </a:t>
            </a:r>
            <a:r>
              <a:rPr lang="en-US" altLang="bg-BG" sz="2400" b="1" dirty="0" smtClean="0">
                <a:latin typeface="Arial" pitchFamily="34" charset="0"/>
                <a:cs typeface="Arial" pitchFamily="34" charset="0"/>
              </a:rPr>
              <a:t>(4 </a:t>
            </a:r>
            <a:r>
              <a:rPr lang="bg-BG" altLang="bg-BG" sz="2400" b="1" dirty="0" smtClean="0">
                <a:latin typeface="Arial" pitchFamily="34" charset="0"/>
                <a:cs typeface="Arial" pitchFamily="34" charset="0"/>
              </a:rPr>
              <a:t>часа</a:t>
            </a:r>
            <a:r>
              <a:rPr lang="en-US" altLang="bg-BG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bg-BG" sz="2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Микроваскуларни – повишено налягане</a:t>
            </a:r>
            <a:endParaRPr lang="en-US" altLang="bg-BG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Оток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Compartment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bg-BG" altLang="bg-BG" b="1" dirty="0">
                <a:latin typeface="Arial" pitchFamily="34" charset="0"/>
                <a:cs typeface="Arial" pitchFamily="34" charset="0"/>
              </a:rPr>
              <a:t>К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ръвоизливи</a:t>
            </a:r>
            <a:endParaRPr lang="en-US" altLang="bg-BG" b="1" dirty="0" smtClean="0">
              <a:latin typeface="Arial" pitchFamily="34" charset="0"/>
              <a:cs typeface="Arial" pitchFamily="34" charset="0"/>
            </a:endParaRPr>
          </a:p>
          <a:p>
            <a:pPr marL="914400" lvl="2" indent="0" algn="ctr">
              <a:buNone/>
            </a:pPr>
            <a:r>
              <a:rPr lang="en-US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Crushed </a:t>
            </a:r>
            <a:r>
              <a:rPr lang="en-US" altLang="bg-BG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+/- </a:t>
            </a: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мускулна исхемия</a:t>
            </a:r>
            <a:endParaRPr lang="en-US" altLang="bg-BG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altLang="bg-B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Ф дефицит</a:t>
            </a:r>
            <a:endParaRPr lang="en-US" altLang="bg-BG" b="1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Понижена 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Na/K AT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Ф-за </a:t>
            </a:r>
          </a:p>
          <a:p>
            <a:pPr marL="914400" lvl="2" indent="0">
              <a:buNone/>
            </a:pPr>
            <a:r>
              <a:rPr lang="en-US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bg-BG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пермеабилитет на </a:t>
            </a:r>
          </a:p>
          <a:p>
            <a:pPr marL="914400" lvl="2" indent="0">
              <a:buNone/>
            </a:pPr>
            <a:r>
              <a:rPr lang="bg-BG" altLang="bg-BG" b="1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 сарколемата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bg-BG" b="1" dirty="0" err="1" smtClean="0">
                <a:latin typeface="Arial" pitchFamily="34" charset="0"/>
                <a:cs typeface="Arial" pitchFamily="34" charset="0"/>
              </a:rPr>
              <a:t>Ca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 инфлукс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bg-BG" b="1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Лизис на мускулни клетъчни</a:t>
            </a:r>
          </a:p>
          <a:p>
            <a:pPr marL="914400" lvl="2" indent="0">
              <a:buNone/>
            </a:pPr>
            <a:r>
              <a:rPr lang="bg-BG" altLang="bg-BG" b="1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  мембрани</a:t>
            </a:r>
            <a:endParaRPr lang="en-US" altLang="bg-BG" b="1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Излив на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, CK, </a:t>
            </a:r>
            <a:r>
              <a:rPr lang="bg-BG" altLang="bg-BG" b="1" dirty="0" smtClean="0">
                <a:latin typeface="Arial" pitchFamily="34" charset="0"/>
                <a:cs typeface="Arial" pitchFamily="34" charset="0"/>
              </a:rPr>
              <a:t>миоглобин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smtClean="0">
                <a:latin typeface="Arial" pitchFamily="34" charset="0"/>
                <a:cs typeface="Arial" pitchFamily="34" charset="0"/>
              </a:rPr>
              <a:t>и др.</a:t>
            </a:r>
            <a:endParaRPr lang="en-US" altLang="bg-BG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03105" y="3551808"/>
            <a:ext cx="3319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3300"/>
              </a:buClr>
            </a:pPr>
            <a:r>
              <a:rPr 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Хиповолемия</a:t>
            </a:r>
          </a:p>
          <a:p>
            <a:pPr marL="342900" indent="-342900">
              <a:buClr>
                <a:srgbClr val="003300"/>
              </a:buClr>
              <a:buFont typeface="Wingdings" pitchFamily="2" charset="2"/>
              <a:buChar char="Ø"/>
            </a:pPr>
            <a:r>
              <a:rPr lang="bg-BG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отвеждане на вода в увредените клетки) </a:t>
            </a:r>
          </a:p>
          <a:p>
            <a:pPr>
              <a:buClr>
                <a:srgbClr val="003300"/>
              </a:buClr>
            </a:pPr>
            <a:r>
              <a:rPr lang="bg-BG" sz="2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bg-BG" sz="2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хиповолемичен шок</a:t>
            </a:r>
            <a:endParaRPr lang="en-US" sz="22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3300"/>
              </a:buClr>
              <a:buFont typeface="Wingdings" pitchFamily="2" charset="2"/>
              <a:buChar char="Ø"/>
            </a:pP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Секвестрация</a:t>
            </a:r>
          </a:p>
          <a:p>
            <a:pPr marL="342900" indent="-342900">
              <a:buClr>
                <a:srgbClr val="003300"/>
              </a:buClr>
              <a:buFont typeface="Wingdings" pitchFamily="2" charset="2"/>
              <a:buChar char="Ø"/>
            </a:pP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на течности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3300"/>
              </a:buClr>
              <a:buFont typeface="Wingdings" pitchFamily="2" charset="2"/>
              <a:buChar char="Ø"/>
            </a:pPr>
            <a:r>
              <a:rPr lang="bg-BG" sz="2200" b="1" dirty="0" smtClean="0">
                <a:latin typeface="Arial" pitchFamily="34" charset="0"/>
                <a:cs typeface="Arial" pitchFamily="34" charset="0"/>
              </a:rPr>
              <a:t>Повишени осмоли в ЕЦ пространство</a:t>
            </a:r>
            <a:endParaRPr lang="bg-BG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9904" y="4461212"/>
            <a:ext cx="238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34" y="4510430"/>
            <a:ext cx="23542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flipV="1">
            <a:off x="5705139" y="4742204"/>
            <a:ext cx="451300" cy="231775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-459432"/>
            <a:ext cx="8229600" cy="122413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bg-BG" altLang="bg-BG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Патогенеза</a:t>
            </a:r>
            <a:endParaRPr lang="en-GB" altLang="bg-BG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12068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Компресията предизвиква клетъчна хипоперфузия и хипоксия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Понижената 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Ф-аза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нарушение на 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AT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Ф-аз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помпа и    пропускливост на сарколемата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Лизираните клетки освобождават  инфламаторни медиатори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altLang="bg-BG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агрегация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Вазоконстрикция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♠</a:t>
            </a:r>
            <a:r>
              <a:rPr lang="en-GB" altLang="bg-BG" sz="2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съдов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пермеабилитет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459922" y="4341013"/>
            <a:ext cx="185675" cy="432049"/>
          </a:xfrm>
          <a:prstGeom prst="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54244"/>
            <a:ext cx="5580112" cy="34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249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513" y="548680"/>
            <a:ext cx="8784976" cy="598933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92075" indent="-920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11175" indent="-15716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820738" indent="-147638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indent="0" algn="ctr">
              <a:spcAft>
                <a:spcPct val="15000"/>
              </a:spcAft>
              <a:buClr>
                <a:srgbClr val="C00000"/>
              </a:buClr>
              <a:buSzPct val="100000"/>
            </a:pP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хипотези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продължителна компресия на мускулите - </a:t>
            </a: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исхемия</a:t>
            </a:r>
            <a:r>
              <a:rPr lang="en-US" altLang="bg-BG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bg-BG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стреч на мускулната сарколема:</a:t>
            </a:r>
            <a:endParaRPr lang="en-US" altLang="bg-BG" sz="28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bg-BG" altLang="bg-BG" sz="2800" dirty="0">
                <a:latin typeface="Arial" pitchFamily="34" charset="0"/>
                <a:cs typeface="Arial" pitchFamily="34" charset="0"/>
              </a:rPr>
              <a:t>п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овишена пропускливост на сарколемата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bg-BG" altLang="bg-BG" sz="2800" dirty="0">
                <a:latin typeface="Arial" pitchFamily="34" charset="0"/>
                <a:cs typeface="Arial" pitchFamily="34" charset="0"/>
              </a:rPr>
              <a:t>и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нфлукс на </a:t>
            </a:r>
            <a:r>
              <a:rPr lang="en-US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вода</a:t>
            </a:r>
            <a:r>
              <a:rPr lang="bg-BG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 екстрацелуларен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саркоплазмата.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Резултатът е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клетъчно набъбване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повишен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интрацелуларен </a:t>
            </a:r>
            <a:r>
              <a:rPr lang="en-US" altLang="bg-BG" sz="28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нарушена клетъчна функция и дишане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понижена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bg-BG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en-US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продукция и последваща смърт на миоцитите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15000"/>
              </a:spcAft>
              <a:buClr>
                <a:srgbClr val="FFFF00"/>
              </a:buClr>
              <a:buSzPct val="73000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Мускулният оток може да причини ранен или по-късен (след няколко дни)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compartment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синдром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B7D499D-F029-4D1C-BDB1-CAA712B81F74}" type="slidenum">
              <a:rPr lang="en-US" altLang="bg-BG" sz="1300">
                <a:solidFill>
                  <a:schemeClr val="bg1"/>
                </a:solidFill>
              </a:rPr>
              <a:pPr/>
              <a:t>14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g-BG" sz="4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Патофизиологични механизми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56" y="1772816"/>
            <a:ext cx="8914140" cy="432048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Увеличаване на артериалното налягане (поради увеличен кръвен поток в резултат на травмата)       	 вазоспазъм   увеличение на налягането в мускулите.</a:t>
            </a:r>
          </a:p>
          <a:p>
            <a:pPr marL="514350" indent="-514350" algn="just">
              <a:buAutoNum type="arabicPeriod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Обструкция на микроциркулаторната система.</a:t>
            </a:r>
          </a:p>
          <a:p>
            <a:pPr marL="514350" indent="-514350" algn="just">
              <a:buAutoNum type="arabicPeriod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Артериален и венозен колапс поради повишеното трансмурално налягане.</a:t>
            </a:r>
          </a:p>
          <a:p>
            <a:pPr algn="just"/>
            <a:endParaRPr lang="bg-BG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5536" y="2759374"/>
            <a:ext cx="705228" cy="352285"/>
          </a:xfrm>
          <a:prstGeom prst="right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99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61930"/>
            <a:ext cx="576064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0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6309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3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Лизираните клетки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освобождават:</a:t>
            </a:r>
            <a:endParaRPr lang="en-GB" altLang="bg-BG" sz="3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bg-BG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Калий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Фосфати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Креатинкиназа </a:t>
            </a:r>
            <a:r>
              <a:rPr lang="en-US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(CK)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Миоглобин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Електролитен дисбаланс</a:t>
            </a:r>
            <a:endParaRPr lang="en-GB" altLang="bg-BG" sz="29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Хиперкалемия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Хипокалцемия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Хиперфосфатемия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Хиперурикемия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Метаболитна ацидоза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50" y="116632"/>
            <a:ext cx="3967045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25" y="3599309"/>
            <a:ext cx="4323276" cy="325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60648"/>
            <a:ext cx="8777480" cy="6048672"/>
          </a:xfrm>
          <a:solidFill>
            <a:srgbClr val="00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bg-BG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bg-BG" altLang="bg-BG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Реваскуларизация</a:t>
            </a:r>
          </a:p>
          <a:p>
            <a:pPr algn="ctr" eaLnBrk="1" hangingPunct="1">
              <a:buFontTx/>
              <a:buNone/>
            </a:pPr>
            <a:r>
              <a:rPr lang="bg-BG" altLang="bg-BG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(след декомпресия)</a:t>
            </a:r>
            <a:endParaRPr lang="en-GB" altLang="bg-BG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Секвестрация на течност в увредената тъкан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Оток на засегнатия крайник – до некроза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Хемоконцентрация и шок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Миоглобин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калий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фосфати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навлизат във венозната циркулация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990600" y="260648"/>
            <a:ext cx="7162800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bg-BG" altLang="bg-BG" sz="3200" b="1" dirty="0" smtClean="0">
                <a:solidFill>
                  <a:srgbClr val="990000"/>
                </a:solidFill>
              </a:rPr>
              <a:t>Токсични метаболити, освободени в резултат на мускулната деструкция</a:t>
            </a:r>
            <a:endParaRPr lang="en-US" altLang="bg-BG" sz="3200" b="1" dirty="0">
              <a:solidFill>
                <a:srgbClr val="99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23528" y="1484784"/>
            <a:ext cx="4896544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99"/>
              </a:buClr>
              <a:buFont typeface="Wingdings" pitchFamily="2" charset="2"/>
              <a:buChar char="ü"/>
            </a:pPr>
            <a:r>
              <a:rPr lang="bg-BG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Аминокиселини и други органични киселини</a:t>
            </a:r>
            <a:endParaRPr lang="en-US" altLang="bg-BG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Ацидоза</a:t>
            </a:r>
            <a:endParaRPr lang="en-US" altLang="bg-BG" sz="28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Ацидурия</a:t>
            </a:r>
            <a:endParaRPr lang="en-US" altLang="bg-BG" sz="28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Аритмии</a:t>
            </a:r>
            <a:endParaRPr lang="en-US" altLang="bg-BG" sz="28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ü"/>
            </a:pPr>
            <a:r>
              <a:rPr lang="bg-BG" altLang="bg-BG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Креатин фосфокиназа</a:t>
            </a:r>
            <a:endParaRPr lang="en-US" altLang="bg-BG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лабораторен маркер за </a:t>
            </a: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bg-BG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364088" y="1484784"/>
            <a:ext cx="3672408" cy="2839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000099"/>
              </a:buClr>
              <a:buFont typeface="Wingdings" pitchFamily="2" charset="2"/>
              <a:buChar char="ü"/>
            </a:pPr>
            <a:r>
              <a:rPr lang="bg-BG" altLang="bg-BG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Свободни радикали, супероксиди, пероксиди</a:t>
            </a:r>
            <a:endParaRPr lang="en-US" altLang="bg-BG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Тъканно увреждане</a:t>
            </a:r>
            <a:endParaRPr lang="en-US" altLang="bg-BG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0" y="116632"/>
            <a:ext cx="3923928" cy="648072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Хистамини</a:t>
            </a:r>
            <a:r>
              <a:rPr lang="en-US" altLang="bg-BG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bg-BG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Вазодилатация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Бронхоспазъм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v"/>
            </a:pPr>
            <a:r>
              <a:rPr lang="en-US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Млечна киселина</a:t>
            </a:r>
            <a:endParaRPr lang="en-US" altLang="bg-BG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Ацидоза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Аритмии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en-US" altLang="bg-BG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Левкотриени</a:t>
            </a:r>
            <a:endParaRPr lang="en-US" altLang="bg-BG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Белодробни увр.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Чернодробни увр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995936" y="116632"/>
            <a:ext cx="5220072" cy="6741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altLang="bg-BG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Лизозими</a:t>
            </a:r>
            <a:endParaRPr lang="en-US" altLang="bg-BG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Клетъчни увреждания</a:t>
            </a:r>
            <a:endParaRPr lang="en-US" altLang="bg-BG" sz="2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altLang="bg-BG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v"/>
            </a:pPr>
            <a:r>
              <a:rPr lang="en-US" altLang="bg-BG" sz="2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Миоглобин</a:t>
            </a:r>
            <a:endParaRPr lang="bg-BG" altLang="bg-BG" sz="2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663300"/>
              </a:buClr>
              <a:buNone/>
            </a:pP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Преципитира в бъбречните тубули, особено в условия на ацидоза с ниско</a:t>
            </a:r>
            <a:r>
              <a:rPr lang="en-US" altLang="bg-BG" sz="2600" dirty="0" smtClean="0">
                <a:latin typeface="Arial" pitchFamily="34" charset="0"/>
                <a:cs typeface="Arial" pitchFamily="34" charset="0"/>
              </a:rPr>
              <a:t> pH</a:t>
            </a: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 на урината – бъбречна недостатъчност</a:t>
            </a:r>
          </a:p>
          <a:p>
            <a:pPr marL="0" indent="0">
              <a:buClr>
                <a:srgbClr val="663300"/>
              </a:buClr>
              <a:buNone/>
            </a:pPr>
            <a:endParaRPr lang="en-US" altLang="bg-BG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v"/>
            </a:pPr>
            <a:r>
              <a:rPr lang="bg-BG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Азотен оксид (</a:t>
            </a:r>
            <a:r>
              <a:rPr lang="en-US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NO)</a:t>
            </a:r>
            <a:endParaRPr lang="en-US" altLang="bg-BG" sz="2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Вазодилатация,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    Усложнява хемодинамичния шок</a:t>
            </a:r>
            <a:endParaRPr lang="en-US" altLang="bg-BG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38100">
            <a:solidFill>
              <a:srgbClr val="000099"/>
            </a:solidFill>
          </a:ln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CRUSH</a:t>
            </a:r>
            <a:r>
              <a:rPr lang="bg-BG" b="1" dirty="0" smtClean="0">
                <a:latin typeface="Arial" pitchFamily="34" charset="0"/>
                <a:cs typeface="Arial" pitchFamily="34" charset="0"/>
              </a:rPr>
              <a:t> синдром</a:t>
            </a:r>
            <a:endParaRPr lang="bg-BG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797" y="2137432"/>
            <a:ext cx="4040188" cy="3951288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3" y="1628800"/>
            <a:ext cx="4536504" cy="5040560"/>
          </a:xfrm>
        </p:spPr>
        <p:txBody>
          <a:bodyPr>
            <a:no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Травматична рабдомиолиза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b="1" dirty="0" smtClean="0">
                <a:latin typeface="Arial" pitchFamily="34" charset="0"/>
                <a:cs typeface="Arial" pitchFamily="34" charset="0"/>
              </a:rPr>
              <a:t>Синдром на дълготрайното притискане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b="1" dirty="0" smtClean="0">
                <a:latin typeface="Arial" pitchFamily="34" charset="0"/>
                <a:cs typeface="Arial" pitchFamily="34" charset="0"/>
              </a:rPr>
              <a:t>Компресивен синдром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b="1" dirty="0" smtClean="0">
                <a:latin typeface="Arial" pitchFamily="34" charset="0"/>
                <a:cs typeface="Arial" pitchFamily="34" charset="0"/>
              </a:rPr>
              <a:t>Рециркулативен синдром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Bywaters</a:t>
            </a: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800" b="1" dirty="0" smtClean="0">
                <a:latin typeface="Arial" pitchFamily="34" charset="0"/>
                <a:cs typeface="Arial" pitchFamily="34" charset="0"/>
              </a:rPr>
              <a:t>синдром</a:t>
            </a:r>
            <a:endParaRPr lang="bg-BG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2048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0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899592" y="0"/>
            <a:ext cx="71628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07504" y="116632"/>
            <a:ext cx="4536504" cy="674136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CC33"/>
              </a:buClr>
              <a:buFont typeface="Wingdings" pitchFamily="2" charset="2"/>
              <a:buChar char="q"/>
            </a:pPr>
            <a:r>
              <a:rPr lang="en-US" altLang="bg-BG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Фосфати</a:t>
            </a:r>
          </a:p>
          <a:p>
            <a:pPr marL="0" indent="0">
              <a:buClr>
                <a:srgbClr val="33CC33"/>
              </a:buClr>
              <a:buNone/>
            </a:pPr>
            <a:r>
              <a:rPr lang="bg-BG" altLang="bg-BG" sz="2700" dirty="0" smtClean="0">
                <a:latin typeface="Arial" pitchFamily="34" charset="0"/>
                <a:cs typeface="Arial" pitchFamily="34" charset="0"/>
              </a:rPr>
              <a:t>− хиперфосфатемия</a:t>
            </a:r>
            <a:r>
              <a:rPr lang="en-US" altLang="bg-BG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700" dirty="0" smtClean="0">
                <a:latin typeface="Arial" pitchFamily="34" charset="0"/>
                <a:cs typeface="Arial" pitchFamily="34" charset="0"/>
              </a:rPr>
              <a:t>причинява преципитация на серумния </a:t>
            </a:r>
            <a:r>
              <a:rPr lang="en-US" altLang="bg-BG" sz="2700" dirty="0" err="1" smtClean="0">
                <a:latin typeface="Arial" pitchFamily="34" charset="0"/>
                <a:cs typeface="Arial" pitchFamily="34" charset="0"/>
              </a:rPr>
              <a:t>Ca</a:t>
            </a:r>
            <a:endParaRPr lang="bg-BG" altLang="bg-BG" sz="2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33CC33"/>
              </a:buClr>
              <a:buNone/>
            </a:pPr>
            <a:r>
              <a:rPr lang="en-US" altLang="bg-BG" sz="2700" dirty="0" smtClean="0">
                <a:latin typeface="Arial" pitchFamily="34" charset="0"/>
                <a:cs typeface="Arial" pitchFamily="34" charset="0"/>
              </a:rPr>
              <a:t>−</a:t>
            </a:r>
            <a:r>
              <a:rPr lang="bg-BG" altLang="bg-BG" sz="2700" dirty="0" smtClean="0">
                <a:latin typeface="Arial" pitchFamily="34" charset="0"/>
                <a:cs typeface="Arial" pitchFamily="34" charset="0"/>
              </a:rPr>
              <a:t>хипокалцемия (аритмии)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bg-BG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Калий</a:t>
            </a:r>
            <a:endParaRPr lang="en-US" altLang="bg-BG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700" dirty="0">
                <a:latin typeface="Arial" pitchFamily="34" charset="0"/>
                <a:cs typeface="Arial" pitchFamily="34" charset="0"/>
              </a:rPr>
              <a:t>а</a:t>
            </a:r>
            <a:r>
              <a:rPr lang="bg-BG" altLang="bg-BG" sz="2700" dirty="0" smtClean="0">
                <a:latin typeface="Arial" pitchFamily="34" charset="0"/>
                <a:cs typeface="Arial" pitchFamily="34" charset="0"/>
              </a:rPr>
              <a:t>ритмии</a:t>
            </a:r>
            <a:endParaRPr lang="en-US" altLang="bg-BG" sz="27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700" dirty="0">
                <a:latin typeface="Arial" pitchFamily="34" charset="0"/>
                <a:cs typeface="Arial" pitchFamily="34" charset="0"/>
              </a:rPr>
              <a:t>а</a:t>
            </a:r>
            <a:r>
              <a:rPr lang="bg-BG" altLang="bg-BG" sz="2700" dirty="0" smtClean="0">
                <a:latin typeface="Arial" pitchFamily="34" charset="0"/>
                <a:cs typeface="Arial" pitchFamily="34" charset="0"/>
              </a:rPr>
              <a:t>цидоза + хипокалцемия</a:t>
            </a:r>
          </a:p>
          <a:p>
            <a:pPr marL="457200" lvl="1" indent="0">
              <a:buNone/>
            </a:pPr>
            <a:r>
              <a:rPr lang="bg-BG" altLang="bg-BG" sz="2700" dirty="0" smtClean="0">
                <a:latin typeface="Arial" pitchFamily="34" charset="0"/>
                <a:cs typeface="Arial" pitchFamily="34" charset="0"/>
              </a:rPr>
              <a:t>(влошаване)</a:t>
            </a:r>
            <a:endParaRPr lang="en-US" altLang="bg-BG" sz="2700" dirty="0" smtClean="0">
              <a:latin typeface="Arial" pitchFamily="34" charset="0"/>
              <a:cs typeface="Arial" pitchFamily="34" charset="0"/>
            </a:endParaRPr>
          </a:p>
          <a:p>
            <a:endParaRPr lang="en-US" altLang="bg-BG" sz="20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0" y="116631"/>
            <a:ext cx="4464496" cy="6624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60066"/>
              </a:buClr>
              <a:buFont typeface="Wingdings" pitchFamily="2" charset="2"/>
              <a:buChar char="q"/>
            </a:pPr>
            <a:r>
              <a:rPr lang="bg-BG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Простагландини</a:t>
            </a:r>
            <a:endParaRPr lang="en-US" altLang="bg-BG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вазодилатация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800" dirty="0">
                <a:latin typeface="Arial" pitchFamily="34" charset="0"/>
                <a:cs typeface="Arial" pitchFamily="34" charset="0"/>
              </a:rPr>
              <a:t>б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елодробни увр.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q"/>
            </a:pPr>
            <a:r>
              <a:rPr lang="bg-BG" altLang="bg-BG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Пурини</a:t>
            </a:r>
            <a:r>
              <a:rPr lang="en-US" altLang="bg-BG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bg-BG" altLang="bg-BG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пикочна к-на</a:t>
            </a:r>
            <a:r>
              <a:rPr lang="en-US" altLang="bg-BG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bg-BG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нефротоксични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q"/>
            </a:pPr>
            <a:r>
              <a:rPr lang="bg-BG" altLang="bg-BG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Тромбопластин</a:t>
            </a:r>
            <a:endParaRPr lang="en-US" altLang="bg-BG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Дисеминирана</a:t>
            </a:r>
          </a:p>
          <a:p>
            <a:pPr marL="457200" lvl="1" indent="0">
              <a:buNone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интраваскуларна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коагулопатия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(DIC)</a:t>
            </a:r>
          </a:p>
        </p:txBody>
      </p:sp>
    </p:spTree>
    <p:extLst>
      <p:ext uri="{BB962C8B-B14F-4D97-AF65-F5344CB8AC3E}">
        <p14:creationId xmlns:p14="http://schemas.microsoft.com/office/powerpoint/2010/main" val="8893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31668" y="450370"/>
            <a:ext cx="7736119" cy="99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Метаболитни нарушения при </a:t>
            </a:r>
            <a:r>
              <a:rPr lang="en-US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537" y="1986358"/>
            <a:ext cx="8496944" cy="40395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Хиповолемия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секвестрация на течности в увредените мускули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Хиперкалемия</a:t>
            </a:r>
            <a:endParaRPr lang="en-US" altLang="bg-BG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3000" b="1" dirty="0">
                <a:latin typeface="Arial" pitchFamily="34" charset="0"/>
                <a:cs typeface="Arial" pitchFamily="34" charset="0"/>
              </a:rPr>
              <a:t>Х</a:t>
            </a: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ипокалцемия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Са депозит/инфлукс в мускулите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Хиперфосфатемия</a:t>
            </a:r>
            <a:endParaRPr lang="en-US" altLang="bg-BG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Метаболитна ацидоза</a:t>
            </a:r>
            <a:endParaRPr lang="en-US" altLang="bg-BG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Миоглобинемия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000" b="1" dirty="0">
                <a:latin typeface="Arial" pitchFamily="34" charset="0"/>
                <a:cs typeface="Arial" pitchFamily="34" charset="0"/>
              </a:rPr>
              <a:t>/ </a:t>
            </a:r>
            <a:r>
              <a:rPr lang="bg-BG" altLang="bg-BG" sz="3000" b="1" dirty="0" smtClean="0">
                <a:latin typeface="Arial" pitchFamily="34" charset="0"/>
                <a:cs typeface="Arial" pitchFamily="34" charset="0"/>
              </a:rPr>
              <a:t>миоглобинурия</a:t>
            </a:r>
            <a:endParaRPr lang="en-US" altLang="bg-BG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2245FE5-EC89-4926-A817-4D69D80CF438}" type="slidenum">
              <a:rPr lang="en-US" altLang="bg-BG" sz="1300">
                <a:solidFill>
                  <a:schemeClr val="bg1"/>
                </a:solidFill>
              </a:rPr>
              <a:pPr/>
              <a:t>21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03939" y="140615"/>
            <a:ext cx="7736119" cy="1200329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Системни последици на</a:t>
            </a:r>
          </a:p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504" y="1986358"/>
            <a:ext cx="8856984" cy="34070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Резултат от смърт на мускулните клетки и излив на интрацелуларни метаболити в системната циркулация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(reperfusion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/реперфузионноувреждане)</a:t>
            </a:r>
            <a:endParaRPr lang="en-US" altLang="bg-BG" sz="36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Супероксидни аниони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свободни радикали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- мембранни увреждания</a:t>
            </a: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27A425E-F762-4F99-A9C4-1E7D61CAFFD8}" type="slidenum">
              <a:rPr lang="en-US" altLang="bg-BG" sz="1300">
                <a:solidFill>
                  <a:schemeClr val="bg1"/>
                </a:solidFill>
              </a:rPr>
              <a:pPr/>
              <a:t>22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79512" y="1772816"/>
            <a:ext cx="5040560" cy="482453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altLang="bg-BG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ромбоцитна агрегация</a:t>
            </a:r>
            <a:endParaRPr lang="en-US" altLang="bg-BG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Вазоконстрикция</a:t>
            </a:r>
            <a:endParaRPr lang="en-US" altLang="bg-BG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Кръвоизливи</a:t>
            </a:r>
            <a:endParaRPr lang="en-US" altLang="bg-BG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Повишен съдов пермеабилитет</a:t>
            </a:r>
            <a:endParaRPr lang="en-US" altLang="bg-BG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Оток</a:t>
            </a:r>
            <a:endParaRPr lang="en-US" altLang="bg-BG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Хипоксия</a:t>
            </a:r>
            <a:endParaRPr lang="en-US" altLang="bg-BG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5052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403648" y="188640"/>
            <a:ext cx="6480720" cy="1179512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bg-BG" altLang="bg-BG" sz="4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Клетъчна смърт</a:t>
            </a:r>
            <a:endParaRPr lang="en-US" altLang="bg-BG" sz="40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74638"/>
            <a:ext cx="8122096" cy="850106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bg-BG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Механизми на ОБН</a:t>
            </a:r>
            <a:r>
              <a:rPr lang="en-GB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GB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Crush </a:t>
            </a:r>
            <a:r>
              <a:rPr lang="bg-BG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</a:t>
            </a:r>
            <a:endParaRPr lang="en-GB" altLang="bg-BG" sz="40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124744"/>
            <a:ext cx="9001000" cy="5473824"/>
          </a:xfrm>
        </p:spPr>
        <p:txBody>
          <a:bodyPr>
            <a:normAutofit fontScale="85000" lnSpcReduction="20000"/>
          </a:bodyPr>
          <a:lstStyle/>
          <a:p>
            <a:pPr marL="0" indent="0" algn="just" eaLnBrk="1" hangingPunct="1">
              <a:buNone/>
            </a:pPr>
            <a:r>
              <a:rPr lang="en-GB" altLang="bg-BG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Бъбречна вазоконстрикция с понижена бъбречна перфузия</a:t>
            </a:r>
          </a:p>
          <a:p>
            <a:pPr marL="0" indent="0" eaLnBrk="1" hangingPunct="1">
              <a:buNone/>
            </a:pPr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Образуване на седимент (цилиндри) – тубулна обструкция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bg-BG" dirty="0" smtClean="0"/>
          </a:p>
          <a:p>
            <a:pPr>
              <a:buNone/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GB" altLang="bg-BG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Директна нефротоксичност на</a:t>
            </a:r>
          </a:p>
          <a:p>
            <a:pPr>
              <a:buNone/>
            </a:pPr>
            <a:r>
              <a:rPr lang="bg-BG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миоглобина</a:t>
            </a: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bg-BG" sz="27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Хем</a:t>
            </a: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генерирани свободни</a:t>
            </a:r>
          </a:p>
          <a:p>
            <a:pPr>
              <a:buNone/>
            </a:pPr>
            <a:r>
              <a:rPr lang="bg-BG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радикали</a:t>
            </a:r>
            <a:endParaRPr lang="en-GB" altLang="bg-BG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>
              <a:buNone/>
            </a:pPr>
            <a:r>
              <a:rPr lang="bg-BG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Тубуларен клетъчно-епителен седимент </a:t>
            </a:r>
          </a:p>
          <a:p>
            <a:pPr algn="just">
              <a:buNone/>
            </a:pPr>
            <a:r>
              <a:rPr lang="bg-BG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(цилиндри: гранулирани </a:t>
            </a:r>
          </a:p>
          <a:p>
            <a:pPr algn="just">
              <a:buNone/>
            </a:pPr>
            <a:r>
              <a:rPr lang="bg-BG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(фино, едро), хиалинни, восъчни</a:t>
            </a:r>
          </a:p>
          <a:p>
            <a:pPr algn="just">
              <a:buNone/>
            </a:pPr>
            <a:r>
              <a:rPr lang="bg-BG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тубулно-епителни)</a:t>
            </a:r>
            <a:endParaRPr lang="en-GB" altLang="bg-BG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7444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492896"/>
            <a:ext cx="856895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Arial" pitchFamily="34" charset="0"/>
                <a:cs typeface="Arial" pitchFamily="34" charset="0"/>
              </a:rPr>
              <a:t>Ренална хипоперфузия + Ренална тубулна некроза = Бъбречна недостатъчност</a:t>
            </a:r>
            <a:endParaRPr lang="bg-BG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50405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96855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126876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Остра тубуларна некроза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Интратубуларен седимент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450912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Arial" pitchFamily="34" charset="0"/>
                <a:cs typeface="Arial" pitchFamily="34" charset="0"/>
              </a:rPr>
              <a:t>Остра тубуларна некроза</a:t>
            </a:r>
          </a:p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Образуване на гранулиран седимент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7584" y="55540"/>
            <a:ext cx="7560840" cy="99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Ренална токсичност на миоглобина</a:t>
            </a:r>
            <a:endParaRPr lang="en-US" altLang="bg-BG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1447566"/>
            <a:ext cx="8928992" cy="51275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v"/>
            </a:pPr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Ацидурия</a:t>
            </a:r>
            <a:r>
              <a:rPr lang="bg-BG" altLang="bg-BG" sz="2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за да може миоглобинът да причини бъбречни увреждания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v"/>
            </a:pP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 &lt; 5.6, 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миоглобинът се дисоциира на 2 компонента:</a:t>
            </a:r>
            <a:endParaRPr lang="en-US" altLang="bg-BG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11213" lvl="1" indent="-457200" algn="just">
              <a:spcAft>
                <a:spcPct val="150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Глобин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нетоксичен при инфузия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11213" lvl="1" indent="-457200" algn="just">
              <a:spcAft>
                <a:spcPct val="150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Ферихематин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токсичен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bg-BG" altLang="bg-BG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11213" lvl="1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v"/>
            </a:pP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Миоглобинът може да преципитира 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особено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условия на хиповолемия и ацидоза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bg-BG" altLang="bg-BG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обструкция на бъбречните тубули.</a:t>
            </a:r>
          </a:p>
          <a:p>
            <a:pPr marL="811213" lvl="1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v"/>
            </a:pP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Директна токсичност на бъбречните тубули.</a:t>
            </a:r>
            <a:endParaRPr lang="en-US" altLang="bg-BG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11213" lvl="1" indent="-457200" algn="just">
              <a:spcAft>
                <a:spcPct val="150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endParaRPr lang="en-US" altLang="bg-BG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3025296-4A2A-4E2D-B31B-1230153F17DA}" type="slidenum">
              <a:rPr lang="en-US" altLang="bg-BG" sz="1300">
                <a:solidFill>
                  <a:prstClr val="white"/>
                </a:solidFill>
              </a:rPr>
              <a:pPr/>
              <a:t>26</a:t>
            </a:fld>
            <a:endParaRPr lang="en-US" altLang="bg-BG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08504" cy="908720"/>
          </a:xfrm>
          <a:blipFill>
            <a:blip r:embed="rId3"/>
            <a:tile tx="0" ty="0" sx="100000" sy="100000" flip="none" algn="tl"/>
          </a:blipFill>
        </p:spPr>
        <p:txBody>
          <a:bodyPr anchor="b">
            <a:noAutofit/>
          </a:bodyPr>
          <a:lstStyle/>
          <a:p>
            <a:pPr eaLnBrk="1" hangingPunct="1"/>
            <a:r>
              <a:rPr lang="bg-BG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Клинична картина</a:t>
            </a:r>
            <a:endParaRPr lang="en-GB" altLang="bg-BG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9108504" cy="58772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bg-BG" alt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асимптоматична до ОБН и </a:t>
            </a:r>
            <a:r>
              <a:rPr lang="en-US" alt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endParaRPr lang="en-GB" altLang="bg-BG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bg-BG" altLang="bg-BG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Триада</a:t>
            </a:r>
            <a:r>
              <a:rPr lang="en-GB" altLang="bg-BG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bg-BG" altLang="bg-BG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мускулна болка</a:t>
            </a:r>
            <a:r>
              <a:rPr lang="en-GB" altLang="bg-BG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bg-BG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слабост</a:t>
            </a:r>
            <a:r>
              <a:rPr lang="en-GB" alt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bg-BG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тъмна</a:t>
            </a:r>
            <a:r>
              <a:rPr lang="en-GB" altLang="bg-BG" sz="2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урина</a:t>
            </a:r>
            <a:r>
              <a:rPr lang="en-GB" altLang="bg-BG" sz="2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algn="just" eaLnBrk="1" hangingPunct="1">
              <a:lnSpc>
                <a:spcPct val="90000"/>
              </a:lnSpc>
            </a:pPr>
            <a:r>
              <a:rPr lang="bg-BG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Мускулноскелетни симптоми</a:t>
            </a:r>
            <a:r>
              <a:rPr lang="en-GB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болка</a:t>
            </a:r>
            <a:r>
              <a:rPr lang="en-GB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вкл. ставна</a:t>
            </a:r>
            <a:r>
              <a:rPr lang="en-GB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bg-BG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слабост</a:t>
            </a:r>
            <a:r>
              <a:rPr lang="en-GB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подуване (оток), скованост, изтръпване, парестезия (</a:t>
            </a:r>
            <a:r>
              <a:rPr lang="bg-BG" altLang="bg-BG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сензорни и моторни смущения в компресираните крайници</a:t>
            </a:r>
            <a:r>
              <a:rPr lang="bg-BG" altLang="bg-BG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bg-BG" altLang="bg-BG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Болка</a:t>
            </a:r>
            <a:r>
              <a:rPr lang="bg-BG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(рано) – дълбока, постоянна, недобре локализирана. Влошава се от пасивно разтягане на мускулната група и не се повлиява от аналгезия.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bg-BG" altLang="bg-BG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Късни прояви </a:t>
            </a:r>
            <a:r>
              <a:rPr lang="bg-BG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парализа, загуба на функция и липсващ пулс.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bg-BG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Увредената област – много напрегната, твърда. Предотвратява се адекватен приток на кръв към останалата част на крайника. Изпъната, подута и лъскава кожа, понякога с кръвонасядания по нея.</a:t>
            </a:r>
            <a:endParaRPr lang="en-GB" altLang="bg-BG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268760"/>
            <a:ext cx="8568952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Общи симптоми</a:t>
            </a: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общо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неразположение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температура (треска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тахикардия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гадене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повръщане (биохимични отклонения, урея, креатинин, пикочна киселина, фосфати СК – повишени)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гърчове</a:t>
            </a:r>
          </a:p>
        </p:txBody>
      </p:sp>
    </p:spTree>
    <p:extLst>
      <p:ext uri="{BB962C8B-B14F-4D97-AF65-F5344CB8AC3E}">
        <p14:creationId xmlns:p14="http://schemas.microsoft.com/office/powerpoint/2010/main" val="15117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3025"/>
            <a:ext cx="8964488" cy="170021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g-BG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периода:</a:t>
            </a:r>
            <a:endParaRPr lang="ru-RU" altLang="bg-BG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1960737"/>
            <a:ext cx="8978130" cy="4780631"/>
          </a:xfr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bg-BG" altLang="bg-BG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Ранен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–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шок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-я ден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след травмата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);</a:t>
            </a:r>
            <a:endParaRPr lang="en-US" altLang="bg-BG" sz="3600" dirty="0">
              <a:latin typeface="Arial" pitchFamily="34" charset="0"/>
              <a:cs typeface="Arial" pitchFamily="34" charset="0"/>
            </a:endParaRPr>
          </a:p>
          <a:p>
            <a:r>
              <a:rPr lang="bg-BG" altLang="bg-BG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Междинен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остра бъбречна недостатъчност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;</a:t>
            </a:r>
            <a:endParaRPr lang="en-US" altLang="bg-BG" sz="3600" dirty="0">
              <a:latin typeface="Arial" pitchFamily="34" charset="0"/>
              <a:cs typeface="Arial" pitchFamily="34" charset="0"/>
            </a:endParaRPr>
          </a:p>
          <a:p>
            <a:r>
              <a:rPr lang="bg-BG" altLang="bg-BG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Късен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реконвалесценция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) – 2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седмици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– 1-2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месеца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след травмата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bg-BG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8640"/>
            <a:ext cx="8784976" cy="6669360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bg-BG" altLang="bg-BG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Рабдомиолиза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деструкция на напречно-набраздената мускулатура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Увреждане на мускулните фибри, особено на сарколемата на скелетните мускули, в резултат на което се освобождава миоглобин.</a:t>
            </a:r>
          </a:p>
          <a:p>
            <a:pPr algn="just"/>
            <a:r>
              <a:rPr lang="en-GB" altLang="bg-BG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Crush </a:t>
            </a:r>
            <a:r>
              <a:rPr lang="bg-BG" altLang="bg-BG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синдромът</a:t>
            </a:r>
            <a:r>
              <a:rPr lang="en-GB" altLang="bg-BG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системна проява на увреждане на мускулните клетки в резултат на натиск или смачкване.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5173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07504" y="188640"/>
            <a:ext cx="8856984" cy="6408712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altLang="bg-BG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След шока, междинен или светъл период може да се наблюдава:</a:t>
            </a:r>
          </a:p>
          <a:p>
            <a:pPr algn="just">
              <a:buClr>
                <a:srgbClr val="003300"/>
              </a:buClr>
              <a:buFont typeface="Wingdings" pitchFamily="2" charset="2"/>
              <a:buChar char="Ø"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Подобрено състояние</a:t>
            </a:r>
          </a:p>
          <a:p>
            <a:pPr algn="just">
              <a:buClr>
                <a:srgbClr val="003300"/>
              </a:buClr>
              <a:buFont typeface="Wingdings" pitchFamily="2" charset="2"/>
              <a:buChar char="Ø"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Нормализиране на пулс и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RR</a:t>
            </a:r>
          </a:p>
          <a:p>
            <a:pPr algn="just">
              <a:buClr>
                <a:srgbClr val="003300"/>
              </a:buClr>
              <a:buFont typeface="Wingdings" pitchFamily="2" charset="2"/>
              <a:buChar char="Ø"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Телесна температура – 37.6 – 38.5</a:t>
            </a:r>
          </a:p>
          <a:p>
            <a:pPr algn="just">
              <a:buClr>
                <a:srgbClr val="003300"/>
              </a:buClr>
              <a:buFont typeface="Wingdings" pitchFamily="2" charset="2"/>
              <a:buChar char="Ø"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Олигурия</a:t>
            </a:r>
          </a:p>
          <a:p>
            <a:pPr algn="just">
              <a:buClr>
                <a:srgbClr val="003300"/>
              </a:buClr>
              <a:buFont typeface="Wingdings" pitchFamily="2" charset="2"/>
              <a:buChar char="Ø"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Може да се развие и тежка форма </a:t>
            </a:r>
          </a:p>
          <a:p>
            <a:pPr algn="just">
              <a:buFont typeface="Arial" charset="0"/>
              <a:buNone/>
            </a:pP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смърт</a:t>
            </a:r>
            <a:endParaRPr lang="ru-RU" altLang="bg-BG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172400" y="4869160"/>
            <a:ext cx="576064" cy="288032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50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79512" y="332656"/>
            <a:ext cx="8749480" cy="6192688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bg-BG" sz="3600" dirty="0" smtClean="0">
                <a:latin typeface="Times New Roman" pitchFamily="18" charset="0"/>
              </a:rPr>
              <a:t>   </a:t>
            </a:r>
          </a:p>
          <a:p>
            <a:pPr algn="just">
              <a:buFont typeface="Arial" charset="0"/>
              <a:buNone/>
            </a:pPr>
            <a:r>
              <a:rPr lang="en-US" altLang="bg-BG" sz="3600" dirty="0">
                <a:latin typeface="Times New Roman" pitchFamily="18" charset="0"/>
              </a:rPr>
              <a:t> </a:t>
            </a:r>
            <a:r>
              <a:rPr lang="en-US" altLang="bg-BG" sz="3600" dirty="0" smtClean="0">
                <a:latin typeface="Times New Roman" pitchFamily="18" charset="0"/>
              </a:rPr>
              <a:t>  </a:t>
            </a:r>
            <a:r>
              <a:rPr lang="bg-BG" altLang="bg-BG" sz="3000" dirty="0" smtClean="0">
                <a:latin typeface="Times New Roman" pitchFamily="18" charset="0"/>
              </a:rPr>
              <a:t>Този период е последван от следващата фаза на </a:t>
            </a:r>
            <a:r>
              <a:rPr lang="en-US" altLang="bg-BG" sz="3000" dirty="0" smtClean="0">
                <a:latin typeface="Times New Roman" pitchFamily="18" charset="0"/>
              </a:rPr>
              <a:t>crush </a:t>
            </a:r>
            <a:r>
              <a:rPr lang="bg-BG" altLang="bg-BG" sz="3000" dirty="0" smtClean="0">
                <a:latin typeface="Times New Roman" pitchFamily="18" charset="0"/>
              </a:rPr>
              <a:t>синдром</a:t>
            </a:r>
            <a:r>
              <a:rPr lang="en-US" altLang="bg-BG" sz="3000" dirty="0" smtClean="0">
                <a:latin typeface="Times New Roman" pitchFamily="18" charset="0"/>
              </a:rPr>
              <a:t> (</a:t>
            </a:r>
            <a:r>
              <a:rPr lang="bg-BG" altLang="bg-BG" sz="3000" dirty="0" smtClean="0">
                <a:latin typeface="Times New Roman" pitchFamily="18" charset="0"/>
              </a:rPr>
              <a:t>до</a:t>
            </a:r>
            <a:r>
              <a:rPr lang="en-US" altLang="bg-BG" sz="3000" dirty="0" smtClean="0">
                <a:latin typeface="Times New Roman" pitchFamily="18" charset="0"/>
              </a:rPr>
              <a:t> </a:t>
            </a:r>
            <a:r>
              <a:rPr lang="en-US" altLang="bg-BG" sz="3000" dirty="0">
                <a:latin typeface="Times New Roman" pitchFamily="18" charset="0"/>
              </a:rPr>
              <a:t>4 – 5 </a:t>
            </a:r>
            <a:r>
              <a:rPr lang="bg-BG" altLang="bg-BG" sz="3000" dirty="0" smtClean="0">
                <a:latin typeface="Times New Roman" pitchFamily="18" charset="0"/>
              </a:rPr>
              <a:t>ден</a:t>
            </a:r>
            <a:r>
              <a:rPr lang="en-US" altLang="bg-BG" sz="3000" dirty="0" smtClean="0">
                <a:latin typeface="Times New Roman" pitchFamily="18" charset="0"/>
              </a:rPr>
              <a:t> </a:t>
            </a:r>
            <a:r>
              <a:rPr lang="bg-BG" altLang="bg-BG" sz="3000" dirty="0" smtClean="0">
                <a:latin typeface="Times New Roman" pitchFamily="18" charset="0"/>
              </a:rPr>
              <a:t>след травмата</a:t>
            </a:r>
            <a:r>
              <a:rPr lang="en-US" altLang="bg-BG" sz="3000" dirty="0" smtClean="0">
                <a:latin typeface="Times New Roman" pitchFamily="18" charset="0"/>
              </a:rPr>
              <a:t>)</a:t>
            </a:r>
            <a:r>
              <a:rPr lang="bg-BG" altLang="bg-BG" sz="3000" dirty="0" smtClean="0">
                <a:latin typeface="Times New Roman" pitchFamily="18" charset="0"/>
              </a:rPr>
              <a:t> със симптоми на остра бъбречна инсуфициенция</a:t>
            </a:r>
            <a:r>
              <a:rPr lang="en-US" altLang="bg-BG" sz="3000" dirty="0" smtClean="0">
                <a:latin typeface="Times New Roman" pitchFamily="18" charset="0"/>
              </a:rPr>
              <a:t>:</a:t>
            </a:r>
            <a:r>
              <a:rPr lang="bg-BG" altLang="bg-BG" sz="3000" dirty="0" smtClean="0">
                <a:latin typeface="Times New Roman" pitchFamily="18" charset="0"/>
              </a:rPr>
              <a:t> </a:t>
            </a:r>
            <a:r>
              <a:rPr lang="bg-BG" altLang="bg-BG" sz="3000" b="1" dirty="0" smtClean="0">
                <a:solidFill>
                  <a:srgbClr val="990000"/>
                </a:solidFill>
                <a:latin typeface="Times New Roman" pitchFamily="18" charset="0"/>
              </a:rPr>
              <a:t>хиперазотемия</a:t>
            </a:r>
            <a:r>
              <a:rPr lang="en-US" altLang="bg-BG" sz="30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bg-BG" altLang="bg-BG" sz="3000" b="1" dirty="0" smtClean="0">
                <a:solidFill>
                  <a:srgbClr val="990000"/>
                </a:solidFill>
                <a:latin typeface="Times New Roman" pitchFamily="18" charset="0"/>
              </a:rPr>
              <a:t>хиперкалемия</a:t>
            </a:r>
            <a:r>
              <a:rPr lang="en-US" altLang="bg-BG" sz="30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bg-BG" altLang="bg-BG" sz="3000" b="1" dirty="0" smtClean="0">
                <a:solidFill>
                  <a:srgbClr val="990000"/>
                </a:solidFill>
                <a:latin typeface="Times New Roman" pitchFamily="18" charset="0"/>
              </a:rPr>
              <a:t>метаболитна ацидоза</a:t>
            </a:r>
            <a:r>
              <a:rPr lang="en-US" altLang="bg-BG" sz="3000" b="1" dirty="0" smtClean="0">
                <a:solidFill>
                  <a:srgbClr val="990000"/>
                </a:solidFill>
                <a:latin typeface="Times New Roman" pitchFamily="18" charset="0"/>
              </a:rPr>
              <a:t>.</a:t>
            </a:r>
            <a:r>
              <a:rPr lang="en-US" altLang="bg-BG" sz="3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bg-BG" altLang="bg-BG" sz="3000" b="1" dirty="0" smtClean="0">
                <a:solidFill>
                  <a:srgbClr val="003300"/>
                </a:solidFill>
                <a:latin typeface="Times New Roman" pitchFamily="18" charset="0"/>
              </a:rPr>
              <a:t>Диурезата намалява </a:t>
            </a:r>
            <a:r>
              <a:rPr lang="bg-BG" altLang="bg-BG" sz="3000" dirty="0" smtClean="0">
                <a:latin typeface="Times New Roman" pitchFamily="18" charset="0"/>
              </a:rPr>
              <a:t>до критични нива </a:t>
            </a:r>
            <a:r>
              <a:rPr lang="en-US" altLang="bg-BG" sz="3000" dirty="0" smtClean="0">
                <a:latin typeface="Times New Roman" pitchFamily="18" charset="0"/>
              </a:rPr>
              <a:t>(30-20 </a:t>
            </a:r>
            <a:r>
              <a:rPr lang="bg-BG" altLang="bg-BG" sz="3000" dirty="0" smtClean="0">
                <a:latin typeface="Times New Roman" pitchFamily="18" charset="0"/>
              </a:rPr>
              <a:t>мл</a:t>
            </a:r>
            <a:r>
              <a:rPr lang="en-US" altLang="bg-BG" sz="3000" dirty="0" smtClean="0">
                <a:latin typeface="Times New Roman" pitchFamily="18" charset="0"/>
              </a:rPr>
              <a:t>/</a:t>
            </a:r>
            <a:r>
              <a:rPr lang="bg-BG" altLang="bg-BG" sz="3000" dirty="0" smtClean="0">
                <a:latin typeface="Times New Roman" pitchFamily="18" charset="0"/>
              </a:rPr>
              <a:t>ч</a:t>
            </a:r>
            <a:r>
              <a:rPr lang="en-US" altLang="bg-BG" sz="3000" dirty="0" smtClean="0">
                <a:latin typeface="Times New Roman" pitchFamily="18" charset="0"/>
              </a:rPr>
              <a:t>).</a:t>
            </a:r>
            <a:r>
              <a:rPr lang="bg-BG" altLang="bg-BG" sz="3000" dirty="0" smtClean="0">
                <a:latin typeface="Times New Roman" pitchFamily="18" charset="0"/>
              </a:rPr>
              <a:t> </a:t>
            </a:r>
            <a:r>
              <a:rPr lang="bg-BG" altLang="bg-BG" sz="3000" b="1" dirty="0" smtClean="0">
                <a:solidFill>
                  <a:srgbClr val="000099"/>
                </a:solidFill>
                <a:latin typeface="Times New Roman" pitchFamily="18" charset="0"/>
              </a:rPr>
              <a:t>Анемия, хипонатремия, хипокалцемия</a:t>
            </a:r>
            <a:r>
              <a:rPr lang="en-US" altLang="bg-BG" sz="30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en-US" altLang="bg-BG" sz="3000" dirty="0" smtClean="0">
                <a:latin typeface="Times New Roman" pitchFamily="18" charset="0"/>
              </a:rPr>
              <a:t> </a:t>
            </a:r>
            <a:r>
              <a:rPr lang="bg-BG" altLang="bg-BG" sz="3000" b="1" dirty="0" smtClean="0">
                <a:solidFill>
                  <a:srgbClr val="660066"/>
                </a:solidFill>
                <a:latin typeface="Times New Roman" pitchFamily="18" charset="0"/>
              </a:rPr>
              <a:t>Съдържанието на албумин се понижава</a:t>
            </a:r>
            <a:r>
              <a:rPr lang="bg-BG" altLang="bg-BG" sz="30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r>
              <a:rPr lang="bg-BG" altLang="bg-BG" sz="3000" dirty="0" smtClean="0">
                <a:latin typeface="Times New Roman" pitchFamily="18" charset="0"/>
              </a:rPr>
              <a:t> ОБИ може да се развие и при липса на шок</a:t>
            </a:r>
            <a:r>
              <a:rPr lang="en-US" altLang="bg-BG" sz="3000" dirty="0" smtClean="0">
                <a:latin typeface="Times New Roman" pitchFamily="18" charset="0"/>
              </a:rPr>
              <a:t>. </a:t>
            </a:r>
            <a:endParaRPr lang="ru-RU" altLang="bg-BG" sz="3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8159" y="177963"/>
            <a:ext cx="8866329" cy="6408712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en-US" altLang="bg-BG" sz="3600" dirty="0">
                <a:latin typeface="Times New Roman" pitchFamily="18" charset="0"/>
              </a:rPr>
              <a:t> </a:t>
            </a:r>
            <a:r>
              <a:rPr lang="en-US" altLang="bg-BG" sz="3600" dirty="0" smtClean="0">
                <a:latin typeface="Times New Roman" pitchFamily="18" charset="0"/>
              </a:rPr>
              <a:t>  </a:t>
            </a:r>
          </a:p>
          <a:p>
            <a:pPr algn="ctr">
              <a:buFont typeface="Arial" charset="0"/>
              <a:buNone/>
            </a:pPr>
            <a:r>
              <a:rPr lang="bg-BG" altLang="bg-BG" sz="2800" b="1" dirty="0" smtClean="0">
                <a:latin typeface="Arial" pitchFamily="34" charset="0"/>
                <a:cs typeface="Arial" pitchFamily="34" charset="0"/>
              </a:rPr>
              <a:t>Образуване на мастни глобули и микротромби  </a:t>
            </a:r>
            <a:endParaRPr lang="ru-RU" altLang="bg-BG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001475" y="1628800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611560" y="260720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latin typeface="Arial" pitchFamily="34" charset="0"/>
                <a:cs typeface="Arial" pitchFamily="34" charset="0"/>
              </a:rPr>
              <a:t>Кръвен поток</a:t>
            </a:r>
            <a:endParaRPr lang="bg-BG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3635896" y="2607208"/>
            <a:ext cx="1152128" cy="5093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5076056" y="260720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latin typeface="Arial" pitchFamily="34" charset="0"/>
                <a:cs typeface="Arial" pitchFamily="34" charset="0"/>
              </a:rPr>
              <a:t>Тъкани и органи</a:t>
            </a:r>
            <a:endParaRPr lang="bg-BG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6166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116632"/>
            <a:ext cx="8856984" cy="6624736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</a:pPr>
            <a:r>
              <a:rPr lang="en-US" altLang="bg-BG" sz="3000" dirty="0" smtClean="0">
                <a:latin typeface="Times New Roman" pitchFamily="18" charset="0"/>
              </a:rPr>
              <a:t>   </a:t>
            </a:r>
            <a:r>
              <a:rPr lang="bg-BG" altLang="bg-BG" sz="35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Патологични промени</a:t>
            </a:r>
          </a:p>
          <a:p>
            <a:pPr algn="just">
              <a:buFont typeface="Arial" charset="0"/>
              <a:buNone/>
            </a:pPr>
            <a:endParaRPr lang="bg-BG" altLang="bg-BG" sz="3000" dirty="0" smtClean="0">
              <a:latin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bg-BG" altLang="bg-BG" sz="3000" dirty="0">
              <a:latin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bg-BG" altLang="bg-BG" sz="2800" b="1" dirty="0">
                <a:solidFill>
                  <a:srgbClr val="003300"/>
                </a:solidFill>
                <a:latin typeface="Times New Roman" pitchFamily="18" charset="0"/>
              </a:rPr>
              <a:t>д</a:t>
            </a:r>
            <a:r>
              <a:rPr lang="bg-BG" altLang="bg-BG" sz="2800" b="1" dirty="0" smtClean="0">
                <a:solidFill>
                  <a:srgbClr val="003300"/>
                </a:solidFill>
                <a:latin typeface="Times New Roman" pitchFamily="18" charset="0"/>
              </a:rPr>
              <a:t>иректна клетъчна деструкция     мускулна исхемия</a:t>
            </a:r>
          </a:p>
          <a:p>
            <a:pPr algn="just">
              <a:buFont typeface="Arial" charset="0"/>
              <a:buNone/>
            </a:pPr>
            <a:r>
              <a:rPr lang="bg-BG" altLang="bg-BG" sz="2800" dirty="0" smtClean="0">
                <a:latin typeface="Times New Roman" pitchFamily="18" charset="0"/>
              </a:rPr>
              <a:t>      (веднага)                                     (няколко часа по-късно)</a:t>
            </a:r>
          </a:p>
          <a:p>
            <a:pPr algn="just">
              <a:buFont typeface="Arial" charset="0"/>
              <a:buNone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   Исхемичната смърт на мускулите (около 6 часа). Причината за ранна некроза (първите часове) се дължи на </a:t>
            </a:r>
            <a:r>
              <a:rPr lang="bg-BG" altLang="bg-BG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механичния фактор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а по-късно на </a:t>
            </a:r>
            <a:r>
              <a:rPr lang="bg-BG" altLang="bg-BG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хипоксията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Поради директната клетъчна деструкция, интрацелуларните субстанции попадат в кръвта.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По време на компресивната и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исхемичната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фаза на мускулното увреждане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исхемични токсини пенетрират в кръвния поток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метаболити на анеробната гликолиза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 в двата случая – директно и исхемично увреждане – нарушение на кръвната циркулация и дишането</a:t>
            </a:r>
            <a:r>
              <a:rPr lang="bg-BG" altLang="bg-BG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bg-BG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2771800" y="836712"/>
            <a:ext cx="360040" cy="72008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01142"/>
            <a:ext cx="4206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7978080" cy="850106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b">
            <a:normAutofit/>
          </a:bodyPr>
          <a:lstStyle/>
          <a:p>
            <a:pPr eaLnBrk="1" hangingPunct="1"/>
            <a:r>
              <a:rPr lang="bg-BG" altLang="bg-BG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Усложнения</a:t>
            </a:r>
            <a:endParaRPr lang="en-GB" altLang="bg-BG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600200"/>
            <a:ext cx="3859088" cy="4525963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</a:t>
            </a:r>
            <a:endParaRPr lang="en-GB" altLang="bg-BG" sz="28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Хиповолемия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Хиперкалемия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Хипокалцемия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Аритмии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Сърдечен арест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Compartment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синдром</a:t>
            </a:r>
            <a:endParaRPr lang="en-GB" altLang="bg-B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3787080" cy="4525963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Късни</a:t>
            </a:r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(12-72 </a:t>
            </a:r>
            <a:r>
              <a:rPr lang="bg-BG" altLang="bg-BG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bg-BG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</a:t>
            </a:r>
            <a:endParaRPr lang="en-GB" altLang="bg-BG" sz="2800" b="1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 (</a:t>
            </a:r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bg-BG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bg-BG" sz="2800" b="1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ОРДС</a:t>
            </a:r>
            <a:endParaRPr lang="en-GB" altLang="bg-BG" sz="2800" b="1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bg-BG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Сепсис</a:t>
            </a:r>
            <a:endParaRPr lang="en-GB" altLang="bg-BG" sz="2800" b="1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712"/>
          </a:xfrm>
          <a:blipFill>
            <a:blip r:embed="rId3"/>
            <a:tile tx="0" ty="0" sx="100000" sy="100000" flip="none" algn="tl"/>
          </a:blipFill>
        </p:spPr>
        <p:txBody>
          <a:bodyPr anchor="b">
            <a:noAutofit/>
          </a:bodyPr>
          <a:lstStyle/>
          <a:p>
            <a:pPr eaLnBrk="1" hangingPunct="1"/>
            <a:r>
              <a:rPr lang="bg-BG" alt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Лабораторни изследвания</a:t>
            </a:r>
            <a:endParaRPr lang="en-GB" altLang="bg-BG" sz="36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052736"/>
            <a:ext cx="9036496" cy="576064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dirty="0" smtClean="0"/>
              <a:t> </a:t>
            </a: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Креатин киназа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) </a:t>
            </a:r>
            <a:endParaRPr lang="en-GB" altLang="bg-BG" sz="2800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Clr>
                <a:srgbClr val="C00000"/>
              </a:buClr>
              <a:buNone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Серум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референтни стойности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мъже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: 38-174/200 IU/L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 2.86 SI (</a:t>
            </a:r>
            <a:r>
              <a:rPr lang="en-GB" altLang="bg-BG" sz="2800" dirty="0" err="1" smtClean="0">
                <a:latin typeface="Arial" pitchFamily="34" charset="0"/>
                <a:cs typeface="Arial" pitchFamily="34" charset="0"/>
              </a:rPr>
              <a:t>mkat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/L); 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жени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: 26-140 IU/L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 2.42 SI (</a:t>
            </a:r>
            <a:r>
              <a:rPr lang="en-GB" altLang="bg-BG" sz="2800" dirty="0" err="1" smtClean="0">
                <a:latin typeface="Arial" pitchFamily="34" charset="0"/>
                <a:cs typeface="Arial" pitchFamily="34" charset="0"/>
              </a:rPr>
              <a:t>mkat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/L)</a:t>
            </a:r>
            <a:endParaRPr lang="en-GB" altLang="bg-BG" sz="28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buNone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Повишават се към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bg-BG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ч.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лед мускулното увреждане и достигат 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max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в първите 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bg-BG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72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часа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Понижение – </a:t>
            </a:r>
            <a:r>
              <a:rPr lang="bg-BG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3-5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дни след травматичното увреждане</a:t>
            </a:r>
          </a:p>
          <a:p>
            <a:pPr algn="just"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Хиперкалемия</a:t>
            </a:r>
            <a:endParaRPr lang="en-GB" altLang="bg-BG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Хиперфосфатемия</a:t>
            </a:r>
            <a:endParaRPr lang="en-GB" altLang="bg-BG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Хипокалцемия</a:t>
            </a:r>
            <a:endParaRPr lang="en-GB" altLang="bg-BG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Хиперурикемия </a:t>
            </a:r>
            <a:r>
              <a:rPr lang="en-GB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пикочна киселина</a:t>
            </a:r>
            <a:r>
              <a:rPr lang="en-GB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Миоглобинурия</a:t>
            </a:r>
            <a:endParaRPr lang="en-GB" altLang="bg-BG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GB" altLang="bg-BG" sz="2800" dirty="0"/>
          </a:p>
          <a:p>
            <a:pPr marL="0" indent="0" eaLnBrk="1" hangingPunct="1">
              <a:buNone/>
            </a:pPr>
            <a:endParaRPr lang="en-GB" alt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42865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1368152"/>
          </a:xfrm>
          <a:blipFill>
            <a:blip r:embed="rId3"/>
            <a:tile tx="0" ty="0" sx="100000" sy="100000" flip="none" algn="tl"/>
          </a:blipFill>
        </p:spPr>
        <p:txBody>
          <a:bodyPr anchor="b">
            <a:normAutofit/>
          </a:bodyPr>
          <a:lstStyle/>
          <a:p>
            <a:pPr eaLnBrk="1" hangingPunct="1"/>
            <a:r>
              <a:rPr lang="bg-BG" alt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Други мускулни маркери</a:t>
            </a:r>
            <a:endParaRPr lang="en-GB" altLang="bg-BG" sz="36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b="1" dirty="0" smtClean="0">
                <a:solidFill>
                  <a:srgbClr val="990000"/>
                </a:solidFill>
              </a:rPr>
              <a:t>Миоглобин </a:t>
            </a:r>
            <a:r>
              <a:rPr lang="bg-BG" altLang="bg-BG" dirty="0" smtClean="0"/>
              <a:t>съдържание</a:t>
            </a:r>
            <a:r>
              <a:rPr lang="bg-BG" altLang="bg-BG" b="1" dirty="0" smtClean="0">
                <a:solidFill>
                  <a:srgbClr val="990000"/>
                </a:solidFill>
              </a:rPr>
              <a:t> </a:t>
            </a:r>
            <a:r>
              <a:rPr lang="en-GB" altLang="bg-BG" dirty="0" smtClean="0"/>
              <a:t> </a:t>
            </a:r>
            <a:r>
              <a:rPr lang="bg-BG" altLang="bg-BG" dirty="0" smtClean="0"/>
              <a:t>в </a:t>
            </a:r>
            <a:r>
              <a:rPr lang="bg-BG" altLang="bg-BG" b="1" dirty="0" smtClean="0">
                <a:solidFill>
                  <a:srgbClr val="000099"/>
                </a:solidFill>
              </a:rPr>
              <a:t>серум или урина</a:t>
            </a:r>
            <a:endParaRPr lang="en-GB" altLang="bg-BG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Появява се в урината, когато плазмената концентрация надхвърля </a:t>
            </a:r>
            <a:r>
              <a:rPr lang="en-GB" altLang="bg-BG" dirty="0" smtClean="0"/>
              <a:t>1.5 mg/dl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Промяна в цвета на урината до </a:t>
            </a:r>
            <a:r>
              <a:rPr lang="bg-BG" altLang="bg-BG" b="1" dirty="0" smtClean="0">
                <a:solidFill>
                  <a:srgbClr val="990000"/>
                </a:solidFill>
              </a:rPr>
              <a:t>тъмно</a:t>
            </a:r>
            <a:r>
              <a:rPr lang="en-GB" altLang="bg-BG" b="1" dirty="0" smtClean="0">
                <a:solidFill>
                  <a:srgbClr val="990000"/>
                </a:solidFill>
              </a:rPr>
              <a:t> </a:t>
            </a:r>
            <a:r>
              <a:rPr lang="bg-BG" altLang="bg-BG" b="1" dirty="0" smtClean="0">
                <a:solidFill>
                  <a:srgbClr val="990000"/>
                </a:solidFill>
              </a:rPr>
              <a:t>червеникаво</a:t>
            </a:r>
            <a:r>
              <a:rPr lang="en-GB" altLang="bg-BG" b="1" dirty="0" smtClean="0">
                <a:solidFill>
                  <a:srgbClr val="990000"/>
                </a:solidFill>
              </a:rPr>
              <a:t> –</a:t>
            </a:r>
            <a:r>
              <a:rPr lang="bg-BG" altLang="bg-BG" b="1" dirty="0" smtClean="0">
                <a:solidFill>
                  <a:srgbClr val="990000"/>
                </a:solidFill>
              </a:rPr>
              <a:t> кафеникава</a:t>
            </a:r>
            <a:r>
              <a:rPr lang="en-GB" altLang="bg-BG" b="1" dirty="0" smtClean="0">
                <a:solidFill>
                  <a:srgbClr val="990000"/>
                </a:solidFill>
              </a:rPr>
              <a:t> </a:t>
            </a:r>
            <a:r>
              <a:rPr lang="en-GB" altLang="bg-BG" dirty="0" smtClean="0"/>
              <a:t>&gt; 100mg/dl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Кратък </a:t>
            </a:r>
            <a:r>
              <a:rPr lang="en-GB" altLang="bg-BG" b="1" dirty="0" smtClean="0"/>
              <a:t>T</a:t>
            </a:r>
            <a:r>
              <a:rPr lang="en-GB" altLang="bg-BG" b="1" baseline="-25000" dirty="0" smtClean="0"/>
              <a:t>1/2</a:t>
            </a:r>
            <a:r>
              <a:rPr lang="en-GB" altLang="bg-BG" dirty="0" smtClean="0"/>
              <a:t> (2-3 </a:t>
            </a:r>
            <a:r>
              <a:rPr lang="bg-BG" altLang="bg-BG" dirty="0" smtClean="0"/>
              <a:t>часа</a:t>
            </a:r>
            <a:r>
              <a:rPr lang="en-GB" altLang="bg-BG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Серумните нива се възвръщат към нормалните след </a:t>
            </a:r>
            <a:r>
              <a:rPr lang="en-GB" altLang="bg-BG" dirty="0" smtClean="0"/>
              <a:t> 6-8 </a:t>
            </a:r>
            <a:r>
              <a:rPr lang="bg-BG" altLang="bg-BG" dirty="0" smtClean="0"/>
              <a:t>часа</a:t>
            </a:r>
            <a:endParaRPr lang="en-GB" altLang="bg-B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5589240"/>
            <a:ext cx="8784976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ЕКГ – колкото е възможно по-рано за признаци на хиперкалемия</a:t>
            </a:r>
            <a:endParaRPr lang="bg-BG" sz="2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1538" y="948968"/>
            <a:ext cx="8710361" cy="498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660066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Диференциална диагноза</a:t>
            </a:r>
            <a:endParaRPr lang="en-US" altLang="bg-BG" sz="3600" b="1" dirty="0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1538" y="1986359"/>
            <a:ext cx="8904957" cy="219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73000"/>
              <a:buFont typeface="Wingdings" pitchFamily="2" charset="2"/>
              <a:buChar char="v"/>
            </a:pPr>
            <a:r>
              <a:rPr lang="bg-BG" altLang="bg-BG" sz="3200" b="1" dirty="0" smtClean="0">
                <a:latin typeface="Arial" pitchFamily="34" charset="0"/>
                <a:cs typeface="Arial" pitchFamily="34" charset="0"/>
              </a:rPr>
              <a:t>Тумор лизис синдром</a:t>
            </a:r>
            <a:endParaRPr lang="en-US" altLang="bg-BG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73000"/>
              <a:buFont typeface="Wingdings" pitchFamily="2" charset="2"/>
              <a:buChar char="v"/>
            </a:pPr>
            <a:r>
              <a:rPr lang="bg-BG" altLang="bg-BG" sz="3200" b="1" dirty="0" smtClean="0">
                <a:latin typeface="Arial" pitchFamily="34" charset="0"/>
                <a:cs typeface="Arial" pitchFamily="34" charset="0"/>
              </a:rPr>
              <a:t>Топлинен удар</a:t>
            </a:r>
            <a:endParaRPr lang="en-US" altLang="bg-BG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73000"/>
              <a:buFont typeface="Wingdings" pitchFamily="2" charset="2"/>
              <a:buChar char="v"/>
            </a:pPr>
            <a:r>
              <a:rPr lang="bg-BG" altLang="bg-BG" sz="3200" b="1" dirty="0" smtClean="0">
                <a:latin typeface="Arial" pitchFamily="34" charset="0"/>
                <a:cs typeface="Arial" pitchFamily="34" charset="0"/>
              </a:rPr>
              <a:t>Рабдомиолиза при усилие</a:t>
            </a:r>
            <a:endParaRPr lang="en-US" altLang="bg-BG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73000"/>
              <a:buFont typeface="Wingdings" pitchFamily="2" charset="2"/>
              <a:buChar char="v"/>
            </a:pPr>
            <a:r>
              <a:rPr lang="bg-BG" altLang="bg-BG" sz="3200" b="1" dirty="0" smtClean="0">
                <a:latin typeface="Arial" pitchFamily="34" charset="0"/>
                <a:cs typeface="Arial" pitchFamily="34" charset="0"/>
              </a:rPr>
              <a:t>Удар от електрически ток</a:t>
            </a:r>
            <a:r>
              <a:rPr lang="en-US" altLang="bg-BG" sz="3200" b="1" dirty="0" smtClean="0">
                <a:latin typeface="Arial" pitchFamily="34" charset="0"/>
                <a:cs typeface="Arial" pitchFamily="34" charset="0"/>
              </a:rPr>
              <a:t>(&gt; </a:t>
            </a:r>
            <a:r>
              <a:rPr lang="en-US" altLang="bg-BG" sz="3200" b="1" dirty="0">
                <a:latin typeface="Arial" pitchFamily="34" charset="0"/>
                <a:cs typeface="Arial" pitchFamily="34" charset="0"/>
              </a:rPr>
              <a:t>1000 </a:t>
            </a:r>
            <a:r>
              <a:rPr lang="bg-BG" altLang="bg-BG" sz="3200" b="1" dirty="0" smtClean="0">
                <a:latin typeface="Arial" pitchFamily="34" charset="0"/>
                <a:cs typeface="Arial" pitchFamily="34" charset="0"/>
              </a:rPr>
              <a:t>волта</a:t>
            </a:r>
            <a:r>
              <a:rPr lang="en-US" altLang="bg-BG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bg-BG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5696198-5782-4408-9F1E-3E436E07B76E}" type="slidenum">
              <a:rPr lang="en-US" altLang="bg-BG" sz="1300">
                <a:solidFill>
                  <a:schemeClr val="bg1"/>
                </a:solidFill>
              </a:rPr>
              <a:pPr/>
              <a:t>37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7545" y="310355"/>
            <a:ext cx="7632848" cy="886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Други увреждания при </a:t>
            </a:r>
            <a:r>
              <a:rPr lang="en-US" alt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32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340768"/>
            <a:ext cx="9036496" cy="51275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100013" indent="-10001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23875" indent="-16986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Висок процент на комбинирани увреждания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Фрактури на крайници и лацерации – най-чести</a:t>
            </a: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При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увреждане на торса</a:t>
            </a:r>
            <a:r>
              <a:rPr lang="bg-BG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– абдоминални увреждания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като допълнение към абдоминални компресивни мускулни увреждания</a:t>
            </a: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Травматична асфиксия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при компресия на гръден кош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Прахово инхалиране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Пожари – изгаряне, газова инхалация и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CO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интоксикация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Хипотермия или хипертермия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A150520-0E94-4DEE-8D4D-3EBB311863CC}" type="slidenum">
              <a:rPr lang="en-US" altLang="bg-BG" sz="1300">
                <a:solidFill>
                  <a:schemeClr val="bg1"/>
                </a:solidFill>
              </a:rPr>
              <a:pPr/>
              <a:t>38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" y="116632"/>
            <a:ext cx="4161895" cy="340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68052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45024"/>
            <a:ext cx="46805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89832"/>
            <a:ext cx="4176464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3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37139" y="935118"/>
            <a:ext cx="7736119" cy="512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7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ws Gothic" pitchFamily="34" charset="0"/>
              </a:rPr>
              <a:t>Crush </a:t>
            </a:r>
            <a:r>
              <a:rPr lang="bg-BG" altLang="bg-BG" sz="37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ws Gothic" pitchFamily="34" charset="0"/>
              </a:rPr>
              <a:t>синдром</a:t>
            </a:r>
            <a:endParaRPr lang="en-US" altLang="bg-BG" sz="37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ews Gothic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9947" y="1986358"/>
            <a:ext cx="8652533" cy="43735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>
            <a:lvl1pPr marL="92075" indent="-920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11175" indent="-15716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811212" lvl="1" indent="-457200" algn="just">
              <a:spcAft>
                <a:spcPct val="15000"/>
              </a:spcAft>
              <a:buClr>
                <a:srgbClr val="C00000"/>
              </a:buClr>
              <a:buSzPct val="125000"/>
              <a:buFont typeface="Wingdings" pitchFamily="2" charset="2"/>
              <a:buChar char="v"/>
            </a:pPr>
            <a:r>
              <a:rPr lang="en-US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Crush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синдромът</a:t>
            </a:r>
            <a:r>
              <a:rPr lang="en-US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 клинично състояние, причинено от компресия на мускулите с последваща рабдомиолиза, водеща до електролитен дисбаланс, секвестрация на течност и миоглобинурия. </a:t>
            </a:r>
          </a:p>
          <a:p>
            <a:pPr marL="811212" lvl="1" indent="-457200" algn="just">
              <a:spcAft>
                <a:spcPct val="15000"/>
              </a:spcAft>
              <a:buClr>
                <a:srgbClr val="C00000"/>
              </a:buClr>
              <a:buSzPct val="125000"/>
              <a:buFont typeface="Wingdings" pitchFamily="2" charset="2"/>
              <a:buChar char="v"/>
            </a:pPr>
            <a:r>
              <a:rPr lang="en-US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Crush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синдромът е </a:t>
            </a:r>
            <a:r>
              <a:rPr lang="bg-BG" altLang="bg-BG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реперфузионно увреждане </a:t>
            </a:r>
            <a:r>
              <a:rPr lang="bg-BG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като резултат на травматичната рабдомиолиза! Появява се след освобождаването на натиска от смачкването</a:t>
            </a:r>
            <a:endParaRPr lang="en-US" alt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FD33736-60C1-4085-A217-094D94501CD5}" type="slidenum">
              <a:rPr lang="en-US" altLang="bg-BG" sz="1300">
                <a:solidFill>
                  <a:schemeClr val="bg1"/>
                </a:solidFill>
              </a:rPr>
              <a:pPr/>
              <a:t>4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bg-BG" b="1" dirty="0" smtClean="0">
                <a:solidFill>
                  <a:srgbClr val="990000"/>
                </a:solidFill>
                <a:latin typeface="Times New Roman" pitchFamily="18" charset="0"/>
              </a:rPr>
              <a:t>Първа помощ</a:t>
            </a:r>
            <a:r>
              <a:rPr lang="en-US" altLang="bg-BG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bg-BG" altLang="bg-BG" b="1" dirty="0" smtClean="0">
                <a:solidFill>
                  <a:srgbClr val="990000"/>
                </a:solidFill>
                <a:latin typeface="Times New Roman" pitchFamily="18" charset="0"/>
              </a:rPr>
              <a:t>при</a:t>
            </a:r>
            <a:r>
              <a:rPr lang="en-US" altLang="bg-BG" b="1" dirty="0" smtClean="0">
                <a:solidFill>
                  <a:srgbClr val="990000"/>
                </a:solidFill>
                <a:latin typeface="Times New Roman" pitchFamily="18" charset="0"/>
              </a:rPr>
              <a:t> crush-</a:t>
            </a:r>
            <a:r>
              <a:rPr lang="bg-BG" altLang="bg-BG" b="1" dirty="0" smtClean="0">
                <a:solidFill>
                  <a:srgbClr val="990000"/>
                </a:solidFill>
                <a:latin typeface="Times New Roman" pitchFamily="18" charset="0"/>
              </a:rPr>
              <a:t>синдром</a:t>
            </a:r>
            <a:endParaRPr lang="ru-RU" altLang="bg-BG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algn="just">
              <a:buFont typeface="Arial" charset="0"/>
              <a:buAutoNum type="arabicPeriod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Премахване на компресивния фактор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 typeface="Arial" charset="0"/>
              <a:buAutoNum type="arabicPeriod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Проксимален турникет, за да се ограничи разпространението на токсини в организма</a:t>
            </a:r>
          </a:p>
          <a:p>
            <a:pPr marL="609600" indent="-609600" algn="just">
              <a:buFont typeface="Arial" charset="0"/>
              <a:buAutoNum type="arabicPeriod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Наркотични аналгетици за болка и предотвратяване на шок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 typeface="Arial" charset="0"/>
              <a:buAutoNum type="arabicPeriod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Интензивната терапия на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синдром трябва да започне в най-ранната фаза поради характерните промени, които се формират в следващите 5-6 часа след травмата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 typeface="Arial" charset="0"/>
              <a:buAutoNum type="arabicPeriod"/>
            </a:pPr>
            <a:endParaRPr lang="ru-RU" altLang="bg-B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ЛЕЧЕНИЕ</a:t>
            </a:r>
            <a:br>
              <a:rPr 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bg-BG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Алгоритъм</a:t>
            </a: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96441" y="1764129"/>
            <a:ext cx="2601923" cy="822443"/>
            <a:chOff x="3516958" y="1644610"/>
            <a:chExt cx="2414850" cy="822443"/>
          </a:xfrm>
        </p:grpSpPr>
        <p:sp>
          <p:nvSpPr>
            <p:cNvPr id="4" name="Rounded Rectangle 3"/>
            <p:cNvSpPr/>
            <p:nvPr/>
          </p:nvSpPr>
          <p:spPr>
            <a:xfrm>
              <a:off x="3549800" y="1644610"/>
              <a:ext cx="21336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16958" y="1759167"/>
              <a:ext cx="2414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Физиологичен р-р </a:t>
              </a:r>
            </a:p>
            <a:p>
              <a:r>
                <a:rPr lang="bg-B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изотоничен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95534" y="1441420"/>
            <a:ext cx="414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prstClr val="black"/>
                </a:solidFill>
              </a:rPr>
              <a:t>- </a:t>
            </a: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Първоначално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1-2 L/</a:t>
            </a: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-100-200 ml/</a:t>
            </a: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хемолиза)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Коригира електролитния дисбаланс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31500" y="2481719"/>
            <a:ext cx="0" cy="56628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667000" y="3048000"/>
            <a:ext cx="2222741" cy="762000"/>
            <a:chOff x="3505200" y="1600200"/>
            <a:chExt cx="2222741" cy="762000"/>
          </a:xfrm>
        </p:grpSpPr>
        <p:sp>
          <p:nvSpPr>
            <p:cNvPr id="12" name="Rounded Rectangle 11"/>
            <p:cNvSpPr/>
            <p:nvPr/>
          </p:nvSpPr>
          <p:spPr>
            <a:xfrm>
              <a:off x="3505200" y="1600200"/>
              <a:ext cx="21336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94911" y="1748135"/>
              <a:ext cx="1933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IV</a:t>
              </a:r>
              <a:r>
                <a:rPr lang="bg-B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течности</a:t>
              </a:r>
              <a:endPara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38700" y="3200400"/>
            <a:ext cx="43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Диуреза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200-300ml/</a:t>
            </a: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14935" y="3810000"/>
            <a:ext cx="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0" y="3886200"/>
            <a:ext cx="472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Серийни измервания на СК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7504" y="1447800"/>
            <a:ext cx="1721296" cy="1477144"/>
            <a:chOff x="1295400" y="1752600"/>
            <a:chExt cx="1382504" cy="1447800"/>
          </a:xfrm>
        </p:grpSpPr>
        <p:sp>
          <p:nvSpPr>
            <p:cNvPr id="24" name="Diamond 23"/>
            <p:cNvSpPr/>
            <p:nvPr/>
          </p:nvSpPr>
          <p:spPr>
            <a:xfrm>
              <a:off x="1295400" y="1752600"/>
              <a:ext cx="1371600" cy="1447800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82504" y="2281676"/>
              <a:ext cx="1295400" cy="4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CK&gt;5000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1810641" y="2175728"/>
            <a:ext cx="685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771800" y="4419600"/>
            <a:ext cx="1724000" cy="1295400"/>
            <a:chOff x="1295400" y="1752600"/>
            <a:chExt cx="1447800" cy="1447800"/>
          </a:xfrm>
        </p:grpSpPr>
        <p:sp>
          <p:nvSpPr>
            <p:cNvPr id="39" name="Diamond 38"/>
            <p:cNvSpPr/>
            <p:nvPr/>
          </p:nvSpPr>
          <p:spPr>
            <a:xfrm>
              <a:off x="1295400" y="1752600"/>
              <a:ext cx="1371600" cy="1447800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47800" y="2297668"/>
              <a:ext cx="1295400" cy="4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CK&lt;5000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57800" y="4724400"/>
            <a:ext cx="2662525" cy="762000"/>
            <a:chOff x="3657600" y="1600200"/>
            <a:chExt cx="2662525" cy="762000"/>
          </a:xfrm>
        </p:grpSpPr>
        <p:sp>
          <p:nvSpPr>
            <p:cNvPr id="42" name="Rounded Rectangle 41"/>
            <p:cNvSpPr/>
            <p:nvPr/>
          </p:nvSpPr>
          <p:spPr>
            <a:xfrm>
              <a:off x="3657600" y="1600200"/>
              <a:ext cx="25146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57601" y="1752528"/>
              <a:ext cx="2662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Стоп на лечението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4495800" y="5105400"/>
            <a:ext cx="685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866" y="5677797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Трябва да бъдат изключени разтвори, съдържащи К: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Ringer,  Hartmann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и др.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Бикарбонат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sz="28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Бикарбонат:</a:t>
            </a:r>
            <a:r>
              <a:rPr 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Форсирана алкална диуреза</a:t>
            </a:r>
            <a:endParaRPr lang="en-US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800" dirty="0" smtClean="0">
                <a:latin typeface="Arial" pitchFamily="34" charset="0"/>
                <a:cs typeface="Arial" pitchFamily="34" charset="0"/>
              </a:rPr>
              <a:t>Редуцира бъбречната хем-токсичност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bg-BG" sz="2800" dirty="0" smtClean="0">
                <a:latin typeface="Arial" pitchFamily="34" charset="0"/>
                <a:cs typeface="Arial" pitchFamily="34" charset="0"/>
              </a:rPr>
              <a:t>Понижава освобождаването на 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свободно 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от миоглобина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образуването на вазоконстриктивните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en-US" sz="2800" b="1" baseline="-250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изопростани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и риска за 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тубулна преципитация на пикочната киселина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Алкализирането повишава разтворимостта на миоглобина и повишава неговата екскреция;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bg-BG" sz="2800" dirty="0" smtClean="0">
                <a:latin typeface="Arial" pitchFamily="34" charset="0"/>
                <a:cs typeface="Arial" pitchFamily="34" charset="0"/>
              </a:rPr>
              <a:t>Повишава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pH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 на урината до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6.5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и по този начин повишава разтворимостта на хем-пигментите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bg-BG" sz="2800" dirty="0" smtClean="0">
                <a:latin typeface="Arial" pitchFamily="34" charset="0"/>
                <a:cs typeface="Arial" pitchFamily="34" charset="0"/>
              </a:rPr>
              <a:t>Добавя се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ml 8.5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натриев бикарбонат на всеки литър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bg-BG" sz="2800" dirty="0" smtClean="0">
                <a:latin typeface="Arial" pitchFamily="34" charset="0"/>
                <a:cs typeface="Arial" pitchFamily="34" charset="0"/>
              </a:rPr>
              <a:t>Няма ясно доказателство, че алкалната диуреза е по-ефективна от физ. </a:t>
            </a:r>
            <a:r>
              <a:rPr lang="bg-BG" sz="2800" dirty="0">
                <a:latin typeface="Arial" pitchFamily="34" charset="0"/>
                <a:cs typeface="Arial" pitchFamily="34" charset="0"/>
              </a:rPr>
              <a:t>р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азтвор диурезата за предотвратяване на ОБН.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Mannitol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Форсирана диуреза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Минимизира отлагането на хем пигменти шлака в бъбречните тубули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„Прихваща“ свободни радикали в мускулите – лимитира развитието на некроза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Позитивен инотропен ефект върху сърцето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Подпомага елиминирането на миоглобин от бъбреците и предотвратява бъбречна недостатъчност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Инициира диуреза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Най-важното: подпомага декомпресията при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compartment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синдром чрез мобилизиране на течност от увредените мускули</a:t>
            </a:r>
            <a:r>
              <a:rPr 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премахва нуждата от фасциотомия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800" dirty="0" smtClean="0"/>
          </a:p>
          <a:p>
            <a:pPr>
              <a:buNone/>
            </a:pPr>
            <a:endParaRPr lang="en-US" sz="2800" u="sng" dirty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93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0" y="-31065"/>
            <a:ext cx="9122029" cy="11247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Mannitol</a:t>
            </a:r>
            <a:endParaRPr lang="bg-BG" sz="36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400600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Ефекти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Повишава интраваскуларния обем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Повишава сърдечния дебит и контрактилност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Редуцира налягането при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compartment </a:t>
            </a: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синдром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Clr>
                <a:srgbClr val="990000"/>
              </a:buClr>
            </a:pPr>
            <a:r>
              <a:rPr 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Ренални ефекти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Повишава гломерулната филтрация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Повишава интратубулното налягане и поток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Дилатация на бъбречните съдове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Осмотична диуреза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endParaRPr lang="bg-BG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7503" y="948968"/>
            <a:ext cx="8928991" cy="498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Mannitol</a:t>
            </a:r>
            <a:r>
              <a:rPr lang="bg-BG" altLang="bg-BG" sz="3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- Контраиндикации</a:t>
            </a:r>
            <a:endParaRPr lang="en-US" altLang="bg-BG" sz="36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7504" y="1986358"/>
            <a:ext cx="8928991" cy="22837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Анурия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Тежка застойна сърдечна недостатъчност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При тези пациенти може да се инициира терапия с пресори (допамин), за да се понесе натоварването с течности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или ранна диализа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7A95636-6587-441C-8F0F-6AE73CC46322}" type="slidenum">
              <a:rPr lang="en-US" altLang="bg-BG" sz="1300">
                <a:solidFill>
                  <a:schemeClr val="bg1"/>
                </a:solidFill>
              </a:rPr>
              <a:pPr/>
              <a:t>45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31667" y="471857"/>
            <a:ext cx="7736119" cy="99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lgDashDotDot"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Mannitol</a:t>
            </a:r>
            <a:r>
              <a:rPr lang="en-US" altLang="bg-BG" sz="36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Дози при </a:t>
            </a:r>
            <a:r>
              <a:rPr lang="en-US" alt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36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536" y="2120047"/>
            <a:ext cx="8533456" cy="364099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Mannitol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20 %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разтвор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0.25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г/кг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IV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10 – 30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минути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Диурезата трябва да започне за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15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30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мин.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bg-BG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Ако количеството урина отново намалее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трябва да се приеме хиповолемия и само след агресивна рехидратация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може да бъде инжектирана втора доза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err="1" smtClean="0">
                <a:latin typeface="Arial" pitchFamily="34" charset="0"/>
                <a:cs typeface="Arial" pitchFamily="34" charset="0"/>
              </a:rPr>
              <a:t>mannitol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Max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доза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2 </a:t>
            </a:r>
            <a:r>
              <a:rPr lang="bg-BG" altLang="bg-BG" sz="2800" dirty="0">
                <a:latin typeface="Arial" pitchFamily="34" charset="0"/>
                <a:cs typeface="Arial" pitchFamily="34" charset="0"/>
              </a:rPr>
              <a:t>г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кг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ден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г/ден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012B174-564B-4D3C-80E9-1E867EAFB9FA}" type="slidenum">
              <a:rPr lang="en-US" altLang="bg-BG" sz="1300">
                <a:solidFill>
                  <a:schemeClr val="bg1"/>
                </a:solidFill>
              </a:rPr>
              <a:pPr/>
              <a:t>46</a:t>
            </a:fld>
            <a:endParaRPr lang="en-US" altLang="bg-BG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511" y="893568"/>
            <a:ext cx="8856983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4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Хиперкалемия при</a:t>
            </a:r>
            <a:r>
              <a:rPr lang="en-US" altLang="bg-BG" sz="4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Crush </a:t>
            </a:r>
            <a:r>
              <a:rPr lang="bg-BG" altLang="bg-BG" sz="4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40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512" y="1986358"/>
            <a:ext cx="8856983" cy="28438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Среща се често след екстракцията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Може да бъде фатална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Може да се прояви преди развитието на ОБН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Може да се развие без очевидни симптоми на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compartment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Може да изисква спешно доболнично лечение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D367C91-AC9C-4711-A3DE-FCEDFC89BDF4}" type="slidenum">
              <a:rPr lang="en-US" altLang="bg-BG" sz="1300">
                <a:solidFill>
                  <a:schemeClr val="bg1"/>
                </a:solidFill>
              </a:rPr>
              <a:pPr/>
              <a:t>47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bg-BG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Лечение на хиперкалемия в болница</a:t>
            </a:r>
            <a:r>
              <a:rPr lang="en-US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buFont typeface="Arial" charset="0"/>
              <a:buNone/>
            </a:pPr>
            <a:endParaRPr lang="en-US" altLang="bg-BG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6600FF"/>
              </a:buClr>
              <a:buFont typeface="Wingdings" pitchFamily="2" charset="2"/>
              <a:buChar char="q"/>
            </a:pP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инфузия на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bg-BG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хипертоничен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(40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%)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разтвор глюкоза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(50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ml)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bg-BG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инсулин</a:t>
            </a:r>
          </a:p>
          <a:p>
            <a:pPr algn="just">
              <a:buClr>
                <a:srgbClr val="6600FF"/>
              </a:buClr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%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разтвор на 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Calcium chloride </a:t>
            </a:r>
            <a:r>
              <a:rPr lang="bg-BG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bg-BG" sz="28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gluconate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(30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ml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20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– стабилизира сърдечната мембрана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хипер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/K –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хипо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bg-BG" sz="2800" dirty="0" err="1" smtClean="0">
                <a:latin typeface="Arial" pitchFamily="34" charset="0"/>
                <a:cs typeface="Arial" pitchFamily="34" charset="0"/>
              </a:rPr>
              <a:t>Ca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6600FF"/>
              </a:buClr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небулизиран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albuterol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(2.5 mg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3 cc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v-SE" altLang="bg-BG" sz="2800" dirty="0" smtClean="0">
                <a:latin typeface="Arial" pitchFamily="34" charset="0"/>
                <a:cs typeface="Arial" pitchFamily="34" charset="0"/>
              </a:rPr>
              <a:t>beta 2-a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дренергична стимулация върху К метаболизъм</a:t>
            </a:r>
            <a:r>
              <a:rPr lang="sv-SE" altLang="bg-BG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6600FF"/>
              </a:buClr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Ако нивото на К в плазмата е повече от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altLang="bg-BG" sz="28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/L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- спешна хемодиализа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Специално внимание върху контрола на диурезата!</a:t>
            </a:r>
            <a:endParaRPr lang="ru-RU" altLang="bg-BG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235" y="188640"/>
            <a:ext cx="9036496" cy="648072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>
              <a:buFont typeface="Arial" charset="0"/>
              <a:buNone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При липса на стимулирана диуреза,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не се</a:t>
            </a:r>
          </a:p>
          <a:p>
            <a:pPr algn="just">
              <a:buFont typeface="Arial" charset="0"/>
              <a:buNone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прилага </a:t>
            </a:r>
            <a:r>
              <a:rPr lang="en-US" altLang="bg-BG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Furosemide 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bg-BG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asix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) </a:t>
            </a: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en-US" altLang="bg-BG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Mannitol</a:t>
            </a:r>
            <a:endParaRPr lang="bg-BG" altLang="bg-BG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повече от един път, защото вече се е развила</a:t>
            </a:r>
          </a:p>
          <a:p>
            <a:pPr algn="just">
              <a:buFont typeface="Arial" charset="0"/>
              <a:buNone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тубуларна бъбречна некроза. Хемоабсорбция </a:t>
            </a:r>
          </a:p>
          <a:p>
            <a:pPr algn="just">
              <a:buFont typeface="Arial" charset="0"/>
              <a:buNone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и хемодиализа са необходими.</a:t>
            </a:r>
          </a:p>
          <a:p>
            <a:pPr algn="just">
              <a:buFont typeface="Arial" charset="0"/>
              <a:buNone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При сорбционните методи съдържанието на К, </a:t>
            </a:r>
          </a:p>
          <a:p>
            <a:pPr algn="just">
              <a:buFont typeface="Arial" charset="0"/>
              <a:buNone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Р, 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Mg </a:t>
            </a: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и други токсични субстанции намалява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. </a:t>
            </a:r>
            <a:endParaRPr lang="ru-RU" altLang="bg-B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Причини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Мускулен разпад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0700" y="1268760"/>
            <a:ext cx="5229572" cy="1169641"/>
            <a:chOff x="3200400" y="2057402"/>
            <a:chExt cx="2094412" cy="636742"/>
          </a:xfrm>
        </p:grpSpPr>
        <p:sp>
          <p:nvSpPr>
            <p:cNvPr id="6" name="Rounded Rectangle 5"/>
            <p:cNvSpPr/>
            <p:nvPr/>
          </p:nvSpPr>
          <p:spPr>
            <a:xfrm>
              <a:off x="3200400" y="2057402"/>
              <a:ext cx="1981200" cy="63674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57006" y="2231058"/>
              <a:ext cx="2037806" cy="28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РАБДОМИОЛИЗА</a:t>
              </a:r>
              <a:endPara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9512" y="2762934"/>
            <a:ext cx="3412009" cy="894729"/>
            <a:chOff x="3200400" y="2057400"/>
            <a:chExt cx="1981200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3200400" y="2057400"/>
              <a:ext cx="1981200" cy="76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2057400"/>
              <a:ext cx="1905000" cy="70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Травматични</a:t>
              </a:r>
            </a:p>
            <a:p>
              <a:pPr algn="ctr"/>
              <a:r>
                <a:rPr lang="bg-BG" sz="2400" b="1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(компресия)</a:t>
              </a:r>
              <a:endParaRPr lang="en-US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3114" y="2769942"/>
            <a:ext cx="3211972" cy="820352"/>
            <a:chOff x="3200400" y="2057400"/>
            <a:chExt cx="1981200" cy="762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200400" y="2057400"/>
              <a:ext cx="1981200" cy="762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2221468"/>
              <a:ext cx="1767036" cy="4288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Нетравматични</a:t>
              </a:r>
              <a:endParaRPr lang="en-US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2743200" y="2438400"/>
            <a:ext cx="152400" cy="3245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86400" y="2438400"/>
            <a:ext cx="1524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733800"/>
            <a:ext cx="30598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Множествена трамва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Crush </a:t>
            </a: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увреждане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Хирургично увр.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Кома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g-B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Иммобилизация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03848" y="3886200"/>
            <a:ext cx="2073150" cy="609600"/>
            <a:chOff x="3200400" y="2057400"/>
            <a:chExt cx="1981200" cy="762000"/>
          </a:xfrm>
          <a:solidFill>
            <a:srgbClr val="FFC000"/>
          </a:solidFill>
        </p:grpSpPr>
        <p:sp>
          <p:nvSpPr>
            <p:cNvPr id="27" name="Rounded Rectangle 26"/>
            <p:cNvSpPr/>
            <p:nvPr/>
          </p:nvSpPr>
          <p:spPr>
            <a:xfrm>
              <a:off x="3200400" y="2057400"/>
              <a:ext cx="1981200" cy="762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1" y="2247900"/>
              <a:ext cx="1857985" cy="5001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При усилие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84168" y="3886200"/>
            <a:ext cx="2160240" cy="609600"/>
            <a:chOff x="3200400" y="2057400"/>
            <a:chExt cx="1981200" cy="762000"/>
          </a:xfrm>
          <a:solidFill>
            <a:srgbClr val="FFC000"/>
          </a:solidFill>
        </p:grpSpPr>
        <p:sp>
          <p:nvSpPr>
            <p:cNvPr id="36" name="Rounded Rectangle 35"/>
            <p:cNvSpPr/>
            <p:nvPr/>
          </p:nvSpPr>
          <p:spPr>
            <a:xfrm>
              <a:off x="3200400" y="2057400"/>
              <a:ext cx="1981200" cy="762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59282" y="2247900"/>
              <a:ext cx="1905000" cy="5001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Други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95600" y="4514671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-</a:t>
            </a:r>
            <a:r>
              <a:rPr lang="bg-BG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Усилие/напрежение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Топлинно увреждане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Гърчове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Метаболитна миопатия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Малигнена хипертермия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24600" y="45146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Медикаменти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Инфекции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Електролити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>
            <a:endCxn id="27" idx="0"/>
          </p:cNvCxnSpPr>
          <p:nvPr/>
        </p:nvCxnSpPr>
        <p:spPr>
          <a:xfrm flipH="1">
            <a:off x="4240423" y="3657600"/>
            <a:ext cx="483978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36" idx="0"/>
          </p:cNvCxnSpPr>
          <p:nvPr/>
        </p:nvCxnSpPr>
        <p:spPr>
          <a:xfrm>
            <a:off x="6781800" y="3657600"/>
            <a:ext cx="382488" cy="2285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96752"/>
            <a:ext cx="9036496" cy="54008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bg-BG" altLang="bg-BG" sz="2600" dirty="0" smtClean="0">
                <a:latin typeface="Times New Roman" pitchFamily="18" charset="0"/>
              </a:rPr>
              <a:t>Среднотежки и тежки </a:t>
            </a:r>
            <a:r>
              <a:rPr lang="bg-BG" altLang="bg-BG" sz="2600" dirty="0">
                <a:latin typeface="Times New Roman" pitchFamily="18" charset="0"/>
              </a:rPr>
              <a:t>форми – </a:t>
            </a:r>
            <a:r>
              <a:rPr lang="bg-BG" altLang="bg-BG" sz="2600" dirty="0" smtClean="0">
                <a:latin typeface="Times New Roman" pitchFamily="18" charset="0"/>
              </a:rPr>
              <a:t>индикация за хемоабсорбция</a:t>
            </a:r>
            <a:endParaRPr lang="en-US" altLang="bg-BG" sz="26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bg-BG" altLang="bg-BG" sz="2600" dirty="0" smtClean="0">
                <a:latin typeface="Times New Roman" pitchFamily="18" charset="0"/>
              </a:rPr>
              <a:t>Развитие на </a:t>
            </a:r>
            <a:r>
              <a:rPr lang="bg-BG" altLang="bg-BG" sz="2600" b="1" dirty="0" smtClean="0">
                <a:solidFill>
                  <a:srgbClr val="000099"/>
                </a:solidFill>
                <a:latin typeface="Times New Roman" pitchFamily="18" charset="0"/>
              </a:rPr>
              <a:t>ОБН</a:t>
            </a:r>
            <a:r>
              <a:rPr lang="bg-BG" altLang="bg-BG" sz="2600" dirty="0" smtClean="0">
                <a:latin typeface="Times New Roman" pitchFamily="18" charset="0"/>
              </a:rPr>
              <a:t> </a:t>
            </a:r>
            <a:r>
              <a:rPr lang="en-US" altLang="bg-BG" sz="2600" dirty="0" smtClean="0">
                <a:latin typeface="Times New Roman" pitchFamily="18" charset="0"/>
              </a:rPr>
              <a:t>– </a:t>
            </a:r>
            <a:r>
              <a:rPr lang="bg-BG" altLang="bg-BG" sz="2600" b="1" dirty="0" smtClean="0">
                <a:solidFill>
                  <a:srgbClr val="990000"/>
                </a:solidFill>
                <a:latin typeface="Times New Roman" pitchFamily="18" charset="0"/>
              </a:rPr>
              <a:t>хемодиализа</a:t>
            </a:r>
            <a:endParaRPr lang="en-US" altLang="bg-BG" sz="2600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bg-BG" altLang="bg-BG" sz="2600" dirty="0" smtClean="0">
                <a:latin typeface="Times New Roman" pitchFamily="18" charset="0"/>
              </a:rPr>
              <a:t>При тежка форма на </a:t>
            </a:r>
            <a:r>
              <a:rPr lang="en-US" altLang="bg-BG" sz="2600" dirty="0" smtClean="0">
                <a:latin typeface="Times New Roman" pitchFamily="18" charset="0"/>
              </a:rPr>
              <a:t>crush </a:t>
            </a:r>
            <a:r>
              <a:rPr lang="bg-BG" altLang="bg-BG" sz="2600" dirty="0" smtClean="0">
                <a:latin typeface="Times New Roman" pitchFamily="18" charset="0"/>
              </a:rPr>
              <a:t>синдром – двете процедури, абсорбция и диализа</a:t>
            </a:r>
            <a:endParaRPr lang="en-US" altLang="bg-BG" sz="26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bg-BG" altLang="bg-BG" sz="2600" dirty="0" smtClean="0">
                <a:latin typeface="Times New Roman" pitchFamily="18" charset="0"/>
              </a:rPr>
              <a:t>Абсорбцията подпомага елиминирането на енцефалопатия, но рязко променя нивата на урея и креатинин в кръвта.</a:t>
            </a: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bg-BG" sz="2600" dirty="0" smtClean="0">
                <a:latin typeface="Times New Roman" pitchFamily="18" charset="0"/>
              </a:rPr>
              <a:t> </a:t>
            </a:r>
            <a:r>
              <a:rPr lang="bg-BG" altLang="bg-BG" sz="2600" dirty="0" smtClean="0">
                <a:latin typeface="Times New Roman" pitchFamily="18" charset="0"/>
              </a:rPr>
              <a:t>Хемодиализата ефективно елиминира хиперазотемията и хиперхидрацията</a:t>
            </a: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bg-BG" altLang="bg-BG" sz="2600" dirty="0" smtClean="0">
                <a:latin typeface="Times New Roman" pitchFamily="18" charset="0"/>
              </a:rPr>
              <a:t>Опасната хиперкалемия и хиперхидрация  са абсолютни индикации за „изкуствен бъбрек“ – премахват </a:t>
            </a:r>
            <a:r>
              <a:rPr lang="bg-BG" altLang="bg-BG" sz="2600" b="1" dirty="0" smtClean="0">
                <a:solidFill>
                  <a:srgbClr val="990000"/>
                </a:solidFill>
                <a:latin typeface="Times New Roman" pitchFamily="18" charset="0"/>
              </a:rPr>
              <a:t>урея </a:t>
            </a:r>
            <a:r>
              <a:rPr lang="bg-BG" altLang="bg-BG" sz="2600" b="1" dirty="0">
                <a:solidFill>
                  <a:srgbClr val="990000"/>
                </a:solidFill>
                <a:latin typeface="Times New Roman" pitchFamily="18" charset="0"/>
              </a:rPr>
              <a:t>и</a:t>
            </a:r>
            <a:r>
              <a:rPr lang="bg-BG" altLang="bg-BG" sz="2600" b="1" dirty="0" smtClean="0">
                <a:solidFill>
                  <a:srgbClr val="990000"/>
                </a:solidFill>
                <a:latin typeface="Times New Roman" pitchFamily="18" charset="0"/>
              </a:rPr>
              <a:t> калий</a:t>
            </a:r>
            <a:endParaRPr lang="ru-RU" altLang="bg-BG" sz="2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92387"/>
            <a:ext cx="806489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Хемоабсорбция и хемодиализа</a:t>
            </a:r>
            <a:endParaRPr lang="bg-BG" sz="3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31668" y="450370"/>
            <a:ext cx="7736119" cy="997196"/>
          </a:xfrm>
          <a:prstGeom prst="rect">
            <a:avLst/>
          </a:prstGeom>
          <a:solidFill>
            <a:srgbClr val="00FFCC"/>
          </a:solidFill>
          <a:ln w="12700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Допълнително третиране на </a:t>
            </a:r>
            <a:r>
              <a:rPr lang="en-US" altLang="bg-BG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3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7504" y="1986358"/>
            <a:ext cx="8928991" cy="4201150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Кислород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дори пациентът да не е хипоксемичен, кислородът подпомага мускулната исхемия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медикация за болката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Тетанус имунизация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Acetazolamide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карбоанхидразен инхибитор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: 250 </a:t>
            </a:r>
          </a:p>
          <a:p>
            <a:pPr marL="0" indent="0">
              <a:spcAft>
                <a:spcPct val="15000"/>
              </a:spcAft>
              <a:buClr>
                <a:srgbClr val="990000"/>
              </a:buClr>
              <a:buSzPct val="100000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g </a:t>
            </a:r>
            <a:r>
              <a:rPr lang="en-US" altLang="bg-BG" sz="2800" b="1" i="1" dirty="0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bg-BG" sz="28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Подпомага екскрецията на бикарбонат в урината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Furosemide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може да инициира диуреза, но не е много предпочитан, защото подкиселява урината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50E9571-FBE7-4C41-9D81-E6FBCECDB5EB}" type="slidenum">
              <a:rPr lang="en-US" altLang="bg-BG" sz="1300">
                <a:solidFill>
                  <a:schemeClr val="bg1"/>
                </a:solidFill>
              </a:rPr>
              <a:pPr/>
              <a:t>51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640960" cy="6555641"/>
          </a:xfrm>
          <a:prstGeom prst="rect">
            <a:avLst/>
          </a:prstGeom>
          <a:solidFill>
            <a:srgbClr val="66FF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Хипербарна оксигенация:</a:t>
            </a: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насищане на плазмата с кислород;</a:t>
            </a: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повишена тъканна жизнеспособност;</a:t>
            </a: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вазоконстрикция – отлив на течност и намалена секвестрация – редукция на отока;</a:t>
            </a: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директно подпомага заздравяването на раните чрез фибробластна пролиферация;</a:t>
            </a: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редуцира анаеробния бактериален растеж в некротизирания мускул;</a:t>
            </a: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доза 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атм. </a:t>
            </a:r>
            <a:r>
              <a:rPr lang="bg-BG" sz="2800" dirty="0">
                <a:latin typeface="Arial" pitchFamily="34" charset="0"/>
                <a:cs typeface="Arial" pitchFamily="34" charset="0"/>
              </a:rPr>
              <a:t>з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а около 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1.30 ч. </a:t>
            </a:r>
            <a:r>
              <a:rPr lang="bg-BG" sz="2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ва пъти дневно/за 1 седмица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Плазмафереза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при комплексно лечение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висока ефективност при ликвидиране на ДИК синдром и детоксикация на организма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928992" cy="1080120"/>
          </a:xfrm>
          <a:blipFill>
            <a:blip r:embed="rId3"/>
            <a:tile tx="0" ty="0" sx="100000" sy="100000" flip="none" algn="tl"/>
          </a:blipFill>
          <a:ln w="28575">
            <a:solidFill>
              <a:srgbClr val="990000"/>
            </a:solidFill>
          </a:ln>
        </p:spPr>
        <p:txBody>
          <a:bodyPr anchor="b">
            <a:normAutofit/>
          </a:bodyPr>
          <a:lstStyle/>
          <a:p>
            <a:pPr eaLnBrk="1" hangingPunct="1"/>
            <a:r>
              <a:rPr lang="bg-BG" altLang="bg-BG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Антиоксиданти</a:t>
            </a:r>
            <a:endParaRPr lang="en-GB" altLang="bg-BG" sz="40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784976" cy="540060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en-GB" altLang="bg-BG" sz="26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Много от тези агенти се използват в ранните фази на лечение на 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синдром, за да минимизират количеството на нефротоксичния материал, освободен от мускулите.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bg-BG" altLang="bg-BG" sz="26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bg-BG" sz="26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Pentoxyphylline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altLang="bg-BG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производно на ксантина</a:t>
            </a:r>
            <a:r>
              <a:rPr lang="bg-BG" altLang="bg-BG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подобрява микроваскуларния кръвен поток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 Понижава неутрофилната адхезия и освобождаването на цитокини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bg-BG" sz="2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Vitamin E</a:t>
            </a: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vitamin C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altLang="bg-BG" sz="2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лазароиди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bg-BG" altLang="bg-BG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21-аминостероиди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и минерали като </a:t>
            </a:r>
            <a:r>
              <a:rPr lang="en-US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Zn, </a:t>
            </a:r>
            <a:r>
              <a:rPr lang="en-US" altLang="bg-BG" sz="26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Se</a:t>
            </a:r>
            <a:r>
              <a:rPr lang="bg-BG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2600" dirty="0" smtClean="0">
                <a:latin typeface="Arial" pitchFamily="34" charset="0"/>
                <a:cs typeface="Arial" pitchFamily="34" charset="0"/>
              </a:rPr>
              <a:t>всички те притежават антиоксидантна активност и могат да бъдат използвани при лечение на пациенти с рабдомиолиза.</a:t>
            </a:r>
            <a:endParaRPr lang="en-GB" altLang="bg-BG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630616" cy="72008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bg-BG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Лечение на инфекции</a:t>
            </a:r>
            <a:r>
              <a:rPr lang="en-US" sz="36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endParaRPr lang="bg-BG" sz="36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32290" cy="594928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Широкоспектърни бактерицидни антибиотици, без нефротоксичен ефект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Комбинирана антибиотична терапия.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90000"/>
              </a:buClr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90000"/>
              </a:buClr>
            </a:pPr>
            <a:endParaRPr lang="bg-BG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18273"/>
            <a:ext cx="6372200" cy="413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117754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dirty="0" smtClean="0">
                <a:latin typeface="Arial" pitchFamily="34" charset="0"/>
                <a:cs typeface="Arial" pitchFamily="34" charset="0"/>
              </a:rPr>
              <a:t>Фиксация на фрактури и ампутация като спешна процедура</a:t>
            </a:r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31669" y="770162"/>
            <a:ext cx="7396716" cy="498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Прогноза</a:t>
            </a:r>
            <a:endParaRPr lang="en-US" altLang="bg-BG" sz="36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7504" y="1556792"/>
            <a:ext cx="8856984" cy="33393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Повишен риск за бъбречна недостатъчност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marL="811213" lvl="1" indent="-457200">
              <a:spcAft>
                <a:spcPct val="1500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2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или повече засегнати крайници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811213" lvl="1" indent="-457200">
              <a:spcAft>
                <a:spcPct val="1500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недостатъчна ранна инфузия на течности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Деца в по-малък риск - диализа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% 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или повече от пациентите са с дълготрайна обездвиженост при фасциотомия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Продължителна физиотерапия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07FA062-64BA-4EDC-ACF4-6303A080A3BA}" type="slidenum">
              <a:rPr lang="en-US" altLang="bg-BG" sz="1300">
                <a:solidFill>
                  <a:schemeClr val="bg1"/>
                </a:solidFill>
              </a:rPr>
              <a:pPr/>
              <a:t>55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7504" y="2060848"/>
            <a:ext cx="8928992" cy="46085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altLang="bg-BG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ОБН</a:t>
            </a:r>
            <a:endParaRPr lang="en-US" altLang="bg-BG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ОРДС</a:t>
            </a:r>
            <a:endParaRPr lang="en-US" altLang="bg-BG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Сепсис</a:t>
            </a:r>
            <a:endParaRPr lang="en-US" altLang="bg-BG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Исхемично органно увреждане</a:t>
            </a:r>
            <a:endParaRPr lang="en-US" altLang="bg-BG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ДИК</a:t>
            </a:r>
            <a:endParaRPr lang="en-US" altLang="bg-BG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altLang="bg-BG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Електролитен дисбаланс</a:t>
            </a:r>
            <a:endParaRPr lang="en-US" altLang="bg-BG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07504" y="116632"/>
            <a:ext cx="8928992" cy="17281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bg-BG" altLang="bg-BG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bg-BG" altLang="bg-BG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ричини, водещи до летален изход</a:t>
            </a:r>
            <a:endParaRPr lang="en-US" altLang="bg-BG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31668" y="450370"/>
            <a:ext cx="7736119" cy="997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bg-BG" altLang="bg-BG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По-важни инциденти с развитие на </a:t>
            </a:r>
            <a:r>
              <a:rPr lang="en-US" altLang="bg-BG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Crush </a:t>
            </a:r>
            <a:r>
              <a:rPr lang="bg-BG" altLang="bg-BG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синдром</a:t>
            </a:r>
            <a:endParaRPr lang="en-US" altLang="bg-BG" sz="3600" b="1" dirty="0"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1520" y="1986358"/>
            <a:ext cx="8712967" cy="46166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92075" indent="-920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11175" indent="-15716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Земетресения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>
                <a:latin typeface="Arial" pitchFamily="34" charset="0"/>
                <a:cs typeface="Arial" pitchFamily="34" charset="0"/>
              </a:rPr>
              <a:t>Tangshan, China 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1976</a:t>
            </a: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Armenia 1988</a:t>
            </a: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Iran 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1990 and 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2003</a:t>
            </a: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Northridge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, California 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1994</a:t>
            </a: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Kobe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, Japan 1995 ("Hanshin-Awaji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")</a:t>
            </a: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Turkey 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1992 (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Izmir, 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"Marmara" 1999)</a:t>
            </a:r>
          </a:p>
          <a:p>
            <a:pPr marL="342900" indent="-3429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bg-BG" altLang="bg-BG" dirty="0" smtClean="0">
                <a:latin typeface="Arial" pitchFamily="34" charset="0"/>
                <a:cs typeface="Arial" pitchFamily="34" charset="0"/>
              </a:rPr>
              <a:t>Терористични атаки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bg-BG" dirty="0">
              <a:latin typeface="Arial" pitchFamily="34" charset="0"/>
              <a:cs typeface="Arial" pitchFamily="34" charset="0"/>
            </a:endParaRP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Israel</a:t>
            </a: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Lebanon</a:t>
            </a:r>
          </a:p>
          <a:p>
            <a:pPr marL="696912" lvl="1" indent="-342900">
              <a:spcAft>
                <a:spcPct val="1500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Saudi 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Arabia</a:t>
            </a:r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B004018-82A2-4AF2-9794-9B5A87578F2D}" type="slidenum">
              <a:rPr lang="en-US" altLang="bg-BG" sz="1300">
                <a:solidFill>
                  <a:schemeClr val="bg1"/>
                </a:solidFill>
              </a:rPr>
              <a:pPr/>
              <a:t>57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03648" y="116632"/>
            <a:ext cx="6336704" cy="10584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Compartment </a:t>
            </a:r>
            <a:r>
              <a:rPr lang="bg-BG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синдром</a:t>
            </a:r>
            <a:endParaRPr lang="bg-BG" sz="3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0155762"/>
              </p:ext>
            </p:extLst>
          </p:nvPr>
        </p:nvGraphicFramePr>
        <p:xfrm>
          <a:off x="1614203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436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68760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Определя се като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повишено налягане в затворено пространство, водещо до нарушена микроциркулация и клетъчна смърт в резултат на  кислороден глад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Compartment syndrome</a:t>
            </a:r>
            <a:endParaRPr lang="bg-BG" sz="3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16158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Острият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compartment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синдром може да предизвика тежки последици, вкл. парализа, загуба на крайник, смърт.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990600" y="-459432"/>
            <a:ext cx="71628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bg-BG" altLang="bg-BG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Базиран на 3 критерия</a:t>
            </a:r>
            <a:endParaRPr lang="en-US" altLang="bg-BG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0" y="1052736"/>
            <a:ext cx="8784976" cy="391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None/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Всяко увреждане, което</a:t>
            </a:r>
            <a:r>
              <a:rPr lang="en-US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Засяга/включва мускулната маса</a:t>
            </a:r>
            <a:endParaRPr lang="en-US" alt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Продължителна компресия</a:t>
            </a:r>
            <a:endParaRPr lang="en-US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alt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bg-BG" alt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часа)</a:t>
            </a:r>
            <a:endParaRPr lang="en-US" altLang="bg-BG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Нарушена</a:t>
            </a:r>
            <a:endParaRPr lang="en-US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окална циркулация</a:t>
            </a:r>
            <a:endParaRPr lang="en-US" alt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2983267"/>
            <a:ext cx="4751511" cy="384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9439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Compartment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синдром се развива при прекомерен натиск/налягане в затворено мускулно пространство, в резултат на кръвоизлив или оток след увреждането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Опасно високото налягане възпрепятства притока на кръв към и от засегнатите тъкани.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903" y="4046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Патофизиология</a:t>
            </a:r>
            <a:endParaRPr lang="bg-BG" sz="3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&amp;Rcy;&amp;iecy;&amp;zcy;&amp;ucy;&amp;lcy;&amp;tcy;&amp;acy;&amp;tcy; &amp;scy; &amp;icy;&amp;zcy;&amp;ocy;&amp;bcy;&amp;rcy;&amp;acy;&amp;zhcy;&amp;iecy;&amp;ncy;&amp;icy;&amp;iecy; &amp;zcy;&amp;acy; fascia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51" y="3573016"/>
            <a:ext cx="4752528" cy="21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200800" cy="108012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Епидемиология</a:t>
            </a:r>
            <a:endParaRPr lang="bg-BG" sz="36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628799"/>
            <a:ext cx="8856984" cy="5040561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Остър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Compartment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синдром: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Травма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фрактури, хематома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животински/инсекти ухапвания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crush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увреждане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хирургична интервенция на кръвоносни съдове на крайници</a:t>
            </a:r>
          </a:p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Оток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измръзване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изгаряне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прекомерни усилия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Коагулопатии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генетични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ятрогенни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придобити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кръвни съсиреци в кръвоносните съдове на крайниците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Друга външна компресия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прекалено стегнати превръзки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продължителна компресия на крайник при загуба на съзнание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изкл. </a:t>
            </a:r>
            <a:r>
              <a:rPr lang="bg-BG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bg-BG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нергични упражнения (разтягане под налягане), анаболни стероиди. </a:t>
            </a:r>
            <a:endParaRPr lang="bg-BG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677472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Абдоминален</a:t>
            </a: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compartment </a:t>
            </a:r>
            <a:r>
              <a:rPr 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синдром</a:t>
            </a: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може да се развие след тежко увреждане, хирургична интервенция и др.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660066"/>
              </a:buClr>
              <a:buFont typeface="Wingdings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Травма, особено когато води до шок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660066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Абдоминална хирургия, особено чернодробна   трансплантация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660066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Изгаряне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660066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Сепсис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660066"/>
              </a:buClr>
              <a:buFont typeface="Wingdings" pitchFamily="2" charset="2"/>
              <a:buChar char="v"/>
            </a:pPr>
            <a:r>
              <a:rPr lang="bg-BG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  Тежък асцит или абдоминални кръвоизливи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660066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Фрактура на пелвис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bg-BG" sz="2400" dirty="0" smtClean="0">
                <a:latin typeface="Arial" pitchFamily="34" charset="0"/>
                <a:cs typeface="Arial" pitchFamily="34" charset="0"/>
              </a:rPr>
              <a:t>Налягането се повишава – кръвният поток от и към коремните органи е редуциран            увреждане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644008" y="4502725"/>
            <a:ext cx="864096" cy="479088"/>
          </a:xfrm>
          <a:prstGeom prst="rightArrow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38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951" y="116632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Compartment 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синдром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Клинични симптоми</a:t>
            </a:r>
            <a:endParaRPr lang="en-US" sz="2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 „Р“ (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Five 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“Ps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Болка (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най-важен симптом – дифузна интензивна, екзацербираща при движение, допир, натиск, разтягане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Парестезии (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Paresthesias</a:t>
            </a: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загуба на чувствителност под областта на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CS</a:t>
            </a:r>
            <a:r>
              <a:rPr lang="bg-BG" sz="240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ирадиираща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Пасивен стреч (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Passive Stretch</a:t>
            </a: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силна болка при разтягане на мускула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8820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Налягане (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Pressure</a:t>
            </a: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осезаема напрегнатост в засегнатия участък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понякога топъл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, не се препоръчва палпация за диагностика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Липса на пулс (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Pulselessness</a:t>
            </a:r>
            <a:r>
              <a:rPr lang="bg-BG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най-малко надежден, често се установява на късен етап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CS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засяга микроциркулацията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големите кръвоносни съдове не са засегнати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CS </a:t>
            </a:r>
            <a:r>
              <a:rPr lang="bg-BG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е типично локализирано увреждане</a:t>
            </a:r>
            <a:r>
              <a:rPr lang="en-US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bg-BG" sz="24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48679"/>
            <a:ext cx="8928992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Лечение</a:t>
            </a:r>
            <a:endParaRPr lang="en-US" sz="3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Доболнично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BLS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Кислород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Не се използва лед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ледът повишава вазоконстрикцията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Не се повдига крайникът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endParaRPr 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Иммобилизация (при транспортиране)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Транспорт до болница 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384376" cy="242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4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846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Доболнично лечение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400" dirty="0" smtClean="0">
                <a:latin typeface="Arial" pitchFamily="34" charset="0"/>
                <a:cs typeface="Arial" pitchFamily="34" charset="0"/>
              </a:rPr>
              <a:t>Венозен източник (инфузия на течности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bg-BG" sz="2400" dirty="0" smtClean="0">
                <a:latin typeface="Arial" pitchFamily="34" charset="0"/>
                <a:cs typeface="Arial" pitchFamily="34" charset="0"/>
              </a:rPr>
              <a:t>Облекчаване на болката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Fentanyl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предпочитан – осъществява същия контрол на болката като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Magnesium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sulphate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, но без вазодилатация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USAR/Military Protocol – </a:t>
            </a:r>
            <a:r>
              <a:rPr lang="bg-BG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полева фасциотомия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89654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085184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Фасциотомия за облекчаване на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CS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8568952" cy="4832092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Compartment 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синдром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Усложнения</a:t>
            </a:r>
          </a:p>
          <a:p>
            <a:pPr algn="ctr"/>
            <a:endParaRPr lang="en-US" sz="28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Тъканно увреждане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необратимо в рамките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4-12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часа, в зависимост от тъканта и налягането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Ампутация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предотвратяване на гангрена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bg-BG" sz="2800" dirty="0" smtClean="0">
                <a:latin typeface="Arial" pitchFamily="34" charset="0"/>
                <a:cs typeface="Arial" pitchFamily="34" charset="0"/>
              </a:rPr>
              <a:t>Бъбречна недостатъчност и/или смърт 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химичен дисбаланс, инфекции, сърдечни усложнения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CS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е независимо увреждане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което не преминава в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Crush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синдром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Това 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crush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увреждане, но напълно различно от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Crush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синдром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Епидемиология</a:t>
            </a:r>
            <a:endParaRPr lang="bg-BG" sz="36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80920" cy="5328592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bg-BG" b="1" dirty="0" smtClean="0">
                <a:solidFill>
                  <a:srgbClr val="FFFF00"/>
                </a:solidFill>
              </a:rPr>
              <a:t>Земетресения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457200" indent="-457200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bg-BG" b="1" dirty="0" smtClean="0">
                <a:solidFill>
                  <a:srgbClr val="FFFF00"/>
                </a:solidFill>
              </a:rPr>
              <a:t>Бомбардировка/атентати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457200" indent="-457200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bg-BG" b="1" dirty="0" smtClean="0">
                <a:solidFill>
                  <a:srgbClr val="FFFF00"/>
                </a:solidFill>
              </a:rPr>
              <a:t>Конструктивен/структурен колапс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457200" indent="-457200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bg-BG" b="1" dirty="0" smtClean="0">
                <a:solidFill>
                  <a:srgbClr val="FFFF00"/>
                </a:solidFill>
              </a:rPr>
              <a:t>Свличане/пропадане на земна маса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</a:pPr>
            <a:endParaRPr lang="bg-BG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51845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blipFill>
            <a:blip r:embed="rId2"/>
            <a:tile tx="0" ty="0" sx="100000" sy="100000" flip="none" algn="tl"/>
          </a:blipFill>
          <a:ln w="38100">
            <a:solidFill>
              <a:srgbClr val="660066"/>
            </a:solidFill>
          </a:ln>
        </p:spPr>
        <p:txBody>
          <a:bodyPr/>
          <a:lstStyle/>
          <a:p>
            <a:r>
              <a:rPr 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bg-BG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34336"/>
            <a:ext cx="8721413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g-BG" sz="2800" b="1" dirty="0" smtClean="0">
                <a:latin typeface="Arial" pitchFamily="34" charset="0"/>
                <a:cs typeface="Arial" pitchFamily="34" charset="0"/>
              </a:rPr>
              <a:t>1910 – в немска литература след земетресението от 1909 като „рабдомиолиза с триада: миалгия, намалена мускулна сила и тъмна урина.</a:t>
            </a:r>
          </a:p>
          <a:p>
            <a:pPr algn="just"/>
            <a:r>
              <a:rPr lang="bg-BG" sz="2800" b="1" dirty="0" smtClean="0">
                <a:latin typeface="Arial" pitchFamily="34" charset="0"/>
                <a:cs typeface="Arial" pitchFamily="34" charset="0"/>
              </a:rPr>
              <a:t>Наименованието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Crush</a:t>
            </a:r>
            <a:r>
              <a:rPr lang="bg-BG" sz="2800" b="1" dirty="0" smtClean="0">
                <a:latin typeface="Arial" pitchFamily="34" charset="0"/>
                <a:cs typeface="Arial" pitchFamily="34" charset="0"/>
              </a:rPr>
              <a:t> синдром се дава през 1941 г. от </a:t>
            </a:r>
            <a:r>
              <a:rPr lang="en-US" sz="28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Bywaters</a:t>
            </a: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8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Beall</a:t>
            </a:r>
            <a:r>
              <a:rPr 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800" b="1" dirty="0" smtClean="0">
                <a:latin typeface="Arial" pitchFamily="34" charset="0"/>
                <a:cs typeface="Arial" pitchFamily="34" charset="0"/>
              </a:rPr>
              <a:t>като следствие при затрупване по време на бомбардировка. Те наблюдават значително подуване на засегнатите крайници и развитие на ОБН.</a:t>
            </a:r>
          </a:p>
          <a:p>
            <a:pPr algn="just"/>
            <a:r>
              <a:rPr lang="bg-BG" sz="2800" b="1" dirty="0" smtClean="0">
                <a:latin typeface="Arial" pitchFamily="34" charset="0"/>
                <a:cs typeface="Arial" pitchFamily="34" charset="0"/>
              </a:rPr>
              <a:t>1865 г. – Пирогов  описва „местна травма на вцепененост“, „травматично напрежение на тъканите“ или „местна асфиксия“.</a:t>
            </a:r>
            <a:endParaRPr lang="bg-BG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28575">
            <a:solidFill>
              <a:srgbClr val="990000"/>
            </a:solidFill>
          </a:ln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Конструктивен колапс</a:t>
            </a:r>
            <a:endParaRPr lang="bg-BG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464496" cy="5069160"/>
          </a:xfrm>
        </p:spPr>
        <p:txBody>
          <a:bodyPr/>
          <a:lstStyle/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bg-BG" dirty="0" smtClean="0"/>
              <a:t>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80% мъртви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bg-BG" dirty="0">
                <a:latin typeface="Arial" pitchFamily="34" charset="0"/>
                <a:cs typeface="Arial" pitchFamily="34" charset="0"/>
              </a:rPr>
              <a:t>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10% леки увреждания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0691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bg-BG" dirty="0" smtClean="0">
                <a:solidFill>
                  <a:srgbClr val="990000"/>
                </a:solidFill>
              </a:rPr>
              <a:t>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10% тежки увреждания</a:t>
            </a:r>
          </a:p>
          <a:p>
            <a:pPr>
              <a:buFont typeface="Wingdings" pitchFamily="2" charset="2"/>
              <a:buChar char="q"/>
            </a:pPr>
            <a:r>
              <a:rPr lang="bg-BG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7/10 Crush </a:t>
            </a:r>
            <a:r>
              <a:rPr lang="bg-BG" dirty="0">
                <a:latin typeface="Arial" pitchFamily="34" charset="0"/>
                <a:cs typeface="Arial" pitchFamily="34" charset="0"/>
              </a:rPr>
              <a:t>синдром</a:t>
            </a:r>
          </a:p>
          <a:p>
            <a:pPr marL="0" indent="0">
              <a:buNone/>
            </a:pPr>
            <a:endParaRPr lang="bg-BG" dirty="0" smtClean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320480" cy="388843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5333"/>
            <a:ext cx="4392488" cy="39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4033</TotalTime>
  <Words>3111</Words>
  <Application>Microsoft Office PowerPoint</Application>
  <PresentationFormat>On-screen Show (4:3)</PresentationFormat>
  <Paragraphs>512</Paragraphs>
  <Slides>66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CRUSH синдром</vt:lpstr>
      <vt:lpstr>PowerPoint Presentation</vt:lpstr>
      <vt:lpstr>PowerPoint Presentation</vt:lpstr>
      <vt:lpstr>Причини (Мускулен разпад)</vt:lpstr>
      <vt:lpstr>PowerPoint Presentation</vt:lpstr>
      <vt:lpstr>Епидемиология</vt:lpstr>
      <vt:lpstr>ИСТОРИЯ</vt:lpstr>
      <vt:lpstr>Конструктивен колапс</vt:lpstr>
      <vt:lpstr>PowerPoint Presentation</vt:lpstr>
      <vt:lpstr>PowerPoint Presentation</vt:lpstr>
      <vt:lpstr>PowerPoint Presentation</vt:lpstr>
      <vt:lpstr>Патогенеза</vt:lpstr>
      <vt:lpstr>PowerPoint Presentation</vt:lpstr>
      <vt:lpstr>Патофизиологични механизми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Механизми на ОБН  при Crush синдром</vt:lpstr>
      <vt:lpstr>PowerPoint Presentation</vt:lpstr>
      <vt:lpstr>PowerPoint Presentation</vt:lpstr>
      <vt:lpstr>Клинична картина</vt:lpstr>
      <vt:lpstr>PowerPoint Presentation</vt:lpstr>
      <vt:lpstr>3 периода:</vt:lpstr>
      <vt:lpstr>PowerPoint Presentation</vt:lpstr>
      <vt:lpstr>PowerPoint Presentation</vt:lpstr>
      <vt:lpstr>PowerPoint Presentation</vt:lpstr>
      <vt:lpstr>PowerPoint Presentation</vt:lpstr>
      <vt:lpstr>Усложнения</vt:lpstr>
      <vt:lpstr>Лабораторни изследвания</vt:lpstr>
      <vt:lpstr>Други мускулни маркери</vt:lpstr>
      <vt:lpstr>PowerPoint Presentation</vt:lpstr>
      <vt:lpstr>PowerPoint Presentation</vt:lpstr>
      <vt:lpstr>PowerPoint Presentation</vt:lpstr>
      <vt:lpstr>Първа помощ при crush-синдром</vt:lpstr>
      <vt:lpstr>ЛЕЧЕНИЕ Алгоритъм</vt:lpstr>
      <vt:lpstr>Бикарбонат </vt:lpstr>
      <vt:lpstr>Mannitol: Форсирана диуреза</vt:lpstr>
      <vt:lpstr>Mannitol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Антиоксиданти</vt:lpstr>
      <vt:lpstr> Лечение на инфекции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Епидемиология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CRUSH  Syndrome</dc:title>
  <dc:creator>user</dc:creator>
  <cp:lastModifiedBy>User1</cp:lastModifiedBy>
  <cp:revision>542</cp:revision>
  <cp:lastPrinted>2016-12-05T07:34:18Z</cp:lastPrinted>
  <dcterms:created xsi:type="dcterms:W3CDTF">2016-06-13T07:50:40Z</dcterms:created>
  <dcterms:modified xsi:type="dcterms:W3CDTF">2018-05-16T08:20:40Z</dcterms:modified>
</cp:coreProperties>
</file>