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00"/>
    <a:srgbClr val="00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15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15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A18A-FCAE-48BE-9F8E-E2424EFC02E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1026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E6A7A-6129-487E-A15E-2E54B48417F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628560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BB6A-E0A6-4505-B47C-B27FDC2A40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89681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09B42-47F2-4A04-8681-906DB4018A0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25179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EED02-22E1-4C73-937A-C45578E586C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8241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6685C-32D0-4688-99C9-8D0999CB0F9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240914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57928-1C34-4CFA-8E01-88337EEA625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4027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46B64-8B4E-497D-878A-5AAC06345C5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5312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F2061-E832-48A5-9046-24A4330BF54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354184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D411-7248-4274-80FA-DC6A3E12ED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66540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42FC8-3757-4179-B6EF-68669DCB9B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97496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5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5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CA44931-0125-4C7D-83C3-FCA4B337BD1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7" grpId="0"/>
      <p:bldP spid="2054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66FF"/>
                </a:solidFill>
              </a:rPr>
              <a:t>ОТРАВЯНЕ С ВЪГЛЕРОДЕН ДВУОКИС</a:t>
            </a:r>
            <a:endParaRPr lang="bg-BG" sz="3200" b="1" smtClean="0">
              <a:solidFill>
                <a:srgbClr val="FF66FF"/>
              </a:solidFill>
            </a:endParaRPr>
          </a:p>
        </p:txBody>
      </p:sp>
      <p:pic>
        <p:nvPicPr>
          <p:cNvPr id="3076" name="Picture 4" descr="emblema-mu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216058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Въглеродният двуокис (СО</a:t>
            </a:r>
            <a:r>
              <a:rPr lang="bg-BG" sz="2800" b="1" baseline="-25000" dirty="0" smtClean="0">
                <a:solidFill>
                  <a:schemeClr val="tx2"/>
                </a:solidFill>
              </a:rPr>
              <a:t>2</a:t>
            </a:r>
            <a:r>
              <a:rPr lang="bg-BG" sz="2800" dirty="0" smtClean="0">
                <a:solidFill>
                  <a:schemeClr val="tx2"/>
                </a:solidFill>
              </a:rPr>
              <a:t>)</a:t>
            </a:r>
            <a:r>
              <a:rPr lang="ru-RU" sz="2800" dirty="0" smtClean="0"/>
              <a:t> предизвиква отравяне, </a:t>
            </a:r>
            <a:r>
              <a:rPr lang="ru-RU" sz="2800" b="1" dirty="0" smtClean="0">
                <a:solidFill>
                  <a:schemeClr val="tx2"/>
                </a:solidFill>
              </a:rPr>
              <a:t>много сходно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</a:rPr>
              <a:t>на въглеокисното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bg-BG" sz="2800" b="1" dirty="0" smtClean="0">
                <a:solidFill>
                  <a:schemeClr val="tx2"/>
                </a:solidFill>
              </a:rPr>
              <a:t>Много трудна д</a:t>
            </a:r>
            <a:r>
              <a:rPr lang="ru-RU" sz="2800" b="1" dirty="0" smtClean="0">
                <a:solidFill>
                  <a:schemeClr val="tx2"/>
                </a:solidFill>
              </a:rPr>
              <a:t>иференциална диагноза с СО</a:t>
            </a:r>
            <a:r>
              <a:rPr lang="ru-RU" sz="2800" dirty="0" smtClean="0"/>
              <a:t>, поради наличие в газовите смеси и</a:t>
            </a:r>
            <a:r>
              <a:rPr lang="bg-BG" sz="2800" dirty="0" smtClean="0"/>
              <a:t> на </a:t>
            </a:r>
            <a:r>
              <a:rPr lang="ru-RU" sz="2800" b="1" dirty="0" smtClean="0">
                <a:solidFill>
                  <a:schemeClr val="tx2"/>
                </a:solidFill>
              </a:rPr>
              <a:t>двата газа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bg-BG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bg-BG" sz="2800" b="1" smtClean="0">
                <a:solidFill>
                  <a:srgbClr val="000099"/>
                </a:solidFill>
              </a:rPr>
              <a:t>РАЗПРОСТРАНЕНИЕ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810000" cy="4525963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СО</a:t>
            </a:r>
            <a:r>
              <a:rPr lang="bg-BG" sz="2400" baseline="-25000" dirty="0" smtClean="0">
                <a:solidFill>
                  <a:schemeClr val="tx2"/>
                </a:solidFill>
              </a:rPr>
              <a:t>2</a:t>
            </a:r>
            <a:r>
              <a:rPr lang="bg-BG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се съдържа в доменните,моторните, ауспухните,барутните, природните и др. газове</a:t>
            </a:r>
            <a:r>
              <a:rPr lang="ru-RU" sz="2400" dirty="0" smtClean="0">
                <a:solidFill>
                  <a:srgbClr val="FF9900"/>
                </a:solidFill>
              </a:rPr>
              <a:t>.</a:t>
            </a:r>
            <a:r>
              <a:rPr lang="ru-RU" sz="2400" dirty="0" smtClean="0"/>
              <a:t> В природния газ, отделен при изригване на вулкан в Камерун през 1986 г. предизвика смъртта на 1500 човека.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В </a:t>
            </a:r>
            <a:r>
              <a:rPr lang="ru-RU" sz="2400" dirty="0" smtClean="0">
                <a:solidFill>
                  <a:schemeClr val="tx2"/>
                </a:solidFill>
              </a:rPr>
              <a:t>дима</a:t>
            </a:r>
            <a:r>
              <a:rPr lang="ru-RU" sz="2400" dirty="0" smtClean="0"/>
              <a:t>, образуван при </a:t>
            </a:r>
            <a:r>
              <a:rPr lang="ru-RU" sz="2400" dirty="0" smtClean="0">
                <a:solidFill>
                  <a:schemeClr val="tx2"/>
                </a:solidFill>
              </a:rPr>
              <a:t>пожари</a:t>
            </a:r>
            <a:r>
              <a:rPr lang="ru-RU" sz="2400" dirty="0" smtClean="0"/>
              <a:t> - до 18% СО</a:t>
            </a:r>
            <a:r>
              <a:rPr lang="bg-BG" sz="2400" baseline="-25000" dirty="0" smtClean="0"/>
              <a:t>2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bg-BG" sz="2400" dirty="0" smtClean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00200"/>
            <a:ext cx="4648200" cy="4953000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300" dirty="0" smtClean="0">
                <a:solidFill>
                  <a:schemeClr val="tx2"/>
                </a:solidFill>
              </a:rPr>
              <a:t>СО</a:t>
            </a:r>
            <a:r>
              <a:rPr lang="bg-BG" sz="2300" baseline="-25000" dirty="0" smtClean="0">
                <a:solidFill>
                  <a:schemeClr val="tx2"/>
                </a:solidFill>
              </a:rPr>
              <a:t>2</a:t>
            </a:r>
            <a:r>
              <a:rPr lang="bg-BG" sz="2300" dirty="0" smtClean="0"/>
              <a:t> се отделя на местата, </a:t>
            </a:r>
            <a:r>
              <a:rPr lang="ru-RU" sz="2300" dirty="0" smtClean="0"/>
              <a:t>където протича </a:t>
            </a:r>
            <a:r>
              <a:rPr lang="ru-RU" sz="2300" dirty="0" smtClean="0">
                <a:solidFill>
                  <a:schemeClr val="tx2"/>
                </a:solidFill>
              </a:rPr>
              <a:t>ферментация и гниене:</a:t>
            </a:r>
            <a:endParaRPr lang="en-US" sz="23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-</a:t>
            </a:r>
            <a:r>
              <a:rPr lang="ru-RU" sz="2300" dirty="0" smtClean="0">
                <a:solidFill>
                  <a:schemeClr val="tx2"/>
                </a:solidFill>
              </a:rPr>
              <a:t>силажни и картофени ями</a:t>
            </a:r>
            <a:r>
              <a:rPr lang="en-US" sz="23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-</a:t>
            </a:r>
            <a:r>
              <a:rPr lang="ru-RU" sz="2300" dirty="0" smtClean="0">
                <a:solidFill>
                  <a:schemeClr val="tx2"/>
                </a:solidFill>
              </a:rPr>
              <a:t>ферментационни цехове</a:t>
            </a:r>
            <a:r>
              <a:rPr lang="ru-RU" sz="2300" dirty="0" smtClean="0">
                <a:solidFill>
                  <a:srgbClr val="FF9900"/>
                </a:solidFill>
              </a:rPr>
              <a:t> </a:t>
            </a:r>
            <a:r>
              <a:rPr lang="ru-RU" sz="2300" dirty="0" smtClean="0">
                <a:solidFill>
                  <a:schemeClr val="tx2"/>
                </a:solidFill>
              </a:rPr>
              <a:t>на пивоварни и винарски заводи</a:t>
            </a:r>
            <a:r>
              <a:rPr lang="en-US" sz="23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-</a:t>
            </a:r>
            <a:r>
              <a:rPr lang="ru-RU" sz="2300" dirty="0" smtClean="0">
                <a:solidFill>
                  <a:schemeClr val="tx2"/>
                </a:solidFill>
              </a:rPr>
              <a:t>скл</a:t>
            </a:r>
            <a:r>
              <a:rPr lang="bg-BG" sz="2300" dirty="0" smtClean="0">
                <a:solidFill>
                  <a:schemeClr val="tx2"/>
                </a:solidFill>
              </a:rPr>
              <a:t>а</a:t>
            </a:r>
            <a:r>
              <a:rPr lang="ru-RU" sz="2300" dirty="0" smtClean="0">
                <a:solidFill>
                  <a:schemeClr val="tx2"/>
                </a:solidFill>
              </a:rPr>
              <a:t>дове за зърнени храни, тютюневи изделия</a:t>
            </a:r>
            <a:r>
              <a:rPr lang="en-US" sz="2300" dirty="0" smtClean="0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en-US" sz="2300" dirty="0" smtClean="0">
                <a:solidFill>
                  <a:schemeClr val="tx2"/>
                </a:solidFill>
              </a:rPr>
              <a:t>-</a:t>
            </a:r>
            <a:r>
              <a:rPr lang="ru-RU" sz="2300" dirty="0" smtClean="0">
                <a:solidFill>
                  <a:schemeClr val="tx2"/>
                </a:solidFill>
              </a:rPr>
              <a:t>СО</a:t>
            </a:r>
            <a:r>
              <a:rPr lang="bg-BG" sz="2300" baseline="-25000" dirty="0" smtClean="0">
                <a:solidFill>
                  <a:schemeClr val="tx2"/>
                </a:solidFill>
              </a:rPr>
              <a:t>2</a:t>
            </a:r>
            <a:r>
              <a:rPr lang="bg-BG" sz="2300" dirty="0" smtClean="0">
                <a:solidFill>
                  <a:schemeClr val="tx2"/>
                </a:solidFill>
              </a:rPr>
              <a:t> намира </a:t>
            </a:r>
            <a:r>
              <a:rPr lang="ru-RU" sz="2300" dirty="0" smtClean="0">
                <a:solidFill>
                  <a:schemeClr val="tx2"/>
                </a:solidFill>
              </a:rPr>
              <a:t>ограничено </a:t>
            </a:r>
            <a:r>
              <a:rPr lang="bg-BG" sz="2300" dirty="0" smtClean="0">
                <a:solidFill>
                  <a:schemeClr val="tx2"/>
                </a:solidFill>
              </a:rPr>
              <a:t>приложение</a:t>
            </a:r>
            <a:r>
              <a:rPr lang="ru-RU" sz="2300" dirty="0" smtClean="0"/>
              <a:t> в някои промишлени дейности (</a:t>
            </a:r>
            <a:r>
              <a:rPr lang="ru-RU" sz="2300" dirty="0" smtClean="0">
                <a:solidFill>
                  <a:schemeClr val="tx2"/>
                </a:solidFill>
              </a:rPr>
              <a:t>производство на безалкохолни напитки).</a:t>
            </a:r>
            <a:endParaRPr lang="en-US" sz="23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bg-BG" sz="23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bg-BG" sz="2800" b="1" smtClean="0">
                <a:solidFill>
                  <a:srgbClr val="000099"/>
                </a:solidFill>
              </a:rPr>
              <a:t>ПАТОГЕНЕЗА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В </a:t>
            </a:r>
            <a:r>
              <a:rPr lang="ru-RU" sz="2400" dirty="0" smtClean="0">
                <a:solidFill>
                  <a:schemeClr val="tx2"/>
                </a:solidFill>
              </a:rPr>
              <a:t>ниски концентрации възбужда дихателния център</a:t>
            </a:r>
            <a:r>
              <a:rPr lang="ru-RU" sz="2400" dirty="0" smtClean="0"/>
              <a:t>, а във </a:t>
            </a:r>
            <a:r>
              <a:rPr lang="ru-RU" sz="2400" dirty="0" smtClean="0">
                <a:solidFill>
                  <a:schemeClr val="tx2"/>
                </a:solidFill>
              </a:rPr>
              <a:t>високи го потиска.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Върху нервната система</a:t>
            </a:r>
            <a:r>
              <a:rPr lang="ru-RU" sz="2400" dirty="0" smtClean="0"/>
              <a:t> оказва изразен </a:t>
            </a:r>
            <a:r>
              <a:rPr lang="ru-RU" sz="2400" dirty="0" smtClean="0">
                <a:solidFill>
                  <a:schemeClr val="tx2"/>
                </a:solidFill>
              </a:rPr>
              <a:t>наркотичен ефект.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Дразни лигавици и кожа.</a:t>
            </a: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Във високи концентарции намалява парциалното налягане</a:t>
            </a:r>
            <a:r>
              <a:rPr lang="ru-RU" sz="2400" dirty="0" smtClean="0"/>
              <a:t> на кислорода във вдишвания въздух и предизвиква асфиксия.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bg-BG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000099"/>
                </a:solidFill>
              </a:rPr>
              <a:t>КЛИНИКА</a:t>
            </a:r>
            <a:endParaRPr lang="bg-BG" sz="2800" b="1" smtClean="0">
              <a:solidFill>
                <a:srgbClr val="0000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FF66FF"/>
                </a:solidFill>
              </a:rPr>
              <a:t>Лека и средно-тежка форм</a:t>
            </a:r>
            <a:r>
              <a:rPr lang="bg-BG" sz="2400" i="1" dirty="0" smtClean="0">
                <a:solidFill>
                  <a:srgbClr val="FF66FF"/>
                </a:solidFill>
              </a:rPr>
              <a:t>и</a:t>
            </a:r>
            <a:r>
              <a:rPr lang="ru-RU" sz="2400" dirty="0" smtClean="0"/>
              <a:t> - възникват при </a:t>
            </a:r>
            <a:r>
              <a:rPr lang="ru-RU" sz="2400" dirty="0" smtClean="0">
                <a:solidFill>
                  <a:schemeClr val="tx2"/>
                </a:solidFill>
              </a:rPr>
              <a:t>8 - 10% концентрация на СО</a:t>
            </a:r>
            <a:r>
              <a:rPr lang="bg-BG" sz="2400" baseline="-25000" dirty="0" smtClean="0">
                <a:solidFill>
                  <a:schemeClr val="tx2"/>
                </a:solidFill>
              </a:rPr>
              <a:t>2</a:t>
            </a:r>
            <a:r>
              <a:rPr lang="bg-BG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във вдишания въздух.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bg-BG" sz="2400" u="sng" dirty="0" smtClean="0"/>
              <a:t>Симптоматика: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400" dirty="0" smtClean="0"/>
              <a:t>главоболие, световъртеж, шум в ушите, тахикардия, тахипное, </a:t>
            </a:r>
            <a:r>
              <a:rPr lang="ru-RU" sz="2400" dirty="0" smtClean="0">
                <a:solidFill>
                  <a:srgbClr val="FF66FF"/>
                </a:solidFill>
              </a:rPr>
              <a:t>цианоза,</a:t>
            </a:r>
            <a:r>
              <a:rPr lang="ru-RU" sz="2400" dirty="0" smtClean="0"/>
              <a:t> гадене, повръщане, </a:t>
            </a:r>
            <a:r>
              <a:rPr lang="ru-RU" sz="2400" dirty="0" smtClean="0">
                <a:solidFill>
                  <a:srgbClr val="FF66FF"/>
                </a:solidFill>
              </a:rPr>
              <a:t>повишено кръвно налягане.</a:t>
            </a:r>
            <a:endParaRPr lang="en-US" sz="2400" dirty="0" smtClean="0">
              <a:solidFill>
                <a:srgbClr val="FF66FF"/>
              </a:solidFill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66FF"/>
                </a:solidFill>
              </a:rPr>
              <a:t>Тежка форма</a:t>
            </a:r>
            <a:r>
              <a:rPr lang="ru-RU" sz="2400" dirty="0" smtClean="0"/>
              <a:t> - развива се при концентрация на СО</a:t>
            </a:r>
            <a:r>
              <a:rPr lang="bg-BG" sz="2400" baseline="-25000" dirty="0" smtClean="0"/>
              <a:t>2</a:t>
            </a:r>
            <a:r>
              <a:rPr lang="bg-BG" sz="2400" dirty="0" smtClean="0"/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над 10%.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bg-BG" sz="2400" u="sng" dirty="0" smtClean="0"/>
              <a:t>Симптоматика:</a:t>
            </a:r>
            <a:r>
              <a:rPr lang="ru-RU" sz="2400" dirty="0" smtClean="0"/>
              <a:t> </a:t>
            </a:r>
          </a:p>
          <a:p>
            <a:pPr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ru-RU" sz="2400" dirty="0" smtClean="0"/>
              <a:t>атаксия, бърза загуба на съзнание, хипертермия, клонично-тонични гърчове, мозъчен оток.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bg-BG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bg-BG" sz="2800" b="1" smtClean="0">
                <a:solidFill>
                  <a:srgbClr val="000099"/>
                </a:solidFill>
              </a:rPr>
              <a:t>ЛЕЧЕНИЕ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bg-BG" smtClean="0">
                <a:solidFill>
                  <a:schemeClr val="tx2"/>
                </a:solidFill>
              </a:rPr>
              <a:t>И</a:t>
            </a:r>
            <a:r>
              <a:rPr lang="ru-RU" smtClean="0">
                <a:solidFill>
                  <a:schemeClr val="tx2"/>
                </a:solidFill>
              </a:rPr>
              <a:t>знасяне от загазованата среда</a:t>
            </a:r>
            <a:endParaRPr lang="bg-BG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  <a:defRPr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bg-BG" smtClean="0">
                <a:solidFill>
                  <a:schemeClr val="tx2"/>
                </a:solidFill>
              </a:rPr>
              <a:t>И</a:t>
            </a:r>
            <a:r>
              <a:rPr lang="ru-RU" smtClean="0">
                <a:solidFill>
                  <a:schemeClr val="tx2"/>
                </a:solidFill>
              </a:rPr>
              <a:t>зкуствено дишане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  <a:defRPr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bg-BG" smtClean="0">
                <a:solidFill>
                  <a:schemeClr val="tx2"/>
                </a:solidFill>
              </a:rPr>
              <a:t>И</a:t>
            </a:r>
            <a:r>
              <a:rPr lang="ru-RU" smtClean="0">
                <a:solidFill>
                  <a:schemeClr val="tx2"/>
                </a:solidFill>
              </a:rPr>
              <a:t>нхалация на кислород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  <a:defRPr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q"/>
              <a:defRPr/>
            </a:pPr>
            <a:r>
              <a:rPr lang="bg-BG" smtClean="0">
                <a:solidFill>
                  <a:schemeClr val="tx2"/>
                </a:solidFill>
              </a:rPr>
              <a:t>С</a:t>
            </a:r>
            <a:r>
              <a:rPr lang="ru-RU" smtClean="0">
                <a:solidFill>
                  <a:schemeClr val="tx2"/>
                </a:solidFill>
              </a:rPr>
              <a:t>имптоматично лечение</a:t>
            </a: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bg-BG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48</TotalTime>
  <Words>274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Ripple</vt:lpstr>
      <vt:lpstr>ОТРАВЯНЕ С ВЪГЛЕРОДЕН ДВУОКИС</vt:lpstr>
      <vt:lpstr>PowerPoint Presentation</vt:lpstr>
      <vt:lpstr>РАЗПРОСТРАНЕНИЕ</vt:lpstr>
      <vt:lpstr>ПАТОГЕНЕЗА</vt:lpstr>
      <vt:lpstr>КЛИНИКА</vt:lpstr>
      <vt:lpstr>ЛЕЧЕНИЕ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ОТРАВЯНЕ С ВЪГЛЕРОДЕН ДВУОКИС</dc:title>
  <dc:creator>USER</dc:creator>
  <cp:lastModifiedBy>User1</cp:lastModifiedBy>
  <cp:revision>21</cp:revision>
  <dcterms:created xsi:type="dcterms:W3CDTF">2006-02-24T10:55:13Z</dcterms:created>
  <dcterms:modified xsi:type="dcterms:W3CDTF">2020-06-03T05:47:14Z</dcterms:modified>
</cp:coreProperties>
</file>