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2"/>
  </p:notesMasterIdLst>
  <p:handoutMasterIdLst>
    <p:handoutMasterId r:id="rId23"/>
  </p:handoutMasterIdLst>
  <p:sldIdLst>
    <p:sldId id="41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13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Биомеханика на сърдечно-съдовата система. Работа и мощност на сърцето. Кръвно налягане, фактори, от които зависи и измерване. Обемна и линейна скорост на кръвта. Еластичност на стените на кръвоносните съдове и скорост на кръвта. Характер на движението на кръвта (ламинарно или турболентно).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53898"/>
          <a:stretch/>
        </p:blipFill>
        <p:spPr>
          <a:xfrm>
            <a:off x="0" y="5024264"/>
            <a:ext cx="9144000" cy="1224136"/>
          </a:xfrm>
          <a:prstGeom prst="rect">
            <a:avLst/>
          </a:prstGeom>
        </p:spPr>
      </p:pic>
      <p:pic>
        <p:nvPicPr>
          <p:cNvPr id="6146" name="Picture 2" descr="Image result for circulatory syst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42"/>
          <a:stretch/>
        </p:blipFill>
        <p:spPr bwMode="auto">
          <a:xfrm>
            <a:off x="914519" y="1125716"/>
            <a:ext cx="6705481" cy="379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7524" y="192528"/>
            <a:ext cx="76328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hangingPunct="0">
              <a:spcBef>
                <a:spcPts val="600"/>
              </a:spcBef>
            </a:pPr>
            <a:r>
              <a:rPr lang="ru-RU" altLang="en-US" sz="2400" dirty="0">
                <a:latin typeface="Times New Roman" panose="02020603050405020304" pitchFamily="18" charset="0"/>
              </a:rPr>
              <a:t>Характер на движение на кръвта в кръвоносната ситема, налягане и скорост на кръвта.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36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170" name="Picture 2" descr="Image result for circulatory syst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75"/>
          <a:stretch/>
        </p:blipFill>
        <p:spPr bwMode="auto">
          <a:xfrm>
            <a:off x="2187640" y="12416"/>
            <a:ext cx="4106150" cy="377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810901"/>
            <a:ext cx="9149048" cy="1444778"/>
            <a:chOff x="0" y="3810901"/>
            <a:chExt cx="9149048" cy="1444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t="46102"/>
            <a:stretch/>
          </p:blipFill>
          <p:spPr>
            <a:xfrm>
              <a:off x="5048" y="3810901"/>
              <a:ext cx="9144000" cy="14311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3824502"/>
              <a:ext cx="9144000" cy="143117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5321814"/>
            <a:ext cx="9149048" cy="846852"/>
            <a:chOff x="0" y="5321814"/>
            <a:chExt cx="9149048" cy="8468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/>
            <a:srcRect b="88589"/>
            <a:stretch/>
          </p:blipFill>
          <p:spPr>
            <a:xfrm>
              <a:off x="5048" y="5402127"/>
              <a:ext cx="9144000" cy="766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5321814"/>
              <a:ext cx="9144000" cy="8468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6186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6456" t="23737" r="3538" b="6587"/>
          <a:stretch/>
        </p:blipFill>
        <p:spPr>
          <a:xfrm>
            <a:off x="2458311" y="8260"/>
            <a:ext cx="4227378" cy="4327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5567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2591" y="23443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3548" y="23567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818" y="15514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7128" y="4327236"/>
            <a:ext cx="9161128" cy="1921164"/>
            <a:chOff x="-17128" y="4327236"/>
            <a:chExt cx="9161128" cy="19211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27236"/>
              <a:ext cx="9144000" cy="19211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17128" y="4394677"/>
              <a:ext cx="9144000" cy="185372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87728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194" name="Picture 2" descr="Image result for distribution of blood vol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56" y="0"/>
            <a:ext cx="3381375" cy="495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231" y="5008086"/>
            <a:ext cx="9145611" cy="1226635"/>
            <a:chOff x="-2231" y="5008086"/>
            <a:chExt cx="9145611" cy="12266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20" y="5008086"/>
              <a:ext cx="9144000" cy="12266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2231" y="5040285"/>
              <a:ext cx="9144000" cy="119443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33225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524" y="405437"/>
            <a:ext cx="76328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hangingPunct="0">
              <a:spcBef>
                <a:spcPts val="600"/>
              </a:spcBef>
            </a:pPr>
            <a:r>
              <a:rPr lang="ru-RU" altLang="en-US" sz="2400" dirty="0">
                <a:latin typeface="Times New Roman" panose="02020603050405020304" pitchFamily="18" charset="0"/>
              </a:rPr>
              <a:t>Физични основи на клиничния метод за измерване на кръвното налягане.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880828"/>
            <a:ext cx="9144508" cy="1251573"/>
            <a:chOff x="0" y="1880828"/>
            <a:chExt cx="9144508" cy="1251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7814" b="62668"/>
            <a:stretch/>
          </p:blipFill>
          <p:spPr>
            <a:xfrm>
              <a:off x="508" y="1908265"/>
              <a:ext cx="9144000" cy="122413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1880828"/>
              <a:ext cx="9144000" cy="12495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361869"/>
            <a:ext cx="8229600" cy="2793368"/>
            <a:chOff x="457200" y="3361869"/>
            <a:chExt cx="8229600" cy="2793368"/>
          </a:xfrm>
        </p:grpSpPr>
        <p:grpSp>
          <p:nvGrpSpPr>
            <p:cNvPr id="8" name="Group 7"/>
            <p:cNvGrpSpPr/>
            <p:nvPr/>
          </p:nvGrpSpPr>
          <p:grpSpPr>
            <a:xfrm>
              <a:off x="541611" y="3421362"/>
              <a:ext cx="8061794" cy="2733875"/>
              <a:chOff x="541611" y="3370034"/>
              <a:chExt cx="8061794" cy="273387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15744" t="46014" r="17320"/>
              <a:stretch/>
            </p:blipFill>
            <p:spPr>
              <a:xfrm>
                <a:off x="798421" y="3370034"/>
                <a:ext cx="7474134" cy="273387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5113" t="39068" r="25194" b="54854"/>
              <a:stretch/>
            </p:blipFill>
            <p:spPr>
              <a:xfrm>
                <a:off x="541611" y="5785081"/>
                <a:ext cx="8061794" cy="318828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57200" y="3361869"/>
              <a:ext cx="8229600" cy="279336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6616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62600" b="94315"/>
          <a:stretch/>
        </p:blipFill>
        <p:spPr>
          <a:xfrm>
            <a:off x="1439652" y="1246761"/>
            <a:ext cx="5358615" cy="3980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852" y="3577451"/>
            <a:ext cx="9144000" cy="1764195"/>
            <a:chOff x="0" y="3284984"/>
            <a:chExt cx="9144000" cy="17641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18530" b="41989"/>
            <a:stretch/>
          </p:blipFill>
          <p:spPr>
            <a:xfrm>
              <a:off x="0" y="3284984"/>
              <a:ext cx="9144000" cy="17641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3344029"/>
              <a:ext cx="9144000" cy="17051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2304970"/>
            <a:ext cx="9148812" cy="612326"/>
            <a:chOff x="10976" y="2335184"/>
            <a:chExt cx="9148812" cy="6123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7251" b="81469"/>
            <a:stretch/>
          </p:blipFill>
          <p:spPr>
            <a:xfrm>
              <a:off x="10976" y="2443454"/>
              <a:ext cx="9144000" cy="5040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788" y="2335184"/>
              <a:ext cx="9144000" cy="5986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7414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57251" r="35431"/>
          <a:stretch/>
        </p:blipFill>
        <p:spPr>
          <a:xfrm>
            <a:off x="-3832" y="3140968"/>
            <a:ext cx="9144000" cy="2958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65756" t="57251" r="1563" b="8603"/>
          <a:stretch/>
        </p:blipFill>
        <p:spPr>
          <a:xfrm>
            <a:off x="2123728" y="512676"/>
            <a:ext cx="4572000" cy="2334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40967"/>
            <a:ext cx="9144000" cy="29584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47535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508" y="648576"/>
            <a:ext cx="9157864" cy="5192692"/>
            <a:chOff x="-508" y="288536"/>
            <a:chExt cx="9157864" cy="5192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288536"/>
              <a:ext cx="2743200" cy="2743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446096"/>
              <a:ext cx="2743200" cy="27432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-508" y="3465004"/>
              <a:ext cx="9157864" cy="2016224"/>
              <a:chOff x="-508" y="3465004"/>
              <a:chExt cx="9157864" cy="201622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508" y="3564182"/>
                <a:ext cx="9157864" cy="1829064"/>
                <a:chOff x="0" y="3081283"/>
                <a:chExt cx="9157864" cy="182906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3081283"/>
                  <a:ext cx="9144000" cy="69543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864" y="3776716"/>
                  <a:ext cx="9144000" cy="1133631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0" y="3465004"/>
                <a:ext cx="9144000" cy="201622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62837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99953" y="150653"/>
            <a:ext cx="5268222" cy="3040446"/>
            <a:chOff x="1699953" y="150653"/>
            <a:chExt cx="5268222" cy="30404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14878" t="14825" r="15756" b="28475"/>
            <a:stretch/>
          </p:blipFill>
          <p:spPr>
            <a:xfrm>
              <a:off x="1907704" y="188640"/>
              <a:ext cx="4392488" cy="30024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32040" y="544894"/>
              <a:ext cx="1563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000" dirty="0">
                  <a:solidFill>
                    <a:srgbClr val="FF0000"/>
                  </a:solidFill>
                </a:rPr>
                <a:t>Няма звук </a:t>
              </a:r>
            </a:p>
            <a:p>
              <a:pPr algn="ctr"/>
              <a:r>
                <a:rPr lang="bg-BG" sz="1000" dirty="0">
                  <a:solidFill>
                    <a:srgbClr val="FF0000"/>
                  </a:solidFill>
                </a:rPr>
                <a:t>Артерията е затворена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946266"/>
              <a:ext cx="2036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000" dirty="0">
                  <a:solidFill>
                    <a:srgbClr val="C00000"/>
                  </a:solidFill>
                </a:rPr>
                <a:t>Чува се звук </a:t>
              </a:r>
            </a:p>
            <a:p>
              <a:pPr algn="ctr"/>
              <a:r>
                <a:rPr lang="bg-BG" sz="1000" dirty="0">
                  <a:solidFill>
                    <a:srgbClr val="C00000"/>
                  </a:solidFill>
                </a:rPr>
                <a:t>Артерията се отваря и затваря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6940" y="1348900"/>
              <a:ext cx="1563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000" dirty="0">
                  <a:solidFill>
                    <a:srgbClr val="800000"/>
                  </a:solidFill>
                </a:rPr>
                <a:t>Няма звук </a:t>
              </a:r>
            </a:p>
            <a:p>
              <a:pPr algn="ctr"/>
              <a:r>
                <a:rPr lang="bg-BG" sz="1000" dirty="0">
                  <a:solidFill>
                    <a:srgbClr val="800000"/>
                  </a:solidFill>
                </a:rPr>
                <a:t>Артерията е затворена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92412" y="150653"/>
              <a:ext cx="129234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bg-BG" sz="1000" dirty="0"/>
                <a:t>Свигмоманометър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4057" y="1146321"/>
              <a:ext cx="307943" cy="338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016836" y="766589"/>
              <a:ext cx="68961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g-BG" sz="1000" dirty="0">
                  <a:solidFill>
                    <a:srgbClr val="FF0000"/>
                  </a:solidFill>
                </a:rPr>
                <a:t>Систола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984776" y="1545854"/>
              <a:ext cx="75373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g-BG" sz="1000" dirty="0" err="1">
                  <a:solidFill>
                    <a:srgbClr val="0070C0"/>
                  </a:solidFill>
                </a:rPr>
                <a:t>Диастола</a:t>
              </a:r>
              <a:endParaRPr lang="bg-BG" sz="1000" dirty="0">
                <a:solidFill>
                  <a:srgbClr val="0070C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7704" y="489589"/>
              <a:ext cx="171713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bg-BG" sz="1000" dirty="0"/>
                <a:t>Живачен стълб показващ</a:t>
              </a:r>
            </a:p>
            <a:p>
              <a:pPr algn="r"/>
              <a:r>
                <a:rPr lang="bg-BG" sz="1000" dirty="0"/>
                <a:t>налягането в </a:t>
              </a:r>
              <a:r>
                <a:rPr lang="en-US" sz="1000" i="1" dirty="0"/>
                <a:t>mm Hg</a:t>
              </a:r>
              <a:endParaRPr lang="bg-BG" sz="10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9953" y="2140502"/>
              <a:ext cx="106631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bg-BG" sz="800" dirty="0"/>
                <a:t>Надуваем маншет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9251" y="2362626"/>
              <a:ext cx="58702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bg-BG" sz="800" dirty="0">
                  <a:solidFill>
                    <a:srgbClr val="FF0000"/>
                  </a:solidFill>
                </a:rPr>
                <a:t>Артерия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47081" y="2527941"/>
              <a:ext cx="97494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bg-BG" sz="800" dirty="0"/>
                <a:t>Въздушна клапа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20348" y="2760917"/>
              <a:ext cx="12089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bg-BG" sz="800" dirty="0"/>
                <a:t>Помпа за надуване </a:t>
              </a:r>
            </a:p>
            <a:p>
              <a:pPr algn="r"/>
              <a:r>
                <a:rPr lang="bg-BG" sz="800" dirty="0"/>
                <a:t>на маншета с въздух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22972" y="2275409"/>
              <a:ext cx="11416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bg-BG" sz="800" dirty="0"/>
                <a:t>Звуците с чуват със</a:t>
              </a:r>
            </a:p>
            <a:p>
              <a:pPr algn="ctr"/>
              <a:r>
                <a:rPr lang="bg-BG" sz="800" dirty="0"/>
                <a:t>стетоскоп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3248692"/>
            <a:ext cx="9144000" cy="812502"/>
            <a:chOff x="0" y="3248692"/>
            <a:chExt cx="9144000" cy="8125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b="89374"/>
            <a:stretch/>
          </p:blipFill>
          <p:spPr>
            <a:xfrm>
              <a:off x="0" y="3248692"/>
              <a:ext cx="9144000" cy="81250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0" y="3266758"/>
              <a:ext cx="9144000" cy="77464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4118787"/>
            <a:ext cx="9144000" cy="2052227"/>
            <a:chOff x="0" y="4118787"/>
            <a:chExt cx="9144000" cy="20522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73962" b="-801"/>
            <a:stretch/>
          </p:blipFill>
          <p:spPr>
            <a:xfrm>
              <a:off x="0" y="4118787"/>
              <a:ext cx="9144000" cy="205222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0" y="4207173"/>
              <a:ext cx="9143999" cy="18501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7723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132856"/>
            <a:ext cx="9144000" cy="3655162"/>
            <a:chOff x="0" y="2132856"/>
            <a:chExt cx="9144000" cy="36551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76872"/>
              <a:ext cx="9144000" cy="35111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2132856"/>
              <a:ext cx="9144000" cy="365516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3544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192529"/>
            <a:ext cx="76328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hangingPunct="0">
              <a:spcBef>
                <a:spcPts val="600"/>
              </a:spcBef>
            </a:pPr>
            <a:r>
              <a:rPr lang="ru-RU" altLang="en-US" sz="2400" dirty="0">
                <a:latin typeface="Times New Roman" panose="02020603050405020304" pitchFamily="18" charset="0"/>
              </a:rPr>
              <a:t>Хидродинамични характеристики на сърдечно-съдовата система.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44" y="1021802"/>
            <a:ext cx="9145252" cy="5228446"/>
            <a:chOff x="-744" y="1021802"/>
            <a:chExt cx="9145252" cy="5228446"/>
          </a:xfrm>
        </p:grpSpPr>
        <p:grpSp>
          <p:nvGrpSpPr>
            <p:cNvPr id="7" name="Group 6"/>
            <p:cNvGrpSpPr/>
            <p:nvPr/>
          </p:nvGrpSpPr>
          <p:grpSpPr>
            <a:xfrm>
              <a:off x="-744" y="1021802"/>
              <a:ext cx="9144000" cy="5228446"/>
              <a:chOff x="-744" y="1021802"/>
              <a:chExt cx="9144000" cy="522844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6970" b="58814"/>
              <a:stretch/>
            </p:blipFill>
            <p:spPr>
              <a:xfrm>
                <a:off x="-744" y="4306032"/>
                <a:ext cx="9144000" cy="194421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5987" t="40727" r="24007" b="7316"/>
              <a:stretch/>
            </p:blipFill>
            <p:spPr>
              <a:xfrm>
                <a:off x="1799692" y="1021802"/>
                <a:ext cx="5089223" cy="3285954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508" y="4306032"/>
              <a:ext cx="9144000" cy="194236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6384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76" t="7252" r="1176" b="83821"/>
          <a:stretch/>
        </p:blipFill>
        <p:spPr>
          <a:xfrm>
            <a:off x="0" y="3810890"/>
            <a:ext cx="9144000" cy="442452"/>
          </a:xfrm>
          <a:prstGeom prst="rect">
            <a:avLst/>
          </a:prstGeom>
        </p:spPr>
      </p:pic>
      <p:pic>
        <p:nvPicPr>
          <p:cNvPr id="2056" name="Picture 8" descr="Image result for blood circulatory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653"/>
            <a:ext cx="5825186" cy="3273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4493338"/>
            <a:ext cx="9149928" cy="1468916"/>
            <a:chOff x="0" y="4493338"/>
            <a:chExt cx="9149928" cy="14689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l="1176" t="17204" r="782" b="53039"/>
            <a:stretch/>
          </p:blipFill>
          <p:spPr>
            <a:xfrm>
              <a:off x="5928" y="4493338"/>
              <a:ext cx="9144000" cy="146891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4493338"/>
              <a:ext cx="9144000" cy="146891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7731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55576" y="398612"/>
            <a:ext cx="7088117" cy="4014125"/>
            <a:chOff x="755576" y="398612"/>
            <a:chExt cx="7088117" cy="40141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/>
            <a:srcRect l="15005" r="13321"/>
            <a:stretch/>
          </p:blipFill>
          <p:spPr>
            <a:xfrm>
              <a:off x="755576" y="398612"/>
              <a:ext cx="3096344" cy="288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/>
            <a:srcRect l="6294" t="65566" r="33463" b="26994"/>
            <a:stretch/>
          </p:blipFill>
          <p:spPr>
            <a:xfrm>
              <a:off x="963328" y="3963040"/>
              <a:ext cx="6880365" cy="44969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63328" y="393068"/>
            <a:ext cx="6333740" cy="4319760"/>
            <a:chOff x="963328" y="393068"/>
            <a:chExt cx="6333740" cy="43197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/>
            <a:srcRect l="22502" r="20825"/>
            <a:stretch/>
          </p:blipFill>
          <p:spPr>
            <a:xfrm>
              <a:off x="4572000" y="393068"/>
              <a:ext cx="2448272" cy="288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/>
            <a:srcRect l="6294" t="59803" r="38249" b="34836"/>
            <a:stretch/>
          </p:blipFill>
          <p:spPr>
            <a:xfrm>
              <a:off x="963328" y="4388793"/>
              <a:ext cx="6333740" cy="32403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6294" t="73089" r="33463" b="20358"/>
          <a:stretch/>
        </p:blipFill>
        <p:spPr>
          <a:xfrm>
            <a:off x="963328" y="4743000"/>
            <a:ext cx="6880365" cy="39604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3291628"/>
            <a:ext cx="9152768" cy="605424"/>
            <a:chOff x="-8768" y="3381384"/>
            <a:chExt cx="9152768" cy="6054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t="46952" b="41145"/>
            <a:stretch/>
          </p:blipFill>
          <p:spPr>
            <a:xfrm>
              <a:off x="0" y="3392996"/>
              <a:ext cx="9144000" cy="576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-8768" y="3381384"/>
              <a:ext cx="9144000" cy="60542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40" y="5139044"/>
            <a:ext cx="9154640" cy="990256"/>
            <a:chOff x="-10640" y="5139044"/>
            <a:chExt cx="9154640" cy="9902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/>
            <a:srcRect t="81084" b="1062"/>
            <a:stretch/>
          </p:blipFill>
          <p:spPr>
            <a:xfrm>
              <a:off x="0" y="5184148"/>
              <a:ext cx="9144000" cy="86409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-10640" y="5139044"/>
              <a:ext cx="9144000" cy="99025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2468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35754"/>
          <a:stretch/>
        </p:blipFill>
        <p:spPr>
          <a:xfrm>
            <a:off x="12080" y="4189952"/>
            <a:ext cx="9144000" cy="1872208"/>
          </a:xfrm>
          <a:prstGeom prst="rect">
            <a:avLst/>
          </a:prstGeom>
        </p:spPr>
      </p:pic>
      <p:pic>
        <p:nvPicPr>
          <p:cNvPr id="4098" name="Picture 2" descr="Image result for heart val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73591"/>
            <a:ext cx="4795906" cy="372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" y="4096833"/>
            <a:ext cx="9144000" cy="19653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6556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64246"/>
          <a:stretch/>
        </p:blipFill>
        <p:spPr>
          <a:xfrm>
            <a:off x="0" y="5013176"/>
            <a:ext cx="9144000" cy="1041917"/>
          </a:xfrm>
          <a:prstGeom prst="rect">
            <a:avLst/>
          </a:prstGeom>
        </p:spPr>
      </p:pic>
      <p:pic>
        <p:nvPicPr>
          <p:cNvPr id="5124" name="Picture 4" descr="Image result for blood vessels types and func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92" t="10312" r="13114"/>
          <a:stretch/>
        </p:blipFill>
        <p:spPr bwMode="auto">
          <a:xfrm>
            <a:off x="1524000" y="41560"/>
            <a:ext cx="5616624" cy="4971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" y="5051380"/>
            <a:ext cx="9144000" cy="10037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5730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7455" t="30962" r="12852" b="2997"/>
          <a:stretch/>
        </p:blipFill>
        <p:spPr>
          <a:xfrm>
            <a:off x="647564" y="332656"/>
            <a:ext cx="7062441" cy="34314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4482" y="3842665"/>
            <a:ext cx="9148482" cy="2340260"/>
            <a:chOff x="-4482" y="3908140"/>
            <a:chExt cx="9148482" cy="2340260"/>
          </a:xfrm>
        </p:grpSpPr>
        <p:grpSp>
          <p:nvGrpSpPr>
            <p:cNvPr id="12" name="Group 11"/>
            <p:cNvGrpSpPr/>
            <p:nvPr/>
          </p:nvGrpSpPr>
          <p:grpSpPr>
            <a:xfrm>
              <a:off x="-4482" y="4019144"/>
              <a:ext cx="9148482" cy="2229256"/>
              <a:chOff x="-2201234" y="1569138"/>
              <a:chExt cx="9148482" cy="222925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2196752" y="1569138"/>
                <a:ext cx="9144000" cy="925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2201234" y="2470583"/>
                <a:ext cx="9144000" cy="132781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-4482" y="3908140"/>
              <a:ext cx="9144000" cy="234026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5897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556791"/>
            <a:ext cx="9144000" cy="3816425"/>
            <a:chOff x="0" y="1268760"/>
            <a:chExt cx="9144000" cy="381642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268760"/>
              <a:ext cx="9144000" cy="3690532"/>
              <a:chOff x="6515" y="151869"/>
              <a:chExt cx="9144000" cy="369053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15" y="2024844"/>
                <a:ext cx="9144000" cy="181755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79812" y="151869"/>
                <a:ext cx="3143250" cy="1885950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0" y="3104965"/>
              <a:ext cx="9144000" cy="198022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48171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312877"/>
            <a:ext cx="9144508" cy="3024336"/>
            <a:chOff x="0" y="2312877"/>
            <a:chExt cx="9144508" cy="3024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20888"/>
              <a:ext cx="9144000" cy="278826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8" y="2312877"/>
              <a:ext cx="9144000" cy="302433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41898209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9210</TotalTime>
  <Words>178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480</cp:revision>
  <dcterms:created xsi:type="dcterms:W3CDTF">2003-03-08T12:58:53Z</dcterms:created>
  <dcterms:modified xsi:type="dcterms:W3CDTF">2020-04-24T19:19:55Z</dcterms:modified>
</cp:coreProperties>
</file>