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8"/>
  </p:notesMasterIdLst>
  <p:handoutMasterIdLst>
    <p:handoutMasterId r:id="rId29"/>
  </p:handoutMasterIdLst>
  <p:sldIdLst>
    <p:sldId id="419" r:id="rId3"/>
    <p:sldId id="299" r:id="rId4"/>
    <p:sldId id="300" r:id="rId5"/>
    <p:sldId id="279" r:id="rId6"/>
    <p:sldId id="301" r:id="rId7"/>
    <p:sldId id="302" r:id="rId8"/>
    <p:sldId id="303" r:id="rId9"/>
    <p:sldId id="305" r:id="rId10"/>
    <p:sldId id="304" r:id="rId11"/>
    <p:sldId id="281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93" r:id="rId27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xmlns="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8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Биомеханика на опорно-двигателния апарат. Особености при работата на мускули с успоредно и косо разположени мускулни влакна. Мускулен синергизъм и антагонизъм. Биомеханични свойства на сухожилия, лигаменти и хрущяли.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„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ОБЩЕСТВЕНО ЗДРАВЕ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 smtClean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604" y="1717383"/>
            <a:ext cx="2808312" cy="3573562"/>
            <a:chOff x="215517" y="1727647"/>
            <a:chExt cx="2808312" cy="35735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18946" t="12833" r="58724" b="6670"/>
            <a:stretch/>
          </p:blipFill>
          <p:spPr>
            <a:xfrm>
              <a:off x="251520" y="1727647"/>
              <a:ext cx="2772308" cy="34779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15517" y="1727647"/>
              <a:ext cx="2808312" cy="357356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48918" y="1717383"/>
            <a:ext cx="1368154" cy="3240360"/>
            <a:chOff x="3563886" y="1727647"/>
            <a:chExt cx="1368154" cy="32403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/>
            <a:srcRect l="40890" t="12500" r="48090" b="12503"/>
            <a:stretch/>
          </p:blipFill>
          <p:spPr>
            <a:xfrm>
              <a:off x="3563888" y="1727647"/>
              <a:ext cx="1368152" cy="324036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63886" y="1727647"/>
              <a:ext cx="1368153" cy="324036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3073" y="1717383"/>
            <a:ext cx="2377204" cy="3240360"/>
            <a:chOff x="4253073" y="1717383"/>
            <a:chExt cx="2377204" cy="32403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/>
            <a:srcRect l="51911" t="10870" r="28949" b="14133"/>
            <a:stretch/>
          </p:blipFill>
          <p:spPr>
            <a:xfrm>
              <a:off x="4254013" y="1717383"/>
              <a:ext cx="2376264" cy="324036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253073" y="1844824"/>
              <a:ext cx="2300127" cy="311291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74310" y="2207069"/>
            <a:ext cx="2462186" cy="3312368"/>
            <a:chOff x="6615121" y="2207069"/>
            <a:chExt cx="2462186" cy="33123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/>
            <a:srcRect l="71481" t="12833" r="8219" b="6670"/>
            <a:stretch/>
          </p:blipFill>
          <p:spPr>
            <a:xfrm>
              <a:off x="6615121" y="2207069"/>
              <a:ext cx="2400265" cy="331236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641116" y="2231478"/>
              <a:ext cx="2436191" cy="328795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22EA42-A62B-47CB-A87E-31DE9A1A16E1}"/>
              </a:ext>
            </a:extLst>
          </p:cNvPr>
          <p:cNvSpPr/>
          <p:nvPr/>
        </p:nvSpPr>
        <p:spPr>
          <a:xfrm>
            <a:off x="457200" y="1053498"/>
            <a:ext cx="7183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bg-BG" sz="2000" i="1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 </a:t>
            </a:r>
            <a:r>
              <a:rPr lang="bg-BG"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форма мускулите могат да бъдат разделени на:</a:t>
            </a:r>
            <a:endParaRPr lang="en-US" sz="20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0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7D7B26-CFFB-415D-8B15-CEB0450C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5E294E-A985-4674-B2FF-E3D25660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915E27-E9F3-4816-8588-5D997ABF587C}"/>
              </a:ext>
            </a:extLst>
          </p:cNvPr>
          <p:cNvSpPr/>
          <p:nvPr/>
        </p:nvSpPr>
        <p:spPr>
          <a:xfrm>
            <a:off x="393386" y="2157638"/>
            <a:ext cx="8229600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285"/>
              </a:spcAft>
            </a:pPr>
            <a:r>
              <a:rPr lang="bg-BG" sz="1800">
                <a:latin typeface="Segoe UI" panose="020B0502040204020203" pitchFamily="34" charset="0"/>
                <a:ea typeface="Segoe UI" panose="020B0502040204020203" pitchFamily="34" charset="0"/>
              </a:rPr>
              <a:t>В двигателната дейност на живия организъм никога не се среща самостоятелно действие само на един мускул. Дори и при най-елементарните двигателни актове движението е резултат от съгласувана дейност на група мускули, разположени често дори далеч един от друг. Обикновено движението се отчита като резултат само от напрягането на онези мускули, които са ангажирани директно в задвижването на даден костен сегмент. В действителност това е само външната видима страна. За реализиране на даденото движение е необходимо участието на голям брой мускули. Много от тях със своето незабележимо на пръв поглед напрягане създават условия за работа на други мускули, действието на които е видимо. Следователно, всяко едно движение е резултат от действието на комплекс от мускули.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E33CFB-7B8F-4E2C-A413-46430B00266D}"/>
              </a:ext>
            </a:extLst>
          </p:cNvPr>
          <p:cNvSpPr/>
          <p:nvPr/>
        </p:nvSpPr>
        <p:spPr>
          <a:xfrm>
            <a:off x="1396373" y="1252765"/>
            <a:ext cx="622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440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Мускулен синергизъм и антагонизъм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88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7D7B26-CFFB-415D-8B15-CEB0450C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5E294E-A985-4674-B2FF-E3D25660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915E27-E9F3-4816-8588-5D997ABF587C}"/>
              </a:ext>
            </a:extLst>
          </p:cNvPr>
          <p:cNvSpPr/>
          <p:nvPr/>
        </p:nvSpPr>
        <p:spPr>
          <a:xfrm>
            <a:off x="401808" y="2600908"/>
            <a:ext cx="8382660" cy="2900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Тази зависимост между мускулите се отразява с термина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мускулна синергия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(терминът "синергия" в случая означава задружно действие на няколко фактора, при което сумарният резултат надвишава ефекта на отделните).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315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Възможността на мускулите да комбинират своите действия и по този начин да се получават движения, които нито един от тях не е в състояние да изпълни сам, е едно от най-забележителните качества на двигателния апарат. С минимален брой мускули могат да се изпълнят максимален брой движения. Например, с разположените около тазобедрената става 21 мускула могат да се извършат 47 различни движения.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16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075667-FE75-4C76-B20C-27974DF6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62BBBC-7C19-4734-925E-33DB4479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3E479C-6205-4162-B2CD-7588305ED8E3}"/>
              </a:ext>
            </a:extLst>
          </p:cNvPr>
          <p:cNvSpPr/>
          <p:nvPr/>
        </p:nvSpPr>
        <p:spPr>
          <a:xfrm>
            <a:off x="278784" y="2996952"/>
            <a:ext cx="86868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b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Агонисти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са мускули, които задвижват в една посока подвижен костен сегмент. Например при сгъване на лакътната става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агонисти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са двуглавият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мишничен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мускул,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мишничният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мускул и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мишнично-ръчевият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мускул. Определянето на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агонистите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става за всяко конкретно движение. Много пъти дадени мускули са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агонисти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при едно и антагонисти при друго движение. Например при сгъването на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киткената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става лакътният и лъчевият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сгъвач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на китката са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агонисти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, но при отвеждането и при придвижването й те са антагонисти.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7815C7-E183-47A9-98C1-CEDD2B9B620F}"/>
              </a:ext>
            </a:extLst>
          </p:cNvPr>
          <p:cNvSpPr/>
          <p:nvPr/>
        </p:nvSpPr>
        <p:spPr>
          <a:xfrm>
            <a:off x="278784" y="860811"/>
            <a:ext cx="734481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Когато един мускул се съкращава, той придърпва една към друга двете кости, с които е свързан. Когато мускулът се отпуска, той просто спира дърпането, но не може активно да се опъне и да раздалечи събраните от него преди това части на тялото. За връщане в първоначалното състояние е необходим втори мускул (антагонист), който да действа в противоположна посока.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1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075667-FE75-4C76-B20C-27974DF6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162BBBC-7C19-4734-925E-33DB4479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3E479C-6205-4162-B2CD-7588305ED8E3}"/>
              </a:ext>
            </a:extLst>
          </p:cNvPr>
          <p:cNvSpPr/>
          <p:nvPr/>
        </p:nvSpPr>
        <p:spPr>
          <a:xfrm>
            <a:off x="228600" y="2348880"/>
            <a:ext cx="86868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Антагонистичен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е мускул, който се противопоставя на действието на друг. Скелетните мускули обикновено работят по двойки. Когато единият се съкращава, другият се отпуска и обратно. Двойките мускули, които работят по този начин, са антагонисти. Такава двойка мускули действа обикновено от двете страни на всяка става. Например, такива са мускулите на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предмишнцата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(бицепс и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трицепс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), които сгъват и разгъват ръката в лакътя.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2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1FDE18-F396-46C6-8096-FFEC35E3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89E84D7-B2A7-4678-8EF8-2710F330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08A96E-76F9-4CDF-844B-A6D8AA7BAF72}"/>
              </a:ext>
            </a:extLst>
          </p:cNvPr>
          <p:cNvGrpSpPr/>
          <p:nvPr/>
        </p:nvGrpSpPr>
        <p:grpSpPr>
          <a:xfrm>
            <a:off x="179512" y="1045002"/>
            <a:ext cx="8604956" cy="4767994"/>
            <a:chOff x="179512" y="1045002"/>
            <a:chExt cx="8604956" cy="47679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DCD9D78-BD75-44C4-9093-F2EFB6E7B2A5}"/>
                </a:ext>
              </a:extLst>
            </p:cNvPr>
            <p:cNvSpPr/>
            <p:nvPr/>
          </p:nvSpPr>
          <p:spPr>
            <a:xfrm>
              <a:off x="3948037" y="1166842"/>
              <a:ext cx="4738763" cy="452431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545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Действието на антагонистите не трябва да се разглежда като пречка за движението. Напротив, те със своето действие съдействат за точното изпълнение на движението, тъй като регулират скоростта, с която се движи подвижното звено, а в края на движението го спират, като предпазват по този начин ставата от травматизиране. Особеностите във функцията на антагонистите се обуславят от спецификата на тяхната </a:t>
              </a:r>
              <a:r>
                <a:rPr lang="bg-BG" sz="1600" dirty="0" err="1">
                  <a:latin typeface="Segoe UI" panose="020B0502040204020203" pitchFamily="34" charset="0"/>
                  <a:ea typeface="Segoe UI" panose="020B0502040204020203" pitchFamily="34" charset="0"/>
                </a:rPr>
                <a:t>инервация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. В началото на движението по рефлекторен път напрежението на антагонистите намалява (те се отпускат). С напредването на Движението антагонистите се опъват и рефлекторно напрежението им се повишава непрекъснато, като към края на движението то достига значителна стойност и става механична причина за преустановяване на движението.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5" name="Picture 4" descr="The Muscular System-Ch Producing Movement -Skeletal muscles pull ...">
              <a:extLst>
                <a:ext uri="{FF2B5EF4-FFF2-40B4-BE49-F238E27FC236}">
                  <a16:creationId xmlns:a16="http://schemas.microsoft.com/office/drawing/2014/main" xmlns="" id="{C23D1C5A-32C5-45D9-B684-117C0D678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969" t="7301" r="8263"/>
            <a:stretch/>
          </p:blipFill>
          <p:spPr bwMode="auto">
            <a:xfrm>
              <a:off x="179512" y="1045002"/>
              <a:ext cx="3636404" cy="476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6DB7DC9-316D-4EA7-BA32-D6C0DD050027}"/>
                </a:ext>
              </a:extLst>
            </p:cNvPr>
            <p:cNvSpPr/>
            <p:nvPr/>
          </p:nvSpPr>
          <p:spPr>
            <a:xfrm>
              <a:off x="179512" y="1045002"/>
              <a:ext cx="8604956" cy="476799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336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5CC9DE-BA55-4A10-A49D-92432A84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DF462E5-1FB2-4E77-98D2-846C66BC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6CA9CB-B9C4-4E53-BF4F-630E83DC5EB5}"/>
              </a:ext>
            </a:extLst>
          </p:cNvPr>
          <p:cNvSpPr/>
          <p:nvPr/>
        </p:nvSpPr>
        <p:spPr>
          <a:xfrm>
            <a:off x="264840" y="476672"/>
            <a:ext cx="7355160" cy="133914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едно движение два мускула могат да бъдат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агонисти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а за друго антагонисти. Дори и при едно и също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даден мускул може да бъде в началото </a:t>
            </a:r>
            <a:r>
              <a:rPr lang="bg-BG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агонист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 и постепенно да промени своята функция, да стане антагонист.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39370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F7B0E0-77C1-400E-AFD7-71AEDE121120}"/>
              </a:ext>
            </a:extLst>
          </p:cNvPr>
          <p:cNvSpPr/>
          <p:nvPr/>
        </p:nvSpPr>
        <p:spPr>
          <a:xfrm>
            <a:off x="590809" y="2469995"/>
            <a:ext cx="8111244" cy="31550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При много от движенията мускулите антагонисти се залавят за подвижно костно звено. За да получат стабилна опора при своето действие </a:t>
            </a:r>
            <a:r>
              <a:rPr lang="bg-BG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е необходимо пълно фиксиране на подвижното костно звено. 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Мускулите </a:t>
            </a:r>
            <a:r>
              <a:rPr lang="bg-BG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"фиксатори" 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най-често са мускули с антагонистично действие.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457200" algn="just">
              <a:spcBef>
                <a:spcPts val="1200"/>
              </a:spcBef>
            </a:pP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при игра на тенис по време на главната фаза на движението (нанасяне удар по топката) е необходимо пълно </a:t>
            </a:r>
            <a:r>
              <a:rPr lang="bg-BG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обездвижване на </a:t>
            </a:r>
            <a:r>
              <a:rPr lang="bg-BG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киткената</a:t>
            </a:r>
            <a:r>
              <a:rPr lang="bg-BG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става. 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Това се постига чрез едновременно </a:t>
            </a:r>
            <a:r>
              <a:rPr lang="bg-BG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изометрично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 съкращение на всички заобикалящи я мускули (</a:t>
            </a:r>
            <a:r>
              <a:rPr lang="bg-BG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сгъвачи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bg-BG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разгъвачи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bg-BG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привеждачи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bg-BG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отвеждачи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393700" algn="just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96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7F59CD-03B0-40F5-8384-17A528AD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0C8C63-76B5-47C3-A992-3D7C1348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5EDE18-FEAB-4150-98A7-B2FE685ED4FD}"/>
              </a:ext>
            </a:extLst>
          </p:cNvPr>
          <p:cNvSpPr/>
          <p:nvPr/>
        </p:nvSpPr>
        <p:spPr>
          <a:xfrm>
            <a:off x="179512" y="3316920"/>
            <a:ext cx="8712968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4318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Много стави притежават повече от една степен на свобода на движение. Също и много от мускулите могат да извършват движения по повече от една степен. В зависимост от поставената цел на движението дадена степен на свобода може да се окаже излишна. За да се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блокира излишното движение по дадена степен на свобода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се напрягат мускулите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"неутрализатори",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които създават въртящ момент, противоположен на този, който предизвиква движението по нежеланата степен на свобода, и това го неутрализира. Така се осигурява движение само в желаната посока.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C42198-4DB6-487F-83A0-92732F4AE8B3}"/>
              </a:ext>
            </a:extLst>
          </p:cNvPr>
          <p:cNvSpPr/>
          <p:nvPr/>
        </p:nvSpPr>
        <p:spPr>
          <a:xfrm>
            <a:off x="179512" y="1232756"/>
            <a:ext cx="7694512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4318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При задвижване на мишницата много от мускулите, които участват в това движение, имат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залавни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места на лопатката, която също така е подвижна.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Фиксирането на лопатката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се осъществява от мускулите, които я прикрепват към гръбначния стълб. Със своето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изометрично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съкращение, без пряко да участват в дадено движение, тези мускули са необходими за неговото реализиране.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35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191FC7-C5A1-439D-9E4F-10F22275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8C71DC-15D0-4C46-9D2F-AB551CE6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13181A-10B9-4F53-AF5E-EA0C76C6F777}"/>
              </a:ext>
            </a:extLst>
          </p:cNvPr>
          <p:cNvSpPr/>
          <p:nvPr/>
        </p:nvSpPr>
        <p:spPr>
          <a:xfrm>
            <a:off x="457200" y="762871"/>
            <a:ext cx="690096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4318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Кой е най-силният мускул в човешкото тяло? Подвеждащо е да се сравняват по сила отделни мускули и да се определя кой е най-силен. Но има няколко мускула, чиято сила си струва да се отбележи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26138FC-4C16-4B34-A474-9A429C57AC59}"/>
              </a:ext>
            </a:extLst>
          </p:cNvPr>
          <p:cNvGrpSpPr/>
          <p:nvPr/>
        </p:nvGrpSpPr>
        <p:grpSpPr>
          <a:xfrm>
            <a:off x="409209" y="2384884"/>
            <a:ext cx="8325582" cy="3523786"/>
            <a:chOff x="170854" y="2384884"/>
            <a:chExt cx="8325582" cy="35237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8A1DC7C-2D09-42E2-AA6A-3C48A7966ABA}"/>
                </a:ext>
              </a:extLst>
            </p:cNvPr>
            <p:cNvSpPr/>
            <p:nvPr/>
          </p:nvSpPr>
          <p:spPr>
            <a:xfrm>
              <a:off x="4680012" y="2492896"/>
              <a:ext cx="3672408" cy="329320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318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Ако под мускулна сила се разбира способността да се упражни сила върху външен обект, то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челюстните мускули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са най-силни. В книгата на рекордите на Гинес през 1992 г. е регистрирана сила на захапка от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4337 </a:t>
              </a:r>
              <a:r>
                <a:rPr lang="en-US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N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в продължение на 2 секунди. Дъвкателните мускули обаче не се отличават с нищо специално като мускули. Те имат предимството, че работят срещу много по-късо лостово рамо, отколкото други мускули.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2050" name="Picture 2" descr="Ever since I found out I had a small overbite, I feel like it has ...">
              <a:extLst>
                <a:ext uri="{FF2B5EF4-FFF2-40B4-BE49-F238E27FC236}">
                  <a16:creationId xmlns:a16="http://schemas.microsoft.com/office/drawing/2014/main" xmlns="" id="{CE45A07F-EEDC-4959-8D73-E4A1691D97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54" y="2816932"/>
              <a:ext cx="4249884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0CC86F9-2F8B-40D6-A5C0-A1F62DEF77A0}"/>
                </a:ext>
              </a:extLst>
            </p:cNvPr>
            <p:cNvSpPr/>
            <p:nvPr/>
          </p:nvSpPr>
          <p:spPr>
            <a:xfrm>
              <a:off x="179512" y="2384884"/>
              <a:ext cx="8316924" cy="352378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4332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A43543-BD36-4C75-B5CE-A2EE3EB7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F81E6D-F0EC-4399-BCD4-8B8BB3C3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54ADC77-5F6A-4EAD-9916-0FC65F535B49}"/>
              </a:ext>
            </a:extLst>
          </p:cNvPr>
          <p:cNvGrpSpPr/>
          <p:nvPr/>
        </p:nvGrpSpPr>
        <p:grpSpPr>
          <a:xfrm>
            <a:off x="175270" y="380829"/>
            <a:ext cx="7637090" cy="2806045"/>
            <a:chOff x="175270" y="380829"/>
            <a:chExt cx="7637090" cy="28060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E985479-C312-48DC-8BC4-87433AE0C9EA}"/>
                </a:ext>
              </a:extLst>
            </p:cNvPr>
            <p:cNvSpPr/>
            <p:nvPr/>
          </p:nvSpPr>
          <p:spPr>
            <a:xfrm>
              <a:off x="3920905" y="752799"/>
              <a:ext cx="3741393" cy="206210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4318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Ако понятието сила се отнася до силата, упражнявана от самия мускул върху място на захващането му за костта, тогава най-силни са мускулите с най-голяма площ на напречното си сечение. От такава гледна точка най-силни мускули са </a:t>
              </a:r>
              <a:r>
                <a:rPr lang="en-US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quadriceps femoris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и </a:t>
              </a:r>
              <a:r>
                <a:rPr lang="en-US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gluteus maximus.</a:t>
              </a:r>
              <a:endParaRPr lang="en-US" sz="1600" i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4102" name="Picture 6" descr="Muscle labeling for students">
              <a:extLst>
                <a:ext uri="{FF2B5EF4-FFF2-40B4-BE49-F238E27FC236}">
                  <a16:creationId xmlns:a16="http://schemas.microsoft.com/office/drawing/2014/main" xmlns="" id="{6A1EE6BB-3665-423C-95A3-155ABCF0C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80829"/>
              <a:ext cx="3741393" cy="2806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F89E15-6408-472D-A605-601AF7A748F8}"/>
                </a:ext>
              </a:extLst>
            </p:cNvPr>
            <p:cNvSpPr/>
            <p:nvPr/>
          </p:nvSpPr>
          <p:spPr>
            <a:xfrm>
              <a:off x="175270" y="380829"/>
              <a:ext cx="7637090" cy="269352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E5A3D5-BF22-44A6-9ED0-B9B062A717D7}"/>
              </a:ext>
            </a:extLst>
          </p:cNvPr>
          <p:cNvGrpSpPr/>
          <p:nvPr/>
        </p:nvGrpSpPr>
        <p:grpSpPr>
          <a:xfrm>
            <a:off x="491243" y="3370873"/>
            <a:ext cx="7637090" cy="2693527"/>
            <a:chOff x="491243" y="3370873"/>
            <a:chExt cx="7637090" cy="26935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E71B62E-705A-4F2A-84B4-BFA90F47D38D}"/>
                </a:ext>
              </a:extLst>
            </p:cNvPr>
            <p:cNvSpPr/>
            <p:nvPr/>
          </p:nvSpPr>
          <p:spPr>
            <a:xfrm>
              <a:off x="3924303" y="3507216"/>
              <a:ext cx="4068452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Ако силата се отнесе на единица маса, един къс мускул може да бъде по-силен от друг, по-дълъг със същото напречно сечение. В това отношение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матката,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 която има маса около 1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kg,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може би е най-силният мускул в женското тяло. По време на раждане при всяка контракция тя упражнява изтласкваща сила от 100 до 400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N.</a:t>
              </a:r>
            </a:p>
          </p:txBody>
        </p:sp>
        <p:pic>
          <p:nvPicPr>
            <p:cNvPr id="4100" name="Picture 4" descr="Human Uterine Smooth Muscle Cells (HUtSMC) | PromoCell">
              <a:extLst>
                <a:ext uri="{FF2B5EF4-FFF2-40B4-BE49-F238E27FC236}">
                  <a16:creationId xmlns:a16="http://schemas.microsoft.com/office/drawing/2014/main" xmlns="" id="{A7877C7E-7F5E-4E64-8939-BD30DF36B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64" y="3429000"/>
              <a:ext cx="3135982" cy="2587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E286F2B-D931-4B17-BC30-03F714D6B8A9}"/>
                </a:ext>
              </a:extLst>
            </p:cNvPr>
            <p:cNvSpPr/>
            <p:nvPr/>
          </p:nvSpPr>
          <p:spPr>
            <a:xfrm>
              <a:off x="491243" y="3370873"/>
              <a:ext cx="7637090" cy="269352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9194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D540AD-1A31-4B6F-8304-EC267D0E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BBF6F1-6945-4E57-A17C-303576DE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5FB479-631A-465D-931F-59991963A213}"/>
              </a:ext>
            </a:extLst>
          </p:cNvPr>
          <p:cNvSpPr/>
          <p:nvPr/>
        </p:nvSpPr>
        <p:spPr>
          <a:xfrm>
            <a:off x="743655" y="2636912"/>
            <a:ext cx="7436176" cy="234679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285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Сърдечните и скелетните мускули са "набраздени". Техните саркомери са опаковани в силно подредени снопове - миофибрили. Миофибрилата е основна съкратителна структура на мускулната клетка. Миофибрилите на гладкомускулните клетки не са подредени в саркомери и не са набраздени.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457200"/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Набраздените мускули се съкращават и релаксират по кратък и интензивен начин, докато гладката мускулатура поддържа по-дълги или дори почти постоянни контракции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A052A8-C248-4845-87E1-FD2AD79579F9}"/>
              </a:ext>
            </a:extLst>
          </p:cNvPr>
          <p:cNvSpPr/>
          <p:nvPr/>
        </p:nvSpPr>
        <p:spPr>
          <a:xfrm>
            <a:off x="1144829" y="1141387"/>
            <a:ext cx="6475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440"/>
              </a:spcAft>
            </a:pPr>
            <a:r>
              <a:rPr lang="bg-BG" sz="24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Ултраструктура на скелетен мускул</a:t>
            </a:r>
            <a:endParaRPr lang="en-US" sz="24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95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909C02-E7E6-436D-A2B0-9E691692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F11E49-614A-4FC5-9E8F-A58983DA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2F4710-E689-46C0-83EA-FC73425D3A99}"/>
              </a:ext>
            </a:extLst>
          </p:cNvPr>
          <p:cNvGrpSpPr/>
          <p:nvPr/>
        </p:nvGrpSpPr>
        <p:grpSpPr>
          <a:xfrm>
            <a:off x="103262" y="320331"/>
            <a:ext cx="7637090" cy="5808969"/>
            <a:chOff x="103262" y="320331"/>
            <a:chExt cx="7637090" cy="5808969"/>
          </a:xfrm>
        </p:grpSpPr>
        <p:pic>
          <p:nvPicPr>
            <p:cNvPr id="5124" name="Picture 4" descr="Human cardiovascular system - Wall of the heart | Britannica">
              <a:extLst>
                <a:ext uri="{FF2B5EF4-FFF2-40B4-BE49-F238E27FC236}">
                  <a16:creationId xmlns:a16="http://schemas.microsoft.com/office/drawing/2014/main" xmlns="" id="{546E2ADA-F88D-49B3-A600-E7EC1105E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99" y="320331"/>
              <a:ext cx="5718282" cy="2916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C989E18-D496-46F5-88F2-5FB39F278F5B}"/>
                </a:ext>
              </a:extLst>
            </p:cNvPr>
            <p:cNvSpPr/>
            <p:nvPr/>
          </p:nvSpPr>
          <p:spPr>
            <a:xfrm>
              <a:off x="215516" y="3429000"/>
              <a:ext cx="7380820" cy="255454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285"/>
                </a:spcAft>
              </a:pP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Сърдечният мускул </a:t>
              </a:r>
              <a:r>
                <a:rPr lang="bg-BG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е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най-работоспособен, макар и не най-мощен. Средната мощност на сърцето при физиологичен покой е около 1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W.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Тъй като сърцето работи само през 1/3 от времето на целия сърдечен цикъл и почива през останалите 2/3, то мощността по време на фазата на изпомпване е повече от 3 пъти по-голяма от тази средна стойност и варира от 4 до 8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W.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Това е много по-малко от максималната мощност на други мускули. Например,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quadriceps femoris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може да произвежда над 100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W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мощност, но само за няколко минути. Сърцето обаче работи непрекъснато и затова надминава по работоспособност всички други мускули. Средна мощност от 1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W 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за осемдесет години дава обща работа от 2 500 000 000 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J.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6661EB8-FC8A-4D1E-94C9-76C0428DE655}"/>
                </a:ext>
              </a:extLst>
            </p:cNvPr>
            <p:cNvSpPr/>
            <p:nvPr/>
          </p:nvSpPr>
          <p:spPr>
            <a:xfrm>
              <a:off x="103262" y="330891"/>
              <a:ext cx="7637090" cy="579840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5512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64BD46-CF8E-4086-99D9-B3CF1377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F479E5E-8AE9-431E-9F78-F1707926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B7AB5F-16F1-4098-947D-E1A99312F2D8}"/>
              </a:ext>
            </a:extLst>
          </p:cNvPr>
          <p:cNvSpPr/>
          <p:nvPr/>
        </p:nvSpPr>
        <p:spPr>
          <a:xfrm>
            <a:off x="1039368" y="298601"/>
            <a:ext cx="5875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Кои са най-късият и най-дългият мускули? </a:t>
            </a:r>
            <a:endParaRPr lang="en-US" sz="2000" b="1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2B8AD6-001F-4B41-8FE9-3190FAA81572}"/>
              </a:ext>
            </a:extLst>
          </p:cNvPr>
          <p:cNvGrpSpPr/>
          <p:nvPr/>
        </p:nvGrpSpPr>
        <p:grpSpPr>
          <a:xfrm>
            <a:off x="65317" y="882214"/>
            <a:ext cx="7637090" cy="2438774"/>
            <a:chOff x="65317" y="722207"/>
            <a:chExt cx="7637090" cy="24387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C4D543B-7DC6-4B35-9C6A-05E7E6CF1155}"/>
                </a:ext>
              </a:extLst>
            </p:cNvPr>
            <p:cNvSpPr/>
            <p:nvPr/>
          </p:nvSpPr>
          <p:spPr>
            <a:xfrm>
              <a:off x="3982130" y="797729"/>
              <a:ext cx="3650210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Най-малкият човешки мускул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 намира в </a:t>
              </a:r>
              <a:r>
                <a:rPr lang="bg-BG" sz="1600" u="sng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ухото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Това е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stapedius.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Той е дълъг около 1,25 мм и е свързан с най-малката кост в тялото - </a:t>
              </a:r>
              <a:r>
                <a:rPr lang="en-US" sz="16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stapes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(стремето). Този мускул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подпомага движението на малките кости в средното ухо и предпазва от претоварване и увреждане слуховия апарат. 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146" name="Picture 2" descr="Difference between tensor tympani and stapedius - YouTube">
              <a:extLst>
                <a:ext uri="{FF2B5EF4-FFF2-40B4-BE49-F238E27FC236}">
                  <a16:creationId xmlns:a16="http://schemas.microsoft.com/office/drawing/2014/main" xmlns="" id="{5FC0A1D7-9D68-489E-8B56-885214043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57" t="11500" r="12201" b="7157"/>
            <a:stretch/>
          </p:blipFill>
          <p:spPr bwMode="auto">
            <a:xfrm>
              <a:off x="71500" y="797729"/>
              <a:ext cx="3905596" cy="225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748FDC-C105-49FA-A70A-FB5A92747149}"/>
                </a:ext>
              </a:extLst>
            </p:cNvPr>
            <p:cNvSpPr/>
            <p:nvPr/>
          </p:nvSpPr>
          <p:spPr>
            <a:xfrm>
              <a:off x="65317" y="722207"/>
              <a:ext cx="7637090" cy="243877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B617279-D19F-4CCA-918F-6A0028C2C927}"/>
              </a:ext>
            </a:extLst>
          </p:cNvPr>
          <p:cNvGrpSpPr/>
          <p:nvPr/>
        </p:nvGrpSpPr>
        <p:grpSpPr>
          <a:xfrm>
            <a:off x="2303747" y="3408320"/>
            <a:ext cx="5121279" cy="2930616"/>
            <a:chOff x="2303747" y="3625626"/>
            <a:chExt cx="5121279" cy="2930616"/>
          </a:xfrm>
        </p:grpSpPr>
        <p:pic>
          <p:nvPicPr>
            <p:cNvPr id="6148" name="Picture 4" descr="We use the sartorius muscle which is the longest muscle in the ...">
              <a:extLst>
                <a:ext uri="{FF2B5EF4-FFF2-40B4-BE49-F238E27FC236}">
                  <a16:creationId xmlns:a16="http://schemas.microsoft.com/office/drawing/2014/main" xmlns="" id="{A3C6E8E8-3030-4B99-8684-0F0D1163CA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59"/>
            <a:stretch/>
          </p:blipFill>
          <p:spPr bwMode="auto">
            <a:xfrm>
              <a:off x="2418032" y="3704118"/>
              <a:ext cx="1948995" cy="2764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E86D6B9-CC94-4379-8953-E5E29715A088}"/>
                </a:ext>
              </a:extLst>
            </p:cNvPr>
            <p:cNvSpPr/>
            <p:nvPr/>
          </p:nvSpPr>
          <p:spPr>
            <a:xfrm>
              <a:off x="2303747" y="3625626"/>
              <a:ext cx="5121279" cy="293061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2BC53E-7E52-4E40-B5A9-CB12A4DCF330}"/>
              </a:ext>
            </a:extLst>
          </p:cNvPr>
          <p:cNvSpPr/>
          <p:nvPr/>
        </p:nvSpPr>
        <p:spPr>
          <a:xfrm>
            <a:off x="4572000" y="4653136"/>
            <a:ext cx="2709009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Най-дългият мускул е </a:t>
            </a:r>
            <a:r>
              <a:rPr lang="en-US" sz="1800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sartorius</a:t>
            </a:r>
            <a:r>
              <a:rPr lang="en-US" sz="1800" i="1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bg-BG" sz="1800" dirty="0">
                <a:latin typeface="Segoe UI" panose="020B0502040204020203" pitchFamily="34" charset="0"/>
                <a:cs typeface="Segoe UI" panose="020B0502040204020203" pitchFamily="34" charset="0"/>
              </a:rPr>
              <a:t>разположен в долните крайници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0238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F3FEB3-7226-456E-ADDC-720FD871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07D8BC-5EEC-47C5-BAE9-FE9126D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EEA006-EDD9-45C4-B957-D4486520A07E}"/>
              </a:ext>
            </a:extLst>
          </p:cNvPr>
          <p:cNvSpPr/>
          <p:nvPr/>
        </p:nvSpPr>
        <p:spPr>
          <a:xfrm>
            <a:off x="1254386" y="144074"/>
            <a:ext cx="577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455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Сухожилия, лигаменти и хрущяли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21E7A7-F681-460F-85A7-8E8C6D239189}"/>
              </a:ext>
            </a:extLst>
          </p:cNvPr>
          <p:cNvSpPr/>
          <p:nvPr/>
        </p:nvSpPr>
        <p:spPr>
          <a:xfrm>
            <a:off x="179512" y="703247"/>
            <a:ext cx="7660468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285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 механичните функции на двигателната система са неразривно свързани някои съединително тъканни формирования - сухожилия, ставни връзки, хрущяли.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0AA4682-F547-4C7A-BAD8-C92961D9AFAA}"/>
              </a:ext>
            </a:extLst>
          </p:cNvPr>
          <p:cNvGrpSpPr/>
          <p:nvPr/>
        </p:nvGrpSpPr>
        <p:grpSpPr>
          <a:xfrm>
            <a:off x="191522" y="1866603"/>
            <a:ext cx="8760955" cy="4226693"/>
            <a:chOff x="191522" y="1724085"/>
            <a:chExt cx="8760955" cy="42266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4A09400-0E64-459E-864E-1EC937BF6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522" y="1770675"/>
              <a:ext cx="3315489" cy="418010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A268091-7B1E-4B77-9020-9CFF6A43B360}"/>
                </a:ext>
              </a:extLst>
            </p:cNvPr>
            <p:cNvSpPr/>
            <p:nvPr/>
          </p:nvSpPr>
          <p:spPr>
            <a:xfrm>
              <a:off x="3507011" y="1794154"/>
              <a:ext cx="5292723" cy="40318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Сухожилията</a:t>
              </a:r>
              <a:r>
                <a:rPr lang="bg-BG" sz="1600" dirty="0">
                  <a:solidFill>
                    <a:srgbClr val="0070C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 свързват мускули с кости</a:t>
              </a: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. Основна функция на сухожилията е да предават към костните лостове мускулните усилия. Те са подложени на значително напрежение при опън. Трябва да бъдат достатъчно здрави, за да осигуряват движенията на човешкото тяло, но същевременно и достатъчно еластични, за да предпазват от увреждане мускулите. Гъвкавостта на сухожилията позволява широк спектър на движение на ставите (докато лигаментите го ограничават в рамките на определен диапазон).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  <a:p>
              <a:pPr marR="0" indent="457200" algn="just">
                <a:spcBef>
                  <a:spcPts val="0"/>
                </a:spcBef>
                <a:spcAft>
                  <a:spcPts val="300"/>
                </a:spcAft>
              </a:pPr>
              <a:r>
                <a:rPr lang="bg-BG" sz="1600" dirty="0">
                  <a:latin typeface="Segoe UI" panose="020B0502040204020203" pitchFamily="34" charset="0"/>
                  <a:ea typeface="Segoe UI" panose="020B0502040204020203" pitchFamily="34" charset="0"/>
                </a:rPr>
                <a:t>Сухожилията са биологични пружини. При действието на силите на опън в ставите те абсорбират и след това връщат енергия. Тъй като са подложени на значително механично напрежение при опън, в тях може да се натрупа значително количество потенциална енергия при еластичните деформации.</a:t>
              </a:r>
              <a:endParaRPr lang="en-US" sz="16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9ACB724-6E84-4048-8D37-A8DEABB53C17}"/>
                </a:ext>
              </a:extLst>
            </p:cNvPr>
            <p:cNvSpPr/>
            <p:nvPr/>
          </p:nvSpPr>
          <p:spPr>
            <a:xfrm>
              <a:off x="191522" y="1724085"/>
              <a:ext cx="8760955" cy="4226693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1181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A963E9-A405-44F5-A0E2-8EE9A7AF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7F7CB5-9584-4579-8AA3-B96C9543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9B02A6-3CD3-4629-BE42-DBAC52F3042B}"/>
              </a:ext>
            </a:extLst>
          </p:cNvPr>
          <p:cNvSpPr/>
          <p:nvPr/>
        </p:nvSpPr>
        <p:spPr>
          <a:xfrm>
            <a:off x="179512" y="2104082"/>
            <a:ext cx="8784976" cy="40472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Механичните свойства на сухожилията варират в широки граници. Механичното им поведение отразява свойствата на техните колагенови фибрили. Сухожилията са вискоеластични структури - проявяват едновременно еластични и пластични свойства.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315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Еластичността на някои дълги и тънки сухожилия (заедно с мускулите) им позволява да съхраняват енергия в потенциална форма и да я превръщат обратно в кинетична, с което се спестява мускулна работа и метаболитна енергия. Такива "съхраняващи енергия" сухожилия са по-разтегливи и по-малко твърди. Те се разрушават при деформации около 15 % и напрежения около 100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МРа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285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Други сухожилия (по-дебели, по-малко еластични и по-твърди), осигуряват по-прецизно позициониране и контрол на движението. Позициониращите сухожилия се разкъсват при деформации около 7 % и издържат напрежения до 1000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МРа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A58B1D-B63E-4E26-90AA-E28B7204AE75}"/>
              </a:ext>
            </a:extLst>
          </p:cNvPr>
          <p:cNvSpPr/>
          <p:nvPr/>
        </p:nvSpPr>
        <p:spPr>
          <a:xfrm>
            <a:off x="179512" y="214229"/>
            <a:ext cx="7452828" cy="179279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Нормалните здрави сухожилия са съставени от масиви паралелни колагенови влакна, опаковани от съединителна тъкан.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Сухата маса на нормалните сухожилия, която съставлява около 30 % от общата им маса, се състои от около 86 % колаген, 2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еластин, 1 до 5 %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протеогликани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и 0,2 % неорганични компоненти (мед, манган, калций).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3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27F4A8-D0B0-4C05-A56F-C5CFC08A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7DE30F-DF80-4448-B1C9-28761488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B1DA511-6BDF-47E1-9366-72F6709A27FD}"/>
              </a:ext>
            </a:extLst>
          </p:cNvPr>
          <p:cNvGrpSpPr/>
          <p:nvPr/>
        </p:nvGrpSpPr>
        <p:grpSpPr>
          <a:xfrm>
            <a:off x="72008" y="80628"/>
            <a:ext cx="8964488" cy="6135853"/>
            <a:chOff x="72008" y="209470"/>
            <a:chExt cx="8964488" cy="61358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405FB29-B81E-4890-8623-426846503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6300" t="4174"/>
            <a:stretch/>
          </p:blipFill>
          <p:spPr>
            <a:xfrm>
              <a:off x="2133725" y="578803"/>
              <a:ext cx="4840546" cy="339025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FB379EE-B70F-48B9-B795-93C6BB7AA8AA}"/>
                </a:ext>
              </a:extLst>
            </p:cNvPr>
            <p:cNvSpPr/>
            <p:nvPr/>
          </p:nvSpPr>
          <p:spPr>
            <a:xfrm>
              <a:off x="179512" y="3969060"/>
              <a:ext cx="8748972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Ставните връзки (лигаменти)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свързват костите помежду им. Те са по-нееластични от сухожилията, но имат почти същата издръжливост на опън. Основна функция на ставните връзки е да укрепват ставите. И сухожилията, и лигаментите представляват плътна съединителна тъкан. Съдържат много колагенови фибрили. В тях има още и еластин, които модифицира техните механични свойства. Те показват нелинейна деформация при натоварване и вискоеластични свойства, като са зависими от скоростта на натоварване. Тези механични </a:t>
              </a:r>
              <a:r>
                <a:rPr lang="bg-BG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свойства на сухожилията и ставните връзки се изменят под влияние на множество фактори: пол и възраст, обездвижване, съдържание на хормони, физически натоварвания.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137398F-260D-49C9-B828-F47E7F3293AD}"/>
                </a:ext>
              </a:extLst>
            </p:cNvPr>
            <p:cNvSpPr/>
            <p:nvPr/>
          </p:nvSpPr>
          <p:spPr>
            <a:xfrm>
              <a:off x="2598739" y="209471"/>
              <a:ext cx="35185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g-BG" sz="1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Лигаменти в лакътната става</a:t>
              </a:r>
              <a:endParaRPr lang="en-US" sz="1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75A5DD8-4CC9-4E42-9638-8D198C951578}"/>
                </a:ext>
              </a:extLst>
            </p:cNvPr>
            <p:cNvSpPr/>
            <p:nvPr/>
          </p:nvSpPr>
          <p:spPr>
            <a:xfrm>
              <a:off x="72008" y="209470"/>
              <a:ext cx="8964488" cy="6135853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579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7F6E2E-0950-45BE-A9BF-2447599557EB}"/>
              </a:ext>
            </a:extLst>
          </p:cNvPr>
          <p:cNvSpPr/>
          <p:nvPr/>
        </p:nvSpPr>
        <p:spPr>
          <a:xfrm>
            <a:off x="457200" y="2528900"/>
            <a:ext cx="82296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406400" algn="just">
              <a:spcBef>
                <a:spcPts val="0"/>
              </a:spcBef>
              <a:spcAft>
                <a:spcPts val="2440"/>
              </a:spcAft>
            </a:pP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Хрущялите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действат като омекотяващ и поглъщащ ударите буфер в ставите. Хрущялите намаляват триенето в </a:t>
            </a:r>
            <a:r>
              <a:rPr lang="bg-BG" sz="1800" dirty="0" err="1">
                <a:latin typeface="Segoe UI" panose="020B0502040204020203" pitchFamily="34" charset="0"/>
                <a:ea typeface="Segoe UI" panose="020B0502040204020203" pitchFamily="34" charset="0"/>
              </a:rPr>
              <a:t>синовиалните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стави. Те действат като буфер, който омекотява и поглъща ударите. Подложени са предимно на компресиращо натоварване. Хрущялната възглавница в ставите разпределя силовото натоварване върху по-голяма площ (т.е. намалява налягането, действащо върху костите). Хрущялите съдържат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колаген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и </a:t>
            </a:r>
            <a:r>
              <a:rPr lang="bg-BG" sz="1800" i="1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протеогликани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 Около 30% от обема им е вода. Те са нехомогенни и анизотропни.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4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26946B-09E2-4379-AD0C-7D35C2B9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401ACFD-1C9C-4E7E-AA22-C8D1A650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18281CB-0F3A-4242-AC3C-200870CE0555}"/>
              </a:ext>
            </a:extLst>
          </p:cNvPr>
          <p:cNvGrpSpPr/>
          <p:nvPr/>
        </p:nvGrpSpPr>
        <p:grpSpPr>
          <a:xfrm>
            <a:off x="359532" y="620688"/>
            <a:ext cx="7344816" cy="5076564"/>
            <a:chOff x="359532" y="620688"/>
            <a:chExt cx="7344816" cy="50765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C2D522-4415-4D7D-BF62-FAD5C20D1710}"/>
                </a:ext>
              </a:extLst>
            </p:cNvPr>
            <p:cNvSpPr/>
            <p:nvPr/>
          </p:nvSpPr>
          <p:spPr>
            <a:xfrm>
              <a:off x="462047" y="4329100"/>
              <a:ext cx="716479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600"/>
                </a:spcBef>
                <a:spcAft>
                  <a:spcPts val="30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Саркомерите в скелетните мускули са подредени в паралелни снопчета. В сърдечните мускули саркомерите са свързани помежду си чрез разклонения, което осигурява синхронизирани едновременни контракции.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2FF9D61-9A5D-4A0E-89D9-82C2A98B5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7554" t="33840" r="8700" b="12581"/>
            <a:stretch/>
          </p:blipFill>
          <p:spPr>
            <a:xfrm rot="21540000">
              <a:off x="481176" y="1031424"/>
              <a:ext cx="6840975" cy="280725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A42C0B-8455-401E-8DD0-344B384296F2}"/>
                </a:ext>
              </a:extLst>
            </p:cNvPr>
            <p:cNvSpPr/>
            <p:nvPr/>
          </p:nvSpPr>
          <p:spPr>
            <a:xfrm>
              <a:off x="359532" y="620688"/>
              <a:ext cx="7344816" cy="507656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6712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6B7615-2A3B-47CB-82C5-B49AE5C0C81F}"/>
              </a:ext>
            </a:extLst>
          </p:cNvPr>
          <p:cNvSpPr/>
          <p:nvPr/>
        </p:nvSpPr>
        <p:spPr>
          <a:xfrm>
            <a:off x="220363" y="1027122"/>
            <a:ext cx="76759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30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Има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мускули с успоредно и косо разположени мускулни влакна.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Взаимното разположение на мускулните снопчета и начина на тяхното свързване със сухожилията силно влияе върху силата и диапазона на съкращение на мускулите.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AB13797-FEB0-48A8-83AC-6FD15CE93D2B}"/>
              </a:ext>
            </a:extLst>
          </p:cNvPr>
          <p:cNvSpPr/>
          <p:nvPr/>
        </p:nvSpPr>
        <p:spPr>
          <a:xfrm>
            <a:off x="395536" y="3083763"/>
            <a:ext cx="8352928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При мускулите с успоредно разположени влакна всяко влакно се простира по цялата дължина на мускула. На двата края на мускула неговите влакна се прикрепват към костните сегменти с помощта на сухожилие. Дългият и сравнително тънък гладък мускул при своето съкращение може </a:t>
            </a:r>
            <a:r>
              <a:rPr lang="bg-BG" sz="1800" u="sng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значително да намали дължината си, но не е в състояние да развие много голяма сила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и да преодолее голямо съпротивление. Стомахът, съдовата система и по-голямата част от храносмилателния тракт са съставени от гладки мускули. Този тип мускули не могат да бъдат волево контролирани.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04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DB43E0-421A-400D-881F-EDCB8158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C995758-CB76-42C0-8A5C-62697019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EDF702-A17A-4431-A4EF-FE5F5F0A7D17}"/>
              </a:ext>
            </a:extLst>
          </p:cNvPr>
          <p:cNvSpPr/>
          <p:nvPr/>
        </p:nvSpPr>
        <p:spPr>
          <a:xfrm>
            <a:off x="457200" y="2384884"/>
            <a:ext cx="8352928" cy="313932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При мускулите с косо разположени влакна влакната са по-къси от целия мускул и се разполагат под ъгъл спрямо надлъжната му ос. При съкращаването си те </a:t>
            </a:r>
            <a:r>
              <a:rPr lang="bg-BG" sz="1800" u="sng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намаляват малко своята дължина, но за сметка на това развиват по-голяма сила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и могат да преодоляват по-голямо съпротивление. Такива са перестите мускули. Те обикновено се намират на такива места, където промяната в дължина е по-малко важна от максималната сила, която трябва да се развие (например </a:t>
            </a:r>
            <a:r>
              <a:rPr lang="en-US" sz="1800" i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rectus femoris).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Arial Unicode MS" panose="020B0604020202020204" pitchFamily="34" charset="-128"/>
                <a:cs typeface="Segoe UI" panose="020B0502040204020203" pitchFamily="34" charset="0"/>
              </a:rPr>
              <a:t>Сърдечните и скелетни мускули са набраздени. Сърдечните действат синхронно и осигуряват ритмични сърдечни контракции под управление на автономната нервна система. За разлика от сърдечните мускули, скелетните могат да бъдат волево контролирани.</a:t>
            </a:r>
            <a:endParaRPr lang="en-US" sz="1800" dirty="0">
              <a:solidFill>
                <a:srgbClr val="000000"/>
              </a:solidFill>
              <a:latin typeface="Segoe UI" panose="020B0502040204020203" pitchFamily="34" charset="0"/>
              <a:ea typeface="Arial Unicode MS" panose="020B0604020202020204" pitchFamily="34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16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942B03-78DF-4122-9683-A9319F0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CF1517-3CCA-4A2B-99E3-B5A9FE3F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D8AED6-902F-4A26-91A0-6C369D542C68}"/>
              </a:ext>
            </a:extLst>
          </p:cNvPr>
          <p:cNvSpPr/>
          <p:nvPr/>
        </p:nvSpPr>
        <p:spPr>
          <a:xfrm>
            <a:off x="203595" y="331115"/>
            <a:ext cx="742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393700" algn="just">
              <a:spcBef>
                <a:spcPts val="0"/>
              </a:spcBef>
              <a:spcAft>
                <a:spcPts val="0"/>
              </a:spcAft>
            </a:pPr>
            <a:r>
              <a:rPr lang="bg-BG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зависимост от типа целеви движения, които извършват, </a:t>
            </a:r>
            <a:r>
              <a:rPr lang="bg-BG" sz="18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мускулите са класифицирани като</a:t>
            </a:r>
            <a:r>
              <a:rPr lang="bg-BG" sz="18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35E7063-5156-438A-857F-870968F39746}"/>
              </a:ext>
            </a:extLst>
          </p:cNvPr>
          <p:cNvGrpSpPr/>
          <p:nvPr/>
        </p:nvGrpSpPr>
        <p:grpSpPr>
          <a:xfrm>
            <a:off x="1871699" y="3496096"/>
            <a:ext cx="6654887" cy="2752303"/>
            <a:chOff x="1871699" y="3496096"/>
            <a:chExt cx="6654887" cy="27523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44A3B6B-47B4-449D-84D4-27852062E644}"/>
                </a:ext>
              </a:extLst>
            </p:cNvPr>
            <p:cNvSpPr/>
            <p:nvPr/>
          </p:nvSpPr>
          <p:spPr>
            <a:xfrm>
              <a:off x="3639852" y="3791365"/>
              <a:ext cx="472403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Wingdings" panose="05000000000000000000" pitchFamily="2" charset="2"/>
                <a:buChar char="Ø"/>
                <a:tabLst>
                  <a:tab pos="521335" algn="l"/>
                </a:tabLst>
              </a:pP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аддуктори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придвижват крайник към средната линия на тялото,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" name="Picture 6" descr="Image result for adductor muscles">
              <a:extLst>
                <a:ext uri="{FF2B5EF4-FFF2-40B4-BE49-F238E27FC236}">
                  <a16:creationId xmlns:a16="http://schemas.microsoft.com/office/drawing/2014/main" xmlns="" id="{4D3E8271-A645-4201-B132-B492C0683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584678"/>
              <a:ext cx="1656184" cy="248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DB68013-F125-4295-B726-8F8CEC27E647}"/>
                </a:ext>
              </a:extLst>
            </p:cNvPr>
            <p:cNvSpPr/>
            <p:nvPr/>
          </p:nvSpPr>
          <p:spPr>
            <a:xfrm>
              <a:off x="1871699" y="3496096"/>
              <a:ext cx="6654887" cy="2752303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526F99C-11E4-4235-95B1-66CEB1D8590C}"/>
              </a:ext>
            </a:extLst>
          </p:cNvPr>
          <p:cNvGrpSpPr/>
          <p:nvPr/>
        </p:nvGrpSpPr>
        <p:grpSpPr>
          <a:xfrm>
            <a:off x="607591" y="1040549"/>
            <a:ext cx="6992714" cy="2232774"/>
            <a:chOff x="351594" y="1592858"/>
            <a:chExt cx="6992714" cy="22327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AD1B8CB-12CD-4D49-9FB5-C6DA1C5E1954}"/>
                </a:ext>
              </a:extLst>
            </p:cNvPr>
            <p:cNvSpPr/>
            <p:nvPr/>
          </p:nvSpPr>
          <p:spPr>
            <a:xfrm>
              <a:off x="2777066" y="1815199"/>
              <a:ext cx="438722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Wingdings" panose="05000000000000000000" pitchFamily="2" charset="2"/>
                <a:buChar char="Ø"/>
                <a:tabLst>
                  <a:tab pos="521335" algn="l"/>
                </a:tabLst>
              </a:pP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абдуктори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придвижват крайник от средната линия на тялото навън,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Picture 4" descr="Image result for abductor muscle">
              <a:extLst>
                <a:ext uri="{FF2B5EF4-FFF2-40B4-BE49-F238E27FC236}">
                  <a16:creationId xmlns:a16="http://schemas.microsoft.com/office/drawing/2014/main" xmlns="" id="{0D2FA3A3-9DC3-411F-8364-778F4FBAF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94" y="1592858"/>
              <a:ext cx="2092036" cy="2232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F5A9940-103B-4F31-A2F3-438FE9FDEECF}"/>
                </a:ext>
              </a:extLst>
            </p:cNvPr>
            <p:cNvSpPr/>
            <p:nvPr/>
          </p:nvSpPr>
          <p:spPr>
            <a:xfrm>
              <a:off x="359532" y="1592858"/>
              <a:ext cx="6984776" cy="223277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660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942B03-78DF-4122-9683-A9319F0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CF1517-3CCA-4A2B-99E3-B5A9FE3F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0EA19F-2CFB-45DC-93A4-6D8932BA4370}"/>
              </a:ext>
            </a:extLst>
          </p:cNvPr>
          <p:cNvGrpSpPr/>
          <p:nvPr/>
        </p:nvGrpSpPr>
        <p:grpSpPr>
          <a:xfrm>
            <a:off x="457200" y="1700808"/>
            <a:ext cx="7344816" cy="1991546"/>
            <a:chOff x="719572" y="1833499"/>
            <a:chExt cx="7344816" cy="19915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3766FA6-2C84-45CA-A42F-73B123E9C97D}"/>
                </a:ext>
              </a:extLst>
            </p:cNvPr>
            <p:cNvSpPr/>
            <p:nvPr/>
          </p:nvSpPr>
          <p:spPr>
            <a:xfrm>
              <a:off x="3815916" y="2276872"/>
              <a:ext cx="412812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Wingdings" panose="05000000000000000000" pitchFamily="2" charset="2"/>
                <a:buChar char="Ø"/>
                <a:tabLst>
                  <a:tab pos="521335" algn="l"/>
                </a:tabLst>
              </a:pP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екстензори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увеличават ъгъла на става (разгъват крайник),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Picture 4" descr="http://physiodirectnz.com/wp-content/uploads/2015/11/forearm-extensor-muscles-300x144.jpg">
              <a:extLst>
                <a:ext uri="{FF2B5EF4-FFF2-40B4-BE49-F238E27FC236}">
                  <a16:creationId xmlns:a16="http://schemas.microsoft.com/office/drawing/2014/main" xmlns="" id="{EC3B0F5D-1F7C-4A32-B20E-09C6DB626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138957"/>
              <a:ext cx="2857500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C7C457A-9BD5-4859-8AB3-0A6AA5BB51B2}"/>
                </a:ext>
              </a:extLst>
            </p:cNvPr>
            <p:cNvSpPr/>
            <p:nvPr/>
          </p:nvSpPr>
          <p:spPr>
            <a:xfrm>
              <a:off x="719572" y="1833499"/>
              <a:ext cx="7344816" cy="199154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710B44D-1F49-4403-B218-8DCFC01FEB4F}"/>
              </a:ext>
            </a:extLst>
          </p:cNvPr>
          <p:cNvGrpSpPr/>
          <p:nvPr/>
        </p:nvGrpSpPr>
        <p:grpSpPr>
          <a:xfrm>
            <a:off x="176902" y="3997812"/>
            <a:ext cx="7625114" cy="1991546"/>
            <a:chOff x="7226" y="2881688"/>
            <a:chExt cx="7625114" cy="19915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44A3B6B-47B4-449D-84D4-27852062E644}"/>
                </a:ext>
              </a:extLst>
            </p:cNvPr>
            <p:cNvSpPr/>
            <p:nvPr/>
          </p:nvSpPr>
          <p:spPr>
            <a:xfrm>
              <a:off x="3031767" y="3176972"/>
              <a:ext cx="448816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 pitchFamily="34" charset="0"/>
                <a:buChar char="•"/>
                <a:tabLst>
                  <a:tab pos="521335" algn="l"/>
                </a:tabLst>
              </a:pP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флексори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намаляват ъгъла на става (сгъват крайник),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Picture 8" descr="Image result for flexor muscles">
              <a:extLst>
                <a:ext uri="{FF2B5EF4-FFF2-40B4-BE49-F238E27FC236}">
                  <a16:creationId xmlns:a16="http://schemas.microsoft.com/office/drawing/2014/main" xmlns="" id="{2D41F8AC-5F10-493A-B5D7-40CECC9DE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" y="3176972"/>
              <a:ext cx="3309868" cy="162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F1AC71D-2CC8-458A-AF74-D0949A8D0D51}"/>
                </a:ext>
              </a:extLst>
            </p:cNvPr>
            <p:cNvSpPr/>
            <p:nvPr/>
          </p:nvSpPr>
          <p:spPr>
            <a:xfrm>
              <a:off x="287524" y="2881688"/>
              <a:ext cx="7344816" cy="1991546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588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942B03-78DF-4122-9683-A9319F0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CF1517-3CCA-4A2B-99E3-B5A9FE3F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6B8E09-AC06-42E1-96DE-6084F03EEA9D}"/>
              </a:ext>
            </a:extLst>
          </p:cNvPr>
          <p:cNvGrpSpPr/>
          <p:nvPr/>
        </p:nvGrpSpPr>
        <p:grpSpPr>
          <a:xfrm>
            <a:off x="251520" y="494037"/>
            <a:ext cx="7563097" cy="2320542"/>
            <a:chOff x="393279" y="731578"/>
            <a:chExt cx="7563097" cy="23205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AFDE08A-9AA9-4AB5-BBEF-B12693374E38}"/>
                </a:ext>
              </a:extLst>
            </p:cNvPr>
            <p:cNvSpPr/>
            <p:nvPr/>
          </p:nvSpPr>
          <p:spPr>
            <a:xfrm>
              <a:off x="3717213" y="1254096"/>
              <a:ext cx="417646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 pitchFamily="34" charset="0"/>
                <a:buChar char="•"/>
                <a:tabLst>
                  <a:tab pos="523875" algn="l"/>
                </a:tabLst>
              </a:pP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пронатори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обръщат крайник с лицето надолу.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CD139B2-AA85-4E92-A814-D3B5C67F4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5170"/>
            <a:stretch/>
          </p:blipFill>
          <p:spPr>
            <a:xfrm>
              <a:off x="466653" y="748735"/>
              <a:ext cx="3242800" cy="230338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D53D84D-9835-4F9A-8E22-C6788C478DC4}"/>
                </a:ext>
              </a:extLst>
            </p:cNvPr>
            <p:cNvSpPr/>
            <p:nvPr/>
          </p:nvSpPr>
          <p:spPr>
            <a:xfrm>
              <a:off x="393279" y="731578"/>
              <a:ext cx="7563097" cy="2320541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F2A3E21-4438-4AAA-8887-38534406DA50}"/>
              </a:ext>
            </a:extLst>
          </p:cNvPr>
          <p:cNvGrpSpPr/>
          <p:nvPr/>
        </p:nvGrpSpPr>
        <p:grpSpPr>
          <a:xfrm>
            <a:off x="1613546" y="3045835"/>
            <a:ext cx="6201071" cy="2971307"/>
            <a:chOff x="2691409" y="3277092"/>
            <a:chExt cx="6201071" cy="29713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44A3B6B-47B4-449D-84D4-27852062E644}"/>
                </a:ext>
              </a:extLst>
            </p:cNvPr>
            <p:cNvSpPr/>
            <p:nvPr/>
          </p:nvSpPr>
          <p:spPr>
            <a:xfrm>
              <a:off x="4860032" y="3628188"/>
              <a:ext cx="395481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 pitchFamily="34" charset="0"/>
                <a:buChar char="•"/>
                <a:tabLst>
                  <a:tab pos="523875" algn="l"/>
                </a:tabLst>
              </a:pP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супинатори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- обръщат крайник с лицето нагоре.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9" name="Picture 6" descr="Image result for supinator muscles">
              <a:extLst>
                <a:ext uri="{FF2B5EF4-FFF2-40B4-BE49-F238E27FC236}">
                  <a16:creationId xmlns:a16="http://schemas.microsoft.com/office/drawing/2014/main" xmlns="" id="{D461E095-8469-4A83-A7D5-5E10DE4BE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09" y="3456196"/>
              <a:ext cx="2133600" cy="262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1362B89-F75D-4F0E-A524-E815BF068C86}"/>
                </a:ext>
              </a:extLst>
            </p:cNvPr>
            <p:cNvSpPr/>
            <p:nvPr/>
          </p:nvSpPr>
          <p:spPr>
            <a:xfrm>
              <a:off x="2921437" y="3277092"/>
              <a:ext cx="5971043" cy="2971307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842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942B03-78DF-4122-9683-A9319F0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CF1517-3CCA-4A2B-99E3-B5A9FE3F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D3D8038-1A67-4BA4-81F4-1F11F1EE51E0}"/>
              </a:ext>
            </a:extLst>
          </p:cNvPr>
          <p:cNvGrpSpPr/>
          <p:nvPr/>
        </p:nvGrpSpPr>
        <p:grpSpPr>
          <a:xfrm>
            <a:off x="13320" y="548680"/>
            <a:ext cx="7812360" cy="2398409"/>
            <a:chOff x="72008" y="953937"/>
            <a:chExt cx="7812360" cy="2398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5ACD510-87A9-4994-95F8-D0C7A1EC9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392" t="14479" r="2011" b="19551"/>
            <a:stretch/>
          </p:blipFill>
          <p:spPr>
            <a:xfrm>
              <a:off x="80873" y="994809"/>
              <a:ext cx="4131087" cy="23042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6CAFB9E-9B9F-4DBA-9A95-BDEFBBEB1B09}"/>
                </a:ext>
              </a:extLst>
            </p:cNvPr>
            <p:cNvSpPr/>
            <p:nvPr/>
          </p:nvSpPr>
          <p:spPr>
            <a:xfrm>
              <a:off x="3923928" y="1232756"/>
              <a:ext cx="38766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 pitchFamily="34" charset="0"/>
                <a:buChar char="•"/>
                <a:tabLst>
                  <a:tab pos="523875" algn="l"/>
                </a:tabLst>
              </a:pP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ротатори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завъртат крайник.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0254652-309D-4422-BE4C-5026E38DFB7F}"/>
                </a:ext>
              </a:extLst>
            </p:cNvPr>
            <p:cNvSpPr/>
            <p:nvPr/>
          </p:nvSpPr>
          <p:spPr>
            <a:xfrm>
              <a:off x="72008" y="953937"/>
              <a:ext cx="7812360" cy="239840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8A48E4-896C-401A-A91E-B1B5817B384A}"/>
              </a:ext>
            </a:extLst>
          </p:cNvPr>
          <p:cNvGrpSpPr/>
          <p:nvPr/>
        </p:nvGrpSpPr>
        <p:grpSpPr>
          <a:xfrm>
            <a:off x="629816" y="3324074"/>
            <a:ext cx="7884368" cy="2542203"/>
            <a:chOff x="1331640" y="3502631"/>
            <a:chExt cx="7884368" cy="25422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C1C5AB1-AC23-43A4-A1F2-6DCDF4D5A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6877"/>
            <a:stretch/>
          </p:blipFill>
          <p:spPr>
            <a:xfrm>
              <a:off x="1331640" y="3740578"/>
              <a:ext cx="3700890" cy="23042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1193241-9436-4662-9BE5-ADAFCBB1AA43}"/>
                </a:ext>
              </a:extLst>
            </p:cNvPr>
            <p:cNvSpPr/>
            <p:nvPr/>
          </p:nvSpPr>
          <p:spPr>
            <a:xfrm>
              <a:off x="5220072" y="4055029"/>
              <a:ext cx="387662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Wingdings" panose="05000000000000000000" pitchFamily="2" charset="2"/>
                <a:buChar char="Ø"/>
                <a:tabLst>
                  <a:tab pos="523875" algn="l"/>
                </a:tabLst>
              </a:pP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сфинктери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- затварят отвор.</a:t>
              </a:r>
              <a:endParaRPr lang="en-US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EB99F1A-5CD9-4106-AD25-AE7CB62C2A85}"/>
                </a:ext>
              </a:extLst>
            </p:cNvPr>
            <p:cNvSpPr/>
            <p:nvPr/>
          </p:nvSpPr>
          <p:spPr>
            <a:xfrm>
              <a:off x="1331640" y="3502631"/>
              <a:ext cx="7884368" cy="2514511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261248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9197</TotalTime>
  <Words>2299</Words>
  <Application>Microsoft Office PowerPoint</Application>
  <PresentationFormat>On-screen Show (4:3)</PresentationFormat>
  <Paragraphs>107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476</cp:revision>
  <dcterms:created xsi:type="dcterms:W3CDTF">2003-03-08T12:58:53Z</dcterms:created>
  <dcterms:modified xsi:type="dcterms:W3CDTF">2020-04-24T19:16:36Z</dcterms:modified>
</cp:coreProperties>
</file>