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handoutMasterIdLst>
    <p:handoutMasterId r:id="rId43"/>
  </p:handoutMasterIdLst>
  <p:sldIdLst>
    <p:sldId id="361" r:id="rId2"/>
    <p:sldId id="324" r:id="rId3"/>
    <p:sldId id="256" r:id="rId4"/>
    <p:sldId id="325" r:id="rId5"/>
    <p:sldId id="313" r:id="rId6"/>
    <p:sldId id="317" r:id="rId7"/>
    <p:sldId id="311" r:id="rId8"/>
    <p:sldId id="312" r:id="rId9"/>
    <p:sldId id="314" r:id="rId10"/>
    <p:sldId id="315" r:id="rId11"/>
    <p:sldId id="318" r:id="rId12"/>
    <p:sldId id="339" r:id="rId13"/>
    <p:sldId id="340" r:id="rId14"/>
    <p:sldId id="341" r:id="rId15"/>
    <p:sldId id="342" r:id="rId16"/>
    <p:sldId id="343" r:id="rId17"/>
    <p:sldId id="344" r:id="rId18"/>
    <p:sldId id="345" r:id="rId19"/>
    <p:sldId id="358" r:id="rId20"/>
    <p:sldId id="347" r:id="rId21"/>
    <p:sldId id="348" r:id="rId22"/>
    <p:sldId id="349" r:id="rId23"/>
    <p:sldId id="350" r:id="rId24"/>
    <p:sldId id="351" r:id="rId25"/>
    <p:sldId id="352" r:id="rId26"/>
    <p:sldId id="353" r:id="rId27"/>
    <p:sldId id="359" r:id="rId28"/>
    <p:sldId id="356" r:id="rId29"/>
    <p:sldId id="357" r:id="rId30"/>
    <p:sldId id="320" r:id="rId31"/>
    <p:sldId id="360" r:id="rId32"/>
    <p:sldId id="328" r:id="rId33"/>
    <p:sldId id="326" r:id="rId34"/>
    <p:sldId id="337" r:id="rId35"/>
    <p:sldId id="336" r:id="rId36"/>
    <p:sldId id="327" r:id="rId37"/>
    <p:sldId id="338" r:id="rId38"/>
    <p:sldId id="329" r:id="rId39"/>
    <p:sldId id="330" r:id="rId40"/>
    <p:sldId id="302" r:id="rId41"/>
  </p:sldIdLst>
  <p:sldSz cx="9144000" cy="6858000" type="screen4x3"/>
  <p:notesSz cx="6794500" cy="9906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A43840-775D-4040-8CA4-B5F041248447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11AD11D6-16FB-4F05-BADB-18A545CEBC7F}">
      <dgm:prSet phldrT="[Text]"/>
      <dgm:spPr/>
      <dgm:t>
        <a:bodyPr/>
        <a:lstStyle/>
        <a:p>
          <a:r>
            <a:rPr lang="bg-BG" dirty="0" smtClean="0"/>
            <a:t>Фактори, влияещи на съвременните здр. грижи</a:t>
          </a:r>
          <a:endParaRPr lang="bg-BG" dirty="0"/>
        </a:p>
      </dgm:t>
    </dgm:pt>
    <dgm:pt modelId="{962ECD11-1EE5-406B-A6ED-41A6270DE578}" type="parTrans" cxnId="{8A6B85DF-6ED6-4495-BD0D-F8293267A3E2}">
      <dgm:prSet/>
      <dgm:spPr/>
      <dgm:t>
        <a:bodyPr/>
        <a:lstStyle/>
        <a:p>
          <a:endParaRPr lang="bg-BG"/>
        </a:p>
      </dgm:t>
    </dgm:pt>
    <dgm:pt modelId="{1CA6E908-96C4-4D7D-BEE2-366592B26E9E}" type="sibTrans" cxnId="{8A6B85DF-6ED6-4495-BD0D-F8293267A3E2}">
      <dgm:prSet/>
      <dgm:spPr/>
      <dgm:t>
        <a:bodyPr/>
        <a:lstStyle/>
        <a:p>
          <a:endParaRPr lang="bg-BG"/>
        </a:p>
      </dgm:t>
    </dgm:pt>
    <dgm:pt modelId="{0BAAAE71-56AB-48F7-B0EC-C5BAC0690CC6}">
      <dgm:prSet phldrT="[Text]"/>
      <dgm:spPr/>
      <dgm:t>
        <a:bodyPr/>
        <a:lstStyle/>
        <a:p>
          <a:r>
            <a:rPr lang="bg-BG" dirty="0" smtClean="0"/>
            <a:t>Характеристики на новите модели „субекти“</a:t>
          </a:r>
          <a:endParaRPr lang="bg-BG" dirty="0"/>
        </a:p>
      </dgm:t>
    </dgm:pt>
    <dgm:pt modelId="{C9A5CA46-E42B-43AF-8DF4-8A1839B41920}" type="parTrans" cxnId="{7F43AB65-1C3E-4596-BEBE-CDA2B1E65244}">
      <dgm:prSet/>
      <dgm:spPr/>
      <dgm:t>
        <a:bodyPr/>
        <a:lstStyle/>
        <a:p>
          <a:endParaRPr lang="bg-BG"/>
        </a:p>
      </dgm:t>
    </dgm:pt>
    <dgm:pt modelId="{A673A968-C2DE-4062-A810-A68EB84889B3}" type="sibTrans" cxnId="{7F43AB65-1C3E-4596-BEBE-CDA2B1E65244}">
      <dgm:prSet/>
      <dgm:spPr/>
      <dgm:t>
        <a:bodyPr/>
        <a:lstStyle/>
        <a:p>
          <a:endParaRPr lang="bg-BG"/>
        </a:p>
      </dgm:t>
    </dgm:pt>
    <dgm:pt modelId="{A153B563-FD4D-42BF-B33E-28618806AE84}">
      <dgm:prSet phldrT="[Text]"/>
      <dgm:spPr/>
      <dgm:t>
        <a:bodyPr/>
        <a:lstStyle/>
        <a:p>
          <a:r>
            <a:rPr lang="bg-BG" dirty="0" smtClean="0"/>
            <a:t>Предизвикателствата, пред съвр. здравни грижи</a:t>
          </a:r>
          <a:endParaRPr lang="bg-BG" dirty="0"/>
        </a:p>
      </dgm:t>
    </dgm:pt>
    <dgm:pt modelId="{7B0ACB57-297F-4FCE-9A11-7A1FFBDEE89D}" type="parTrans" cxnId="{43E11D4F-9AFF-4CF9-A264-6B799331D751}">
      <dgm:prSet/>
      <dgm:spPr/>
      <dgm:t>
        <a:bodyPr/>
        <a:lstStyle/>
        <a:p>
          <a:endParaRPr lang="bg-BG"/>
        </a:p>
      </dgm:t>
    </dgm:pt>
    <dgm:pt modelId="{173872B8-D2B8-4A95-A90E-ADFD98A52E03}" type="sibTrans" cxnId="{43E11D4F-9AFF-4CF9-A264-6B799331D751}">
      <dgm:prSet/>
      <dgm:spPr/>
      <dgm:t>
        <a:bodyPr/>
        <a:lstStyle/>
        <a:p>
          <a:endParaRPr lang="bg-BG"/>
        </a:p>
      </dgm:t>
    </dgm:pt>
    <dgm:pt modelId="{2EE777FF-B7CE-4944-A787-8121627A5F42}" type="pres">
      <dgm:prSet presAssocID="{32A43840-775D-4040-8CA4-B5F04124844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bg-BG"/>
        </a:p>
      </dgm:t>
    </dgm:pt>
    <dgm:pt modelId="{0505D161-7029-47F9-AE26-7AE0EEF6985B}" type="pres">
      <dgm:prSet presAssocID="{11AD11D6-16FB-4F05-BADB-18A545CEBC7F}" presName="composite" presStyleCnt="0"/>
      <dgm:spPr/>
    </dgm:pt>
    <dgm:pt modelId="{A51F3460-00DD-4BE4-A35A-44D796A9B31D}" type="pres">
      <dgm:prSet presAssocID="{11AD11D6-16FB-4F05-BADB-18A545CEBC7F}" presName="bentUpArrow1" presStyleLbl="alignImgPlace1" presStyleIdx="0" presStyleCnt="2"/>
      <dgm:spPr/>
    </dgm:pt>
    <dgm:pt modelId="{3CBC3103-DC30-4ABB-BAF1-25B30FC10636}" type="pres">
      <dgm:prSet presAssocID="{11AD11D6-16FB-4F05-BADB-18A545CEBC7F}" presName="ParentText" presStyleLbl="node1" presStyleIdx="0" presStyleCnt="3" custScaleX="30815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56773421-38F3-4508-98F9-4CCE09C4403B}" type="pres">
      <dgm:prSet presAssocID="{11AD11D6-16FB-4F05-BADB-18A545CEBC7F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7D19F91B-38BF-467F-8515-C9F1DBD86242}" type="pres">
      <dgm:prSet presAssocID="{1CA6E908-96C4-4D7D-BEE2-366592B26E9E}" presName="sibTrans" presStyleCnt="0"/>
      <dgm:spPr/>
    </dgm:pt>
    <dgm:pt modelId="{8813BF0E-7820-41A2-96C0-223E529ED9F3}" type="pres">
      <dgm:prSet presAssocID="{0BAAAE71-56AB-48F7-B0EC-C5BAC0690CC6}" presName="composite" presStyleCnt="0"/>
      <dgm:spPr/>
    </dgm:pt>
    <dgm:pt modelId="{DB2BE93D-C7DE-4B87-8D7C-0BEF338AC8A4}" type="pres">
      <dgm:prSet presAssocID="{0BAAAE71-56AB-48F7-B0EC-C5BAC0690CC6}" presName="bentUpArrow1" presStyleLbl="alignImgPlace1" presStyleIdx="1" presStyleCnt="2"/>
      <dgm:spPr/>
    </dgm:pt>
    <dgm:pt modelId="{962A59E8-F1FD-4F7A-9F75-4F2FF8A52467}" type="pres">
      <dgm:prSet presAssocID="{0BAAAE71-56AB-48F7-B0EC-C5BAC0690CC6}" presName="ParentText" presStyleLbl="node1" presStyleIdx="1" presStyleCnt="3" custScaleX="30515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94B55210-808A-4292-9E82-F2E1B06CFCB1}" type="pres">
      <dgm:prSet presAssocID="{0BAAAE71-56AB-48F7-B0EC-C5BAC0690CC6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04DC94E1-A292-47EA-A619-B09716686551}" type="pres">
      <dgm:prSet presAssocID="{A673A968-C2DE-4062-A810-A68EB84889B3}" presName="sibTrans" presStyleCnt="0"/>
      <dgm:spPr/>
    </dgm:pt>
    <dgm:pt modelId="{5CFCB9A7-0758-4A47-8FF7-54711CE28A88}" type="pres">
      <dgm:prSet presAssocID="{A153B563-FD4D-42BF-B33E-28618806AE84}" presName="composite" presStyleCnt="0"/>
      <dgm:spPr/>
    </dgm:pt>
    <dgm:pt modelId="{55D36C36-B5D8-46B4-B3E8-B8CAB5E67EAB}" type="pres">
      <dgm:prSet presAssocID="{A153B563-FD4D-42BF-B33E-28618806AE84}" presName="ParentText" presStyleLbl="node1" presStyleIdx="2" presStyleCnt="3" custScaleX="23291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7F43AB65-1C3E-4596-BEBE-CDA2B1E65244}" srcId="{32A43840-775D-4040-8CA4-B5F041248447}" destId="{0BAAAE71-56AB-48F7-B0EC-C5BAC0690CC6}" srcOrd="1" destOrd="0" parTransId="{C9A5CA46-E42B-43AF-8DF4-8A1839B41920}" sibTransId="{A673A968-C2DE-4062-A810-A68EB84889B3}"/>
    <dgm:cxn modelId="{DFA8D5D1-E97F-4BB6-8049-83DFB284BB79}" type="presOf" srcId="{A153B563-FD4D-42BF-B33E-28618806AE84}" destId="{55D36C36-B5D8-46B4-B3E8-B8CAB5E67EAB}" srcOrd="0" destOrd="0" presId="urn:microsoft.com/office/officeart/2005/8/layout/StepDownProcess"/>
    <dgm:cxn modelId="{06800ACE-382A-4923-972F-D6EDC03451A9}" type="presOf" srcId="{11AD11D6-16FB-4F05-BADB-18A545CEBC7F}" destId="{3CBC3103-DC30-4ABB-BAF1-25B30FC10636}" srcOrd="0" destOrd="0" presId="urn:microsoft.com/office/officeart/2005/8/layout/StepDownProcess"/>
    <dgm:cxn modelId="{8A6B85DF-6ED6-4495-BD0D-F8293267A3E2}" srcId="{32A43840-775D-4040-8CA4-B5F041248447}" destId="{11AD11D6-16FB-4F05-BADB-18A545CEBC7F}" srcOrd="0" destOrd="0" parTransId="{962ECD11-1EE5-406B-A6ED-41A6270DE578}" sibTransId="{1CA6E908-96C4-4D7D-BEE2-366592B26E9E}"/>
    <dgm:cxn modelId="{771D10F9-2ECE-48EB-B962-EFCF98FB4E4B}" type="presOf" srcId="{32A43840-775D-4040-8CA4-B5F041248447}" destId="{2EE777FF-B7CE-4944-A787-8121627A5F42}" srcOrd="0" destOrd="0" presId="urn:microsoft.com/office/officeart/2005/8/layout/StepDownProcess"/>
    <dgm:cxn modelId="{27844A05-44B4-422A-B42D-8EFD3C2F2C87}" type="presOf" srcId="{0BAAAE71-56AB-48F7-B0EC-C5BAC0690CC6}" destId="{962A59E8-F1FD-4F7A-9F75-4F2FF8A52467}" srcOrd="0" destOrd="0" presId="urn:microsoft.com/office/officeart/2005/8/layout/StepDownProcess"/>
    <dgm:cxn modelId="{43E11D4F-9AFF-4CF9-A264-6B799331D751}" srcId="{32A43840-775D-4040-8CA4-B5F041248447}" destId="{A153B563-FD4D-42BF-B33E-28618806AE84}" srcOrd="2" destOrd="0" parTransId="{7B0ACB57-297F-4FCE-9A11-7A1FFBDEE89D}" sibTransId="{173872B8-D2B8-4A95-A90E-ADFD98A52E03}"/>
    <dgm:cxn modelId="{CA37F059-D41B-4252-974D-ABAD7AB38C31}" type="presParOf" srcId="{2EE777FF-B7CE-4944-A787-8121627A5F42}" destId="{0505D161-7029-47F9-AE26-7AE0EEF6985B}" srcOrd="0" destOrd="0" presId="urn:microsoft.com/office/officeart/2005/8/layout/StepDownProcess"/>
    <dgm:cxn modelId="{EEAD95DF-8068-46A0-BA71-9F59818BB3C3}" type="presParOf" srcId="{0505D161-7029-47F9-AE26-7AE0EEF6985B}" destId="{A51F3460-00DD-4BE4-A35A-44D796A9B31D}" srcOrd="0" destOrd="0" presId="urn:microsoft.com/office/officeart/2005/8/layout/StepDownProcess"/>
    <dgm:cxn modelId="{5D119E5D-7E58-4CC7-9210-17A35C17A07E}" type="presParOf" srcId="{0505D161-7029-47F9-AE26-7AE0EEF6985B}" destId="{3CBC3103-DC30-4ABB-BAF1-25B30FC10636}" srcOrd="1" destOrd="0" presId="urn:microsoft.com/office/officeart/2005/8/layout/StepDownProcess"/>
    <dgm:cxn modelId="{5505FC30-F775-4A0F-B662-120241E4FEF4}" type="presParOf" srcId="{0505D161-7029-47F9-AE26-7AE0EEF6985B}" destId="{56773421-38F3-4508-98F9-4CCE09C4403B}" srcOrd="2" destOrd="0" presId="urn:microsoft.com/office/officeart/2005/8/layout/StepDownProcess"/>
    <dgm:cxn modelId="{E11E887F-E206-4B0A-9B1D-57619DDDE729}" type="presParOf" srcId="{2EE777FF-B7CE-4944-A787-8121627A5F42}" destId="{7D19F91B-38BF-467F-8515-C9F1DBD86242}" srcOrd="1" destOrd="0" presId="urn:microsoft.com/office/officeart/2005/8/layout/StepDownProcess"/>
    <dgm:cxn modelId="{A0DF6ECE-6A9A-45A7-AE46-7359906F6DEB}" type="presParOf" srcId="{2EE777FF-B7CE-4944-A787-8121627A5F42}" destId="{8813BF0E-7820-41A2-96C0-223E529ED9F3}" srcOrd="2" destOrd="0" presId="urn:microsoft.com/office/officeart/2005/8/layout/StepDownProcess"/>
    <dgm:cxn modelId="{17CF6A55-DCD1-4325-AAA4-405EA282A0DF}" type="presParOf" srcId="{8813BF0E-7820-41A2-96C0-223E529ED9F3}" destId="{DB2BE93D-C7DE-4B87-8D7C-0BEF338AC8A4}" srcOrd="0" destOrd="0" presId="urn:microsoft.com/office/officeart/2005/8/layout/StepDownProcess"/>
    <dgm:cxn modelId="{17DFA06D-1C70-4644-89E0-4CD74AAE12A9}" type="presParOf" srcId="{8813BF0E-7820-41A2-96C0-223E529ED9F3}" destId="{962A59E8-F1FD-4F7A-9F75-4F2FF8A52467}" srcOrd="1" destOrd="0" presId="urn:microsoft.com/office/officeart/2005/8/layout/StepDownProcess"/>
    <dgm:cxn modelId="{D4672085-67E7-4328-937A-5E3841B6C963}" type="presParOf" srcId="{8813BF0E-7820-41A2-96C0-223E529ED9F3}" destId="{94B55210-808A-4292-9E82-F2E1B06CFCB1}" srcOrd="2" destOrd="0" presId="urn:microsoft.com/office/officeart/2005/8/layout/StepDownProcess"/>
    <dgm:cxn modelId="{C87B23B0-020A-41D8-A24E-562C6471F6F6}" type="presParOf" srcId="{2EE777FF-B7CE-4944-A787-8121627A5F42}" destId="{04DC94E1-A292-47EA-A619-B09716686551}" srcOrd="3" destOrd="0" presId="urn:microsoft.com/office/officeart/2005/8/layout/StepDownProcess"/>
    <dgm:cxn modelId="{06003963-6421-4A75-88D8-3E3CB5D7CC6E}" type="presParOf" srcId="{2EE777FF-B7CE-4944-A787-8121627A5F42}" destId="{5CFCB9A7-0758-4A47-8FF7-54711CE28A88}" srcOrd="4" destOrd="0" presId="urn:microsoft.com/office/officeart/2005/8/layout/StepDownProcess"/>
    <dgm:cxn modelId="{BB47099E-0121-426C-A259-326569DBEABC}" type="presParOf" srcId="{5CFCB9A7-0758-4A47-8FF7-54711CE28A88}" destId="{55D36C36-B5D8-46B4-B3E8-B8CAB5E67EAB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14304C-94C7-499C-B24D-11194724DAA5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7B95C63D-EAC8-487D-BB7A-FF5667187CF4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bg-BG"/>
        </a:p>
      </dgm:t>
    </dgm:pt>
    <dgm:pt modelId="{CEDE9F86-3DD3-4316-90BA-6E7C6964B524}" type="parTrans" cxnId="{15382E58-9D7A-4E27-B81D-BB695FAC7334}">
      <dgm:prSet/>
      <dgm:spPr/>
      <dgm:t>
        <a:bodyPr/>
        <a:lstStyle/>
        <a:p>
          <a:endParaRPr lang="bg-BG"/>
        </a:p>
      </dgm:t>
    </dgm:pt>
    <dgm:pt modelId="{E311D2FF-CAA1-4E61-AB54-A9C730865C70}" type="sibTrans" cxnId="{15382E58-9D7A-4E27-B81D-BB695FAC7334}">
      <dgm:prSet/>
      <dgm:spPr/>
      <dgm:t>
        <a:bodyPr/>
        <a:lstStyle/>
        <a:p>
          <a:endParaRPr lang="bg-BG"/>
        </a:p>
      </dgm:t>
    </dgm:pt>
    <dgm:pt modelId="{DACFD051-FE68-42E8-8A59-4459F37431B7}">
      <dgm:prSet phldrT="[Текст]"/>
      <dgm:spPr/>
      <dgm:t>
        <a:bodyPr/>
        <a:lstStyle/>
        <a:p>
          <a:r>
            <a:rPr lang="bg-BG" dirty="0" smtClean="0"/>
            <a:t>Недостиг на персонал</a:t>
          </a:r>
          <a:endParaRPr lang="bg-BG" dirty="0"/>
        </a:p>
      </dgm:t>
    </dgm:pt>
    <dgm:pt modelId="{15983FDD-8B9B-4054-AD40-21B083AE006E}" type="parTrans" cxnId="{AC784FD4-BBD5-45D1-B425-D8374A6F2F7B}">
      <dgm:prSet/>
      <dgm:spPr/>
      <dgm:t>
        <a:bodyPr/>
        <a:lstStyle/>
        <a:p>
          <a:endParaRPr lang="bg-BG"/>
        </a:p>
      </dgm:t>
    </dgm:pt>
    <dgm:pt modelId="{3CCDC0B6-898E-4470-A232-7A4FDD149331}" type="sibTrans" cxnId="{AC784FD4-BBD5-45D1-B425-D8374A6F2F7B}">
      <dgm:prSet/>
      <dgm:spPr/>
      <dgm:t>
        <a:bodyPr/>
        <a:lstStyle/>
        <a:p>
          <a:endParaRPr lang="bg-BG"/>
        </a:p>
      </dgm:t>
    </dgm:pt>
    <dgm:pt modelId="{920F95B5-2ECE-4D27-A1C8-F8CA7B53D1A3}">
      <dgm:prSet phldrT="[Текст]"/>
      <dgm:spPr/>
      <dgm:t>
        <a:bodyPr/>
        <a:lstStyle/>
        <a:p>
          <a:r>
            <a:rPr lang="bg-BG" dirty="0" smtClean="0"/>
            <a:t>учене</a:t>
          </a:r>
          <a:endParaRPr lang="bg-BG" dirty="0"/>
        </a:p>
      </dgm:t>
    </dgm:pt>
    <dgm:pt modelId="{FB216F61-2DB9-4858-8931-82016EA6F4C0}" type="parTrans" cxnId="{45DA5848-FB17-408C-A172-B52BE7C9107E}">
      <dgm:prSet/>
      <dgm:spPr/>
      <dgm:t>
        <a:bodyPr/>
        <a:lstStyle/>
        <a:p>
          <a:endParaRPr lang="bg-BG"/>
        </a:p>
      </dgm:t>
    </dgm:pt>
    <dgm:pt modelId="{3C7F43CC-B4DD-4567-9EE0-CED6B1589D9A}" type="sibTrans" cxnId="{45DA5848-FB17-408C-A172-B52BE7C9107E}">
      <dgm:prSet/>
      <dgm:spPr/>
      <dgm:t>
        <a:bodyPr/>
        <a:lstStyle/>
        <a:p>
          <a:endParaRPr lang="bg-BG"/>
        </a:p>
      </dgm:t>
    </dgm:pt>
    <dgm:pt modelId="{D5936DD4-334E-4967-9086-F272F62661F9}">
      <dgm:prSet phldrT="[Текст]"/>
      <dgm:spPr/>
      <dgm:t>
        <a:bodyPr/>
        <a:lstStyle/>
        <a:p>
          <a:r>
            <a:rPr lang="bg-BG" dirty="0" smtClean="0"/>
            <a:t>Новости в пракитакта</a:t>
          </a:r>
          <a:endParaRPr lang="bg-BG" dirty="0"/>
        </a:p>
      </dgm:t>
    </dgm:pt>
    <dgm:pt modelId="{0D3A1084-F162-4063-B2D1-9FA50A570E0A}" type="parTrans" cxnId="{33D89D84-BF23-4598-940D-7E1E11C93B1A}">
      <dgm:prSet/>
      <dgm:spPr/>
      <dgm:t>
        <a:bodyPr/>
        <a:lstStyle/>
        <a:p>
          <a:endParaRPr lang="bg-BG"/>
        </a:p>
      </dgm:t>
    </dgm:pt>
    <dgm:pt modelId="{726799B4-AC5E-44D8-A652-A9FD84C507B0}" type="sibTrans" cxnId="{33D89D84-BF23-4598-940D-7E1E11C93B1A}">
      <dgm:prSet/>
      <dgm:spPr/>
      <dgm:t>
        <a:bodyPr/>
        <a:lstStyle/>
        <a:p>
          <a:endParaRPr lang="bg-BG"/>
        </a:p>
      </dgm:t>
    </dgm:pt>
    <dgm:pt modelId="{3E459C1C-FC3F-4924-AC16-871C73126EA1}">
      <dgm:prSet/>
      <dgm:spPr/>
      <dgm:t>
        <a:bodyPr/>
        <a:lstStyle/>
        <a:p>
          <a:r>
            <a:rPr lang="bg-BG" dirty="0" smtClean="0"/>
            <a:t>Нов „модел“ пациент</a:t>
          </a:r>
          <a:endParaRPr lang="bg-BG" dirty="0"/>
        </a:p>
      </dgm:t>
    </dgm:pt>
    <dgm:pt modelId="{88F05E31-858D-4309-9789-77DE4601E7EB}" type="parTrans" cxnId="{EAF0160A-F56D-4E05-9660-70A4644B6F95}">
      <dgm:prSet/>
      <dgm:spPr/>
      <dgm:t>
        <a:bodyPr/>
        <a:lstStyle/>
        <a:p>
          <a:endParaRPr lang="bg-BG"/>
        </a:p>
      </dgm:t>
    </dgm:pt>
    <dgm:pt modelId="{A49465DF-6F07-4771-AD79-2C34B99C52C6}" type="sibTrans" cxnId="{EAF0160A-F56D-4E05-9660-70A4644B6F95}">
      <dgm:prSet/>
      <dgm:spPr/>
      <dgm:t>
        <a:bodyPr/>
        <a:lstStyle/>
        <a:p>
          <a:endParaRPr lang="bg-BG"/>
        </a:p>
      </dgm:t>
    </dgm:pt>
    <dgm:pt modelId="{FB254F29-FF4B-4386-9D51-AB8635A7DEAD}">
      <dgm:prSet/>
      <dgm:spPr/>
      <dgm:t>
        <a:bodyPr/>
        <a:lstStyle/>
        <a:p>
          <a:r>
            <a:rPr lang="bg-BG" dirty="0" smtClean="0"/>
            <a:t>Работа на 2-3 места</a:t>
          </a:r>
          <a:endParaRPr lang="bg-BG" dirty="0"/>
        </a:p>
      </dgm:t>
    </dgm:pt>
    <dgm:pt modelId="{69458165-AA2C-493B-ADE9-4AE9B66412BB}" type="parTrans" cxnId="{1992D7D3-DF05-4F5A-AE90-4361A02A8904}">
      <dgm:prSet/>
      <dgm:spPr/>
      <dgm:t>
        <a:bodyPr/>
        <a:lstStyle/>
        <a:p>
          <a:endParaRPr lang="bg-BG"/>
        </a:p>
      </dgm:t>
    </dgm:pt>
    <dgm:pt modelId="{C82762E7-C7FD-427A-9A45-543A05CC1CE6}" type="sibTrans" cxnId="{1992D7D3-DF05-4F5A-AE90-4361A02A8904}">
      <dgm:prSet/>
      <dgm:spPr/>
      <dgm:t>
        <a:bodyPr/>
        <a:lstStyle/>
        <a:p>
          <a:endParaRPr lang="bg-BG"/>
        </a:p>
      </dgm:t>
    </dgm:pt>
    <dgm:pt modelId="{B4ED80E1-8DA2-4765-9FA1-83DC2FE03D5F}">
      <dgm:prSet/>
      <dgm:spPr/>
      <dgm:t>
        <a:bodyPr/>
        <a:lstStyle/>
        <a:p>
          <a:r>
            <a:rPr lang="bg-BG" dirty="0" smtClean="0"/>
            <a:t>Застаряване на ПЗГ</a:t>
          </a:r>
          <a:endParaRPr lang="bg-BG" dirty="0"/>
        </a:p>
      </dgm:t>
    </dgm:pt>
    <dgm:pt modelId="{E46D8BC0-CBC1-439B-A6B7-F54D2E67378D}" type="parTrans" cxnId="{1FEAC734-7CC0-4DE2-804A-FF35FED45D5F}">
      <dgm:prSet/>
      <dgm:spPr/>
      <dgm:t>
        <a:bodyPr/>
        <a:lstStyle/>
        <a:p>
          <a:endParaRPr lang="bg-BG"/>
        </a:p>
      </dgm:t>
    </dgm:pt>
    <dgm:pt modelId="{2AA8493A-894E-4219-B968-9E4146C1E054}" type="sibTrans" cxnId="{1FEAC734-7CC0-4DE2-804A-FF35FED45D5F}">
      <dgm:prSet/>
      <dgm:spPr/>
      <dgm:t>
        <a:bodyPr/>
        <a:lstStyle/>
        <a:p>
          <a:endParaRPr lang="bg-BG"/>
        </a:p>
      </dgm:t>
    </dgm:pt>
    <dgm:pt modelId="{103189D1-68A1-4BDD-A4D1-C01459FAA19D}">
      <dgm:prSet/>
      <dgm:spPr/>
      <dgm:t>
        <a:bodyPr/>
        <a:lstStyle/>
        <a:p>
          <a:r>
            <a:rPr lang="bg-BG" dirty="0" smtClean="0"/>
            <a:t>Застаряване на населението</a:t>
          </a:r>
          <a:endParaRPr lang="bg-BG" dirty="0"/>
        </a:p>
      </dgm:t>
    </dgm:pt>
    <dgm:pt modelId="{45043796-3544-4CCC-BC85-3A671CF0410A}" type="parTrans" cxnId="{549B8573-5BAB-4D6D-95E3-A956A2CE36F1}">
      <dgm:prSet/>
      <dgm:spPr/>
    </dgm:pt>
    <dgm:pt modelId="{78421EC9-5050-4B8B-8C20-68996D4D3627}" type="sibTrans" cxnId="{549B8573-5BAB-4D6D-95E3-A956A2CE36F1}">
      <dgm:prSet/>
      <dgm:spPr/>
    </dgm:pt>
    <dgm:pt modelId="{EC1C0937-D498-40E7-ACD8-4E64A9E1DA17}" type="pres">
      <dgm:prSet presAssocID="{4214304C-94C7-499C-B24D-11194724DAA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bg-BG"/>
        </a:p>
      </dgm:t>
    </dgm:pt>
    <dgm:pt modelId="{D2B31695-8EBA-4256-A946-B23A8D800CE8}" type="pres">
      <dgm:prSet presAssocID="{7B95C63D-EAC8-487D-BB7A-FF5667187CF4}" presName="singleCycle" presStyleCnt="0"/>
      <dgm:spPr/>
    </dgm:pt>
    <dgm:pt modelId="{4399E78A-E8F3-42B0-88A3-BB5E43D9A585}" type="pres">
      <dgm:prSet presAssocID="{7B95C63D-EAC8-487D-BB7A-FF5667187CF4}" presName="singleCenter" presStyleLbl="node1" presStyleIdx="0" presStyleCnt="8">
        <dgm:presLayoutVars>
          <dgm:chMax val="7"/>
          <dgm:chPref val="7"/>
        </dgm:presLayoutVars>
      </dgm:prSet>
      <dgm:spPr/>
      <dgm:t>
        <a:bodyPr/>
        <a:lstStyle/>
        <a:p>
          <a:endParaRPr lang="bg-BG"/>
        </a:p>
      </dgm:t>
    </dgm:pt>
    <dgm:pt modelId="{B7019A41-E07D-4BD8-8DF0-4D3FBE3D3759}" type="pres">
      <dgm:prSet presAssocID="{15983FDD-8B9B-4054-AD40-21B083AE006E}" presName="Name56" presStyleLbl="parChTrans1D2" presStyleIdx="0" presStyleCnt="7"/>
      <dgm:spPr/>
      <dgm:t>
        <a:bodyPr/>
        <a:lstStyle/>
        <a:p>
          <a:endParaRPr lang="bg-BG"/>
        </a:p>
      </dgm:t>
    </dgm:pt>
    <dgm:pt modelId="{6EB3DFE3-E660-4DFD-B3D4-74B847C0D0D9}" type="pres">
      <dgm:prSet presAssocID="{DACFD051-FE68-42E8-8A59-4459F37431B7}" presName="text0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9A34DBA9-BEE4-4F59-AD80-97A096D65873}" type="pres">
      <dgm:prSet presAssocID="{88F05E31-858D-4309-9789-77DE4601E7EB}" presName="Name56" presStyleLbl="parChTrans1D2" presStyleIdx="1" presStyleCnt="7"/>
      <dgm:spPr/>
      <dgm:t>
        <a:bodyPr/>
        <a:lstStyle/>
        <a:p>
          <a:endParaRPr lang="bg-BG"/>
        </a:p>
      </dgm:t>
    </dgm:pt>
    <dgm:pt modelId="{498DC347-CD15-409D-8608-CFCF8977FC78}" type="pres">
      <dgm:prSet presAssocID="{3E459C1C-FC3F-4924-AC16-871C73126EA1}" presName="text0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EA3E92A1-72B2-482A-A508-31EF67CBCEC6}" type="pres">
      <dgm:prSet presAssocID="{FB216F61-2DB9-4858-8931-82016EA6F4C0}" presName="Name56" presStyleLbl="parChTrans1D2" presStyleIdx="2" presStyleCnt="7"/>
      <dgm:spPr/>
      <dgm:t>
        <a:bodyPr/>
        <a:lstStyle/>
        <a:p>
          <a:endParaRPr lang="bg-BG"/>
        </a:p>
      </dgm:t>
    </dgm:pt>
    <dgm:pt modelId="{1F945C4B-915B-410A-8A3F-56BB8BFB222F}" type="pres">
      <dgm:prSet presAssocID="{920F95B5-2ECE-4D27-A1C8-F8CA7B53D1A3}" presName="text0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64F74DE3-FA6B-4040-94AC-9D6A3AFC9CBD}" type="pres">
      <dgm:prSet presAssocID="{E46D8BC0-CBC1-439B-A6B7-F54D2E67378D}" presName="Name56" presStyleLbl="parChTrans1D2" presStyleIdx="3" presStyleCnt="7"/>
      <dgm:spPr/>
      <dgm:t>
        <a:bodyPr/>
        <a:lstStyle/>
        <a:p>
          <a:endParaRPr lang="bg-BG"/>
        </a:p>
      </dgm:t>
    </dgm:pt>
    <dgm:pt modelId="{AB191456-BFC5-465E-9D9A-8774D4826BED}" type="pres">
      <dgm:prSet presAssocID="{B4ED80E1-8DA2-4765-9FA1-83DC2FE03D5F}" presName="text0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B6C02E35-E6D6-430E-8275-4A92148F6E73}" type="pres">
      <dgm:prSet presAssocID="{45043796-3544-4CCC-BC85-3A671CF0410A}" presName="Name56" presStyleLbl="parChTrans1D2" presStyleIdx="4" presStyleCnt="7"/>
      <dgm:spPr/>
    </dgm:pt>
    <dgm:pt modelId="{BC9BE331-DE59-41F7-89D0-23E775FBBD59}" type="pres">
      <dgm:prSet presAssocID="{103189D1-68A1-4BDD-A4D1-C01459FAA19D}" presName="text0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554D1B0F-5DB8-4609-B551-A3131999E883}" type="pres">
      <dgm:prSet presAssocID="{69458165-AA2C-493B-ADE9-4AE9B66412BB}" presName="Name56" presStyleLbl="parChTrans1D2" presStyleIdx="5" presStyleCnt="7"/>
      <dgm:spPr/>
      <dgm:t>
        <a:bodyPr/>
        <a:lstStyle/>
        <a:p>
          <a:endParaRPr lang="bg-BG"/>
        </a:p>
      </dgm:t>
    </dgm:pt>
    <dgm:pt modelId="{75D9AAD0-B9C1-4A26-AE9B-C4BB6CB3DF63}" type="pres">
      <dgm:prSet presAssocID="{FB254F29-FF4B-4386-9D51-AB8635A7DEAD}" presName="text0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9E7DB591-BB5D-44DB-9C01-45C437292D71}" type="pres">
      <dgm:prSet presAssocID="{0D3A1084-F162-4063-B2D1-9FA50A570E0A}" presName="Name56" presStyleLbl="parChTrans1D2" presStyleIdx="6" presStyleCnt="7"/>
      <dgm:spPr/>
      <dgm:t>
        <a:bodyPr/>
        <a:lstStyle/>
        <a:p>
          <a:endParaRPr lang="bg-BG"/>
        </a:p>
      </dgm:t>
    </dgm:pt>
    <dgm:pt modelId="{D2AE271D-4327-4809-8FF9-4BD44051D779}" type="pres">
      <dgm:prSet presAssocID="{D5936DD4-334E-4967-9086-F272F62661F9}" presName="text0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1A1C0FBB-9C5A-4530-96F8-460639DAFEFA}" type="presOf" srcId="{3E459C1C-FC3F-4924-AC16-871C73126EA1}" destId="{498DC347-CD15-409D-8608-CFCF8977FC78}" srcOrd="0" destOrd="0" presId="urn:microsoft.com/office/officeart/2008/layout/RadialCluster"/>
    <dgm:cxn modelId="{F617A489-6CE3-48DF-8204-373F0342A91D}" type="presOf" srcId="{D5936DD4-334E-4967-9086-F272F62661F9}" destId="{D2AE271D-4327-4809-8FF9-4BD44051D779}" srcOrd="0" destOrd="0" presId="urn:microsoft.com/office/officeart/2008/layout/RadialCluster"/>
    <dgm:cxn modelId="{20DDE2CE-B071-4D8A-A687-0B68B0C16E33}" type="presOf" srcId="{103189D1-68A1-4BDD-A4D1-C01459FAA19D}" destId="{BC9BE331-DE59-41F7-89D0-23E775FBBD59}" srcOrd="0" destOrd="0" presId="urn:microsoft.com/office/officeart/2008/layout/RadialCluster"/>
    <dgm:cxn modelId="{7510B3B9-3263-4012-A302-E2FF2B71D949}" type="presOf" srcId="{7B95C63D-EAC8-487D-BB7A-FF5667187CF4}" destId="{4399E78A-E8F3-42B0-88A3-BB5E43D9A585}" srcOrd="0" destOrd="0" presId="urn:microsoft.com/office/officeart/2008/layout/RadialCluster"/>
    <dgm:cxn modelId="{980248F6-8320-4AC0-81F6-68BC99D622DF}" type="presOf" srcId="{15983FDD-8B9B-4054-AD40-21B083AE006E}" destId="{B7019A41-E07D-4BD8-8DF0-4D3FBE3D3759}" srcOrd="0" destOrd="0" presId="urn:microsoft.com/office/officeart/2008/layout/RadialCluster"/>
    <dgm:cxn modelId="{549B8573-5BAB-4D6D-95E3-A956A2CE36F1}" srcId="{7B95C63D-EAC8-487D-BB7A-FF5667187CF4}" destId="{103189D1-68A1-4BDD-A4D1-C01459FAA19D}" srcOrd="4" destOrd="0" parTransId="{45043796-3544-4CCC-BC85-3A671CF0410A}" sibTransId="{78421EC9-5050-4B8B-8C20-68996D4D3627}"/>
    <dgm:cxn modelId="{AC784FD4-BBD5-45D1-B425-D8374A6F2F7B}" srcId="{7B95C63D-EAC8-487D-BB7A-FF5667187CF4}" destId="{DACFD051-FE68-42E8-8A59-4459F37431B7}" srcOrd="0" destOrd="0" parTransId="{15983FDD-8B9B-4054-AD40-21B083AE006E}" sibTransId="{3CCDC0B6-898E-4470-A232-7A4FDD149331}"/>
    <dgm:cxn modelId="{1FEAC734-7CC0-4DE2-804A-FF35FED45D5F}" srcId="{7B95C63D-EAC8-487D-BB7A-FF5667187CF4}" destId="{B4ED80E1-8DA2-4765-9FA1-83DC2FE03D5F}" srcOrd="3" destOrd="0" parTransId="{E46D8BC0-CBC1-439B-A6B7-F54D2E67378D}" sibTransId="{2AA8493A-894E-4219-B968-9E4146C1E054}"/>
    <dgm:cxn modelId="{50A2591C-4C3A-4385-8412-87E0B5000120}" type="presOf" srcId="{920F95B5-2ECE-4D27-A1C8-F8CA7B53D1A3}" destId="{1F945C4B-915B-410A-8A3F-56BB8BFB222F}" srcOrd="0" destOrd="0" presId="urn:microsoft.com/office/officeart/2008/layout/RadialCluster"/>
    <dgm:cxn modelId="{C1BF1AD7-0128-4B08-88F8-1E3781D19EC3}" type="presOf" srcId="{FB254F29-FF4B-4386-9D51-AB8635A7DEAD}" destId="{75D9AAD0-B9C1-4A26-AE9B-C4BB6CB3DF63}" srcOrd="0" destOrd="0" presId="urn:microsoft.com/office/officeart/2008/layout/RadialCluster"/>
    <dgm:cxn modelId="{4D551F5B-7F77-49F1-830F-D356D73BFFD3}" type="presOf" srcId="{0D3A1084-F162-4063-B2D1-9FA50A570E0A}" destId="{9E7DB591-BB5D-44DB-9C01-45C437292D71}" srcOrd="0" destOrd="0" presId="urn:microsoft.com/office/officeart/2008/layout/RadialCluster"/>
    <dgm:cxn modelId="{737288B1-34DE-4FA2-9B27-DE581052CCC9}" type="presOf" srcId="{88F05E31-858D-4309-9789-77DE4601E7EB}" destId="{9A34DBA9-BEE4-4F59-AD80-97A096D65873}" srcOrd="0" destOrd="0" presId="urn:microsoft.com/office/officeart/2008/layout/RadialCluster"/>
    <dgm:cxn modelId="{15382E58-9D7A-4E27-B81D-BB695FAC7334}" srcId="{4214304C-94C7-499C-B24D-11194724DAA5}" destId="{7B95C63D-EAC8-487D-BB7A-FF5667187CF4}" srcOrd="0" destOrd="0" parTransId="{CEDE9F86-3DD3-4316-90BA-6E7C6964B524}" sibTransId="{E311D2FF-CAA1-4E61-AB54-A9C730865C70}"/>
    <dgm:cxn modelId="{0634648E-D2D9-418B-9BDA-C15D8C398197}" type="presOf" srcId="{DACFD051-FE68-42E8-8A59-4459F37431B7}" destId="{6EB3DFE3-E660-4DFD-B3D4-74B847C0D0D9}" srcOrd="0" destOrd="0" presId="urn:microsoft.com/office/officeart/2008/layout/RadialCluster"/>
    <dgm:cxn modelId="{8F6F4946-9E39-457D-99D6-5AE35AA95245}" type="presOf" srcId="{B4ED80E1-8DA2-4765-9FA1-83DC2FE03D5F}" destId="{AB191456-BFC5-465E-9D9A-8774D4826BED}" srcOrd="0" destOrd="0" presId="urn:microsoft.com/office/officeart/2008/layout/RadialCluster"/>
    <dgm:cxn modelId="{33D89D84-BF23-4598-940D-7E1E11C93B1A}" srcId="{7B95C63D-EAC8-487D-BB7A-FF5667187CF4}" destId="{D5936DD4-334E-4967-9086-F272F62661F9}" srcOrd="6" destOrd="0" parTransId="{0D3A1084-F162-4063-B2D1-9FA50A570E0A}" sibTransId="{726799B4-AC5E-44D8-A652-A9FD84C507B0}"/>
    <dgm:cxn modelId="{44C773DE-F7A6-4CAC-8FB1-4A7FCEEAE5D9}" type="presOf" srcId="{69458165-AA2C-493B-ADE9-4AE9B66412BB}" destId="{554D1B0F-5DB8-4609-B551-A3131999E883}" srcOrd="0" destOrd="0" presId="urn:microsoft.com/office/officeart/2008/layout/RadialCluster"/>
    <dgm:cxn modelId="{EAF0160A-F56D-4E05-9660-70A4644B6F95}" srcId="{7B95C63D-EAC8-487D-BB7A-FF5667187CF4}" destId="{3E459C1C-FC3F-4924-AC16-871C73126EA1}" srcOrd="1" destOrd="0" parTransId="{88F05E31-858D-4309-9789-77DE4601E7EB}" sibTransId="{A49465DF-6F07-4771-AD79-2C34B99C52C6}"/>
    <dgm:cxn modelId="{18B99F91-E758-486C-8566-997AD3872CE1}" type="presOf" srcId="{E46D8BC0-CBC1-439B-A6B7-F54D2E67378D}" destId="{64F74DE3-FA6B-4040-94AC-9D6A3AFC9CBD}" srcOrd="0" destOrd="0" presId="urn:microsoft.com/office/officeart/2008/layout/RadialCluster"/>
    <dgm:cxn modelId="{1992D7D3-DF05-4F5A-AE90-4361A02A8904}" srcId="{7B95C63D-EAC8-487D-BB7A-FF5667187CF4}" destId="{FB254F29-FF4B-4386-9D51-AB8635A7DEAD}" srcOrd="5" destOrd="0" parTransId="{69458165-AA2C-493B-ADE9-4AE9B66412BB}" sibTransId="{C82762E7-C7FD-427A-9A45-543A05CC1CE6}"/>
    <dgm:cxn modelId="{AE2D2B31-5EEE-4BCA-9393-843D9394E626}" type="presOf" srcId="{4214304C-94C7-499C-B24D-11194724DAA5}" destId="{EC1C0937-D498-40E7-ACD8-4E64A9E1DA17}" srcOrd="0" destOrd="0" presId="urn:microsoft.com/office/officeart/2008/layout/RadialCluster"/>
    <dgm:cxn modelId="{45DA5848-FB17-408C-A172-B52BE7C9107E}" srcId="{7B95C63D-EAC8-487D-BB7A-FF5667187CF4}" destId="{920F95B5-2ECE-4D27-A1C8-F8CA7B53D1A3}" srcOrd="2" destOrd="0" parTransId="{FB216F61-2DB9-4858-8931-82016EA6F4C0}" sibTransId="{3C7F43CC-B4DD-4567-9EE0-CED6B1589D9A}"/>
    <dgm:cxn modelId="{E66BB5CB-C558-47E0-BE0D-DE817CE732FB}" type="presOf" srcId="{FB216F61-2DB9-4858-8931-82016EA6F4C0}" destId="{EA3E92A1-72B2-482A-A508-31EF67CBCEC6}" srcOrd="0" destOrd="0" presId="urn:microsoft.com/office/officeart/2008/layout/RadialCluster"/>
    <dgm:cxn modelId="{788A4A57-903F-432D-9130-C202A4A4D0FB}" type="presOf" srcId="{45043796-3544-4CCC-BC85-3A671CF0410A}" destId="{B6C02E35-E6D6-430E-8275-4A92148F6E73}" srcOrd="0" destOrd="0" presId="urn:microsoft.com/office/officeart/2008/layout/RadialCluster"/>
    <dgm:cxn modelId="{D2D40D2A-BB84-44D7-A886-9C284649B4B7}" type="presParOf" srcId="{EC1C0937-D498-40E7-ACD8-4E64A9E1DA17}" destId="{D2B31695-8EBA-4256-A946-B23A8D800CE8}" srcOrd="0" destOrd="0" presId="urn:microsoft.com/office/officeart/2008/layout/RadialCluster"/>
    <dgm:cxn modelId="{2B61BD6F-EDB9-4B5B-9B06-D622C891081A}" type="presParOf" srcId="{D2B31695-8EBA-4256-A946-B23A8D800CE8}" destId="{4399E78A-E8F3-42B0-88A3-BB5E43D9A585}" srcOrd="0" destOrd="0" presId="urn:microsoft.com/office/officeart/2008/layout/RadialCluster"/>
    <dgm:cxn modelId="{E7147546-4308-4756-AD0A-20E614A0CF6E}" type="presParOf" srcId="{D2B31695-8EBA-4256-A946-B23A8D800CE8}" destId="{B7019A41-E07D-4BD8-8DF0-4D3FBE3D3759}" srcOrd="1" destOrd="0" presId="urn:microsoft.com/office/officeart/2008/layout/RadialCluster"/>
    <dgm:cxn modelId="{ADB0BCF3-A01B-468A-AA0F-AC012FE37273}" type="presParOf" srcId="{D2B31695-8EBA-4256-A946-B23A8D800CE8}" destId="{6EB3DFE3-E660-4DFD-B3D4-74B847C0D0D9}" srcOrd="2" destOrd="0" presId="urn:microsoft.com/office/officeart/2008/layout/RadialCluster"/>
    <dgm:cxn modelId="{77BA8345-09BC-403F-B23A-AE614473CDEE}" type="presParOf" srcId="{D2B31695-8EBA-4256-A946-B23A8D800CE8}" destId="{9A34DBA9-BEE4-4F59-AD80-97A096D65873}" srcOrd="3" destOrd="0" presId="urn:microsoft.com/office/officeart/2008/layout/RadialCluster"/>
    <dgm:cxn modelId="{ABAFF4F5-B20C-4F5C-8C83-BD55B86E022E}" type="presParOf" srcId="{D2B31695-8EBA-4256-A946-B23A8D800CE8}" destId="{498DC347-CD15-409D-8608-CFCF8977FC78}" srcOrd="4" destOrd="0" presId="urn:microsoft.com/office/officeart/2008/layout/RadialCluster"/>
    <dgm:cxn modelId="{0E45AFE3-7BE9-4E78-A229-DFC9811ACBF4}" type="presParOf" srcId="{D2B31695-8EBA-4256-A946-B23A8D800CE8}" destId="{EA3E92A1-72B2-482A-A508-31EF67CBCEC6}" srcOrd="5" destOrd="0" presId="urn:microsoft.com/office/officeart/2008/layout/RadialCluster"/>
    <dgm:cxn modelId="{EFF33A16-FE05-4F78-B5F7-2366D790308F}" type="presParOf" srcId="{D2B31695-8EBA-4256-A946-B23A8D800CE8}" destId="{1F945C4B-915B-410A-8A3F-56BB8BFB222F}" srcOrd="6" destOrd="0" presId="urn:microsoft.com/office/officeart/2008/layout/RadialCluster"/>
    <dgm:cxn modelId="{CC5089D7-4FD2-4B4C-B26B-B7A7CAD389D9}" type="presParOf" srcId="{D2B31695-8EBA-4256-A946-B23A8D800CE8}" destId="{64F74DE3-FA6B-4040-94AC-9D6A3AFC9CBD}" srcOrd="7" destOrd="0" presId="urn:microsoft.com/office/officeart/2008/layout/RadialCluster"/>
    <dgm:cxn modelId="{AD58FDFC-B154-4968-9993-C913EE09C4FB}" type="presParOf" srcId="{D2B31695-8EBA-4256-A946-B23A8D800CE8}" destId="{AB191456-BFC5-465E-9D9A-8774D4826BED}" srcOrd="8" destOrd="0" presId="urn:microsoft.com/office/officeart/2008/layout/RadialCluster"/>
    <dgm:cxn modelId="{B9E62F40-032E-4213-A65D-E46B5AB6D400}" type="presParOf" srcId="{D2B31695-8EBA-4256-A946-B23A8D800CE8}" destId="{B6C02E35-E6D6-430E-8275-4A92148F6E73}" srcOrd="9" destOrd="0" presId="urn:microsoft.com/office/officeart/2008/layout/RadialCluster"/>
    <dgm:cxn modelId="{34D61AC1-EB19-4E0E-BE04-9F45BA776513}" type="presParOf" srcId="{D2B31695-8EBA-4256-A946-B23A8D800CE8}" destId="{BC9BE331-DE59-41F7-89D0-23E775FBBD59}" srcOrd="10" destOrd="0" presId="urn:microsoft.com/office/officeart/2008/layout/RadialCluster"/>
    <dgm:cxn modelId="{E20F07F5-29FC-405E-95A5-0B5DFBD4283A}" type="presParOf" srcId="{D2B31695-8EBA-4256-A946-B23A8D800CE8}" destId="{554D1B0F-5DB8-4609-B551-A3131999E883}" srcOrd="11" destOrd="0" presId="urn:microsoft.com/office/officeart/2008/layout/RadialCluster"/>
    <dgm:cxn modelId="{1936CF80-0C29-4307-8DFD-5DAC982E563D}" type="presParOf" srcId="{D2B31695-8EBA-4256-A946-B23A8D800CE8}" destId="{75D9AAD0-B9C1-4A26-AE9B-C4BB6CB3DF63}" srcOrd="12" destOrd="0" presId="urn:microsoft.com/office/officeart/2008/layout/RadialCluster"/>
    <dgm:cxn modelId="{A561BC01-2C2F-4BD1-9E4F-7D59861E5446}" type="presParOf" srcId="{D2B31695-8EBA-4256-A946-B23A8D800CE8}" destId="{9E7DB591-BB5D-44DB-9C01-45C437292D71}" srcOrd="13" destOrd="0" presId="urn:microsoft.com/office/officeart/2008/layout/RadialCluster"/>
    <dgm:cxn modelId="{E4BB2B49-A921-4718-83FB-99F50C355C40}" type="presParOf" srcId="{D2B31695-8EBA-4256-A946-B23A8D800CE8}" destId="{D2AE271D-4327-4809-8FF9-4BD44051D779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DBDAF1-9F5C-40BE-AC2F-2045D8DFCD84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B65B26DE-98B1-4596-B201-C7B2315F63A3}">
      <dgm:prSet phldrT="[Текст]" custT="1"/>
      <dgm:spPr/>
      <dgm:t>
        <a:bodyPr/>
        <a:lstStyle/>
        <a:p>
          <a:r>
            <a:rPr lang="bg-BG" sz="1600" b="1" dirty="0" smtClean="0"/>
            <a:t>Лицеме-</a:t>
          </a:r>
        </a:p>
        <a:p>
          <a:r>
            <a:rPr lang="bg-BG" sz="1600" b="1" dirty="0" smtClean="0"/>
            <a:t>рие</a:t>
          </a:r>
          <a:endParaRPr lang="bg-BG" sz="1600" b="1" dirty="0"/>
        </a:p>
      </dgm:t>
    </dgm:pt>
    <dgm:pt modelId="{EDB66FEE-EFC6-4CA1-88F1-C03CA0969C14}" type="parTrans" cxnId="{E38A7501-DAD4-4185-A238-83E054A4E0B3}">
      <dgm:prSet/>
      <dgm:spPr/>
      <dgm:t>
        <a:bodyPr/>
        <a:lstStyle/>
        <a:p>
          <a:endParaRPr lang="bg-BG"/>
        </a:p>
      </dgm:t>
    </dgm:pt>
    <dgm:pt modelId="{786D1771-E32C-4230-9CD8-261A2556F7F4}" type="sibTrans" cxnId="{E38A7501-DAD4-4185-A238-83E054A4E0B3}">
      <dgm:prSet/>
      <dgm:spPr/>
      <dgm:t>
        <a:bodyPr/>
        <a:lstStyle/>
        <a:p>
          <a:endParaRPr lang="bg-BG"/>
        </a:p>
      </dgm:t>
    </dgm:pt>
    <dgm:pt modelId="{2FEFAA22-2955-46D5-B724-644FC9274E33}">
      <dgm:prSet phldrT="[Текст]"/>
      <dgm:spPr/>
      <dgm:t>
        <a:bodyPr/>
        <a:lstStyle/>
        <a:p>
          <a:r>
            <a:rPr lang="bg-BG" b="1" dirty="0" smtClean="0"/>
            <a:t>Гордост</a:t>
          </a:r>
          <a:endParaRPr lang="bg-BG" b="1" dirty="0"/>
        </a:p>
      </dgm:t>
    </dgm:pt>
    <dgm:pt modelId="{6114107B-7B7B-4D7D-B3AA-E31F798FBAC4}" type="parTrans" cxnId="{70D311ED-4414-445D-9E8B-8811457D1F86}">
      <dgm:prSet/>
      <dgm:spPr/>
      <dgm:t>
        <a:bodyPr/>
        <a:lstStyle/>
        <a:p>
          <a:endParaRPr lang="bg-BG"/>
        </a:p>
      </dgm:t>
    </dgm:pt>
    <dgm:pt modelId="{CD460D6D-E52B-44F7-B6F9-7A6922E5DB96}" type="sibTrans" cxnId="{70D311ED-4414-445D-9E8B-8811457D1F86}">
      <dgm:prSet/>
      <dgm:spPr/>
      <dgm:t>
        <a:bodyPr/>
        <a:lstStyle/>
        <a:p>
          <a:endParaRPr lang="bg-BG"/>
        </a:p>
      </dgm:t>
    </dgm:pt>
    <dgm:pt modelId="{4C638514-0789-4A7B-B5DB-E411304B92FA}">
      <dgm:prSet phldrT="[Текст]"/>
      <dgm:spPr/>
      <dgm:t>
        <a:bodyPr/>
        <a:lstStyle/>
        <a:p>
          <a:r>
            <a:rPr lang="bg-BG" b="1" dirty="0" smtClean="0"/>
            <a:t>срам</a:t>
          </a:r>
          <a:endParaRPr lang="bg-BG" b="1" dirty="0"/>
        </a:p>
      </dgm:t>
    </dgm:pt>
    <dgm:pt modelId="{35FB7C08-0E55-4AE3-9022-61995C8F7F87}" type="parTrans" cxnId="{41BF96E6-0346-4579-A178-74B6E1E059F5}">
      <dgm:prSet/>
      <dgm:spPr/>
      <dgm:t>
        <a:bodyPr/>
        <a:lstStyle/>
        <a:p>
          <a:endParaRPr lang="bg-BG"/>
        </a:p>
      </dgm:t>
    </dgm:pt>
    <dgm:pt modelId="{919DAE96-DE46-4092-A2C8-358132E2F732}" type="sibTrans" cxnId="{41BF96E6-0346-4579-A178-74B6E1E059F5}">
      <dgm:prSet/>
      <dgm:spPr/>
      <dgm:t>
        <a:bodyPr/>
        <a:lstStyle/>
        <a:p>
          <a:endParaRPr lang="bg-BG"/>
        </a:p>
      </dgm:t>
    </dgm:pt>
    <dgm:pt modelId="{388677EC-6EAF-45A4-91F7-14AB83E3BE86}">
      <dgm:prSet phldrT="[Текст]"/>
      <dgm:spPr/>
      <dgm:t>
        <a:bodyPr/>
        <a:lstStyle/>
        <a:p>
          <a:r>
            <a:rPr lang="bg-BG" b="1" dirty="0" smtClean="0"/>
            <a:t>страх</a:t>
          </a:r>
          <a:endParaRPr lang="bg-BG" b="1" dirty="0"/>
        </a:p>
      </dgm:t>
    </dgm:pt>
    <dgm:pt modelId="{BD42054D-F11E-4284-8CA2-5B9C91DD359D}" type="parTrans" cxnId="{1BE35AFD-0BE5-4655-AC9F-E645DDDD66E6}">
      <dgm:prSet/>
      <dgm:spPr/>
      <dgm:t>
        <a:bodyPr/>
        <a:lstStyle/>
        <a:p>
          <a:endParaRPr lang="bg-BG"/>
        </a:p>
      </dgm:t>
    </dgm:pt>
    <dgm:pt modelId="{BC5AFA62-E526-4D25-8714-27E612982BB7}" type="sibTrans" cxnId="{1BE35AFD-0BE5-4655-AC9F-E645DDDD66E6}">
      <dgm:prSet/>
      <dgm:spPr/>
      <dgm:t>
        <a:bodyPr/>
        <a:lstStyle/>
        <a:p>
          <a:endParaRPr lang="bg-BG"/>
        </a:p>
      </dgm:t>
    </dgm:pt>
    <dgm:pt modelId="{7B483E3B-7747-48F6-90A4-E273E844E854}">
      <dgm:prSet phldrT="[Текст]"/>
      <dgm:spPr/>
      <dgm:t>
        <a:bodyPr/>
        <a:lstStyle/>
        <a:p>
          <a:r>
            <a:rPr lang="bg-BG" dirty="0" smtClean="0"/>
            <a:t>Народо-</a:t>
          </a:r>
        </a:p>
        <a:p>
          <a:r>
            <a:rPr lang="bg-BG" dirty="0" smtClean="0"/>
            <a:t>психология</a:t>
          </a:r>
          <a:endParaRPr lang="bg-BG" dirty="0"/>
        </a:p>
      </dgm:t>
    </dgm:pt>
    <dgm:pt modelId="{0FEF2004-A075-4EF1-87B9-F39167523046}" type="parTrans" cxnId="{4C14B81A-A7A9-4ADD-8D25-1066C969F8E4}">
      <dgm:prSet/>
      <dgm:spPr/>
      <dgm:t>
        <a:bodyPr/>
        <a:lstStyle/>
        <a:p>
          <a:endParaRPr lang="bg-BG"/>
        </a:p>
      </dgm:t>
    </dgm:pt>
    <dgm:pt modelId="{2132F99E-1A73-48DA-9C6C-75CC4AE1149B}" type="sibTrans" cxnId="{4C14B81A-A7A9-4ADD-8D25-1066C969F8E4}">
      <dgm:prSet/>
      <dgm:spPr/>
      <dgm:t>
        <a:bodyPr/>
        <a:lstStyle/>
        <a:p>
          <a:endParaRPr lang="bg-BG"/>
        </a:p>
      </dgm:t>
    </dgm:pt>
    <dgm:pt modelId="{E699EC67-642D-474D-BCE8-35DF12134F0C}">
      <dgm:prSet phldrT="[Текст]"/>
      <dgm:spPr/>
      <dgm:t>
        <a:bodyPr/>
        <a:lstStyle/>
        <a:p>
          <a:r>
            <a:rPr lang="bg-BG" b="1" dirty="0" smtClean="0"/>
            <a:t>Ценности</a:t>
          </a:r>
          <a:endParaRPr lang="bg-BG" b="1" dirty="0"/>
        </a:p>
      </dgm:t>
    </dgm:pt>
    <dgm:pt modelId="{F6E99B21-7D70-4AE5-B80F-9949E94ACF24}" type="parTrans" cxnId="{83737F52-3715-4EA0-ADEF-A62FCE724FB3}">
      <dgm:prSet/>
      <dgm:spPr/>
      <dgm:t>
        <a:bodyPr/>
        <a:lstStyle/>
        <a:p>
          <a:endParaRPr lang="bg-BG"/>
        </a:p>
      </dgm:t>
    </dgm:pt>
    <dgm:pt modelId="{96934626-F081-45BF-8828-7211C51CCE94}" type="sibTrans" cxnId="{83737F52-3715-4EA0-ADEF-A62FCE724FB3}">
      <dgm:prSet/>
      <dgm:spPr/>
      <dgm:t>
        <a:bodyPr/>
        <a:lstStyle/>
        <a:p>
          <a:endParaRPr lang="bg-BG"/>
        </a:p>
      </dgm:t>
    </dgm:pt>
    <dgm:pt modelId="{D1F830D8-6244-4A70-9313-972EB85F2CE6}">
      <dgm:prSet phldrT="[Текст]"/>
      <dgm:spPr/>
      <dgm:t>
        <a:bodyPr/>
        <a:lstStyle/>
        <a:p>
          <a:r>
            <a:rPr lang="bg-BG" b="1" dirty="0" smtClean="0"/>
            <a:t>Завист</a:t>
          </a:r>
          <a:endParaRPr lang="bg-BG" b="1" dirty="0"/>
        </a:p>
      </dgm:t>
    </dgm:pt>
    <dgm:pt modelId="{68CC22ED-6C49-4E39-AD25-0AC7D29A400F}" type="parTrans" cxnId="{79532C3C-93EB-4275-BB57-1313FE8CBB71}">
      <dgm:prSet/>
      <dgm:spPr/>
      <dgm:t>
        <a:bodyPr/>
        <a:lstStyle/>
        <a:p>
          <a:endParaRPr lang="bg-BG"/>
        </a:p>
      </dgm:t>
    </dgm:pt>
    <dgm:pt modelId="{9A75D2A9-19D3-4960-BB35-E255122AC6B5}" type="sibTrans" cxnId="{79532C3C-93EB-4275-BB57-1313FE8CBB71}">
      <dgm:prSet/>
      <dgm:spPr/>
      <dgm:t>
        <a:bodyPr/>
        <a:lstStyle/>
        <a:p>
          <a:endParaRPr lang="bg-BG"/>
        </a:p>
      </dgm:t>
    </dgm:pt>
    <dgm:pt modelId="{6457D41F-82D3-42E7-8054-E132D179262D}" type="pres">
      <dgm:prSet presAssocID="{5BDBDAF1-9F5C-40BE-AC2F-2045D8DFCD8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bg-BG"/>
        </a:p>
      </dgm:t>
    </dgm:pt>
    <dgm:pt modelId="{9C340B60-A295-4B11-B12B-63657FE7DE61}" type="pres">
      <dgm:prSet presAssocID="{B65B26DE-98B1-4596-B201-C7B2315F63A3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bg-BG"/>
        </a:p>
      </dgm:t>
    </dgm:pt>
    <dgm:pt modelId="{0AC119F2-4455-4952-B775-119B10290958}" type="pres">
      <dgm:prSet presAssocID="{2FEFAA22-2955-46D5-B724-644FC9274E33}" presName="Accent1" presStyleCnt="0"/>
      <dgm:spPr/>
    </dgm:pt>
    <dgm:pt modelId="{87A4E1A5-ECC4-49D7-B6A4-6E99D339B733}" type="pres">
      <dgm:prSet presAssocID="{2FEFAA22-2955-46D5-B724-644FC9274E33}" presName="Accent" presStyleLbl="bgShp" presStyleIdx="0" presStyleCnt="6"/>
      <dgm:spPr/>
    </dgm:pt>
    <dgm:pt modelId="{5B9EBCEF-EDA3-41A7-BC4B-7FAD01E639FF}" type="pres">
      <dgm:prSet presAssocID="{2FEFAA22-2955-46D5-B724-644FC9274E33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135155E2-47D7-412A-B46B-829053A5A761}" type="pres">
      <dgm:prSet presAssocID="{4C638514-0789-4A7B-B5DB-E411304B92FA}" presName="Accent2" presStyleCnt="0"/>
      <dgm:spPr/>
    </dgm:pt>
    <dgm:pt modelId="{87515586-744B-4EE2-A777-AD04366A852E}" type="pres">
      <dgm:prSet presAssocID="{4C638514-0789-4A7B-B5DB-E411304B92FA}" presName="Accent" presStyleLbl="bgShp" presStyleIdx="1" presStyleCnt="6"/>
      <dgm:spPr/>
    </dgm:pt>
    <dgm:pt modelId="{E53EC08D-11A5-4326-961D-AE6F2076EADC}" type="pres">
      <dgm:prSet presAssocID="{4C638514-0789-4A7B-B5DB-E411304B92FA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272F2ACE-2F09-49E0-8A84-25FD5F9B64E0}" type="pres">
      <dgm:prSet presAssocID="{388677EC-6EAF-45A4-91F7-14AB83E3BE86}" presName="Accent3" presStyleCnt="0"/>
      <dgm:spPr/>
    </dgm:pt>
    <dgm:pt modelId="{F8B45D1E-046E-4FEF-B37F-4764069B187D}" type="pres">
      <dgm:prSet presAssocID="{388677EC-6EAF-45A4-91F7-14AB83E3BE86}" presName="Accent" presStyleLbl="bgShp" presStyleIdx="2" presStyleCnt="6"/>
      <dgm:spPr/>
    </dgm:pt>
    <dgm:pt modelId="{92BCD0ED-6608-4F05-9908-4716290CD415}" type="pres">
      <dgm:prSet presAssocID="{388677EC-6EAF-45A4-91F7-14AB83E3BE86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9DD77CB2-FA40-41A1-93B5-38A6C4789805}" type="pres">
      <dgm:prSet presAssocID="{7B483E3B-7747-48F6-90A4-E273E844E854}" presName="Accent4" presStyleCnt="0"/>
      <dgm:spPr/>
    </dgm:pt>
    <dgm:pt modelId="{E1B93766-F56B-4CAF-8DA7-E6BC97D52524}" type="pres">
      <dgm:prSet presAssocID="{7B483E3B-7747-48F6-90A4-E273E844E854}" presName="Accent" presStyleLbl="bgShp" presStyleIdx="3" presStyleCnt="6"/>
      <dgm:spPr/>
    </dgm:pt>
    <dgm:pt modelId="{79F34912-22D6-4106-B2AF-78B90FDEB2B6}" type="pres">
      <dgm:prSet presAssocID="{7B483E3B-7747-48F6-90A4-E273E844E854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558BEF9B-ECDF-4FE5-B46C-F123287859CC}" type="pres">
      <dgm:prSet presAssocID="{E699EC67-642D-474D-BCE8-35DF12134F0C}" presName="Accent5" presStyleCnt="0"/>
      <dgm:spPr/>
    </dgm:pt>
    <dgm:pt modelId="{91D9B567-7525-44E9-8EC8-C083B6962E63}" type="pres">
      <dgm:prSet presAssocID="{E699EC67-642D-474D-BCE8-35DF12134F0C}" presName="Accent" presStyleLbl="bgShp" presStyleIdx="4" presStyleCnt="6"/>
      <dgm:spPr/>
    </dgm:pt>
    <dgm:pt modelId="{B579F507-D918-41BB-ADFD-A054CB5DBA74}" type="pres">
      <dgm:prSet presAssocID="{E699EC67-642D-474D-BCE8-35DF12134F0C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6892B2DC-94CB-4553-AB95-83948A5A5306}" type="pres">
      <dgm:prSet presAssocID="{D1F830D8-6244-4A70-9313-972EB85F2CE6}" presName="Accent6" presStyleCnt="0"/>
      <dgm:spPr/>
    </dgm:pt>
    <dgm:pt modelId="{095198E3-9395-4551-AFC6-8087E3CC98D2}" type="pres">
      <dgm:prSet presAssocID="{D1F830D8-6244-4A70-9313-972EB85F2CE6}" presName="Accent" presStyleLbl="bgShp" presStyleIdx="5" presStyleCnt="6"/>
      <dgm:spPr/>
    </dgm:pt>
    <dgm:pt modelId="{EDD1FE71-8D98-48FB-B928-7CE44723CACC}" type="pres">
      <dgm:prSet presAssocID="{D1F830D8-6244-4A70-9313-972EB85F2CE6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1BE35AFD-0BE5-4655-AC9F-E645DDDD66E6}" srcId="{B65B26DE-98B1-4596-B201-C7B2315F63A3}" destId="{388677EC-6EAF-45A4-91F7-14AB83E3BE86}" srcOrd="2" destOrd="0" parTransId="{BD42054D-F11E-4284-8CA2-5B9C91DD359D}" sibTransId="{BC5AFA62-E526-4D25-8714-27E612982BB7}"/>
    <dgm:cxn modelId="{C3D36A61-AF40-4F21-96AA-55FE2030CE71}" type="presOf" srcId="{4C638514-0789-4A7B-B5DB-E411304B92FA}" destId="{E53EC08D-11A5-4326-961D-AE6F2076EADC}" srcOrd="0" destOrd="0" presId="urn:microsoft.com/office/officeart/2011/layout/HexagonRadial"/>
    <dgm:cxn modelId="{79532C3C-93EB-4275-BB57-1313FE8CBB71}" srcId="{B65B26DE-98B1-4596-B201-C7B2315F63A3}" destId="{D1F830D8-6244-4A70-9313-972EB85F2CE6}" srcOrd="5" destOrd="0" parTransId="{68CC22ED-6C49-4E39-AD25-0AC7D29A400F}" sibTransId="{9A75D2A9-19D3-4960-BB35-E255122AC6B5}"/>
    <dgm:cxn modelId="{379926B4-F90E-486F-BA5D-E10362580A77}" type="presOf" srcId="{D1F830D8-6244-4A70-9313-972EB85F2CE6}" destId="{EDD1FE71-8D98-48FB-B928-7CE44723CACC}" srcOrd="0" destOrd="0" presId="urn:microsoft.com/office/officeart/2011/layout/HexagonRadial"/>
    <dgm:cxn modelId="{4C14B81A-A7A9-4ADD-8D25-1066C969F8E4}" srcId="{B65B26DE-98B1-4596-B201-C7B2315F63A3}" destId="{7B483E3B-7747-48F6-90A4-E273E844E854}" srcOrd="3" destOrd="0" parTransId="{0FEF2004-A075-4EF1-87B9-F39167523046}" sibTransId="{2132F99E-1A73-48DA-9C6C-75CC4AE1149B}"/>
    <dgm:cxn modelId="{59032125-2013-4B8F-9325-FAF5EA82FE2C}" type="presOf" srcId="{5BDBDAF1-9F5C-40BE-AC2F-2045D8DFCD84}" destId="{6457D41F-82D3-42E7-8054-E132D179262D}" srcOrd="0" destOrd="0" presId="urn:microsoft.com/office/officeart/2011/layout/HexagonRadial"/>
    <dgm:cxn modelId="{70D311ED-4414-445D-9E8B-8811457D1F86}" srcId="{B65B26DE-98B1-4596-B201-C7B2315F63A3}" destId="{2FEFAA22-2955-46D5-B724-644FC9274E33}" srcOrd="0" destOrd="0" parTransId="{6114107B-7B7B-4D7D-B3AA-E31F798FBAC4}" sibTransId="{CD460D6D-E52B-44F7-B6F9-7A6922E5DB96}"/>
    <dgm:cxn modelId="{0DE57367-88E6-430D-B377-FFEF41F6F3C6}" type="presOf" srcId="{388677EC-6EAF-45A4-91F7-14AB83E3BE86}" destId="{92BCD0ED-6608-4F05-9908-4716290CD415}" srcOrd="0" destOrd="0" presId="urn:microsoft.com/office/officeart/2011/layout/HexagonRadial"/>
    <dgm:cxn modelId="{F9C5F3C8-B744-4F6A-AC9A-2083D435A1E2}" type="presOf" srcId="{7B483E3B-7747-48F6-90A4-E273E844E854}" destId="{79F34912-22D6-4106-B2AF-78B90FDEB2B6}" srcOrd="0" destOrd="0" presId="urn:microsoft.com/office/officeart/2011/layout/HexagonRadial"/>
    <dgm:cxn modelId="{1615B59D-A0F3-44B9-B023-B2DDDE79A861}" type="presOf" srcId="{B65B26DE-98B1-4596-B201-C7B2315F63A3}" destId="{9C340B60-A295-4B11-B12B-63657FE7DE61}" srcOrd="0" destOrd="0" presId="urn:microsoft.com/office/officeart/2011/layout/HexagonRadial"/>
    <dgm:cxn modelId="{41BF96E6-0346-4579-A178-74B6E1E059F5}" srcId="{B65B26DE-98B1-4596-B201-C7B2315F63A3}" destId="{4C638514-0789-4A7B-B5DB-E411304B92FA}" srcOrd="1" destOrd="0" parTransId="{35FB7C08-0E55-4AE3-9022-61995C8F7F87}" sibTransId="{919DAE96-DE46-4092-A2C8-358132E2F732}"/>
    <dgm:cxn modelId="{E38A7501-DAD4-4185-A238-83E054A4E0B3}" srcId="{5BDBDAF1-9F5C-40BE-AC2F-2045D8DFCD84}" destId="{B65B26DE-98B1-4596-B201-C7B2315F63A3}" srcOrd="0" destOrd="0" parTransId="{EDB66FEE-EFC6-4CA1-88F1-C03CA0969C14}" sibTransId="{786D1771-E32C-4230-9CD8-261A2556F7F4}"/>
    <dgm:cxn modelId="{83737F52-3715-4EA0-ADEF-A62FCE724FB3}" srcId="{B65B26DE-98B1-4596-B201-C7B2315F63A3}" destId="{E699EC67-642D-474D-BCE8-35DF12134F0C}" srcOrd="4" destOrd="0" parTransId="{F6E99B21-7D70-4AE5-B80F-9949E94ACF24}" sibTransId="{96934626-F081-45BF-8828-7211C51CCE94}"/>
    <dgm:cxn modelId="{2ADD1BED-3412-414A-B513-22A9ED0113FF}" type="presOf" srcId="{E699EC67-642D-474D-BCE8-35DF12134F0C}" destId="{B579F507-D918-41BB-ADFD-A054CB5DBA74}" srcOrd="0" destOrd="0" presId="urn:microsoft.com/office/officeart/2011/layout/HexagonRadial"/>
    <dgm:cxn modelId="{A3E8D870-47E7-46DD-9B89-F359E72B9189}" type="presOf" srcId="{2FEFAA22-2955-46D5-B724-644FC9274E33}" destId="{5B9EBCEF-EDA3-41A7-BC4B-7FAD01E639FF}" srcOrd="0" destOrd="0" presId="urn:microsoft.com/office/officeart/2011/layout/HexagonRadial"/>
    <dgm:cxn modelId="{B9B0ED9A-A712-4C23-B16D-86262004764B}" type="presParOf" srcId="{6457D41F-82D3-42E7-8054-E132D179262D}" destId="{9C340B60-A295-4B11-B12B-63657FE7DE61}" srcOrd="0" destOrd="0" presId="urn:microsoft.com/office/officeart/2011/layout/HexagonRadial"/>
    <dgm:cxn modelId="{E4124134-8651-4E18-8D1F-5DDE73833AEF}" type="presParOf" srcId="{6457D41F-82D3-42E7-8054-E132D179262D}" destId="{0AC119F2-4455-4952-B775-119B10290958}" srcOrd="1" destOrd="0" presId="urn:microsoft.com/office/officeart/2011/layout/HexagonRadial"/>
    <dgm:cxn modelId="{A73B445E-8FE6-4909-B12D-CF756E7466E3}" type="presParOf" srcId="{0AC119F2-4455-4952-B775-119B10290958}" destId="{87A4E1A5-ECC4-49D7-B6A4-6E99D339B733}" srcOrd="0" destOrd="0" presId="urn:microsoft.com/office/officeart/2011/layout/HexagonRadial"/>
    <dgm:cxn modelId="{3CC69FF2-F8EC-47E9-A8A0-5AB75A7FD8E6}" type="presParOf" srcId="{6457D41F-82D3-42E7-8054-E132D179262D}" destId="{5B9EBCEF-EDA3-41A7-BC4B-7FAD01E639FF}" srcOrd="2" destOrd="0" presId="urn:microsoft.com/office/officeart/2011/layout/HexagonRadial"/>
    <dgm:cxn modelId="{AECD472B-CC23-4FD1-B71F-AEAC64F7EE84}" type="presParOf" srcId="{6457D41F-82D3-42E7-8054-E132D179262D}" destId="{135155E2-47D7-412A-B46B-829053A5A761}" srcOrd="3" destOrd="0" presId="urn:microsoft.com/office/officeart/2011/layout/HexagonRadial"/>
    <dgm:cxn modelId="{833029B1-D206-4ECC-8C06-B7929EC75D69}" type="presParOf" srcId="{135155E2-47D7-412A-B46B-829053A5A761}" destId="{87515586-744B-4EE2-A777-AD04366A852E}" srcOrd="0" destOrd="0" presId="urn:microsoft.com/office/officeart/2011/layout/HexagonRadial"/>
    <dgm:cxn modelId="{DA6A2E36-6237-479A-94FF-C300C98CAB66}" type="presParOf" srcId="{6457D41F-82D3-42E7-8054-E132D179262D}" destId="{E53EC08D-11A5-4326-961D-AE6F2076EADC}" srcOrd="4" destOrd="0" presId="urn:microsoft.com/office/officeart/2011/layout/HexagonRadial"/>
    <dgm:cxn modelId="{ED4DCC38-EE3F-45A0-809A-998FC93C13E5}" type="presParOf" srcId="{6457D41F-82D3-42E7-8054-E132D179262D}" destId="{272F2ACE-2F09-49E0-8A84-25FD5F9B64E0}" srcOrd="5" destOrd="0" presId="urn:microsoft.com/office/officeart/2011/layout/HexagonRadial"/>
    <dgm:cxn modelId="{F4A88B85-8287-4527-A25F-13A8923BC36A}" type="presParOf" srcId="{272F2ACE-2F09-49E0-8A84-25FD5F9B64E0}" destId="{F8B45D1E-046E-4FEF-B37F-4764069B187D}" srcOrd="0" destOrd="0" presId="urn:microsoft.com/office/officeart/2011/layout/HexagonRadial"/>
    <dgm:cxn modelId="{AE30AC4C-4318-4439-8498-2015C39BCB3F}" type="presParOf" srcId="{6457D41F-82D3-42E7-8054-E132D179262D}" destId="{92BCD0ED-6608-4F05-9908-4716290CD415}" srcOrd="6" destOrd="0" presId="urn:microsoft.com/office/officeart/2011/layout/HexagonRadial"/>
    <dgm:cxn modelId="{581E3FB1-B384-438A-9AB5-FDF9094CEC9E}" type="presParOf" srcId="{6457D41F-82D3-42E7-8054-E132D179262D}" destId="{9DD77CB2-FA40-41A1-93B5-38A6C4789805}" srcOrd="7" destOrd="0" presId="urn:microsoft.com/office/officeart/2011/layout/HexagonRadial"/>
    <dgm:cxn modelId="{32611B75-BD88-49BE-9ADE-CCA01F7494FC}" type="presParOf" srcId="{9DD77CB2-FA40-41A1-93B5-38A6C4789805}" destId="{E1B93766-F56B-4CAF-8DA7-E6BC97D52524}" srcOrd="0" destOrd="0" presId="urn:microsoft.com/office/officeart/2011/layout/HexagonRadial"/>
    <dgm:cxn modelId="{E22BB897-565A-4E29-8104-F47340F5FDCF}" type="presParOf" srcId="{6457D41F-82D3-42E7-8054-E132D179262D}" destId="{79F34912-22D6-4106-B2AF-78B90FDEB2B6}" srcOrd="8" destOrd="0" presId="urn:microsoft.com/office/officeart/2011/layout/HexagonRadial"/>
    <dgm:cxn modelId="{96941531-DE05-48E1-911C-DA86F65C0366}" type="presParOf" srcId="{6457D41F-82D3-42E7-8054-E132D179262D}" destId="{558BEF9B-ECDF-4FE5-B46C-F123287859CC}" srcOrd="9" destOrd="0" presId="urn:microsoft.com/office/officeart/2011/layout/HexagonRadial"/>
    <dgm:cxn modelId="{CAF6C63D-5037-4E59-9005-26D353A90C62}" type="presParOf" srcId="{558BEF9B-ECDF-4FE5-B46C-F123287859CC}" destId="{91D9B567-7525-44E9-8EC8-C083B6962E63}" srcOrd="0" destOrd="0" presId="urn:microsoft.com/office/officeart/2011/layout/HexagonRadial"/>
    <dgm:cxn modelId="{22B98736-D813-426B-87BA-6E23C81DB2B1}" type="presParOf" srcId="{6457D41F-82D3-42E7-8054-E132D179262D}" destId="{B579F507-D918-41BB-ADFD-A054CB5DBA74}" srcOrd="10" destOrd="0" presId="urn:microsoft.com/office/officeart/2011/layout/HexagonRadial"/>
    <dgm:cxn modelId="{2BFCFFFE-826F-43DC-A95A-1817BA5D70E1}" type="presParOf" srcId="{6457D41F-82D3-42E7-8054-E132D179262D}" destId="{6892B2DC-94CB-4553-AB95-83948A5A5306}" srcOrd="11" destOrd="0" presId="urn:microsoft.com/office/officeart/2011/layout/HexagonRadial"/>
    <dgm:cxn modelId="{91C8E932-B48B-4C09-967A-EF1FF075FFC6}" type="presParOf" srcId="{6892B2DC-94CB-4553-AB95-83948A5A5306}" destId="{095198E3-9395-4551-AFC6-8087E3CC98D2}" srcOrd="0" destOrd="0" presId="urn:microsoft.com/office/officeart/2011/layout/HexagonRadial"/>
    <dgm:cxn modelId="{7BBEDE92-BFC7-4DFF-BC28-BB1FB4E0B2DD}" type="presParOf" srcId="{6457D41F-82D3-42E7-8054-E132D179262D}" destId="{EDD1FE71-8D98-48FB-B928-7CE44723CACC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1F3460-00DD-4BE4-A35A-44D796A9B31D}">
      <dsp:nvSpPr>
        <dsp:cNvPr id="0" name=""/>
        <dsp:cNvSpPr/>
      </dsp:nvSpPr>
      <dsp:spPr>
        <a:xfrm rot="5400000">
          <a:off x="1664560" y="1368366"/>
          <a:ext cx="825103" cy="93935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BC3103-DC30-4ABB-BAF1-25B30FC10636}">
      <dsp:nvSpPr>
        <dsp:cNvPr id="0" name=""/>
        <dsp:cNvSpPr/>
      </dsp:nvSpPr>
      <dsp:spPr>
        <a:xfrm>
          <a:off x="361" y="453723"/>
          <a:ext cx="4280180" cy="97224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kern="1200" dirty="0" smtClean="0"/>
            <a:t>Фактори, влияещи на съвременните здр. грижи</a:t>
          </a:r>
          <a:endParaRPr lang="bg-BG" sz="1800" kern="1200" dirty="0"/>
        </a:p>
      </dsp:txBody>
      <dsp:txXfrm>
        <a:off x="47831" y="501193"/>
        <a:ext cx="4185240" cy="877306"/>
      </dsp:txXfrm>
    </dsp:sp>
    <dsp:sp modelId="{56773421-38F3-4508-98F9-4CCE09C4403B}">
      <dsp:nvSpPr>
        <dsp:cNvPr id="0" name=""/>
        <dsp:cNvSpPr/>
      </dsp:nvSpPr>
      <dsp:spPr>
        <a:xfrm>
          <a:off x="2834945" y="546448"/>
          <a:ext cx="1010217" cy="785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2BE93D-C7DE-4B87-8D7C-0BEF338AC8A4}">
      <dsp:nvSpPr>
        <dsp:cNvPr id="0" name=""/>
        <dsp:cNvSpPr/>
      </dsp:nvSpPr>
      <dsp:spPr>
        <a:xfrm rot="5400000">
          <a:off x="3698260" y="2460520"/>
          <a:ext cx="825103" cy="93935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2A59E8-F1FD-4F7A-9F75-4F2FF8A52467}">
      <dsp:nvSpPr>
        <dsp:cNvPr id="0" name=""/>
        <dsp:cNvSpPr/>
      </dsp:nvSpPr>
      <dsp:spPr>
        <a:xfrm>
          <a:off x="2054848" y="1545876"/>
          <a:ext cx="4238607" cy="97224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kern="1200" dirty="0" smtClean="0"/>
            <a:t>Характеристики на новите модели „субекти“</a:t>
          </a:r>
          <a:endParaRPr lang="bg-BG" sz="1800" kern="1200" dirty="0"/>
        </a:p>
      </dsp:txBody>
      <dsp:txXfrm>
        <a:off x="2102318" y="1593346"/>
        <a:ext cx="4143667" cy="877306"/>
      </dsp:txXfrm>
    </dsp:sp>
    <dsp:sp modelId="{94B55210-808A-4292-9E82-F2E1B06CFCB1}">
      <dsp:nvSpPr>
        <dsp:cNvPr id="0" name=""/>
        <dsp:cNvSpPr/>
      </dsp:nvSpPr>
      <dsp:spPr>
        <a:xfrm>
          <a:off x="4868646" y="1638602"/>
          <a:ext cx="1010217" cy="785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D36C36-B5D8-46B4-B3E8-B8CAB5E67EAB}">
      <dsp:nvSpPr>
        <dsp:cNvPr id="0" name=""/>
        <dsp:cNvSpPr/>
      </dsp:nvSpPr>
      <dsp:spPr>
        <a:xfrm>
          <a:off x="4109334" y="2638030"/>
          <a:ext cx="3235119" cy="97224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kern="1200" dirty="0" smtClean="0"/>
            <a:t>Предизвикателствата, пред съвр. здравни грижи</a:t>
          </a:r>
          <a:endParaRPr lang="bg-BG" sz="1800" kern="1200" dirty="0"/>
        </a:p>
      </dsp:txBody>
      <dsp:txXfrm>
        <a:off x="4156804" y="2685500"/>
        <a:ext cx="3140179" cy="8773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99E78A-E8F3-42B0-88A3-BB5E43D9A585}">
      <dsp:nvSpPr>
        <dsp:cNvPr id="0" name=""/>
        <dsp:cNvSpPr/>
      </dsp:nvSpPr>
      <dsp:spPr>
        <a:xfrm>
          <a:off x="3002756" y="1804629"/>
          <a:ext cx="1462087" cy="1462087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2700" kern="1200"/>
        </a:p>
      </dsp:txBody>
      <dsp:txXfrm>
        <a:off x="3074129" y="1876002"/>
        <a:ext cx="1319341" cy="1319341"/>
      </dsp:txXfrm>
    </dsp:sp>
    <dsp:sp modelId="{B7019A41-E07D-4BD8-8DF0-4D3FBE3D3759}">
      <dsp:nvSpPr>
        <dsp:cNvPr id="0" name=""/>
        <dsp:cNvSpPr/>
      </dsp:nvSpPr>
      <dsp:spPr>
        <a:xfrm rot="16200000">
          <a:off x="3345937" y="1416767"/>
          <a:ext cx="77572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7572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B3DFE3-E660-4DFD-B3D4-74B847C0D0D9}">
      <dsp:nvSpPr>
        <dsp:cNvPr id="0" name=""/>
        <dsp:cNvSpPr/>
      </dsp:nvSpPr>
      <dsp:spPr>
        <a:xfrm>
          <a:off x="3244000" y="49306"/>
          <a:ext cx="979598" cy="9795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kern="1200" dirty="0" smtClean="0"/>
            <a:t>Недостиг на персонал</a:t>
          </a:r>
          <a:endParaRPr lang="bg-BG" sz="1400" kern="1200" dirty="0"/>
        </a:p>
      </dsp:txBody>
      <dsp:txXfrm>
        <a:off x="3291820" y="97126"/>
        <a:ext cx="883958" cy="883958"/>
      </dsp:txXfrm>
    </dsp:sp>
    <dsp:sp modelId="{9A34DBA9-BEE4-4F59-AD80-97A096D65873}">
      <dsp:nvSpPr>
        <dsp:cNvPr id="0" name=""/>
        <dsp:cNvSpPr/>
      </dsp:nvSpPr>
      <dsp:spPr>
        <a:xfrm rot="19285714">
          <a:off x="4417386" y="1817060"/>
          <a:ext cx="43505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3505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8DC347-CD15-409D-8608-CFCF8977FC78}">
      <dsp:nvSpPr>
        <dsp:cNvPr id="0" name=""/>
        <dsp:cNvSpPr/>
      </dsp:nvSpPr>
      <dsp:spPr>
        <a:xfrm>
          <a:off x="4804980" y="801034"/>
          <a:ext cx="979598" cy="9795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500" kern="1200" dirty="0" smtClean="0"/>
            <a:t>Нов „модел“ пациент</a:t>
          </a:r>
          <a:endParaRPr lang="bg-BG" sz="1500" kern="1200" dirty="0"/>
        </a:p>
      </dsp:txBody>
      <dsp:txXfrm>
        <a:off x="4852800" y="848854"/>
        <a:ext cx="883958" cy="883958"/>
      </dsp:txXfrm>
    </dsp:sp>
    <dsp:sp modelId="{EA3E92A1-72B2-482A-A508-31EF67CBCEC6}">
      <dsp:nvSpPr>
        <dsp:cNvPr id="0" name=""/>
        <dsp:cNvSpPr/>
      </dsp:nvSpPr>
      <dsp:spPr>
        <a:xfrm rot="771429">
          <a:off x="4455512" y="2785344"/>
          <a:ext cx="74432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4432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945C4B-915B-410A-8A3F-56BB8BFB222F}">
      <dsp:nvSpPr>
        <dsp:cNvPr id="0" name=""/>
        <dsp:cNvSpPr/>
      </dsp:nvSpPr>
      <dsp:spPr>
        <a:xfrm>
          <a:off x="5190510" y="2490152"/>
          <a:ext cx="979598" cy="9795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200" kern="1200" dirty="0" smtClean="0"/>
            <a:t>учене</a:t>
          </a:r>
          <a:endParaRPr lang="bg-BG" sz="2200" kern="1200" dirty="0"/>
        </a:p>
      </dsp:txBody>
      <dsp:txXfrm>
        <a:off x="5238330" y="2537972"/>
        <a:ext cx="883958" cy="883958"/>
      </dsp:txXfrm>
    </dsp:sp>
    <dsp:sp modelId="{64F74DE3-FA6B-4040-94AC-9D6A3AFC9CBD}">
      <dsp:nvSpPr>
        <dsp:cNvPr id="0" name=""/>
        <dsp:cNvSpPr/>
      </dsp:nvSpPr>
      <dsp:spPr>
        <a:xfrm rot="3857143">
          <a:off x="3904260" y="3555718"/>
          <a:ext cx="64153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4153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191456-BFC5-465E-9D9A-8774D4826BED}">
      <dsp:nvSpPr>
        <dsp:cNvPr id="0" name=""/>
        <dsp:cNvSpPr/>
      </dsp:nvSpPr>
      <dsp:spPr>
        <a:xfrm>
          <a:off x="4110279" y="3844720"/>
          <a:ext cx="979598" cy="9795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000" kern="1200" dirty="0" smtClean="0"/>
            <a:t>Застаряване на ПЗГ</a:t>
          </a:r>
          <a:endParaRPr lang="bg-BG" sz="1000" kern="1200" dirty="0"/>
        </a:p>
      </dsp:txBody>
      <dsp:txXfrm>
        <a:off x="4158099" y="3892540"/>
        <a:ext cx="883958" cy="883958"/>
      </dsp:txXfrm>
    </dsp:sp>
    <dsp:sp modelId="{B6C02E35-E6D6-430E-8275-4A92148F6E73}">
      <dsp:nvSpPr>
        <dsp:cNvPr id="0" name=""/>
        <dsp:cNvSpPr/>
      </dsp:nvSpPr>
      <dsp:spPr>
        <a:xfrm rot="6942857">
          <a:off x="2921804" y="3555718"/>
          <a:ext cx="64153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4153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9BE331-DE59-41F7-89D0-23E775FBBD59}">
      <dsp:nvSpPr>
        <dsp:cNvPr id="0" name=""/>
        <dsp:cNvSpPr/>
      </dsp:nvSpPr>
      <dsp:spPr>
        <a:xfrm>
          <a:off x="2377722" y="3844720"/>
          <a:ext cx="979598" cy="9795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000" kern="1200" dirty="0" smtClean="0"/>
            <a:t>Застаряване на населението</a:t>
          </a:r>
          <a:endParaRPr lang="bg-BG" sz="1000" kern="1200" dirty="0"/>
        </a:p>
      </dsp:txBody>
      <dsp:txXfrm>
        <a:off x="2425542" y="3892540"/>
        <a:ext cx="883958" cy="883958"/>
      </dsp:txXfrm>
    </dsp:sp>
    <dsp:sp modelId="{554D1B0F-5DB8-4609-B551-A3131999E883}">
      <dsp:nvSpPr>
        <dsp:cNvPr id="0" name=""/>
        <dsp:cNvSpPr/>
      </dsp:nvSpPr>
      <dsp:spPr>
        <a:xfrm rot="10028571">
          <a:off x="2267758" y="2785344"/>
          <a:ext cx="74432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4432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D9AAD0-B9C1-4A26-AE9B-C4BB6CB3DF63}">
      <dsp:nvSpPr>
        <dsp:cNvPr id="0" name=""/>
        <dsp:cNvSpPr/>
      </dsp:nvSpPr>
      <dsp:spPr>
        <a:xfrm>
          <a:off x="1297490" y="2490152"/>
          <a:ext cx="979598" cy="9795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kern="1200" dirty="0" smtClean="0"/>
            <a:t>Работа на 2-3 места</a:t>
          </a:r>
          <a:endParaRPr lang="bg-BG" sz="1800" kern="1200" dirty="0"/>
        </a:p>
      </dsp:txBody>
      <dsp:txXfrm>
        <a:off x="1345310" y="2537972"/>
        <a:ext cx="883958" cy="883958"/>
      </dsp:txXfrm>
    </dsp:sp>
    <dsp:sp modelId="{9E7DB591-BB5D-44DB-9C01-45C437292D71}">
      <dsp:nvSpPr>
        <dsp:cNvPr id="0" name=""/>
        <dsp:cNvSpPr/>
      </dsp:nvSpPr>
      <dsp:spPr>
        <a:xfrm rot="13114286">
          <a:off x="2615162" y="1817060"/>
          <a:ext cx="43505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3505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AE271D-4327-4809-8FF9-4BD44051D779}">
      <dsp:nvSpPr>
        <dsp:cNvPr id="0" name=""/>
        <dsp:cNvSpPr/>
      </dsp:nvSpPr>
      <dsp:spPr>
        <a:xfrm>
          <a:off x="1683020" y="801034"/>
          <a:ext cx="979598" cy="9795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100" kern="1200" dirty="0" smtClean="0"/>
            <a:t>Новости в пракитакта</a:t>
          </a:r>
          <a:endParaRPr lang="bg-BG" sz="1100" kern="1200" dirty="0"/>
        </a:p>
      </dsp:txBody>
      <dsp:txXfrm>
        <a:off x="1730840" y="848854"/>
        <a:ext cx="883958" cy="8839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340B60-A295-4B11-B12B-63657FE7DE61}">
      <dsp:nvSpPr>
        <dsp:cNvPr id="0" name=""/>
        <dsp:cNvSpPr/>
      </dsp:nvSpPr>
      <dsp:spPr>
        <a:xfrm>
          <a:off x="2280539" y="1509935"/>
          <a:ext cx="1919193" cy="1660180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b="1" kern="1200" dirty="0" smtClean="0"/>
            <a:t>Лицеме-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b="1" kern="1200" dirty="0" smtClean="0"/>
            <a:t>рие</a:t>
          </a:r>
          <a:endParaRPr lang="bg-BG" sz="1600" b="1" kern="1200" dirty="0"/>
        </a:p>
      </dsp:txBody>
      <dsp:txXfrm>
        <a:off x="2598576" y="1785050"/>
        <a:ext cx="1283119" cy="1109950"/>
      </dsp:txXfrm>
    </dsp:sp>
    <dsp:sp modelId="{87515586-744B-4EE2-A777-AD04366A852E}">
      <dsp:nvSpPr>
        <dsp:cNvPr id="0" name=""/>
        <dsp:cNvSpPr/>
      </dsp:nvSpPr>
      <dsp:spPr>
        <a:xfrm>
          <a:off x="3482323" y="715651"/>
          <a:ext cx="724106" cy="623913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9EBCEF-EDA3-41A7-BC4B-7FAD01E639FF}">
      <dsp:nvSpPr>
        <dsp:cNvPr id="0" name=""/>
        <dsp:cNvSpPr/>
      </dsp:nvSpPr>
      <dsp:spPr>
        <a:xfrm>
          <a:off x="2457325" y="0"/>
          <a:ext cx="1572765" cy="136062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b="1" kern="1200" dirty="0" smtClean="0"/>
            <a:t>Гордост</a:t>
          </a:r>
          <a:endParaRPr lang="bg-BG" sz="1400" b="1" kern="1200" dirty="0"/>
        </a:p>
      </dsp:txBody>
      <dsp:txXfrm>
        <a:off x="2717966" y="225485"/>
        <a:ext cx="1051483" cy="909657"/>
      </dsp:txXfrm>
    </dsp:sp>
    <dsp:sp modelId="{F8B45D1E-046E-4FEF-B37F-4764069B187D}">
      <dsp:nvSpPr>
        <dsp:cNvPr id="0" name=""/>
        <dsp:cNvSpPr/>
      </dsp:nvSpPr>
      <dsp:spPr>
        <a:xfrm>
          <a:off x="4327412" y="1882037"/>
          <a:ext cx="724106" cy="623913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3EC08D-11A5-4326-961D-AE6F2076EADC}">
      <dsp:nvSpPr>
        <dsp:cNvPr id="0" name=""/>
        <dsp:cNvSpPr/>
      </dsp:nvSpPr>
      <dsp:spPr>
        <a:xfrm>
          <a:off x="3899734" y="836876"/>
          <a:ext cx="1572765" cy="136062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b="1" kern="1200" dirty="0" smtClean="0"/>
            <a:t>срам</a:t>
          </a:r>
          <a:endParaRPr lang="bg-BG" sz="1400" b="1" kern="1200" dirty="0"/>
        </a:p>
      </dsp:txBody>
      <dsp:txXfrm>
        <a:off x="4160375" y="1062361"/>
        <a:ext cx="1051483" cy="909657"/>
      </dsp:txXfrm>
    </dsp:sp>
    <dsp:sp modelId="{E1B93766-F56B-4CAF-8DA7-E6BC97D52524}">
      <dsp:nvSpPr>
        <dsp:cNvPr id="0" name=""/>
        <dsp:cNvSpPr/>
      </dsp:nvSpPr>
      <dsp:spPr>
        <a:xfrm>
          <a:off x="3740359" y="3198667"/>
          <a:ext cx="724106" cy="623913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BCD0ED-6608-4F05-9908-4716290CD415}">
      <dsp:nvSpPr>
        <dsp:cNvPr id="0" name=""/>
        <dsp:cNvSpPr/>
      </dsp:nvSpPr>
      <dsp:spPr>
        <a:xfrm>
          <a:off x="3899734" y="2482079"/>
          <a:ext cx="1572765" cy="136062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b="1" kern="1200" dirty="0" smtClean="0"/>
            <a:t>страх</a:t>
          </a:r>
          <a:endParaRPr lang="bg-BG" sz="1400" b="1" kern="1200" dirty="0"/>
        </a:p>
      </dsp:txBody>
      <dsp:txXfrm>
        <a:off x="4160375" y="2707564"/>
        <a:ext cx="1051483" cy="909657"/>
      </dsp:txXfrm>
    </dsp:sp>
    <dsp:sp modelId="{91D9B567-7525-44E9-8EC8-C083B6962E63}">
      <dsp:nvSpPr>
        <dsp:cNvPr id="0" name=""/>
        <dsp:cNvSpPr/>
      </dsp:nvSpPr>
      <dsp:spPr>
        <a:xfrm>
          <a:off x="2284111" y="3335338"/>
          <a:ext cx="724106" cy="623913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F34912-22D6-4106-B2AF-78B90FDEB2B6}">
      <dsp:nvSpPr>
        <dsp:cNvPr id="0" name=""/>
        <dsp:cNvSpPr/>
      </dsp:nvSpPr>
      <dsp:spPr>
        <a:xfrm>
          <a:off x="2457325" y="3319892"/>
          <a:ext cx="1572765" cy="136062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kern="1200" dirty="0" smtClean="0"/>
            <a:t>Народо-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kern="1200" dirty="0" smtClean="0"/>
            <a:t>психология</a:t>
          </a:r>
          <a:endParaRPr lang="bg-BG" sz="1400" kern="1200" dirty="0"/>
        </a:p>
      </dsp:txBody>
      <dsp:txXfrm>
        <a:off x="2717966" y="3545377"/>
        <a:ext cx="1051483" cy="909657"/>
      </dsp:txXfrm>
    </dsp:sp>
    <dsp:sp modelId="{095198E3-9395-4551-AFC6-8087E3CC98D2}">
      <dsp:nvSpPr>
        <dsp:cNvPr id="0" name=""/>
        <dsp:cNvSpPr/>
      </dsp:nvSpPr>
      <dsp:spPr>
        <a:xfrm>
          <a:off x="1425183" y="2169421"/>
          <a:ext cx="724106" cy="623913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79F507-D918-41BB-ADFD-A054CB5DBA74}">
      <dsp:nvSpPr>
        <dsp:cNvPr id="0" name=""/>
        <dsp:cNvSpPr/>
      </dsp:nvSpPr>
      <dsp:spPr>
        <a:xfrm>
          <a:off x="1008220" y="2483015"/>
          <a:ext cx="1572765" cy="136062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b="1" kern="1200" dirty="0" smtClean="0"/>
            <a:t>Ценности</a:t>
          </a:r>
          <a:endParaRPr lang="bg-BG" sz="1400" b="1" kern="1200" dirty="0"/>
        </a:p>
      </dsp:txBody>
      <dsp:txXfrm>
        <a:off x="1268861" y="2708500"/>
        <a:ext cx="1051483" cy="909657"/>
      </dsp:txXfrm>
    </dsp:sp>
    <dsp:sp modelId="{EDD1FE71-8D98-48FB-B928-7CE44723CACC}">
      <dsp:nvSpPr>
        <dsp:cNvPr id="0" name=""/>
        <dsp:cNvSpPr/>
      </dsp:nvSpPr>
      <dsp:spPr>
        <a:xfrm>
          <a:off x="1008220" y="835004"/>
          <a:ext cx="1572765" cy="136062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b="1" kern="1200" dirty="0" smtClean="0"/>
            <a:t>Завист</a:t>
          </a:r>
          <a:endParaRPr lang="bg-BG" sz="1400" b="1" kern="1200" dirty="0"/>
        </a:p>
      </dsp:txBody>
      <dsp:txXfrm>
        <a:off x="1268861" y="1060489"/>
        <a:ext cx="1051483" cy="9096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Радиален шестоъгълник"/>
  <dgm:desc val="Използвайте, за да покажете последователен процес, който е свързан с една централна идея или тема. Ограничен до шест фигури от ниво 2. Работи най-добре с малки количества текст. Неизползваният текст не се появява, но остава наличен, ако сменяте оформленията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F5A8BC-4E3B-4BCF-8B6A-BF331C0643FB}" type="datetimeFigureOut">
              <a:rPr lang="bg-BG" smtClean="0"/>
              <a:t>3.5.2020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688835-59CB-47D4-A5D4-C4578CEF541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56480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E674BC-BCF4-4891-9981-F9C401B6EBA0}" type="datetimeFigureOut">
              <a:rPr lang="bg-BG" smtClean="0"/>
              <a:t>3.5.2020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B2865-A882-4955-8B56-BAAFDFDCCDA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13805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048" tIns="49524" rIns="99048" bIns="49524" anchor="b"/>
          <a:lstStyle>
            <a:lvl1pPr defTabSz="990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281EE250-7C79-412D-AD2A-13BA11B5D972}" type="slidenum">
              <a:rPr lang="bg-BG" altLang="bg-BG"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1</a:t>
            </a:fld>
            <a:endParaRPr lang="bg-BG" altLang="bg-BG" sz="13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bg-BG" altLang="bg-BG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5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Контейнер за изображение на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Контейнер за бележ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g-BG" altLang="bg-BG" smtClean="0"/>
          </a:p>
        </p:txBody>
      </p:sp>
      <p:sp>
        <p:nvSpPr>
          <p:cNvPr id="41988" name="Контейнер за номер на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Medium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Medium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E304BA-2C1F-4670-97A1-BFFDB19454FF}" type="slidenum">
              <a:rPr lang="bg-BG" altLang="bg-BG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bg-BG" altLang="bg-BG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лавие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9" name="Подзаглавие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bg-BG" smtClean="0"/>
              <a:t>Щракнете за редакция стил подзагл. обр.</a:t>
            </a:r>
            <a:endParaRPr kumimoji="0" lang="en-US"/>
          </a:p>
        </p:txBody>
      </p:sp>
      <p:sp>
        <p:nvSpPr>
          <p:cNvPr id="28" name="Контейнер за 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09FA1C8-850A-4825-953D-35C5465ADBBF}" type="datetimeFigureOut">
              <a:rPr lang="bg-BG" smtClean="0"/>
              <a:t>3.5.2020 г.</a:t>
            </a:fld>
            <a:endParaRPr lang="bg-BG"/>
          </a:p>
        </p:txBody>
      </p:sp>
      <p:sp>
        <p:nvSpPr>
          <p:cNvPr id="17" name="Контейнер за долния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bg-BG"/>
          </a:p>
        </p:txBody>
      </p:sp>
      <p:sp>
        <p:nvSpPr>
          <p:cNvPr id="10" name="Правоъгъл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авоъгъл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авоъгъл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авоъгъл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аво съединение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аво съединение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аво съединение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аво съединение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аво съединение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аво съединение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авоъгъл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Контейнер за номер на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971B1D2-8556-42D8-BDC7-7B948316C817}" type="slidenum">
              <a:rPr lang="bg-BG" smtClean="0"/>
              <a:t>‹#›</a:t>
            </a:fld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FA1C8-850A-4825-953D-35C5465ADBBF}" type="datetimeFigureOut">
              <a:rPr lang="bg-BG" smtClean="0"/>
              <a:t>3.5.2020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1B1D2-8556-42D8-BDC7-7B948316C817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FA1C8-850A-4825-953D-35C5465ADBBF}" type="datetimeFigureOut">
              <a:rPr lang="bg-BG" smtClean="0"/>
              <a:t>3.5.2020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1B1D2-8556-42D8-BDC7-7B948316C817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8" name="Контейнер за съдържани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09FA1C8-850A-4825-953D-35C5465ADBBF}" type="datetimeFigureOut">
              <a:rPr lang="bg-BG" smtClean="0"/>
              <a:t>3.5.2020 г.</a:t>
            </a:fld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971B1D2-8556-42D8-BDC7-7B948316C817}" type="slidenum">
              <a:rPr lang="bg-BG" smtClean="0"/>
              <a:t>‹#›</a:t>
            </a:fld>
            <a:endParaRPr lang="bg-BG"/>
          </a:p>
        </p:txBody>
      </p:sp>
      <p:sp>
        <p:nvSpPr>
          <p:cNvPr id="10" name="Контейнер за долния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секция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09FA1C8-850A-4825-953D-35C5465ADBBF}" type="datetimeFigureOut">
              <a:rPr lang="bg-BG" smtClean="0"/>
              <a:t>3.5.2020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bg-BG"/>
          </a:p>
        </p:txBody>
      </p:sp>
      <p:sp>
        <p:nvSpPr>
          <p:cNvPr id="9" name="Правоъгъл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авоъгъл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авоъгъл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авоъгъл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аво съединение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аво съединение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аво съединение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аво съединение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аво съединение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авоъгъл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аво съединение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971B1D2-8556-42D8-BDC7-7B948316C817}" type="slidenum">
              <a:rPr lang="bg-BG" smtClean="0"/>
              <a:t>‹#›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FA1C8-850A-4825-953D-35C5465ADBBF}" type="datetimeFigureOut">
              <a:rPr lang="bg-BG" smtClean="0"/>
              <a:t>3.5.2020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1B1D2-8556-42D8-BDC7-7B948316C817}" type="slidenum">
              <a:rPr lang="bg-BG" smtClean="0"/>
              <a:t>‹#›</a:t>
            </a:fld>
            <a:endParaRPr lang="bg-BG"/>
          </a:p>
        </p:txBody>
      </p:sp>
      <p:sp>
        <p:nvSpPr>
          <p:cNvPr id="9" name="Контейнер за съдържани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11" name="Контейнер за съдържани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FA1C8-850A-4825-953D-35C5465ADBBF}" type="datetimeFigureOut">
              <a:rPr lang="bg-BG" smtClean="0"/>
              <a:t>3.5.2020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1B1D2-8556-42D8-BDC7-7B948316C817}" type="slidenum">
              <a:rPr lang="bg-BG" smtClean="0"/>
              <a:t>‹#›</a:t>
            </a:fld>
            <a:endParaRPr lang="bg-BG"/>
          </a:p>
        </p:txBody>
      </p:sp>
      <p:sp>
        <p:nvSpPr>
          <p:cNvPr id="11" name="Контейнер за съдържани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13" name="Контейнер за съдържани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12" name="Текстов контейне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14" name="Текстов контейне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6" name="Контейнер за 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09FA1C8-850A-4825-953D-35C5465ADBBF}" type="datetimeFigureOut">
              <a:rPr lang="bg-BG" smtClean="0"/>
              <a:t>3.5.2020 г.</a:t>
            </a:fld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971B1D2-8556-42D8-BDC7-7B948316C817}" type="slidenum">
              <a:rPr lang="bg-BG" smtClean="0"/>
              <a:t>‹#›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FA1C8-850A-4825-953D-35C5465ADBBF}" type="datetimeFigureOut">
              <a:rPr lang="bg-BG" smtClean="0"/>
              <a:t>3.5.2020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1B1D2-8556-42D8-BDC7-7B948316C817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Съдържание с надпис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аво съединение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8" name="Право съединение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аво съединение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аво съединение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авоъгъл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аво съединение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Контейнер за съдържани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21" name="Контейнер за 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09FA1C8-850A-4825-953D-35C5465ADBBF}" type="datetimeFigureOut">
              <a:rPr lang="bg-BG" smtClean="0"/>
              <a:t>3.5.2020 г.</a:t>
            </a:fld>
            <a:endParaRPr lang="bg-BG"/>
          </a:p>
        </p:txBody>
      </p:sp>
      <p:sp>
        <p:nvSpPr>
          <p:cNvPr id="22" name="Контейнер за номер на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971B1D2-8556-42D8-BDC7-7B948316C817}" type="slidenum">
              <a:rPr lang="bg-BG" smtClean="0"/>
              <a:t>‹#›</a:t>
            </a:fld>
            <a:endParaRPr lang="bg-BG"/>
          </a:p>
        </p:txBody>
      </p:sp>
      <p:sp>
        <p:nvSpPr>
          <p:cNvPr id="23" name="Контейнер за долния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аво съединение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bg-BG" smtClean="0"/>
              <a:t>Щракнете върху иконата, за да добавите картина</a:t>
            </a:r>
            <a:endParaRPr kumimoji="0" lang="en-US" dirty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10" name="Право съединение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авоъгъл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аво съединение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аво съединение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аво съединение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Контейнер за 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09FA1C8-850A-4825-953D-35C5465ADBBF}" type="datetimeFigureOut">
              <a:rPr lang="bg-BG" smtClean="0"/>
              <a:t>3.5.2020 г.</a:t>
            </a:fld>
            <a:endParaRPr lang="bg-BG"/>
          </a:p>
        </p:txBody>
      </p:sp>
      <p:sp>
        <p:nvSpPr>
          <p:cNvPr id="18" name="Контейнер за номер на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971B1D2-8556-42D8-BDC7-7B948316C817}" type="slidenum">
              <a:rPr lang="bg-BG" smtClean="0"/>
              <a:t>‹#›</a:t>
            </a:fld>
            <a:endParaRPr lang="bg-BG"/>
          </a:p>
        </p:txBody>
      </p:sp>
      <p:sp>
        <p:nvSpPr>
          <p:cNvPr id="21" name="Контейнер за долния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аво съединение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Контейнер за заглавие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13" name="Текстов контейне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kumimoji="0" lang="bg-BG" smtClean="0"/>
              <a:t>Второ ниво</a:t>
            </a:r>
          </a:p>
          <a:p>
            <a:pPr lvl="2" eaLnBrk="1" latinLnBrk="0" hangingPunct="1"/>
            <a:r>
              <a:rPr kumimoji="0" lang="bg-BG" smtClean="0"/>
              <a:t>Трето ниво</a:t>
            </a:r>
          </a:p>
          <a:p>
            <a:pPr lvl="3" eaLnBrk="1" latinLnBrk="0" hangingPunct="1"/>
            <a:r>
              <a:rPr kumimoji="0" lang="bg-BG" smtClean="0"/>
              <a:t>Четвърто ниво</a:t>
            </a:r>
          </a:p>
          <a:p>
            <a:pPr lvl="4" eaLnBrk="1" latinLnBrk="0" hangingPunct="1"/>
            <a:r>
              <a:rPr kumimoji="0" lang="bg-BG" smtClean="0"/>
              <a:t>Пето ниво</a:t>
            </a:r>
            <a:endParaRPr kumimoji="0" lang="en-US"/>
          </a:p>
        </p:txBody>
      </p:sp>
      <p:sp>
        <p:nvSpPr>
          <p:cNvPr id="14" name="Контейнер за 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09FA1C8-850A-4825-953D-35C5465ADBBF}" type="datetimeFigureOut">
              <a:rPr lang="bg-BG" smtClean="0"/>
              <a:t>3.5.2020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bg-BG"/>
          </a:p>
        </p:txBody>
      </p:sp>
      <p:sp>
        <p:nvSpPr>
          <p:cNvPr id="7" name="Право съединение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аво съединение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авоъгъл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аво съединение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Контейнер за номер на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971B1D2-8556-42D8-BDC7-7B948316C817}" type="slidenum">
              <a:rPr lang="bg-BG" smtClean="0"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png"/><Relationship Id="rId4" Type="http://schemas.openxmlformats.org/officeDocument/2006/relationships/image" Target="../media/image11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5"/>
          <p:cNvSpPr>
            <a:spLocks noChangeShapeType="1"/>
          </p:cNvSpPr>
          <p:nvPr/>
        </p:nvSpPr>
        <p:spPr bwMode="auto">
          <a:xfrm>
            <a:off x="2581275" y="901700"/>
            <a:ext cx="4813300" cy="0"/>
          </a:xfrm>
          <a:prstGeom prst="line">
            <a:avLst/>
          </a:prstGeom>
          <a:noFill/>
          <a:ln w="15875" cmpd="thickThin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graphicFrame>
        <p:nvGraphicFramePr>
          <p:cNvPr id="4099" name="Object 6"/>
          <p:cNvGraphicFramePr>
            <a:graphicFrameLocks noChangeAspect="1"/>
          </p:cNvGraphicFramePr>
          <p:nvPr/>
        </p:nvGraphicFramePr>
        <p:xfrm>
          <a:off x="527050" y="350838"/>
          <a:ext cx="862013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r:id="rId4" imgW="4785480" imgH="4894560" progId="CorelDRAW.Graphic.10">
                  <p:embed/>
                </p:oleObj>
              </mc:Choice>
              <mc:Fallback>
                <p:oleObj r:id="rId4" imgW="4785480" imgH="4894560" progId="CorelDRAW.Graphic.10">
                  <p:embed/>
                  <p:pic>
                    <p:nvPicPr>
                      <p:cNvPr id="409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50" y="350838"/>
                        <a:ext cx="862013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Rectangle 7"/>
          <p:cNvSpPr>
            <a:spLocks noChangeArrowheads="1"/>
          </p:cNvSpPr>
          <p:nvPr/>
        </p:nvSpPr>
        <p:spPr bwMode="auto">
          <a:xfrm>
            <a:off x="71438" y="2833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wrap="none" lIns="0" r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101" name="Rectangle 8"/>
          <p:cNvSpPr>
            <a:spLocks noChangeArrowheads="1"/>
          </p:cNvSpPr>
          <p:nvPr/>
        </p:nvSpPr>
        <p:spPr bwMode="auto">
          <a:xfrm>
            <a:off x="71438" y="2833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lIns="0" r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102" name="Rectangle 9"/>
          <p:cNvSpPr>
            <a:spLocks noChangeArrowheads="1"/>
          </p:cNvSpPr>
          <p:nvPr/>
        </p:nvSpPr>
        <p:spPr bwMode="auto">
          <a:xfrm>
            <a:off x="0" y="142875"/>
            <a:ext cx="9144000" cy="141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lIns="0" r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bg-BG" altLang="en-US" sz="2400" b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МЕДИЦИНСКИ УНИВЕРСИТЕТ </a:t>
            </a:r>
            <a:r>
              <a:rPr lang="bg-BG" altLang="en-US" sz="2400" b="1">
                <a:solidFill>
                  <a:srgbClr val="333399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–</a:t>
            </a:r>
            <a:r>
              <a:rPr lang="bg-BG" altLang="en-US" sz="2400" b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ПЛЕВЕН</a:t>
            </a:r>
            <a:endParaRPr lang="bg-BG" altLang="en-US" sz="2400" b="1">
              <a:solidFill>
                <a:srgbClr val="333399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bg-BG" altLang="en-US" sz="2000" b="1">
                <a:solidFill>
                  <a:srgbClr val="333399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	ФАКУЛТЕТ „ОБЩЕСТВЕНО ЗДРАВЕ“</a:t>
            </a:r>
            <a:endParaRPr lang="en-US" altLang="en-US" sz="2000" b="1">
              <a:solidFill>
                <a:srgbClr val="333399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bg-BG" altLang="en-US" b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ЦЕНТЪР ЗА ДИСТАНЦИОННО ОБУЧЕНИЕ</a:t>
            </a:r>
            <a:endParaRPr lang="bg-BG" altLang="en-US" b="1">
              <a:solidFill>
                <a:srgbClr val="333399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endParaRPr lang="bg-BG" altLang="en-US" sz="2000" b="1">
              <a:solidFill>
                <a:srgbClr val="333399"/>
              </a:solidFill>
              <a:latin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4103" name="Text Box 4"/>
          <p:cNvSpPr txBox="1">
            <a:spLocks noChangeArrowheads="1"/>
          </p:cNvSpPr>
          <p:nvPr/>
        </p:nvSpPr>
        <p:spPr bwMode="auto">
          <a:xfrm>
            <a:off x="265113" y="1616075"/>
            <a:ext cx="2722562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bg-BG" altLang="bg-BG" dirty="0">
                <a:solidFill>
                  <a:srgbClr val="26267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Лекция № </a:t>
            </a:r>
            <a:r>
              <a:rPr lang="bg-BG" altLang="bg-BG" dirty="0" smtClean="0">
                <a:solidFill>
                  <a:srgbClr val="26267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</a:t>
            </a:r>
            <a:endParaRPr lang="bg-BG" altLang="bg-BG" dirty="0">
              <a:solidFill>
                <a:srgbClr val="262673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104" name="Text Box 4"/>
          <p:cNvSpPr txBox="1">
            <a:spLocks noChangeArrowheads="1"/>
          </p:cNvSpPr>
          <p:nvPr/>
        </p:nvSpPr>
        <p:spPr bwMode="auto">
          <a:xfrm>
            <a:off x="2051050" y="5732463"/>
            <a:ext cx="6842125" cy="78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bg-BG" altLang="bg-BG" dirty="0">
                <a:solidFill>
                  <a:srgbClr val="26267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		Доц</a:t>
            </a:r>
            <a:r>
              <a:rPr lang="bg-BG" altLang="bg-BG" dirty="0" smtClean="0">
                <a:solidFill>
                  <a:srgbClr val="26267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. </a:t>
            </a:r>
            <a:r>
              <a:rPr lang="bg-BG" altLang="bg-BG" dirty="0" err="1">
                <a:solidFill>
                  <a:srgbClr val="26267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Макрета</a:t>
            </a:r>
            <a:r>
              <a:rPr lang="bg-BG" altLang="bg-BG" dirty="0">
                <a:solidFill>
                  <a:srgbClr val="26267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Драганова, </a:t>
            </a:r>
            <a:r>
              <a:rPr lang="bg-BG" altLang="bg-BG" dirty="0" err="1">
                <a:solidFill>
                  <a:srgbClr val="26267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д.м</a:t>
            </a:r>
            <a:r>
              <a:rPr lang="bg-BG" altLang="bg-BG" dirty="0">
                <a:solidFill>
                  <a:srgbClr val="26267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bg-BG" altLang="bg-BG" dirty="0">
              <a:solidFill>
                <a:srgbClr val="262673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6153" name="TextBox 1"/>
          <p:cNvSpPr txBox="1">
            <a:spLocks noChangeArrowheads="1"/>
          </p:cNvSpPr>
          <p:nvPr/>
        </p:nvSpPr>
        <p:spPr bwMode="auto">
          <a:xfrm>
            <a:off x="323850" y="2276475"/>
            <a:ext cx="8424863" cy="1215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14000"/>
              </a:lnSpc>
              <a:spcBef>
                <a:spcPct val="0"/>
              </a:spcBef>
              <a:buNone/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  <a:t>КЛЮЧОВИ АСПЕКТИ В СЪВРЕМЕННИТЕ ЗДРАВНИ ГРИЖИ</a:t>
            </a:r>
            <a:endParaRPr lang="bg-BG" altLang="bg-BG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4106" name="TextBox 2"/>
          <p:cNvSpPr txBox="1">
            <a:spLocks noChangeArrowheads="1"/>
          </p:cNvSpPr>
          <p:nvPr/>
        </p:nvSpPr>
        <p:spPr bwMode="auto">
          <a:xfrm>
            <a:off x="684213" y="3644900"/>
            <a:ext cx="804545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bg-BG" altLang="bg-BG" sz="2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дистанционна самоподготовка по </a:t>
            </a:r>
            <a:r>
              <a:rPr lang="bg-BG" altLang="bg-BG" sz="20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„Иновативни подходи в здравните грижи“ </a:t>
            </a:r>
            <a:r>
              <a:rPr lang="bg-BG" altLang="bg-BG" sz="2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студенти от специалност „Управление на здравните грижи“ –  ОКС „Бакалавър“</a:t>
            </a:r>
          </a:p>
        </p:txBody>
      </p:sp>
    </p:spTree>
    <p:extLst>
      <p:ext uri="{BB962C8B-B14F-4D97-AF65-F5344CB8AC3E}">
        <p14:creationId xmlns:p14="http://schemas.microsoft.com/office/powerpoint/2010/main" val="370576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наляво 2"/>
          <p:cNvSpPr/>
          <p:nvPr/>
        </p:nvSpPr>
        <p:spPr>
          <a:xfrm>
            <a:off x="8173799" y="5157192"/>
            <a:ext cx="1008112" cy="144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4" name="Заглавие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altLang="bg-BG" sz="3200" b="1" dirty="0" smtClean="0"/>
              <a:t>Из ОЦЕНКА </a:t>
            </a:r>
            <a:r>
              <a:rPr lang="bg-BG" altLang="bg-BG" sz="3200" b="1" dirty="0"/>
              <a:t>НА ПАЦИЕНТСКАТА УДОВЛЕТВОРЕНОСТ</a:t>
            </a:r>
            <a:r>
              <a:rPr lang="bg-BG" altLang="bg-BG" sz="2000" b="1" dirty="0" smtClean="0"/>
              <a:t>... (Иамо)</a:t>
            </a:r>
            <a:endParaRPr lang="bg-BG" dirty="0"/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FontTx/>
              <a:buNone/>
              <a:defRPr/>
            </a:pPr>
            <a:r>
              <a:rPr lang="bg-BG" dirty="0"/>
              <a:t>Период на проучването-</a:t>
            </a:r>
            <a:r>
              <a:rPr lang="bg-BG" b="1" dirty="0"/>
              <a:t>2015-2016год-1027 жалби </a:t>
            </a:r>
          </a:p>
          <a:p>
            <a:pPr>
              <a:defRPr/>
            </a:pPr>
            <a:r>
              <a:rPr lang="bg-BG" dirty="0"/>
              <a:t> 54 повторни жалби и писма, в които е изразена неудовлетвореност от констатациите от първичните проверки-</a:t>
            </a:r>
          </a:p>
          <a:p>
            <a:pPr>
              <a:defRPr/>
            </a:pPr>
            <a:r>
              <a:rPr lang="ru-RU" dirty="0" err="1"/>
              <a:t>жалбите</a:t>
            </a:r>
            <a:r>
              <a:rPr lang="ru-RU" dirty="0"/>
              <a:t>, </a:t>
            </a:r>
            <a:r>
              <a:rPr lang="ru-RU" dirty="0" err="1"/>
              <a:t>свързани</a:t>
            </a:r>
            <a:r>
              <a:rPr lang="ru-RU" dirty="0"/>
              <a:t> с </a:t>
            </a:r>
            <a:r>
              <a:rPr lang="ru-RU" dirty="0" err="1"/>
              <a:t>морално-етични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 - 82 </a:t>
            </a:r>
            <a:r>
              <a:rPr lang="ru-RU" dirty="0" err="1"/>
              <a:t>жалби</a:t>
            </a:r>
            <a:r>
              <a:rPr lang="ru-RU" dirty="0"/>
              <a:t> за 2015 г. и 40 до </a:t>
            </a:r>
            <a:r>
              <a:rPr lang="ru-RU" dirty="0" err="1"/>
              <a:t>средата</a:t>
            </a:r>
            <a:r>
              <a:rPr lang="ru-RU" dirty="0"/>
              <a:t> на </a:t>
            </a:r>
            <a:r>
              <a:rPr lang="ru-RU" dirty="0" err="1"/>
              <a:t>тази</a:t>
            </a:r>
            <a:r>
              <a:rPr lang="ru-RU" dirty="0"/>
              <a:t>, или </a:t>
            </a:r>
            <a:r>
              <a:rPr lang="ru-RU" dirty="0" err="1"/>
              <a:t>общо</a:t>
            </a:r>
            <a:r>
              <a:rPr lang="ru-RU" dirty="0"/>
              <a:t> </a:t>
            </a:r>
            <a:r>
              <a:rPr lang="ru-RU" b="1" dirty="0"/>
              <a:t>122 за година и половина</a:t>
            </a:r>
            <a:endParaRPr lang="bg-BG" b="1" dirty="0"/>
          </a:p>
          <a:p>
            <a:pPr>
              <a:defRPr/>
            </a:pPr>
            <a:endParaRPr lang="bg-BG" b="1" dirty="0"/>
          </a:p>
          <a:p>
            <a:pPr marL="0" indent="0">
              <a:buFontTx/>
              <a:buNone/>
              <a:defRPr/>
            </a:pPr>
            <a:r>
              <a:rPr lang="bg-BG" b="1" dirty="0">
                <a:solidFill>
                  <a:srgbClr val="FF0000"/>
                </a:solidFill>
              </a:rPr>
              <a:t>Какво означава това</a:t>
            </a:r>
            <a:r>
              <a:rPr lang="bg-BG" b="1" dirty="0"/>
              <a:t>?-</a:t>
            </a:r>
            <a:r>
              <a:rPr lang="bg-BG" dirty="0"/>
              <a:t>х</a:t>
            </a:r>
            <a:r>
              <a:rPr lang="ru-RU" dirty="0" err="1"/>
              <a:t>ората</a:t>
            </a:r>
            <a:r>
              <a:rPr lang="ru-RU" dirty="0"/>
              <a:t> вече </a:t>
            </a:r>
            <a:r>
              <a:rPr lang="ru-RU" dirty="0" err="1"/>
              <a:t>имат</a:t>
            </a:r>
            <a:r>
              <a:rPr lang="ru-RU" dirty="0"/>
              <a:t> нюх и </a:t>
            </a:r>
            <a:r>
              <a:rPr lang="ru-RU" dirty="0" err="1"/>
              <a:t>изработен</a:t>
            </a:r>
            <a:r>
              <a:rPr lang="ru-RU" dirty="0"/>
              <a:t> рефлекс за защита на </a:t>
            </a:r>
            <a:r>
              <a:rPr lang="ru-RU" dirty="0" err="1"/>
              <a:t>собствените</a:t>
            </a:r>
            <a:r>
              <a:rPr lang="ru-RU" dirty="0"/>
              <a:t> и на </a:t>
            </a:r>
            <a:r>
              <a:rPr lang="ru-RU" dirty="0" err="1"/>
              <a:t>своите</a:t>
            </a:r>
            <a:r>
              <a:rPr lang="ru-RU" dirty="0"/>
              <a:t> близки </a:t>
            </a:r>
            <a:r>
              <a:rPr lang="ru-RU" dirty="0" err="1"/>
              <a:t>интереси</a:t>
            </a:r>
            <a:r>
              <a:rPr lang="ru-RU" dirty="0"/>
              <a:t> в </a:t>
            </a:r>
            <a:r>
              <a:rPr lang="ru-RU" dirty="0" err="1"/>
              <a:t>областта</a:t>
            </a:r>
            <a:r>
              <a:rPr lang="ru-RU" dirty="0"/>
              <a:t> на </a:t>
            </a:r>
            <a:r>
              <a:rPr lang="ru-RU" dirty="0" err="1"/>
              <a:t>медицинското</a:t>
            </a:r>
            <a:r>
              <a:rPr lang="ru-RU" dirty="0"/>
              <a:t> </a:t>
            </a:r>
            <a:r>
              <a:rPr lang="ru-RU" dirty="0" err="1"/>
              <a:t>обслужване</a:t>
            </a:r>
            <a:r>
              <a:rPr lang="ru-RU" dirty="0"/>
              <a:t> и </a:t>
            </a:r>
            <a:r>
              <a:rPr lang="ru-RU" dirty="0" err="1"/>
              <a:t>медицинското</a:t>
            </a:r>
            <a:r>
              <a:rPr lang="ru-RU" dirty="0"/>
              <a:t> право. </a:t>
            </a:r>
            <a:r>
              <a:rPr lang="ru-RU" dirty="0" err="1"/>
              <a:t>Дори</a:t>
            </a:r>
            <a:r>
              <a:rPr lang="ru-RU" dirty="0"/>
              <a:t> и след </a:t>
            </a:r>
            <a:r>
              <a:rPr lang="ru-RU" dirty="0" err="1"/>
              <a:t>извършената</a:t>
            </a:r>
            <a:r>
              <a:rPr lang="ru-RU" dirty="0"/>
              <a:t> проверка от нас, те се </a:t>
            </a:r>
            <a:r>
              <a:rPr lang="ru-RU" dirty="0" err="1"/>
              <a:t>интересуват</a:t>
            </a:r>
            <a:r>
              <a:rPr lang="ru-RU" dirty="0"/>
              <a:t> от </a:t>
            </a:r>
            <a:r>
              <a:rPr lang="ru-RU" dirty="0" err="1"/>
              <a:t>резултатите</a:t>
            </a:r>
            <a:r>
              <a:rPr lang="ru-RU" dirty="0"/>
              <a:t>, от </a:t>
            </a:r>
            <a:r>
              <a:rPr lang="ru-RU" dirty="0" err="1"/>
              <a:t>констатациите</a:t>
            </a:r>
            <a:r>
              <a:rPr lang="ru-RU" dirty="0"/>
              <a:t>, от </a:t>
            </a:r>
            <a:r>
              <a:rPr lang="ru-RU" dirty="0" err="1"/>
              <a:t>наложените</a:t>
            </a:r>
            <a:r>
              <a:rPr lang="ru-RU" dirty="0"/>
              <a:t> санкции и </a:t>
            </a:r>
            <a:r>
              <a:rPr lang="ru-RU" dirty="0" err="1"/>
              <a:t>нерядко</a:t>
            </a:r>
            <a:r>
              <a:rPr lang="ru-RU" dirty="0"/>
              <a:t> – </a:t>
            </a:r>
            <a:r>
              <a:rPr lang="ru-RU" dirty="0" err="1"/>
              <a:t>макар</a:t>
            </a:r>
            <a:r>
              <a:rPr lang="ru-RU" dirty="0"/>
              <a:t> и </a:t>
            </a:r>
            <a:r>
              <a:rPr lang="ru-RU" dirty="0" err="1"/>
              <a:t>понякога</a:t>
            </a:r>
            <a:r>
              <a:rPr lang="ru-RU" dirty="0"/>
              <a:t> чисто </a:t>
            </a:r>
            <a:r>
              <a:rPr lang="ru-RU" dirty="0" err="1"/>
              <a:t>субективно</a:t>
            </a:r>
            <a:r>
              <a:rPr lang="ru-RU" dirty="0"/>
              <a:t>, се </a:t>
            </a:r>
            <a:r>
              <a:rPr lang="ru-RU" dirty="0" err="1"/>
              <a:t>обръщат</a:t>
            </a:r>
            <a:r>
              <a:rPr lang="ru-RU" dirty="0"/>
              <a:t> за повторна проверка или за т. нар. </a:t>
            </a:r>
            <a:r>
              <a:rPr lang="ru-RU" dirty="0" err="1"/>
              <a:t>реодит</a:t>
            </a:r>
            <a:r>
              <a:rPr lang="ru-RU" dirty="0"/>
              <a:t>. </a:t>
            </a:r>
          </a:p>
          <a:p>
            <a:pPr marL="0" indent="0">
              <a:buFontTx/>
              <a:buNone/>
              <a:defRPr/>
            </a:pPr>
            <a:r>
              <a:rPr lang="ru-RU" dirty="0" err="1"/>
              <a:t>Позицията</a:t>
            </a:r>
            <a:r>
              <a:rPr lang="ru-RU" dirty="0"/>
              <a:t> на  </a:t>
            </a:r>
            <a:r>
              <a:rPr lang="ru-RU" dirty="0" err="1"/>
              <a:t>неудовлетвореност</a:t>
            </a:r>
            <a:r>
              <a:rPr lang="ru-RU" dirty="0"/>
              <a:t> </a:t>
            </a:r>
            <a:r>
              <a:rPr lang="ru-RU" dirty="0" err="1"/>
              <a:t>свързана</a:t>
            </a:r>
            <a:r>
              <a:rPr lang="ru-RU" dirty="0"/>
              <a:t> с </a:t>
            </a:r>
            <a:r>
              <a:rPr lang="ru-RU" dirty="0" err="1"/>
              <a:t>морално-етични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 – било от </a:t>
            </a:r>
            <a:r>
              <a:rPr lang="ru-RU" dirty="0" err="1"/>
              <a:t>отношението</a:t>
            </a:r>
            <a:r>
              <a:rPr lang="ru-RU" dirty="0"/>
              <a:t> на </a:t>
            </a:r>
            <a:r>
              <a:rPr lang="ru-RU" dirty="0" err="1"/>
              <a:t>медицинския</a:t>
            </a:r>
            <a:r>
              <a:rPr lang="ru-RU" dirty="0"/>
              <a:t> персонал, или от чисто </a:t>
            </a:r>
            <a:r>
              <a:rPr lang="ru-RU" dirty="0" err="1"/>
              <a:t>човешки</a:t>
            </a:r>
            <a:r>
              <a:rPr lang="ru-RU" dirty="0"/>
              <a:t> </a:t>
            </a:r>
            <a:r>
              <a:rPr lang="ru-RU" dirty="0" err="1"/>
              <a:t>елементи</a:t>
            </a:r>
            <a:r>
              <a:rPr lang="ru-RU" dirty="0"/>
              <a:t> при </a:t>
            </a:r>
            <a:r>
              <a:rPr lang="ru-RU" dirty="0" err="1"/>
              <a:t>общуването</a:t>
            </a:r>
            <a:r>
              <a:rPr lang="ru-RU" dirty="0"/>
              <a:t>, </a:t>
            </a:r>
            <a:r>
              <a:rPr lang="ru-RU" dirty="0" err="1"/>
              <a:t>доказва</a:t>
            </a:r>
            <a:r>
              <a:rPr lang="ru-RU" dirty="0"/>
              <a:t> стара истина: </a:t>
            </a:r>
            <a:r>
              <a:rPr lang="ru-RU" dirty="0" err="1"/>
              <a:t>болният</a:t>
            </a:r>
            <a:r>
              <a:rPr lang="ru-RU" dirty="0"/>
              <a:t> </a:t>
            </a:r>
            <a:r>
              <a:rPr lang="ru-RU" dirty="0" err="1"/>
              <a:t>човек</a:t>
            </a:r>
            <a:r>
              <a:rPr lang="ru-RU" dirty="0"/>
              <a:t> е </a:t>
            </a:r>
            <a:r>
              <a:rPr lang="ru-RU" dirty="0" err="1"/>
              <a:t>лесно</a:t>
            </a:r>
            <a:r>
              <a:rPr lang="ru-RU" dirty="0"/>
              <a:t> раним, той </a:t>
            </a:r>
            <a:r>
              <a:rPr lang="ru-RU" dirty="0" err="1"/>
              <a:t>винаги</a:t>
            </a:r>
            <a:r>
              <a:rPr lang="ru-RU" dirty="0"/>
              <a:t> иска да </a:t>
            </a:r>
            <a:r>
              <a:rPr lang="ru-RU" dirty="0" err="1"/>
              <a:t>бъде</a:t>
            </a:r>
            <a:r>
              <a:rPr lang="ru-RU" dirty="0"/>
              <a:t> </a:t>
            </a:r>
            <a:r>
              <a:rPr lang="ru-RU" dirty="0" err="1"/>
              <a:t>поставен</a:t>
            </a:r>
            <a:r>
              <a:rPr lang="ru-RU" dirty="0"/>
              <a:t> в </a:t>
            </a:r>
            <a:r>
              <a:rPr lang="ru-RU" dirty="0" err="1"/>
              <a:t>центъра</a:t>
            </a:r>
            <a:r>
              <a:rPr lang="ru-RU" dirty="0"/>
              <a:t> на </a:t>
            </a:r>
            <a:r>
              <a:rPr lang="ru-RU" dirty="0" err="1"/>
              <a:t>вниманието</a:t>
            </a:r>
            <a:r>
              <a:rPr lang="ru-RU" dirty="0"/>
              <a:t>, да </a:t>
            </a:r>
            <a:r>
              <a:rPr lang="ru-RU" dirty="0" err="1"/>
              <a:t>повярва</a:t>
            </a:r>
            <a:r>
              <a:rPr lang="ru-RU" dirty="0"/>
              <a:t>, че за него се </a:t>
            </a:r>
            <a:r>
              <a:rPr lang="ru-RU" dirty="0" err="1"/>
              <a:t>полагат</a:t>
            </a:r>
            <a:r>
              <a:rPr lang="ru-RU" dirty="0"/>
              <a:t> </a:t>
            </a:r>
            <a:r>
              <a:rPr lang="ru-RU" dirty="0" err="1"/>
              <a:t>специални</a:t>
            </a:r>
            <a:r>
              <a:rPr lang="ru-RU" dirty="0"/>
              <a:t> грижи и </a:t>
            </a:r>
            <a:r>
              <a:rPr lang="ru-RU" dirty="0" err="1"/>
              <a:t>отново</a:t>
            </a:r>
            <a:r>
              <a:rPr lang="ru-RU" dirty="0"/>
              <a:t> се </a:t>
            </a:r>
            <a:r>
              <a:rPr lang="ru-RU" dirty="0" err="1"/>
              <a:t>подчертава</a:t>
            </a:r>
            <a:r>
              <a:rPr lang="ru-RU" dirty="0"/>
              <a:t> </a:t>
            </a:r>
            <a:r>
              <a:rPr lang="ru-RU" dirty="0" err="1"/>
              <a:t>необходимостта</a:t>
            </a:r>
            <a:r>
              <a:rPr lang="ru-RU" dirty="0"/>
              <a:t> </a:t>
            </a:r>
            <a:r>
              <a:rPr lang="ru-RU" dirty="0" err="1"/>
              <a:t>комуникация</a:t>
            </a:r>
            <a:r>
              <a:rPr lang="ru-RU" dirty="0"/>
              <a:t> и </a:t>
            </a:r>
            <a:r>
              <a:rPr lang="ru-RU" dirty="0" err="1"/>
              <a:t>комуникативни</a:t>
            </a:r>
            <a:r>
              <a:rPr lang="ru-RU" dirty="0"/>
              <a:t> умения </a:t>
            </a:r>
            <a:r>
              <a:rPr lang="ru-RU" b="1" dirty="0">
                <a:solidFill>
                  <a:srgbClr val="FF0000"/>
                </a:solidFill>
              </a:rPr>
              <a:t>пациент –</a:t>
            </a:r>
            <a:r>
              <a:rPr lang="ru-RU" b="1" dirty="0" err="1">
                <a:solidFill>
                  <a:srgbClr val="FF0000"/>
                </a:solidFill>
              </a:rPr>
              <a:t>лекар</a:t>
            </a:r>
            <a:r>
              <a:rPr lang="ru-RU" b="1" dirty="0">
                <a:solidFill>
                  <a:srgbClr val="FF0000"/>
                </a:solidFill>
              </a:rPr>
              <a:t>/медицински персонал </a:t>
            </a:r>
            <a:endParaRPr lang="bg-BG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62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 algn="l" rtl="0">
              <a:spcBef>
                <a:spcPct val="0"/>
              </a:spcBef>
            </a:pPr>
            <a:r>
              <a:rPr lang="bg-BG" sz="3600" dirty="0" smtClean="0">
                <a:solidFill>
                  <a:schemeClr val="tx2"/>
                </a:solidFill>
              </a:rPr>
              <a:t>Кои са предизвикателствата пред професионалистите по здравни грижи?</a:t>
            </a:r>
            <a:endParaRPr lang="bg-BG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51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eaLnBrk="1" fontAlgn="auto" hangingPunct="1">
              <a:spcAft>
                <a:spcPts val="0"/>
              </a:spcAft>
              <a:defRPr/>
            </a:pPr>
            <a:endParaRPr lang="bg-BG" dirty="0" smtClean="0"/>
          </a:p>
          <a:p>
            <a:pPr marL="274320" algn="ctr" eaLnBrk="1" fontAlgn="auto" hangingPunct="1">
              <a:spcAft>
                <a:spcPts val="0"/>
              </a:spcAft>
              <a:defRPr/>
            </a:pPr>
            <a:r>
              <a:rPr lang="bg-BG" sz="3200" dirty="0" smtClean="0"/>
              <a:t>Какво представлява АВТОНОМНОСТТА? </a:t>
            </a:r>
          </a:p>
          <a:p>
            <a:pPr marL="274320" algn="ctr" eaLnBrk="1" fontAlgn="auto" hangingPunct="1">
              <a:spcAft>
                <a:spcPts val="0"/>
              </a:spcAft>
              <a:defRPr/>
            </a:pPr>
            <a:r>
              <a:rPr lang="bg-BG" sz="3200" dirty="0" smtClean="0"/>
              <a:t>Кои са основните характеристики на автономната професия?</a:t>
            </a:r>
          </a:p>
          <a:p>
            <a:pPr marL="274320" algn="ctr" eaLnBrk="1" fontAlgn="auto" hangingPunct="1">
              <a:spcAft>
                <a:spcPts val="0"/>
              </a:spcAft>
              <a:defRPr/>
            </a:pPr>
            <a:endParaRPr lang="bg-BG" sz="3200" dirty="0" smtClean="0"/>
          </a:p>
          <a:p>
            <a:pPr marL="274320" algn="ctr" eaLnBrk="1" fontAlgn="auto" hangingPunct="1">
              <a:spcAft>
                <a:spcPts val="0"/>
              </a:spcAft>
              <a:defRPr/>
            </a:pPr>
            <a:r>
              <a:rPr lang="bg-BG" sz="3200" dirty="0" smtClean="0"/>
              <a:t>Как си представяте автономната професия? </a:t>
            </a:r>
          </a:p>
        </p:txBody>
      </p:sp>
      <p:sp>
        <p:nvSpPr>
          <p:cNvPr id="4098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dirty="0" smtClean="0"/>
              <a:t>Въпроси за дискусия?</a:t>
            </a:r>
          </a:p>
        </p:txBody>
      </p:sp>
    </p:spTree>
    <p:extLst>
      <p:ext uri="{BB962C8B-B14F-4D97-AF65-F5344CB8AC3E}">
        <p14:creationId xmlns:p14="http://schemas.microsoft.com/office/powerpoint/2010/main" val="270191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74320" eaLnBrk="1" fontAlgn="auto" hangingPunct="1">
              <a:spcAft>
                <a:spcPts val="0"/>
              </a:spcAft>
              <a:defRPr/>
            </a:pPr>
            <a:r>
              <a:rPr lang="bg-BG" sz="2000" dirty="0" smtClean="0"/>
              <a:t>Автономност –лицето взима самостоятелни решения и носи отговорност за тях. В нашата професия здравните грижи, развитието им и  подобряването им зависи именно от разбирането на този термин.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bg-BG" sz="2000" dirty="0" smtClean="0"/>
              <a:t>Автономност – зрялост на съсловието и готовност за самостоятелна работа и поемане на отговорност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bg-BG" sz="2000" dirty="0" smtClean="0"/>
              <a:t>Обучение на съсловието по Здравни грижи и точно изпълнение на задълженията по </a:t>
            </a:r>
            <a:r>
              <a:rPr lang="bg-BG" sz="2000" dirty="0" err="1" smtClean="0"/>
              <a:t>обгрижване</a:t>
            </a:r>
            <a:r>
              <a:rPr lang="bg-BG" sz="2000" dirty="0" smtClean="0"/>
              <a:t> на болните и здравите.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bg-BG" sz="2000" dirty="0" smtClean="0"/>
              <a:t>Възможност за самостоятелна работа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bg-BG" sz="2000" dirty="0" smtClean="0"/>
              <a:t>Зачитане на професионалното мнение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bg-BG" sz="2000" dirty="0" smtClean="0"/>
              <a:t>Възможност и отговорност на мед.сестра да упражнява професията си в рамките на нормативно определените компетенции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endParaRPr lang="bg-BG" dirty="0" smtClean="0"/>
          </a:p>
          <a:p>
            <a:pPr marL="274320" eaLnBrk="1" fontAlgn="auto" hangingPunct="1">
              <a:spcAft>
                <a:spcPts val="0"/>
              </a:spcAft>
              <a:defRPr/>
            </a:pPr>
            <a:endParaRPr lang="bg-BG" dirty="0"/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dirty="0" smtClean="0"/>
              <a:t>Здравните професионалисти за „автономността на професията“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36685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eaLnBrk="1" fontAlgn="auto" hangingPunct="1">
              <a:spcAft>
                <a:spcPts val="0"/>
              </a:spcAft>
              <a:defRPr/>
            </a:pPr>
            <a:r>
              <a:rPr lang="bg-BG" dirty="0" smtClean="0"/>
              <a:t>Възможност за поставяне на </a:t>
            </a:r>
            <a:r>
              <a:rPr lang="bg-BG" b="1" dirty="0" smtClean="0"/>
              <a:t>сестринска диагноза</a:t>
            </a:r>
            <a:r>
              <a:rPr lang="bg-BG" dirty="0" smtClean="0"/>
              <a:t> и използване на </a:t>
            </a:r>
            <a:r>
              <a:rPr lang="bg-BG" b="1" dirty="0" smtClean="0"/>
              <a:t>адекватна сестринска документация </a:t>
            </a:r>
            <a:r>
              <a:rPr lang="bg-BG" dirty="0" smtClean="0"/>
              <a:t>и въз основа на това качествено остойностяване на труда на медицинската сестра.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bg-BG" dirty="0" smtClean="0"/>
              <a:t>Строго регламентиране на длъжностната характеристика, практически и теоретични задължения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bg-BG" dirty="0" smtClean="0"/>
              <a:t>Професионализъм с доказани резултати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bg-BG" dirty="0" smtClean="0"/>
              <a:t>Решаване на проблем, вземане на решение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endParaRPr lang="bg-BG" dirty="0" smtClean="0"/>
          </a:p>
          <a:p>
            <a:pPr marL="274320" eaLnBrk="1" fontAlgn="auto" hangingPunct="1">
              <a:spcAft>
                <a:spcPts val="0"/>
              </a:spcAft>
              <a:defRPr/>
            </a:pPr>
            <a:endParaRPr lang="bg-BG" dirty="0" smtClean="0"/>
          </a:p>
          <a:p>
            <a:pPr marL="274320" eaLnBrk="1" fontAlgn="auto" hangingPunct="1">
              <a:spcAft>
                <a:spcPts val="0"/>
              </a:spcAft>
              <a:defRPr/>
            </a:pPr>
            <a:endParaRPr lang="bg-BG" dirty="0"/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dirty="0"/>
              <a:t>Здравните професионалисти за „автономността на професията</a:t>
            </a:r>
          </a:p>
        </p:txBody>
      </p:sp>
    </p:spTree>
    <p:extLst>
      <p:ext uri="{BB962C8B-B14F-4D97-AF65-F5344CB8AC3E}">
        <p14:creationId xmlns:p14="http://schemas.microsoft.com/office/powerpoint/2010/main" val="318032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844675"/>
            <a:ext cx="8351837" cy="489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274320" algn="ctr" eaLnBrk="1" fontAlgn="auto" hangingPunct="1">
              <a:spcAft>
                <a:spcPts val="0"/>
              </a:spcAft>
              <a:defRPr/>
            </a:pPr>
            <a:r>
              <a:rPr lang="bg-BG" sz="3200" dirty="0">
                <a:solidFill>
                  <a:srgbClr val="FF0000"/>
                </a:solidFill>
              </a:rPr>
              <a:t>Моля коментирайте!!!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bg-BG" sz="3200" dirty="0" smtClean="0"/>
              <a:t> „ все още не може да се говори за автономност, докато има йерархия…………………….“</a:t>
            </a:r>
            <a:endParaRPr lang="bg-BG" sz="3200" dirty="0"/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bg-BG" sz="3200" dirty="0" smtClean="0"/>
              <a:t>„……..ние сме зависими от всички. Не можем да носим отговорност!..............“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bg-BG" sz="3200" dirty="0" smtClean="0"/>
              <a:t>„……..липсата на лоби в парламента е от значение за автономността на професията……………………..“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endParaRPr lang="bg-BG" sz="3200" dirty="0"/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dirty="0"/>
              <a:t>Здравните професионалисти за „автономността на професията“</a:t>
            </a:r>
          </a:p>
        </p:txBody>
      </p:sp>
    </p:spTree>
    <p:extLst>
      <p:ext uri="{BB962C8B-B14F-4D97-AF65-F5344CB8AC3E}">
        <p14:creationId xmlns:p14="http://schemas.microsoft.com/office/powerpoint/2010/main" val="169543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492375"/>
            <a:ext cx="8353425" cy="388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>
          <a:xfrm>
            <a:off x="417513" y="1557338"/>
            <a:ext cx="8407400" cy="4406900"/>
          </a:xfrm>
        </p:spPr>
        <p:txBody>
          <a:bodyPr/>
          <a:lstStyle/>
          <a:p>
            <a:pPr marL="274320" algn="ctr" eaLnBrk="1" fontAlgn="auto" hangingPunct="1">
              <a:spcAft>
                <a:spcPts val="0"/>
              </a:spcAft>
              <a:defRPr/>
            </a:pPr>
            <a:endParaRPr lang="bg-BG" sz="2800" dirty="0" smtClean="0">
              <a:solidFill>
                <a:srgbClr val="FF0000"/>
              </a:solidFill>
            </a:endParaRPr>
          </a:p>
          <a:p>
            <a:pPr marL="274320" algn="ctr" eaLnBrk="1" fontAlgn="auto" hangingPunct="1">
              <a:spcAft>
                <a:spcPts val="0"/>
              </a:spcAft>
              <a:defRPr/>
            </a:pPr>
            <a:r>
              <a:rPr lang="bg-BG" sz="2800" dirty="0" smtClean="0">
                <a:solidFill>
                  <a:srgbClr val="FF0000"/>
                </a:solidFill>
              </a:rPr>
              <a:t>Моля коментирайте!!!</a:t>
            </a:r>
          </a:p>
          <a:p>
            <a:pPr marL="45720" indent="0"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bg-BG" sz="2800" dirty="0" smtClean="0">
                <a:solidFill>
                  <a:srgbClr val="FF0000"/>
                </a:solidFill>
              </a:rPr>
              <a:t>„.........</a:t>
            </a:r>
            <a:r>
              <a:rPr lang="bg-BG" sz="2800" dirty="0" smtClean="0">
                <a:solidFill>
                  <a:schemeClr val="tx1"/>
                </a:solidFill>
              </a:rPr>
              <a:t>Винаги ще бъдем подценявани от обществото като съсловие……………………“</a:t>
            </a:r>
          </a:p>
          <a:p>
            <a:pPr marL="45720" indent="0"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bg-BG" sz="2800" dirty="0" smtClean="0">
                <a:solidFill>
                  <a:schemeClr val="tx1"/>
                </a:solidFill>
              </a:rPr>
              <a:t>„……….. възможност за обучение и изграждане като добри специалисти………………………….“</a:t>
            </a:r>
          </a:p>
          <a:p>
            <a:pPr marL="45720" indent="0"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bg-BG" sz="2800" dirty="0" smtClean="0">
                <a:solidFill>
                  <a:schemeClr val="tx1"/>
                </a:solidFill>
              </a:rPr>
              <a:t>„………….Разширяване на правомощията според опита и квалификацията……………“</a:t>
            </a:r>
          </a:p>
          <a:p>
            <a:pPr marL="45720" indent="0"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bg-BG" sz="2800" dirty="0" smtClean="0">
              <a:solidFill>
                <a:schemeClr val="tx1"/>
              </a:solidFill>
            </a:endParaRPr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dirty="0"/>
              <a:t>Здравните професионалисти за „автономността на професията“</a:t>
            </a:r>
          </a:p>
        </p:txBody>
      </p:sp>
    </p:spTree>
    <p:extLst>
      <p:ext uri="{BB962C8B-B14F-4D97-AF65-F5344CB8AC3E}">
        <p14:creationId xmlns:p14="http://schemas.microsoft.com/office/powerpoint/2010/main" val="334675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eaLnBrk="1" fontAlgn="auto" hangingPunct="1">
              <a:spcAft>
                <a:spcPts val="0"/>
              </a:spcAft>
              <a:defRPr/>
            </a:pPr>
            <a:r>
              <a:rPr lang="bg-BG" sz="3200" dirty="0" smtClean="0"/>
              <a:t>Автономност – </a:t>
            </a:r>
            <a:r>
              <a:rPr lang="bg-BG" sz="3200" dirty="0"/>
              <a:t>Самоуправление; независимост, самостоятелност</a:t>
            </a:r>
            <a:endParaRPr lang="bg-BG" sz="3200" dirty="0" smtClean="0"/>
          </a:p>
          <a:p>
            <a:pPr marL="274320" eaLnBrk="1" fontAlgn="auto" hangingPunct="1">
              <a:spcAft>
                <a:spcPts val="0"/>
              </a:spcAft>
              <a:defRPr/>
            </a:pPr>
            <a:endParaRPr lang="bg-BG" sz="3200" dirty="0"/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bg-BG" sz="3200" dirty="0" smtClean="0"/>
              <a:t>Автономен - </a:t>
            </a:r>
            <a:r>
              <a:rPr lang="ru-RU" sz="3200" dirty="0"/>
              <a:t>самостоятелен, </a:t>
            </a:r>
            <a:r>
              <a:rPr lang="ru-RU" sz="3200" dirty="0" err="1"/>
              <a:t>самостоен</a:t>
            </a:r>
            <a:r>
              <a:rPr lang="ru-RU" sz="3200" dirty="0"/>
              <a:t>, независим, свободен, </a:t>
            </a:r>
            <a:r>
              <a:rPr lang="ru-RU" sz="3200" dirty="0" err="1"/>
              <a:t>самоуправителен</a:t>
            </a:r>
            <a:r>
              <a:rPr lang="ru-RU" sz="3200" dirty="0"/>
              <a:t/>
            </a:r>
            <a:br>
              <a:rPr lang="ru-RU" sz="3200" dirty="0"/>
            </a:br>
            <a:endParaRPr lang="bg-BG" sz="3200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dirty="0" smtClean="0"/>
              <a:t>Що е то автономност?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10792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eaLnBrk="1" fontAlgn="auto" hangingPunct="1">
              <a:spcAft>
                <a:spcPts val="0"/>
              </a:spcAft>
              <a:defRPr/>
            </a:pPr>
            <a:r>
              <a:rPr lang="bg-BG" sz="3600" dirty="0" smtClean="0"/>
              <a:t>Професия - </a:t>
            </a:r>
            <a:r>
              <a:rPr lang="ru-RU" sz="3600" dirty="0" err="1" smtClean="0"/>
              <a:t>Основна</a:t>
            </a:r>
            <a:r>
              <a:rPr lang="ru-RU" sz="3600" dirty="0" smtClean="0"/>
              <a:t> </a:t>
            </a:r>
            <a:r>
              <a:rPr lang="ru-RU" sz="3600" dirty="0" err="1"/>
              <a:t>трудова</a:t>
            </a:r>
            <a:r>
              <a:rPr lang="ru-RU" sz="3600" dirty="0"/>
              <a:t> </a:t>
            </a:r>
            <a:r>
              <a:rPr lang="ru-RU" sz="3600" dirty="0" err="1"/>
              <a:t>дейност</a:t>
            </a:r>
            <a:r>
              <a:rPr lang="ru-RU" sz="3600" dirty="0"/>
              <a:t> при човека, за </a:t>
            </a:r>
            <a:r>
              <a:rPr lang="ru-RU" sz="3600" dirty="0" err="1"/>
              <a:t>която</a:t>
            </a:r>
            <a:r>
              <a:rPr lang="ru-RU" sz="3600" dirty="0"/>
              <a:t> се </a:t>
            </a:r>
            <a:r>
              <a:rPr lang="ru-RU" sz="3600" i="1" dirty="0" err="1"/>
              <a:t>подготвя</a:t>
            </a:r>
            <a:r>
              <a:rPr lang="ru-RU" sz="3600" i="1" dirty="0"/>
              <a:t>, </a:t>
            </a:r>
            <a:r>
              <a:rPr lang="ru-RU" sz="3600" i="1" dirty="0" err="1"/>
              <a:t>квалифицира</a:t>
            </a:r>
            <a:r>
              <a:rPr lang="ru-RU" sz="3600" i="1" dirty="0"/>
              <a:t> </a:t>
            </a:r>
            <a:r>
              <a:rPr lang="ru-RU" sz="3600" dirty="0"/>
              <a:t>и с </a:t>
            </a:r>
            <a:r>
              <a:rPr lang="ru-RU" sz="3600" dirty="0" err="1"/>
              <a:t>която</a:t>
            </a:r>
            <a:r>
              <a:rPr lang="ru-RU" sz="3600" dirty="0"/>
              <a:t> се </a:t>
            </a:r>
            <a:r>
              <a:rPr lang="ru-RU" sz="3600" dirty="0" err="1"/>
              <a:t>прехранва</a:t>
            </a:r>
            <a:r>
              <a:rPr lang="ru-RU" sz="3600" dirty="0"/>
              <a:t>. </a:t>
            </a:r>
            <a:r>
              <a:rPr lang="ru-RU" sz="3600" dirty="0" smtClean="0"/>
              <a:t>Напр. «По </a:t>
            </a:r>
            <a:r>
              <a:rPr lang="ru-RU" sz="3600" dirty="0" err="1"/>
              <a:t>професия</a:t>
            </a:r>
            <a:r>
              <a:rPr lang="ru-RU" sz="3600" dirty="0"/>
              <a:t> е </a:t>
            </a:r>
            <a:r>
              <a:rPr lang="ru-RU" sz="3600" dirty="0" err="1" smtClean="0"/>
              <a:t>учител</a:t>
            </a:r>
            <a:r>
              <a:rPr lang="ru-RU" sz="3600" dirty="0" smtClean="0"/>
              <a:t>».</a:t>
            </a:r>
            <a:endParaRPr lang="bg-BG" sz="3600" dirty="0" smtClean="0"/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bg-BG" sz="3600" dirty="0" smtClean="0"/>
              <a:t> Автономна професия – самостоятелна трудова дейност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endParaRPr lang="bg-BG" sz="3600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dirty="0" smtClean="0"/>
              <a:t>Що е автономна професия?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70247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endParaRPr lang="bg-BG" sz="4000" dirty="0" smtClean="0"/>
          </a:p>
          <a:p>
            <a:pPr algn="ctr"/>
            <a:r>
              <a:rPr lang="bg-BG" sz="4000" dirty="0" smtClean="0"/>
              <a:t>Кои са документите, регламентиращи възможностите за автономност на професията?</a:t>
            </a:r>
            <a:endParaRPr lang="bg-BG" sz="4000" dirty="0"/>
          </a:p>
        </p:txBody>
      </p:sp>
    </p:spTree>
    <p:extLst>
      <p:ext uri="{BB962C8B-B14F-4D97-AF65-F5344CB8AC3E}">
        <p14:creationId xmlns:p14="http://schemas.microsoft.com/office/powerpoint/2010/main" val="282081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 smtClean="0"/>
              <a:t>ЗДРАВЕЙТЕ КОЛЕГИ! КАК СТЕ?</a:t>
            </a:r>
            <a:endParaRPr lang="bg-BG" dirty="0"/>
          </a:p>
        </p:txBody>
      </p:sp>
      <p:pic>
        <p:nvPicPr>
          <p:cNvPr id="2050" name="Picture 2" descr="C:\Users\PC\Pictures\imagesAZWB09GS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1556792"/>
            <a:ext cx="698477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04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600" u="sng" dirty="0" smtClean="0">
                <a:solidFill>
                  <a:srgbClr val="FF0000"/>
                </a:solidFill>
              </a:rPr>
              <a:t>Глава втора.</a:t>
            </a:r>
            <a:endParaRPr lang="bg-BG" sz="2600" u="sng" dirty="0" smtClean="0">
              <a:solidFill>
                <a:srgbClr val="FF0000"/>
              </a:solidFill>
            </a:endParaRPr>
          </a:p>
          <a:p>
            <a:pPr marL="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/>
              <a:t>УСЛОВИЯ ЗА УПРАЖНЯВАНЕ НА ПРОФЕСИЯТА ОТ МЕДИЦИНСКИТЕ СЕСТРИ, АКУШЕРКИТЕ И АСОЦИИРАНИТЕ МЕДИЦИНСКИ СПЕЦИАЛИСТИ</a:t>
            </a:r>
            <a:endParaRPr lang="bg-BG" sz="2400" dirty="0" smtClean="0"/>
          </a:p>
          <a:p>
            <a:pPr marL="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/>
              <a:t>Чл. 5.</a:t>
            </a:r>
            <a:r>
              <a:rPr lang="ru-RU" sz="2400" dirty="0" smtClean="0"/>
              <a:t> (1) (Изм. - ДВ, </a:t>
            </a:r>
            <a:r>
              <a:rPr lang="ru-RU" sz="2400" dirty="0" err="1" smtClean="0"/>
              <a:t>бр</a:t>
            </a:r>
            <a:r>
              <a:rPr lang="ru-RU" sz="2400" dirty="0" smtClean="0"/>
              <a:t>. 85 от 2005 г., в сила от 25.10.2005 г.) (*) </a:t>
            </a:r>
            <a:r>
              <a:rPr lang="ru-RU" sz="2400" dirty="0" err="1" smtClean="0"/>
              <a:t>Упражняването</a:t>
            </a:r>
            <a:r>
              <a:rPr lang="ru-RU" sz="2400" dirty="0" smtClean="0"/>
              <a:t> на </a:t>
            </a:r>
            <a:r>
              <a:rPr lang="ru-RU" sz="2400" dirty="0" err="1" smtClean="0"/>
              <a:t>професиите</a:t>
            </a:r>
            <a:r>
              <a:rPr lang="ru-RU" sz="2400" dirty="0" smtClean="0"/>
              <a:t> "</a:t>
            </a:r>
            <a:r>
              <a:rPr lang="ru-RU" sz="2400" dirty="0" err="1" smtClean="0"/>
              <a:t>медицинска</a:t>
            </a:r>
            <a:r>
              <a:rPr lang="ru-RU" sz="2400" dirty="0" smtClean="0"/>
              <a:t> сестра" и "акушерка" се </a:t>
            </a:r>
            <a:r>
              <a:rPr lang="ru-RU" sz="2400" dirty="0" err="1" smtClean="0"/>
              <a:t>осъществява</a:t>
            </a:r>
            <a:r>
              <a:rPr lang="ru-RU" sz="2400" dirty="0" smtClean="0"/>
              <a:t> от лица, </a:t>
            </a:r>
            <a:r>
              <a:rPr lang="ru-RU" sz="2400" dirty="0" err="1" smtClean="0"/>
              <a:t>които</a:t>
            </a:r>
            <a:r>
              <a:rPr lang="ru-RU" sz="2400" dirty="0" smtClean="0"/>
              <a:t> </a:t>
            </a:r>
            <a:r>
              <a:rPr lang="ru-RU" sz="2400" dirty="0" err="1" smtClean="0"/>
              <a:t>са</a:t>
            </a:r>
            <a:r>
              <a:rPr lang="ru-RU" sz="2400" dirty="0" smtClean="0"/>
              <a:t> </a:t>
            </a:r>
            <a:r>
              <a:rPr lang="ru-RU" sz="2400" dirty="0" err="1" smtClean="0"/>
              <a:t>завършили</a:t>
            </a:r>
            <a:r>
              <a:rPr lang="ru-RU" sz="2400" dirty="0" smtClean="0"/>
              <a:t> </a:t>
            </a:r>
            <a:r>
              <a:rPr lang="ru-RU" sz="2400" dirty="0" err="1" smtClean="0"/>
              <a:t>висши</a:t>
            </a:r>
            <a:r>
              <a:rPr lang="ru-RU" sz="2400" dirty="0" smtClean="0"/>
              <a:t> </a:t>
            </a:r>
            <a:r>
              <a:rPr lang="ru-RU" sz="2400" dirty="0" err="1" smtClean="0"/>
              <a:t>медицински</a:t>
            </a:r>
            <a:r>
              <a:rPr lang="ru-RU" sz="2400" dirty="0" smtClean="0"/>
              <a:t> училища и </a:t>
            </a:r>
            <a:r>
              <a:rPr lang="ru-RU" sz="2400" dirty="0" err="1" smtClean="0"/>
              <a:t>притежават</a:t>
            </a:r>
            <a:r>
              <a:rPr lang="ru-RU" sz="2400" dirty="0" smtClean="0"/>
              <a:t> </a:t>
            </a:r>
            <a:r>
              <a:rPr lang="ru-RU" sz="2400" dirty="0" err="1" smtClean="0"/>
              <a:t>съответната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професионална</a:t>
            </a:r>
            <a:r>
              <a:rPr lang="ru-RU" sz="2400" dirty="0" smtClean="0"/>
              <a:t> квалификация, удостоверена с диплома за </a:t>
            </a:r>
            <a:r>
              <a:rPr lang="ru-RU" sz="2400" dirty="0" err="1" smtClean="0"/>
              <a:t>придобито</a:t>
            </a:r>
            <a:r>
              <a:rPr lang="ru-RU" sz="2400" dirty="0" smtClean="0"/>
              <a:t> </a:t>
            </a:r>
            <a:r>
              <a:rPr lang="ru-RU" sz="2400" dirty="0" err="1" smtClean="0"/>
              <a:t>висше</a:t>
            </a:r>
            <a:r>
              <a:rPr lang="ru-RU" sz="2400" dirty="0" smtClean="0"/>
              <a:t> образование на </a:t>
            </a:r>
            <a:r>
              <a:rPr lang="ru-RU" sz="2400" dirty="0" err="1" smtClean="0"/>
              <a:t>образователно-квалификационна</a:t>
            </a:r>
            <a:r>
              <a:rPr lang="ru-RU" sz="2400" dirty="0" smtClean="0"/>
              <a:t> степен "</a:t>
            </a:r>
            <a:r>
              <a:rPr lang="ru-RU" sz="2400" dirty="0" err="1" smtClean="0"/>
              <a:t>бакалавър</a:t>
            </a:r>
            <a:r>
              <a:rPr lang="ru-RU" sz="2400" dirty="0" smtClean="0"/>
              <a:t>" и </a:t>
            </a:r>
            <a:r>
              <a:rPr lang="ru-RU" sz="2400" dirty="0" err="1" smtClean="0"/>
              <a:t>са</a:t>
            </a:r>
            <a:r>
              <a:rPr lang="ru-RU" sz="2400" dirty="0" smtClean="0"/>
              <a:t> </a:t>
            </a:r>
            <a:r>
              <a:rPr lang="ru-RU" sz="2400" dirty="0" err="1" smtClean="0"/>
              <a:t>вписани</a:t>
            </a:r>
            <a:r>
              <a:rPr lang="ru-RU" sz="2400" dirty="0" smtClean="0"/>
              <a:t> в </a:t>
            </a:r>
            <a:r>
              <a:rPr lang="ru-RU" sz="2400" dirty="0" err="1" smtClean="0"/>
              <a:t>регистъра</a:t>
            </a:r>
            <a:r>
              <a:rPr lang="ru-RU" sz="2400" dirty="0" smtClean="0"/>
              <a:t> на </a:t>
            </a:r>
            <a:r>
              <a:rPr lang="ru-RU" sz="2400" dirty="0" err="1" smtClean="0"/>
              <a:t>съсловната</a:t>
            </a:r>
            <a:r>
              <a:rPr lang="ru-RU" sz="2400" dirty="0" smtClean="0"/>
              <a:t> организация по чл. 2, ал. 1.</a:t>
            </a:r>
            <a:endParaRPr lang="bg-BG" sz="2400" dirty="0" smtClean="0"/>
          </a:p>
          <a:p>
            <a:pPr marL="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bg-BG" dirty="0" smtClean="0"/>
          </a:p>
        </p:txBody>
      </p:sp>
      <p:sp>
        <p:nvSpPr>
          <p:cNvPr id="13314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sz="2400" i="1" u="sng" dirty="0" smtClean="0"/>
              <a:t>Закон за съсловната организация на медицинските сестри, акушерките и асоциираните медицински специалисти</a:t>
            </a:r>
            <a:endParaRPr lang="bg-BG" sz="2400" dirty="0" smtClean="0"/>
          </a:p>
        </p:txBody>
      </p:sp>
    </p:spTree>
    <p:extLst>
      <p:ext uri="{BB962C8B-B14F-4D97-AF65-F5344CB8AC3E}">
        <p14:creationId xmlns:p14="http://schemas.microsoft.com/office/powerpoint/2010/main" val="85617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7432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bg-BG" b="1" dirty="0" smtClean="0"/>
          </a:p>
          <a:p>
            <a:pPr marL="27432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bg-BG" b="1" dirty="0" smtClean="0"/>
              <a:t>Чл</a:t>
            </a:r>
            <a:r>
              <a:rPr lang="bg-BG" b="1" dirty="0"/>
              <a:t>. 2. </a:t>
            </a:r>
            <a:r>
              <a:rPr lang="bg-BG" dirty="0"/>
              <a:t>(1) Медицинските сестри, акушерките и асоциираните медицински специалисти могат да извършват самостоятелно и по назначение от лекар дейности по: </a:t>
            </a:r>
          </a:p>
          <a:p>
            <a:pPr marL="27432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bg-BG" dirty="0"/>
              <a:t>1. предоставяне и събиране на здравна информация; </a:t>
            </a:r>
          </a:p>
          <a:p>
            <a:pPr marL="27432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bg-BG" dirty="0"/>
              <a:t>2. промоция на здравето, превенция и профилактика на болестите; </a:t>
            </a:r>
          </a:p>
          <a:p>
            <a:pPr marL="27432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bg-BG" dirty="0"/>
              <a:t>3. предоставяне на медицински и здравни грижи; </a:t>
            </a:r>
          </a:p>
          <a:p>
            <a:pPr marL="27432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bg-BG" dirty="0"/>
              <a:t>4. рехабилитация; </a:t>
            </a:r>
          </a:p>
          <a:p>
            <a:pPr marL="27432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bg-BG" dirty="0"/>
              <a:t>5. осъществяване на манипулации; </a:t>
            </a:r>
          </a:p>
          <a:p>
            <a:pPr marL="27432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bg-BG" dirty="0"/>
              <a:t>6. оказване на спешна медицинска помощ; </a:t>
            </a:r>
          </a:p>
          <a:p>
            <a:pPr marL="27432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bg-BG" dirty="0"/>
              <a:t>7. разработване на проекти, провеждане на обучение и изследвания в областта на здравните грижи 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endParaRPr lang="bg-BG" dirty="0"/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sz="1800" b="1" dirty="0"/>
              <a:t>Наредба № 1 от 8.02.2011 г. за професионалните дейности, които медицинските сестри, акушерките, асоциираните медицински специалисти и здравните асистенти могат да извършват по назначение или самостоятелно</a:t>
            </a:r>
            <a:r>
              <a:rPr lang="bg-BG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5048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27432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bg-BG" b="1" dirty="0"/>
              <a:t>Чл. 3. (1) Професионалните дейности, които медицинската сестра може да извършва самостоятелно, са:</a:t>
            </a:r>
            <a:r>
              <a:rPr lang="bg-BG" sz="4000" dirty="0"/>
              <a:t> </a:t>
            </a:r>
            <a:endParaRPr lang="bg-BG" dirty="0" smtClean="0"/>
          </a:p>
          <a:p>
            <a:pPr marL="27432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bg-BG" dirty="0"/>
          </a:p>
          <a:p>
            <a:pPr marL="27432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bg-BG" dirty="0" smtClean="0"/>
              <a:t>3</a:t>
            </a:r>
            <a:r>
              <a:rPr lang="bg-BG" dirty="0"/>
              <a:t>. медицински и здравни грижи и дейности, включващи</a:t>
            </a:r>
            <a:r>
              <a:rPr lang="bg-BG" dirty="0" smtClean="0"/>
              <a:t>:</a:t>
            </a:r>
          </a:p>
          <a:p>
            <a:pPr marL="27432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bg-BG" dirty="0" smtClean="0"/>
              <a:t> </a:t>
            </a:r>
            <a:r>
              <a:rPr lang="bg-BG" dirty="0"/>
              <a:t>а) извършване на общ и специален тоалет; </a:t>
            </a:r>
          </a:p>
          <a:p>
            <a:pPr marL="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bg-BG" dirty="0"/>
              <a:t>б) подпомагане на дишането; </a:t>
            </a:r>
          </a:p>
          <a:p>
            <a:pPr marL="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bg-BG" dirty="0"/>
              <a:t>в) подпомагане при хранене и приемане на течности; </a:t>
            </a:r>
          </a:p>
          <a:p>
            <a:pPr marL="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bg-BG" dirty="0"/>
              <a:t>г) подпомагане на отделянето; </a:t>
            </a:r>
          </a:p>
          <a:p>
            <a:pPr marL="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bg-BG" dirty="0"/>
              <a:t>д) подпомагане на движението; </a:t>
            </a:r>
          </a:p>
          <a:p>
            <a:pPr marL="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bg-BG" dirty="0"/>
              <a:t>е) подпомагане при сън и почивка; </a:t>
            </a:r>
          </a:p>
          <a:p>
            <a:pPr marL="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bg-BG" dirty="0"/>
              <a:t>ж) подпомагане при обличане и събличане; </a:t>
            </a:r>
          </a:p>
          <a:p>
            <a:pPr marL="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bg-BG" dirty="0"/>
              <a:t>з) участие при поддържане на оптимална температура; </a:t>
            </a:r>
          </a:p>
          <a:p>
            <a:pPr marL="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bg-BG" dirty="0"/>
              <a:t>и) подпомагане при избягване на опасности; </a:t>
            </a:r>
          </a:p>
          <a:p>
            <a:pPr marL="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bg-BG" dirty="0" smtClean="0"/>
              <a:t>…………………………………………………………</a:t>
            </a:r>
            <a:endParaRPr lang="bg-BG" dirty="0"/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sz="1800" b="1" dirty="0"/>
              <a:t>Наредба № 1 от 8.02.2011 г. за професионалните дейности, които медицинските сестри, акушерките, асоциираните медицински специалисти и здравните асистенти могат да извършват по назначение или самостоятелно</a:t>
            </a:r>
            <a:r>
              <a:rPr lang="bg-BG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052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74320" algn="ctr" eaLnBrk="1" fontAlgn="auto" hangingPunct="1">
              <a:spcAft>
                <a:spcPts val="0"/>
              </a:spcAft>
              <a:defRPr/>
            </a:pPr>
            <a:r>
              <a:rPr lang="bg-BG" sz="2800" b="1" dirty="0" smtClean="0"/>
              <a:t>Основни цели: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bg-BG" b="1" dirty="0" smtClean="0"/>
              <a:t>1. Преустановяване на задълбочаващите се негативни тенденции в демографската ситуация и здравното състояние на населението в Р България и включване на специалистите по Здравни грижи в общата отговорност на държавата за превантивните дейности в сферата на общественото здраве. Това ще издигне престижа на професионалистите по здравни грижи и ще подобри ефективното им използване като квалифицирани кадри в системата на здравеопазването.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bg-BG" b="1" dirty="0" smtClean="0"/>
              <a:t>2. Подобряване на общественото здраве чрез създаване на адекватно законодателство за оказване на качествени здравни грижи на населението на страната.</a:t>
            </a:r>
            <a:endParaRPr lang="bg-BG" b="1" dirty="0"/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sz="2800" dirty="0" smtClean="0"/>
              <a:t>стратегия за развитие на здравните грижи в р българия 2012-2020</a:t>
            </a:r>
            <a:endParaRPr lang="bg-BG" sz="2800" dirty="0"/>
          </a:p>
        </p:txBody>
      </p:sp>
    </p:spTree>
    <p:extLst>
      <p:ext uri="{BB962C8B-B14F-4D97-AF65-F5344CB8AC3E}">
        <p14:creationId xmlns:p14="http://schemas.microsoft.com/office/powerpoint/2010/main" val="101393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algn="ctr" eaLnBrk="1" fontAlgn="auto" hangingPunct="1">
              <a:spcAft>
                <a:spcPts val="0"/>
              </a:spcAft>
              <a:defRPr/>
            </a:pPr>
            <a:r>
              <a:rPr lang="bg-BG" sz="3200" b="1" dirty="0"/>
              <a:t>Основни цели</a:t>
            </a:r>
            <a:r>
              <a:rPr lang="bg-BG" b="1" dirty="0" smtClean="0"/>
              <a:t>:</a:t>
            </a:r>
          </a:p>
          <a:p>
            <a:pPr marL="274320" algn="just" eaLnBrk="1" fontAlgn="auto" hangingPunct="1">
              <a:spcAft>
                <a:spcPts val="0"/>
              </a:spcAft>
              <a:defRPr/>
            </a:pPr>
            <a:r>
              <a:rPr lang="bg-BG" sz="2800" b="1" dirty="0" smtClean="0"/>
              <a:t>3. Постигане на по-добро здраве и бъдеще на нацията чрез превантивни и профилактични грижи за майките и децата както и за всички обществени групи, които имат повишена необходимост от професионална помощ и грижи.</a:t>
            </a:r>
          </a:p>
          <a:p>
            <a:pPr marL="274320" algn="just" eaLnBrk="1" fontAlgn="auto" hangingPunct="1">
              <a:spcAft>
                <a:spcPts val="0"/>
              </a:spcAft>
              <a:defRPr/>
            </a:pPr>
            <a:r>
              <a:rPr lang="bg-BG" sz="2800" b="1" dirty="0" smtClean="0"/>
              <a:t>4. Осигуряване на по-добра национална здравна сигурност</a:t>
            </a:r>
            <a:endParaRPr lang="bg-BG" sz="2800" b="1" dirty="0"/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sz="1800" dirty="0"/>
              <a:t>Проект</a:t>
            </a:r>
            <a:r>
              <a:rPr lang="bg-BG" sz="2800" dirty="0"/>
              <a:t/>
            </a:r>
            <a:br>
              <a:rPr lang="bg-BG" sz="2800" dirty="0"/>
            </a:br>
            <a:r>
              <a:rPr lang="bg-BG" sz="2800" dirty="0"/>
              <a:t>стратегия за развитие на здравните грижи в р </a:t>
            </a:r>
            <a:r>
              <a:rPr lang="bg-BG" sz="2800" dirty="0" err="1"/>
              <a:t>българия</a:t>
            </a:r>
            <a:r>
              <a:rPr lang="bg-BG" sz="2800" dirty="0"/>
              <a:t> 2012-2020</a:t>
            </a:r>
          </a:p>
        </p:txBody>
      </p:sp>
    </p:spTree>
    <p:extLst>
      <p:ext uri="{BB962C8B-B14F-4D97-AF65-F5344CB8AC3E}">
        <p14:creationId xmlns:p14="http://schemas.microsoft.com/office/powerpoint/2010/main" val="367379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eaLnBrk="1" fontAlgn="auto" hangingPunct="1">
              <a:spcAft>
                <a:spcPts val="0"/>
              </a:spcAft>
              <a:defRPr/>
            </a:pPr>
            <a:r>
              <a:rPr lang="bg-BG" sz="2600" dirty="0" smtClean="0">
                <a:solidFill>
                  <a:srgbClr val="FF0000"/>
                </a:solidFill>
              </a:rPr>
              <a:t>По отношение на качеството на здравните грижи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bg-BG" sz="2600" dirty="0" smtClean="0"/>
              <a:t>- Приемане на национални стандарти по здравни грижи;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bg-BG" sz="2600" dirty="0" smtClean="0"/>
              <a:t>- Изискване за задължително минимално съотношение на професионалистите по здравни грижи спрямо броя и тежестта на пациентите;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bg-BG" sz="2600" dirty="0" smtClean="0"/>
              <a:t>- Приемане и утвърждаване от Министъра на здравеопазването на Правила за добра здравна грижи и контрол по спазването им.</a:t>
            </a:r>
            <a:endParaRPr lang="bg-BG" sz="2600" dirty="0"/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sz="1600" dirty="0"/>
              <a:t>Проект</a:t>
            </a:r>
            <a:r>
              <a:rPr lang="bg-BG" dirty="0"/>
              <a:t/>
            </a:r>
            <a:br>
              <a:rPr lang="bg-BG" dirty="0"/>
            </a:br>
            <a:r>
              <a:rPr lang="bg-BG" sz="2800" dirty="0"/>
              <a:t>стратегия за развитие на здравните грижи в р </a:t>
            </a:r>
            <a:r>
              <a:rPr lang="bg-BG" sz="2800" dirty="0" err="1"/>
              <a:t>българия</a:t>
            </a:r>
            <a:r>
              <a:rPr lang="bg-BG" sz="2800" dirty="0"/>
              <a:t> </a:t>
            </a:r>
            <a:r>
              <a:rPr lang="bg-BG" sz="2800" dirty="0" smtClean="0"/>
              <a:t>2012-2020-действия</a:t>
            </a:r>
            <a:endParaRPr lang="bg-BG" sz="2800" dirty="0"/>
          </a:p>
        </p:txBody>
      </p:sp>
    </p:spTree>
    <p:extLst>
      <p:ext uri="{BB962C8B-B14F-4D97-AF65-F5344CB8AC3E}">
        <p14:creationId xmlns:p14="http://schemas.microsoft.com/office/powerpoint/2010/main" val="27531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74320" eaLnBrk="1" fontAlgn="auto" hangingPunct="1">
              <a:spcAft>
                <a:spcPts val="0"/>
              </a:spcAft>
              <a:defRPr/>
            </a:pPr>
            <a:r>
              <a:rPr lang="bg-BG" sz="2200" dirty="0" smtClean="0">
                <a:solidFill>
                  <a:srgbClr val="FF0000"/>
                </a:solidFill>
              </a:rPr>
              <a:t>По отношение на човешкия ресурс: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bg-BG" sz="2200" dirty="0" smtClean="0">
                <a:solidFill>
                  <a:schemeClr val="tx1"/>
                </a:solidFill>
              </a:rPr>
              <a:t>- Регламентиране на отговорности в длъжностните характеристики в зависимост от квалификацията на кадрите;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bg-BG" sz="2200" dirty="0" smtClean="0">
                <a:solidFill>
                  <a:schemeClr val="tx1"/>
                </a:solidFill>
              </a:rPr>
              <a:t>-</a:t>
            </a:r>
            <a:r>
              <a:rPr lang="bg-BG" sz="2200" dirty="0" smtClean="0">
                <a:solidFill>
                  <a:srgbClr val="FF0000"/>
                </a:solidFill>
              </a:rPr>
              <a:t>Промяна в ЗЛЗ относно статута на ръководителите по здравни грижи, възлагане на правомощия и отговорности за автономно управление на здравните грижи;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bg-BG" sz="2200" dirty="0" smtClean="0">
                <a:solidFill>
                  <a:schemeClr val="tx1"/>
                </a:solidFill>
              </a:rPr>
              <a:t>Създаване на Отдел по Здравни грижи към Министерството на здравеопазването;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bg-BG" sz="2200" dirty="0" smtClean="0">
                <a:solidFill>
                  <a:schemeClr val="tx1"/>
                </a:solidFill>
              </a:rPr>
              <a:t>Въвеждане на Досие за здравни грижи и актуализиране на документите, водени от професионалистите по здравни грижи</a:t>
            </a:r>
            <a:endParaRPr lang="bg-BG" sz="2200" dirty="0">
              <a:solidFill>
                <a:schemeClr val="tx1"/>
              </a:solidFill>
            </a:endParaRPr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sz="1600" dirty="0"/>
              <a:t>Проект</a:t>
            </a:r>
            <a:r>
              <a:rPr lang="bg-BG" dirty="0"/>
              <a:t/>
            </a:r>
            <a:br>
              <a:rPr lang="bg-BG" dirty="0"/>
            </a:br>
            <a:r>
              <a:rPr lang="bg-BG" sz="2800" dirty="0"/>
              <a:t>стратегия за развитие на здравните грижи в р </a:t>
            </a:r>
            <a:r>
              <a:rPr lang="bg-BG" sz="2800" dirty="0" err="1"/>
              <a:t>българия</a:t>
            </a:r>
            <a:r>
              <a:rPr lang="bg-BG" sz="2800" dirty="0"/>
              <a:t> </a:t>
            </a:r>
            <a:r>
              <a:rPr lang="bg-BG" sz="2800" dirty="0" smtClean="0"/>
              <a:t>2012-2020-действия</a:t>
            </a:r>
            <a:endParaRPr lang="bg-BG" sz="2800" dirty="0"/>
          </a:p>
        </p:txBody>
      </p:sp>
    </p:spTree>
    <p:extLst>
      <p:ext uri="{BB962C8B-B14F-4D97-AF65-F5344CB8AC3E}">
        <p14:creationId xmlns:p14="http://schemas.microsoft.com/office/powerpoint/2010/main" val="244212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Закон за лечебните заведения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/>
              <a:t>Чл. 17а.</a:t>
            </a:r>
            <a:r>
              <a:rPr lang="ru-RU" dirty="0"/>
              <a:t> (Нов - ДВ, </a:t>
            </a:r>
            <a:r>
              <a:rPr lang="ru-RU" dirty="0" err="1"/>
              <a:t>бр</a:t>
            </a:r>
            <a:r>
              <a:rPr lang="ru-RU" dirty="0"/>
              <a:t>. 59 от 2007 г., в сила от 20.07.2007 г.) (1) (Изм. и доп. - ДВ, </a:t>
            </a:r>
            <a:r>
              <a:rPr lang="ru-RU" dirty="0" err="1"/>
              <a:t>бр</a:t>
            </a:r>
            <a:r>
              <a:rPr lang="ru-RU" dirty="0"/>
              <a:t>. 72 от 2015 г.) В </a:t>
            </a:r>
            <a:r>
              <a:rPr lang="ru-RU" dirty="0" err="1"/>
              <a:t>медицинския</a:t>
            </a:r>
            <a:r>
              <a:rPr lang="ru-RU" dirty="0"/>
              <a:t>, медико-</a:t>
            </a:r>
            <a:r>
              <a:rPr lang="ru-RU" dirty="0" err="1"/>
              <a:t>денталния</a:t>
            </a:r>
            <a:r>
              <a:rPr lang="ru-RU" dirty="0"/>
              <a:t> и </a:t>
            </a:r>
            <a:r>
              <a:rPr lang="ru-RU" dirty="0" err="1"/>
              <a:t>диагностично-консултативния</a:t>
            </a:r>
            <a:r>
              <a:rPr lang="ru-RU" dirty="0"/>
              <a:t> </a:t>
            </a:r>
            <a:r>
              <a:rPr lang="ru-RU" dirty="0" err="1"/>
              <a:t>център</a:t>
            </a:r>
            <a:r>
              <a:rPr lang="ru-RU" dirty="0"/>
              <a:t> </a:t>
            </a:r>
            <a:r>
              <a:rPr lang="ru-RU" dirty="0" err="1"/>
              <a:t>могат</a:t>
            </a:r>
            <a:r>
              <a:rPr lang="ru-RU" dirty="0"/>
              <a:t> да се </a:t>
            </a:r>
            <a:r>
              <a:rPr lang="ru-RU" dirty="0" err="1"/>
              <a:t>разкриват</a:t>
            </a:r>
            <a:r>
              <a:rPr lang="ru-RU" dirty="0"/>
              <a:t> звена, в които </a:t>
            </a:r>
            <a:r>
              <a:rPr lang="ru-RU" dirty="0" err="1"/>
              <a:t>лекарски</a:t>
            </a:r>
            <a:r>
              <a:rPr lang="ru-RU" dirty="0"/>
              <a:t> </a:t>
            </a:r>
            <a:r>
              <a:rPr lang="ru-RU" dirty="0" err="1"/>
              <a:t>асистенти</a:t>
            </a:r>
            <a:r>
              <a:rPr lang="ru-RU" dirty="0"/>
              <a:t>, медицински </a:t>
            </a:r>
            <a:r>
              <a:rPr lang="ru-RU" dirty="0" err="1"/>
              <a:t>сестри</a:t>
            </a:r>
            <a:r>
              <a:rPr lang="ru-RU" dirty="0"/>
              <a:t> или акушерки </a:t>
            </a:r>
            <a:r>
              <a:rPr lang="ru-RU" b="1" dirty="0" err="1">
                <a:solidFill>
                  <a:srgbClr val="FF0000"/>
                </a:solidFill>
              </a:rPr>
              <a:t>самостоятелно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оказват</a:t>
            </a:r>
            <a:r>
              <a:rPr lang="ru-RU" b="1" dirty="0">
                <a:solidFill>
                  <a:srgbClr val="FF0000"/>
                </a:solidFill>
              </a:rPr>
              <a:t> здравни грижи.</a:t>
            </a:r>
          </a:p>
          <a:p>
            <a:r>
              <a:rPr lang="ru-RU" dirty="0"/>
              <a:t>(2) </a:t>
            </a:r>
            <a:r>
              <a:rPr lang="ru-RU" dirty="0" err="1"/>
              <a:t>Видовете</a:t>
            </a:r>
            <a:r>
              <a:rPr lang="ru-RU" dirty="0"/>
              <a:t> </a:t>
            </a:r>
            <a:r>
              <a:rPr lang="ru-RU" dirty="0" err="1"/>
              <a:t>дейности</a:t>
            </a:r>
            <a:r>
              <a:rPr lang="ru-RU" dirty="0"/>
              <a:t>, които се </a:t>
            </a:r>
            <a:r>
              <a:rPr lang="ru-RU" dirty="0" err="1"/>
              <a:t>извършват</a:t>
            </a:r>
            <a:r>
              <a:rPr lang="ru-RU" dirty="0"/>
              <a:t> в </a:t>
            </a:r>
            <a:r>
              <a:rPr lang="ru-RU" dirty="0" err="1"/>
              <a:t>звената</a:t>
            </a:r>
            <a:r>
              <a:rPr lang="ru-RU" dirty="0"/>
              <a:t> по ал. 1, се определят в </a:t>
            </a:r>
            <a:r>
              <a:rPr lang="ru-RU" dirty="0" err="1"/>
              <a:t>съответствие</a:t>
            </a:r>
            <a:r>
              <a:rPr lang="ru-RU" dirty="0"/>
              <a:t> с </a:t>
            </a:r>
            <a:r>
              <a:rPr lang="ru-RU" dirty="0" err="1"/>
              <a:t>наредбата</a:t>
            </a:r>
            <a:r>
              <a:rPr lang="ru-RU" dirty="0"/>
              <a:t> по чл. 7, ал. 1 от Закона за </a:t>
            </a:r>
            <a:r>
              <a:rPr lang="ru-RU" dirty="0" err="1"/>
              <a:t>съсловната</a:t>
            </a:r>
            <a:r>
              <a:rPr lang="ru-RU" dirty="0"/>
              <a:t> организация на </a:t>
            </a:r>
            <a:r>
              <a:rPr lang="ru-RU" dirty="0" err="1"/>
              <a:t>медицинските</a:t>
            </a:r>
            <a:r>
              <a:rPr lang="ru-RU" dirty="0"/>
              <a:t> </a:t>
            </a:r>
            <a:r>
              <a:rPr lang="ru-RU" dirty="0" err="1"/>
              <a:t>сестри</a:t>
            </a:r>
            <a:r>
              <a:rPr lang="ru-RU" dirty="0"/>
              <a:t>, </a:t>
            </a:r>
            <a:r>
              <a:rPr lang="ru-RU" dirty="0" err="1"/>
              <a:t>акушерките</a:t>
            </a:r>
            <a:r>
              <a:rPr lang="ru-RU" dirty="0"/>
              <a:t> и </a:t>
            </a:r>
            <a:r>
              <a:rPr lang="ru-RU" dirty="0" err="1"/>
              <a:t>асоциираните</a:t>
            </a:r>
            <a:r>
              <a:rPr lang="ru-RU" dirty="0"/>
              <a:t> медицински </a:t>
            </a:r>
            <a:r>
              <a:rPr lang="ru-RU" dirty="0" err="1"/>
              <a:t>специалисти</a:t>
            </a:r>
            <a:r>
              <a:rPr lang="ru-RU" dirty="0"/>
              <a:t>.</a:t>
            </a:r>
          </a:p>
          <a:p>
            <a:r>
              <a:rPr lang="ru-RU" dirty="0"/>
              <a:t>(3) (Изм. - ДВ, </a:t>
            </a:r>
            <a:r>
              <a:rPr lang="ru-RU" dirty="0" err="1"/>
              <a:t>бр</a:t>
            </a:r>
            <a:r>
              <a:rPr lang="ru-RU" dirty="0"/>
              <a:t>. 72 от 2015 г.) </a:t>
            </a:r>
            <a:r>
              <a:rPr lang="ru-RU" dirty="0" err="1"/>
              <a:t>Звената</a:t>
            </a:r>
            <a:r>
              <a:rPr lang="ru-RU" dirty="0"/>
              <a:t> по ал. 1 се </a:t>
            </a:r>
            <a:r>
              <a:rPr lang="ru-RU" dirty="0" err="1"/>
              <a:t>ръководят</a:t>
            </a:r>
            <a:r>
              <a:rPr lang="ru-RU" dirty="0"/>
              <a:t> от лица с </a:t>
            </a:r>
            <a:r>
              <a:rPr lang="ru-RU" dirty="0" err="1"/>
              <a:t>образователно-квалификационна</a:t>
            </a:r>
            <a:r>
              <a:rPr lang="ru-RU" dirty="0"/>
              <a:t> степен "</a:t>
            </a:r>
            <a:r>
              <a:rPr lang="ru-RU" dirty="0" err="1"/>
              <a:t>бакалавър</a:t>
            </a:r>
            <a:r>
              <a:rPr lang="ru-RU" dirty="0"/>
              <a:t>" по </a:t>
            </a:r>
            <a:r>
              <a:rPr lang="ru-RU" dirty="0" err="1"/>
              <a:t>специалностите</a:t>
            </a:r>
            <a:r>
              <a:rPr lang="ru-RU" dirty="0"/>
              <a:t> "</a:t>
            </a:r>
            <a:r>
              <a:rPr lang="ru-RU" dirty="0" err="1"/>
              <a:t>лекарски</a:t>
            </a:r>
            <a:r>
              <a:rPr lang="ru-RU" dirty="0"/>
              <a:t> </a:t>
            </a:r>
            <a:r>
              <a:rPr lang="ru-RU" dirty="0" err="1"/>
              <a:t>асистент</a:t>
            </a:r>
            <a:r>
              <a:rPr lang="ru-RU" dirty="0"/>
              <a:t>", "</a:t>
            </a:r>
            <a:r>
              <a:rPr lang="ru-RU" dirty="0" err="1"/>
              <a:t>медицинска</a:t>
            </a:r>
            <a:r>
              <a:rPr lang="ru-RU" dirty="0"/>
              <a:t> сестра" или "акушерка" и с </a:t>
            </a:r>
            <a:r>
              <a:rPr lang="ru-RU" dirty="0" err="1"/>
              <a:t>професионален</a:t>
            </a:r>
            <a:r>
              <a:rPr lang="ru-RU" dirty="0"/>
              <a:t> стаж не </a:t>
            </a:r>
            <a:r>
              <a:rPr lang="ru-RU" dirty="0" err="1"/>
              <a:t>по-малко</a:t>
            </a:r>
            <a:r>
              <a:rPr lang="ru-RU" dirty="0"/>
              <a:t> от две </a:t>
            </a:r>
            <a:r>
              <a:rPr lang="ru-RU" dirty="0" err="1"/>
              <a:t>години</a:t>
            </a:r>
            <a:r>
              <a:rPr lang="ru-RU" dirty="0"/>
              <a:t>.</a:t>
            </a:r>
          </a:p>
          <a:p>
            <a:r>
              <a:rPr lang="ru-RU" dirty="0"/>
              <a:t>(4) </a:t>
            </a:r>
            <a:r>
              <a:rPr lang="ru-RU" dirty="0" err="1"/>
              <a:t>Редът</a:t>
            </a:r>
            <a:r>
              <a:rPr lang="ru-RU" dirty="0"/>
              <a:t> за </a:t>
            </a:r>
            <a:r>
              <a:rPr lang="ru-RU" dirty="0" err="1"/>
              <a:t>извършване</a:t>
            </a:r>
            <a:r>
              <a:rPr lang="ru-RU" dirty="0"/>
              <a:t> на </a:t>
            </a:r>
            <a:r>
              <a:rPr lang="ru-RU" dirty="0" err="1"/>
              <a:t>дейностите</a:t>
            </a:r>
            <a:r>
              <a:rPr lang="ru-RU" dirty="0"/>
              <a:t> в </a:t>
            </a:r>
            <a:r>
              <a:rPr lang="ru-RU" dirty="0" err="1"/>
              <a:t>звената</a:t>
            </a:r>
            <a:r>
              <a:rPr lang="ru-RU" dirty="0"/>
              <a:t> по ал. 1 се </a:t>
            </a:r>
            <a:r>
              <a:rPr lang="ru-RU" dirty="0" err="1"/>
              <a:t>определя</a:t>
            </a:r>
            <a:r>
              <a:rPr lang="ru-RU" dirty="0"/>
              <a:t> с </a:t>
            </a:r>
            <a:r>
              <a:rPr lang="ru-RU" dirty="0" err="1"/>
              <a:t>правилника</a:t>
            </a:r>
            <a:r>
              <a:rPr lang="ru-RU" dirty="0"/>
              <a:t> за </a:t>
            </a:r>
            <a:r>
              <a:rPr lang="ru-RU" dirty="0" err="1"/>
              <a:t>устройството</a:t>
            </a:r>
            <a:r>
              <a:rPr lang="ru-RU" dirty="0"/>
              <a:t>, </a:t>
            </a:r>
            <a:r>
              <a:rPr lang="ru-RU" dirty="0" err="1"/>
              <a:t>дейността</a:t>
            </a:r>
            <a:r>
              <a:rPr lang="ru-RU" dirty="0"/>
              <a:t> и </a:t>
            </a:r>
            <a:r>
              <a:rPr lang="ru-RU" dirty="0" err="1"/>
              <a:t>вътрешния</a:t>
            </a:r>
            <a:r>
              <a:rPr lang="ru-RU" dirty="0"/>
              <a:t> </a:t>
            </a:r>
            <a:r>
              <a:rPr lang="ru-RU" dirty="0" err="1"/>
              <a:t>ред</a:t>
            </a:r>
            <a:r>
              <a:rPr lang="ru-RU" dirty="0"/>
              <a:t> на </a:t>
            </a:r>
            <a:r>
              <a:rPr lang="ru-RU" dirty="0" err="1"/>
              <a:t>съответното</a:t>
            </a:r>
            <a:r>
              <a:rPr lang="ru-RU" dirty="0"/>
              <a:t> </a:t>
            </a:r>
            <a:r>
              <a:rPr lang="ru-RU" dirty="0" err="1"/>
              <a:t>лечебно</a:t>
            </a:r>
            <a:r>
              <a:rPr lang="ru-RU" dirty="0"/>
              <a:t> заведение.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61303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algn="ctr" eaLnBrk="1" fontAlgn="auto" hangingPunct="1">
              <a:spcAft>
                <a:spcPts val="0"/>
              </a:spcAft>
              <a:defRPr/>
            </a:pPr>
            <a:r>
              <a:rPr lang="bg-BG" sz="3600" dirty="0" smtClean="0"/>
              <a:t>От казаното дотук, кои са основните аспекти, даващи очертанията, базата за автономност на професията „медицинска сестра“???</a:t>
            </a:r>
            <a:endParaRPr lang="bg-BG" sz="3600" dirty="0"/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1315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eaLnBrk="1" fontAlgn="auto" hangingPunct="1">
              <a:spcAft>
                <a:spcPts val="0"/>
              </a:spcAft>
              <a:defRPr/>
            </a:pPr>
            <a:endParaRPr lang="bg-BG" sz="3600" dirty="0" smtClean="0"/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bg-BG" sz="3600" dirty="0" smtClean="0"/>
              <a:t>Сестрински процес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bg-BG" sz="3600" dirty="0" smtClean="0"/>
              <a:t>Сестринска диагноза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bg-BG" sz="3600" dirty="0" smtClean="0"/>
              <a:t>Сестринска документация</a:t>
            </a:r>
            <a:endParaRPr lang="bg-BG" sz="3600" dirty="0"/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2960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763688" y="332656"/>
            <a:ext cx="7488832" cy="1894362"/>
          </a:xfrm>
        </p:spPr>
        <p:txBody>
          <a:bodyPr>
            <a:normAutofit/>
          </a:bodyPr>
          <a:lstStyle/>
          <a:p>
            <a:r>
              <a:rPr lang="bg-BG" sz="2800" dirty="0" smtClean="0"/>
              <a:t>Съвременните здравни грижи – трудности и предизвикателства</a:t>
            </a:r>
            <a:br>
              <a:rPr lang="bg-BG" sz="2800" dirty="0" smtClean="0"/>
            </a:br>
            <a:r>
              <a:rPr lang="bg-BG" sz="2400" dirty="0" smtClean="0"/>
              <a:t/>
            </a:r>
            <a:br>
              <a:rPr lang="bg-BG" sz="2400" dirty="0" smtClean="0"/>
            </a:br>
            <a:endParaRPr lang="bg-BG" sz="2400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835696" y="1700808"/>
            <a:ext cx="6462464" cy="504056"/>
          </a:xfrm>
        </p:spPr>
        <p:txBody>
          <a:bodyPr/>
          <a:lstStyle/>
          <a:p>
            <a:r>
              <a:rPr lang="bg-BG" dirty="0" smtClean="0"/>
              <a:t>Доц. Макрета Драганова, дмн</a:t>
            </a:r>
            <a:endParaRPr lang="bg-BG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950088842"/>
              </p:ext>
            </p:extLst>
          </p:nvPr>
        </p:nvGraphicFramePr>
        <p:xfrm>
          <a:off x="1763688" y="2276872"/>
          <a:ext cx="734481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764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51F3460-00DD-4BE4-A35A-44D796A9B3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A51F3460-00DD-4BE4-A35A-44D796A9B3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CBC3103-DC30-4ABB-BAF1-25B30FC106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graphicEl>
                                              <a:dgm id="{3CBC3103-DC30-4ABB-BAF1-25B30FC106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6773421-38F3-4508-98F9-4CCE09C440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56773421-38F3-4508-98F9-4CCE09C440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B2BE93D-C7DE-4B87-8D7C-0BEF338AC8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DB2BE93D-C7DE-4B87-8D7C-0BEF338AC8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62A59E8-F1FD-4F7A-9F75-4F2FF8A524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962A59E8-F1FD-4F7A-9F75-4F2FF8A524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4B55210-808A-4292-9E82-F2E1B06CFC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94B55210-808A-4292-9E82-F2E1B06CFC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5D36C36-B5D8-46B4-B3E8-B8CAB5E67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>
                                            <p:graphicEl>
                                              <a:dgm id="{55D36C36-B5D8-46B4-B3E8-B8CAB5E67E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Аспекти на предизвикателствата….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bg-BG" b="1" dirty="0" smtClean="0">
                <a:solidFill>
                  <a:srgbClr val="FF0000"/>
                </a:solidFill>
              </a:rPr>
              <a:t>Задълбочаване на недостига на персонал </a:t>
            </a:r>
          </a:p>
          <a:p>
            <a:pPr marL="0" indent="0">
              <a:buNone/>
            </a:pPr>
            <a:r>
              <a:rPr lang="bg-BG" dirty="0"/>
              <a:t>	</a:t>
            </a:r>
            <a:r>
              <a:rPr lang="bg-BG" dirty="0" smtClean="0"/>
              <a:t>До </a:t>
            </a:r>
            <a:r>
              <a:rPr lang="bg-BG" dirty="0"/>
              <a:t>2020 ЕС </a:t>
            </a:r>
            <a:r>
              <a:rPr lang="bg-BG" dirty="0" smtClean="0"/>
              <a:t>очаква </a:t>
            </a:r>
            <a:r>
              <a:rPr lang="ru-RU" dirty="0" err="1" smtClean="0"/>
              <a:t>недостиг</a:t>
            </a:r>
            <a:r>
              <a:rPr lang="ru-RU" dirty="0" smtClean="0"/>
              <a:t> </a:t>
            </a:r>
            <a:r>
              <a:rPr lang="ru-RU" dirty="0"/>
              <a:t>на 2 000 000 </a:t>
            </a:r>
            <a:r>
              <a:rPr lang="ru-RU" dirty="0" smtClean="0"/>
              <a:t>здравни </a:t>
            </a:r>
            <a:r>
              <a:rPr lang="bg-BG" dirty="0" smtClean="0"/>
              <a:t>професионалисти;</a:t>
            </a:r>
          </a:p>
          <a:p>
            <a:r>
              <a:rPr lang="bg-BG" b="1" dirty="0" smtClean="0">
                <a:solidFill>
                  <a:srgbClr val="FF0000"/>
                </a:solidFill>
              </a:rPr>
              <a:t>Работа в условия на риск от страна на пациентите</a:t>
            </a:r>
          </a:p>
          <a:p>
            <a:pPr marL="0" indent="0">
              <a:buNone/>
            </a:pPr>
            <a:r>
              <a:rPr lang="bg-BG" dirty="0" smtClean="0"/>
              <a:t>	Резултат</a:t>
            </a:r>
            <a:r>
              <a:rPr lang="bg-BG" dirty="0"/>
              <a:t>: посегателствата </a:t>
            </a:r>
            <a:r>
              <a:rPr lang="bg-BG" dirty="0" smtClean="0"/>
              <a:t>върху</a:t>
            </a:r>
          </a:p>
          <a:p>
            <a:pPr marL="0" indent="0">
              <a:buNone/>
            </a:pPr>
            <a:r>
              <a:rPr lang="bg-BG" dirty="0" smtClean="0"/>
              <a:t> медици </a:t>
            </a:r>
            <a:r>
              <a:rPr lang="bg-BG" dirty="0"/>
              <a:t>са </a:t>
            </a:r>
            <a:r>
              <a:rPr lang="bg-BG" dirty="0" smtClean="0"/>
              <a:t>криминализирани;</a:t>
            </a:r>
          </a:p>
          <a:p>
            <a:pPr marL="0" indent="0">
              <a:buNone/>
            </a:pPr>
            <a:endParaRPr lang="bg-BG" b="1" dirty="0" smtClean="0"/>
          </a:p>
          <a:p>
            <a:pPr marL="0" indent="0">
              <a:buNone/>
            </a:pPr>
            <a:r>
              <a:rPr lang="bg-BG" b="1" dirty="0" smtClean="0"/>
              <a:t>Работа в условия на конкуренция</a:t>
            </a:r>
          </a:p>
          <a:p>
            <a:pPr marL="0" indent="0">
              <a:buNone/>
            </a:pPr>
            <a:endParaRPr lang="bg-BG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933056"/>
            <a:ext cx="1917800" cy="1797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008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Аспекти на предизвикателствата..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bg-BG" sz="2800" dirty="0" smtClean="0"/>
              <a:t>Новите възможности за реализация на ПЗГ</a:t>
            </a:r>
          </a:p>
          <a:p>
            <a:pPr marL="0" indent="0">
              <a:buNone/>
            </a:pPr>
            <a:r>
              <a:rPr lang="bg-BG" sz="2800" dirty="0"/>
              <a:t> </a:t>
            </a:r>
            <a:r>
              <a:rPr lang="bg-BG" sz="2800" dirty="0" smtClean="0"/>
              <a:t>- </a:t>
            </a:r>
            <a:r>
              <a:rPr lang="bg-BG" sz="2800" b="1" dirty="0" err="1" smtClean="0">
                <a:solidFill>
                  <a:srgbClr val="FF0000"/>
                </a:solidFill>
              </a:rPr>
              <a:t>Перфузионист</a:t>
            </a:r>
            <a:r>
              <a:rPr lang="bg-BG" sz="2800" b="1" dirty="0" smtClean="0">
                <a:solidFill>
                  <a:srgbClr val="FF0000"/>
                </a:solidFill>
              </a:rPr>
              <a:t> ????</a:t>
            </a:r>
          </a:p>
          <a:p>
            <a:pPr marL="0" indent="0">
              <a:buNone/>
            </a:pPr>
            <a:r>
              <a:rPr lang="bg-BG" sz="2800" dirty="0"/>
              <a:t>	</a:t>
            </a:r>
            <a:r>
              <a:rPr lang="bg-BG" sz="2800" dirty="0" smtClean="0"/>
              <a:t>- медицинска сестра, специално обучена за апаратно поддържане на </a:t>
            </a:r>
            <a:r>
              <a:rPr lang="bg-BG" sz="2800" dirty="0" err="1" smtClean="0"/>
              <a:t>извънтелесно</a:t>
            </a:r>
            <a:r>
              <a:rPr lang="bg-BG" sz="2800" dirty="0" smtClean="0"/>
              <a:t> кръвообращение</a:t>
            </a:r>
          </a:p>
          <a:p>
            <a:pPr>
              <a:buFontTx/>
              <a:buChar char="-"/>
            </a:pPr>
            <a:endParaRPr lang="bg-BG" sz="2800" b="1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bg-BG" sz="2800" b="1" smtClean="0">
                <a:solidFill>
                  <a:srgbClr val="FF0000"/>
                </a:solidFill>
              </a:rPr>
              <a:t>Обучителна сестра ???</a:t>
            </a:r>
            <a:endParaRPr lang="bg-BG" sz="2800" b="1" dirty="0" smtClean="0">
              <a:solidFill>
                <a:srgbClr val="FF0000"/>
              </a:solidFill>
            </a:endParaRPr>
          </a:p>
          <a:p>
            <a:pPr marL="365760" lvl="1" indent="0">
              <a:buNone/>
            </a:pPr>
            <a:r>
              <a:rPr lang="bg-BG" b="1" dirty="0" smtClean="0">
                <a:solidFill>
                  <a:srgbClr val="FF0000"/>
                </a:solidFill>
              </a:rPr>
              <a:t>………………………………………………………………….</a:t>
            </a:r>
            <a:endParaRPr lang="bg-BG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95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Предизвикателства…………………..</a:t>
            </a:r>
            <a:endParaRPr lang="bg-BG" dirty="0"/>
          </a:p>
        </p:txBody>
      </p:sp>
      <p:graphicFrame>
        <p:nvGraphicFramePr>
          <p:cNvPr id="4" name="Контейнер за съдържани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764382848"/>
              </p:ext>
            </p:extLst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953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От тук следва……………………………..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bg-BG" dirty="0" smtClean="0"/>
              <a:t>Нарастване на недоверието между членовете на екипите;</a:t>
            </a:r>
          </a:p>
          <a:p>
            <a:r>
              <a:rPr lang="bg-BG" dirty="0" smtClean="0"/>
              <a:t>Създаване на предпоставки за:</a:t>
            </a:r>
          </a:p>
          <a:p>
            <a:pPr lvl="1"/>
            <a:r>
              <a:rPr lang="bg-BG" dirty="0" smtClean="0"/>
              <a:t>- </a:t>
            </a:r>
            <a:r>
              <a:rPr lang="bg-BG" b="1" dirty="0" smtClean="0"/>
              <a:t>агресивно поведение на работното място;</a:t>
            </a:r>
          </a:p>
          <a:p>
            <a:pPr lvl="1"/>
            <a:r>
              <a:rPr lang="bg-BG" b="1" dirty="0" smtClean="0"/>
              <a:t>- </a:t>
            </a:r>
            <a:r>
              <a:rPr lang="bg-BG" sz="2400" b="1" dirty="0" smtClean="0"/>
              <a:t>професионално лицемерие;</a:t>
            </a:r>
          </a:p>
          <a:p>
            <a:pPr lvl="1"/>
            <a:r>
              <a:rPr lang="bg-BG" b="1" dirty="0" smtClean="0"/>
              <a:t>- нелоялна конкуренция;</a:t>
            </a:r>
          </a:p>
          <a:p>
            <a:pPr lvl="1"/>
            <a:r>
              <a:rPr lang="bg-BG" b="1" dirty="0" smtClean="0"/>
              <a:t>- влошена „ХИГИЕНА“ на  междуличностни комуникации;</a:t>
            </a:r>
          </a:p>
          <a:p>
            <a:pPr lvl="1"/>
            <a:r>
              <a:rPr lang="bg-BG" b="1" dirty="0" smtClean="0"/>
              <a:t>- физическо и психическо изтощение на професионалистите по здравни грижи</a:t>
            </a:r>
            <a:r>
              <a:rPr lang="bg-BG" dirty="0" smtClean="0"/>
              <a:t>;</a:t>
            </a:r>
          </a:p>
          <a:p>
            <a:pPr lvl="1"/>
            <a:r>
              <a:rPr lang="bg-BG" dirty="0" smtClean="0"/>
              <a:t>…………………………………………………………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41448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/>
              <a:t>Акушерката</a:t>
            </a:r>
            <a:r>
              <a:rPr lang="ru-RU" b="1" dirty="0"/>
              <a:t> </a:t>
            </a:r>
            <a:r>
              <a:rPr lang="ru-RU" b="1" dirty="0" err="1"/>
              <a:t>Емилия</a:t>
            </a:r>
            <a:r>
              <a:rPr lang="ru-RU" b="1" dirty="0"/>
              <a:t> </a:t>
            </a:r>
            <a:r>
              <a:rPr lang="ru-RU" b="1" dirty="0" err="1"/>
              <a:t>Ковачева</a:t>
            </a:r>
            <a:r>
              <a:rPr lang="ru-RU" b="1" dirty="0"/>
              <a:t> е </a:t>
            </a:r>
            <a:r>
              <a:rPr lang="ru-RU" b="1" dirty="0" err="1"/>
              <a:t>осъдена</a:t>
            </a:r>
            <a:r>
              <a:rPr lang="ru-RU" b="1" dirty="0"/>
              <a:t> на 18 </a:t>
            </a:r>
            <a:r>
              <a:rPr lang="ru-RU" b="1" dirty="0" err="1"/>
              <a:t>години</a:t>
            </a:r>
            <a:r>
              <a:rPr lang="ru-RU" b="1" dirty="0"/>
              <a:t> затвор</a:t>
            </a:r>
            <a:endParaRPr lang="bg-BG" dirty="0"/>
          </a:p>
        </p:txBody>
      </p:sp>
      <p:pic>
        <p:nvPicPr>
          <p:cNvPr id="2051" name="Picture 3" descr="C:\Users\PC\Pictures\ЕК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16832"/>
            <a:ext cx="7344816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35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Предпоставки за лицемерно поведение на работното място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bg-BG" dirty="0"/>
          </a:p>
        </p:txBody>
      </p:sp>
      <p:graphicFrame>
        <p:nvGraphicFramePr>
          <p:cNvPr id="4" name="Диаграма 3"/>
          <p:cNvGraphicFramePr/>
          <p:nvPr>
            <p:extLst>
              <p:ext uri="{D42A27DB-BD31-4B8C-83A1-F6EECF244321}">
                <p14:modId xmlns:p14="http://schemas.microsoft.com/office/powerpoint/2010/main" val="2825905001"/>
              </p:ext>
            </p:extLst>
          </p:nvPr>
        </p:nvGraphicFramePr>
        <p:xfrm>
          <a:off x="1403648" y="1628800"/>
          <a:ext cx="648072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744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600" dirty="0" smtClean="0"/>
              <a:t>Всичко това води до:</a:t>
            </a:r>
            <a:endParaRPr lang="bg-BG" sz="36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bg-BG" dirty="0" smtClean="0"/>
          </a:p>
          <a:p>
            <a:pPr marL="0" indent="0" algn="ctr">
              <a:buNone/>
            </a:pPr>
            <a:r>
              <a:rPr lang="bg-BG" sz="4000" dirty="0" smtClean="0"/>
              <a:t>ТРУДНОСТИ ПРИ ОСЪЩЕСТВЯВАНЕ НА ПРОФЕСИОНАЛНИТЕ ЗАДЪЛЖЕНИЯ!!!</a:t>
            </a:r>
          </a:p>
          <a:p>
            <a:pPr marL="0" indent="0" algn="ctr">
              <a:buNone/>
            </a:pPr>
            <a:endParaRPr lang="bg-BG" sz="4000" dirty="0"/>
          </a:p>
          <a:p>
            <a:pPr marL="0" indent="0" algn="ctr">
              <a:buNone/>
            </a:pPr>
            <a:r>
              <a:rPr lang="bg-BG" sz="4000" dirty="0" smtClean="0"/>
              <a:t>Какво можем да направим?</a:t>
            </a:r>
            <a:endParaRPr lang="bg-BG" sz="4000" dirty="0"/>
          </a:p>
        </p:txBody>
      </p:sp>
    </p:spTree>
    <p:extLst>
      <p:ext uri="{BB962C8B-B14F-4D97-AF65-F5344CB8AC3E}">
        <p14:creationId xmlns:p14="http://schemas.microsoft.com/office/powerpoint/2010/main" val="71579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Възможности………………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2800" dirty="0" smtClean="0"/>
              <a:t>Да потърсим причините</a:t>
            </a:r>
          </a:p>
          <a:p>
            <a:pPr algn="ctr"/>
            <a:r>
              <a:rPr lang="bg-BG" sz="2800" dirty="0" smtClean="0"/>
              <a:t>Да изучим и приложим подходи и средства на предоставяне на грижи</a:t>
            </a:r>
          </a:p>
          <a:p>
            <a:pPr algn="ctr"/>
            <a:r>
              <a:rPr lang="bg-BG" sz="2800" dirty="0" smtClean="0"/>
              <a:t>Да търсим начини за защита на професионалното си поведение</a:t>
            </a:r>
          </a:p>
          <a:p>
            <a:pPr algn="ctr"/>
            <a:r>
              <a:rPr lang="bg-BG" sz="2800" dirty="0" smtClean="0"/>
              <a:t>Да си знаем правата</a:t>
            </a:r>
          </a:p>
          <a:p>
            <a:pPr algn="ctr"/>
            <a:r>
              <a:rPr lang="bg-BG" sz="2800" dirty="0" smtClean="0"/>
              <a:t>……………………………………</a:t>
            </a:r>
            <a:endParaRPr lang="bg-BG" sz="2800" dirty="0"/>
          </a:p>
        </p:txBody>
      </p:sp>
    </p:spTree>
    <p:extLst>
      <p:ext uri="{BB962C8B-B14F-4D97-AF65-F5344CB8AC3E}">
        <p14:creationId xmlns:p14="http://schemas.microsoft.com/office/powerpoint/2010/main" val="17490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bg-BG" dirty="0" smtClean="0"/>
              <a:t>Нека си припомним:</a:t>
            </a:r>
            <a:endParaRPr lang="bg-BG" dirty="0"/>
          </a:p>
        </p:txBody>
      </p:sp>
      <p:sp>
        <p:nvSpPr>
          <p:cNvPr id="45059" name="Контейнер за съдържани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endParaRPr lang="bg-BG" altLang="bg-BG" smtClean="0"/>
          </a:p>
        </p:txBody>
      </p:sp>
      <p:sp>
        <p:nvSpPr>
          <p:cNvPr id="4" name="Вертикално превъртане 3"/>
          <p:cNvSpPr/>
          <p:nvPr/>
        </p:nvSpPr>
        <p:spPr>
          <a:xfrm>
            <a:off x="900113" y="1412875"/>
            <a:ext cx="6840537" cy="4608513"/>
          </a:xfrm>
          <a:prstGeom prst="verticalScroll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bg-BG" altLang="bg-BG" dirty="0"/>
              <a:t>	</a:t>
            </a:r>
            <a:r>
              <a:rPr lang="bg-BG" altLang="bg-BG" sz="2800" dirty="0">
                <a:solidFill>
                  <a:schemeClr val="tx1"/>
                </a:solidFill>
              </a:rPr>
              <a:t>Е – по- </a:t>
            </a:r>
            <a:r>
              <a:rPr lang="bg-BG" altLang="bg-BG" sz="2800" b="1" dirty="0">
                <a:solidFill>
                  <a:srgbClr val="FF0000"/>
                </a:solidFill>
              </a:rPr>
              <a:t>Е</a:t>
            </a:r>
            <a:r>
              <a:rPr lang="bg-BG" altLang="bg-BG" sz="2800" dirty="0">
                <a:solidFill>
                  <a:schemeClr val="tx1"/>
                </a:solidFill>
              </a:rPr>
              <a:t>мпатични</a:t>
            </a:r>
          </a:p>
          <a:p>
            <a:pPr algn="just">
              <a:defRPr/>
            </a:pPr>
            <a:r>
              <a:rPr lang="bg-BG" altLang="bg-BG" sz="2800" dirty="0">
                <a:solidFill>
                  <a:schemeClr val="tx1"/>
                </a:solidFill>
              </a:rPr>
              <a:t>	Т – по- </a:t>
            </a:r>
            <a:r>
              <a:rPr lang="bg-BG" altLang="bg-BG" sz="2800" b="1" dirty="0">
                <a:solidFill>
                  <a:srgbClr val="FF0000"/>
                </a:solidFill>
              </a:rPr>
              <a:t>Т</a:t>
            </a:r>
            <a:r>
              <a:rPr lang="bg-BG" altLang="bg-BG" sz="2800" dirty="0">
                <a:solidFill>
                  <a:schemeClr val="tx1"/>
                </a:solidFill>
              </a:rPr>
              <a:t>олерантни</a:t>
            </a:r>
          </a:p>
          <a:p>
            <a:pPr algn="just">
              <a:defRPr/>
            </a:pPr>
            <a:r>
              <a:rPr lang="bg-BG" altLang="bg-BG" sz="2800" dirty="0">
                <a:solidFill>
                  <a:schemeClr val="tx1"/>
                </a:solidFill>
              </a:rPr>
              <a:t>	И – по-</a:t>
            </a:r>
            <a:r>
              <a:rPr lang="bg-BG" altLang="bg-BG" sz="2800" b="1" dirty="0">
                <a:solidFill>
                  <a:srgbClr val="FF0000"/>
                </a:solidFill>
              </a:rPr>
              <a:t>И</a:t>
            </a:r>
            <a:r>
              <a:rPr lang="bg-BG" altLang="bg-BG" sz="2800" dirty="0">
                <a:solidFill>
                  <a:schemeClr val="tx1"/>
                </a:solidFill>
              </a:rPr>
              <a:t>нтелигентни</a:t>
            </a:r>
          </a:p>
          <a:p>
            <a:pPr algn="just">
              <a:defRPr/>
            </a:pPr>
            <a:r>
              <a:rPr lang="bg-BG" altLang="bg-BG" sz="2800" dirty="0">
                <a:solidFill>
                  <a:schemeClr val="tx1"/>
                </a:solidFill>
              </a:rPr>
              <a:t>	К – по- </a:t>
            </a:r>
            <a:r>
              <a:rPr lang="bg-BG" altLang="bg-BG" sz="2800" b="1" dirty="0">
                <a:solidFill>
                  <a:srgbClr val="FF0000"/>
                </a:solidFill>
              </a:rPr>
              <a:t>К</a:t>
            </a:r>
            <a:r>
              <a:rPr lang="bg-BG" altLang="bg-BG" sz="2800" dirty="0">
                <a:solidFill>
                  <a:schemeClr val="tx1"/>
                </a:solidFill>
              </a:rPr>
              <a:t>онфиденциални</a:t>
            </a:r>
          </a:p>
          <a:p>
            <a:pPr algn="just">
              <a:defRPr/>
            </a:pPr>
            <a:r>
              <a:rPr lang="bg-BG" altLang="bg-BG" sz="2800" dirty="0">
                <a:solidFill>
                  <a:schemeClr val="tx1"/>
                </a:solidFill>
              </a:rPr>
              <a:t>	А – по- </a:t>
            </a:r>
            <a:r>
              <a:rPr lang="bg-BG" altLang="bg-BG" sz="2800" b="1" dirty="0">
                <a:solidFill>
                  <a:srgbClr val="FF0000"/>
                </a:solidFill>
              </a:rPr>
              <a:t>А</a:t>
            </a:r>
            <a:r>
              <a:rPr lang="bg-BG" altLang="bg-BG" sz="2800" dirty="0">
                <a:solidFill>
                  <a:schemeClr val="tx1"/>
                </a:solidFill>
              </a:rPr>
              <a:t>втономни</a:t>
            </a:r>
          </a:p>
        </p:txBody>
      </p:sp>
    </p:spTree>
    <p:extLst>
      <p:ext uri="{BB962C8B-B14F-4D97-AF65-F5344CB8AC3E}">
        <p14:creationId xmlns:p14="http://schemas.microsoft.com/office/powerpoint/2010/main" val="392979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лавие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bg-BG" altLang="bg-BG" dirty="0" smtClean="0"/>
          </a:p>
        </p:txBody>
      </p:sp>
      <p:sp>
        <p:nvSpPr>
          <p:cNvPr id="46083" name="Контейнер за съдържание 7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eaLnBrk="1" hangingPunct="1"/>
            <a:r>
              <a:rPr lang="ru-RU" altLang="bg-BG" smtClean="0"/>
              <a:t>Ако до всяко добро същество </a:t>
            </a:r>
            <a:br>
              <a:rPr lang="ru-RU" altLang="bg-BG" smtClean="0"/>
            </a:br>
            <a:r>
              <a:rPr lang="ru-RU" altLang="bg-BG" smtClean="0"/>
              <a:t>застане поне още едно,</a:t>
            </a:r>
            <a:r>
              <a:rPr lang="en-US" altLang="bg-BG" smtClean="0"/>
              <a:t> </a:t>
            </a:r>
            <a:r>
              <a:rPr lang="bg-BG" altLang="bg-BG" smtClean="0"/>
              <a:t>тогава предвиждам </a:t>
            </a:r>
            <a:r>
              <a:rPr lang="ru-RU" altLang="bg-BG" smtClean="0"/>
              <a:t> по-добър живот, </a:t>
            </a:r>
            <a:br>
              <a:rPr lang="ru-RU" altLang="bg-BG" smtClean="0"/>
            </a:br>
            <a:r>
              <a:rPr lang="ru-RU" altLang="bg-BG" smtClean="0"/>
              <a:t>че само си викам "Дано".</a:t>
            </a:r>
            <a:br>
              <a:rPr lang="ru-RU" altLang="bg-BG" smtClean="0"/>
            </a:br>
            <a:r>
              <a:rPr lang="ru-RU" altLang="bg-BG" smtClean="0"/>
              <a:t/>
            </a:r>
            <a:br>
              <a:rPr lang="ru-RU" altLang="bg-BG" smtClean="0"/>
            </a:br>
            <a:endParaRPr lang="bg-BG" altLang="bg-BG" smtClean="0"/>
          </a:p>
        </p:txBody>
      </p:sp>
      <p:sp>
        <p:nvSpPr>
          <p:cNvPr id="46084" name="Контейнер за съдържание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eaLnBrk="1" hangingPunct="1"/>
            <a:endParaRPr lang="bg-BG" altLang="bg-BG" smtClean="0"/>
          </a:p>
        </p:txBody>
      </p:sp>
      <p:sp>
        <p:nvSpPr>
          <p:cNvPr id="46085" name="Текстов контейнер 6"/>
          <p:cNvSpPr>
            <a:spLocks noGrp="1"/>
          </p:cNvSpPr>
          <p:nvPr>
            <p:ph type="body" sz="quarter" idx="1"/>
          </p:nvPr>
        </p:nvSpPr>
        <p:spPr>
          <a:xfrm>
            <a:off x="457200" y="1570038"/>
            <a:ext cx="3657600" cy="658812"/>
          </a:xfrm>
        </p:spPr>
        <p:txBody>
          <a:bodyPr/>
          <a:lstStyle/>
          <a:p>
            <a:pPr eaLnBrk="1" hangingPunct="1"/>
            <a:endParaRPr lang="bg-BG" altLang="bg-BG" smtClean="0"/>
          </a:p>
        </p:txBody>
      </p:sp>
      <p:sp>
        <p:nvSpPr>
          <p:cNvPr id="46086" name="Текстов контейнер 8"/>
          <p:cNvSpPr>
            <a:spLocks noGrp="1"/>
          </p:cNvSpPr>
          <p:nvPr>
            <p:ph type="body" sz="quarter" idx="3"/>
          </p:nvPr>
        </p:nvSpPr>
        <p:spPr>
          <a:xfrm>
            <a:off x="4343400" y="1570038"/>
            <a:ext cx="3657600" cy="658812"/>
          </a:xfrm>
        </p:spPr>
        <p:txBody>
          <a:bodyPr/>
          <a:lstStyle/>
          <a:p>
            <a:pPr eaLnBrk="1" hangingPunct="1"/>
            <a:endParaRPr lang="bg-BG" altLang="bg-BG" smtClean="0"/>
          </a:p>
        </p:txBody>
      </p:sp>
      <p:graphicFrame>
        <p:nvGraphicFramePr>
          <p:cNvPr id="46087" name="Обект 4"/>
          <p:cNvGraphicFramePr>
            <a:graphicFrameLocks noChangeAspect="1"/>
          </p:cNvGraphicFramePr>
          <p:nvPr/>
        </p:nvGraphicFramePr>
        <p:xfrm>
          <a:off x="671513" y="823913"/>
          <a:ext cx="5643562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Пакетиращ обект на обвивката" showAsIcon="1" r:id="rId3" imgW="5600700" imgH="673100" progId="Package">
                  <p:embed/>
                </p:oleObj>
              </mc:Choice>
              <mc:Fallback>
                <p:oleObj name="Пакетиращ обект на обвивката" showAsIcon="1" r:id="rId3" imgW="5600700" imgH="67310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513" y="823913"/>
                        <a:ext cx="5643562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608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1628775"/>
            <a:ext cx="3743325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564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АСПЕКТИ ОТ ДЕЙСТВИТЕЛНОСТТА…………..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bg-BG" dirty="0" smtClean="0"/>
              <a:t>Неудовлетвореност от страна на ПЗГ от: </a:t>
            </a:r>
          </a:p>
          <a:p>
            <a:pPr marL="0" indent="0">
              <a:buNone/>
            </a:pPr>
            <a:r>
              <a:rPr lang="bg-BG" dirty="0"/>
              <a:t>	</a:t>
            </a:r>
            <a:r>
              <a:rPr lang="bg-BG" dirty="0" smtClean="0"/>
              <a:t>-……………………………………..;</a:t>
            </a:r>
          </a:p>
          <a:p>
            <a:r>
              <a:rPr lang="bg-BG" dirty="0" smtClean="0"/>
              <a:t>Недостиг на персонал;</a:t>
            </a:r>
          </a:p>
          <a:p>
            <a:r>
              <a:rPr lang="ru-RU" dirty="0" err="1" smtClean="0"/>
              <a:t>Средна</a:t>
            </a:r>
            <a:r>
              <a:rPr lang="ru-RU" dirty="0" smtClean="0"/>
              <a:t> </a:t>
            </a:r>
            <a:r>
              <a:rPr lang="ru-RU" dirty="0" err="1"/>
              <a:t>възраст</a:t>
            </a:r>
            <a:r>
              <a:rPr lang="ru-RU" dirty="0"/>
              <a:t> на ПЗГ – 50 </a:t>
            </a:r>
            <a:r>
              <a:rPr lang="ru-RU" dirty="0" err="1"/>
              <a:t>години</a:t>
            </a:r>
            <a:endParaRPr lang="ru-RU" dirty="0"/>
          </a:p>
          <a:p>
            <a:r>
              <a:rPr lang="ru-RU" dirty="0"/>
              <a:t>Само 4% от ПЗГ са на </a:t>
            </a:r>
            <a:r>
              <a:rPr lang="ru-RU" dirty="0" err="1"/>
              <a:t>възраст</a:t>
            </a:r>
            <a:r>
              <a:rPr lang="ru-RU" dirty="0"/>
              <a:t> до 30г.</a:t>
            </a:r>
          </a:p>
          <a:p>
            <a:r>
              <a:rPr lang="ru-RU" dirty="0" smtClean="0"/>
              <a:t>Почти </a:t>
            </a:r>
            <a:r>
              <a:rPr lang="ru-RU" dirty="0"/>
              <a:t>100% от </a:t>
            </a:r>
            <a:r>
              <a:rPr lang="ru-RU" dirty="0" err="1"/>
              <a:t>новозавършващите</a:t>
            </a:r>
            <a:r>
              <a:rPr lang="ru-RU" dirty="0"/>
              <a:t> ПЗГ са</a:t>
            </a:r>
          </a:p>
          <a:p>
            <a:pPr marL="0" indent="0">
              <a:buNone/>
            </a:pPr>
            <a:r>
              <a:rPr lang="bg-BG" dirty="0"/>
              <a:t>готови да напуснат страната</a:t>
            </a:r>
          </a:p>
          <a:p>
            <a:r>
              <a:rPr lang="ru-RU" dirty="0" smtClean="0"/>
              <a:t>За </a:t>
            </a:r>
            <a:r>
              <a:rPr lang="ru-RU" dirty="0"/>
              <a:t>периода 2011 – 2015г. 3781 ПЗГ </a:t>
            </a:r>
            <a:r>
              <a:rPr lang="ru-RU" dirty="0" smtClean="0"/>
              <a:t>са </a:t>
            </a:r>
            <a:r>
              <a:rPr lang="ru-RU" dirty="0" err="1" smtClean="0"/>
              <a:t>потърсили</a:t>
            </a:r>
            <a:r>
              <a:rPr lang="ru-RU" dirty="0" smtClean="0"/>
              <a:t> </a:t>
            </a:r>
            <a:r>
              <a:rPr lang="ru-RU" dirty="0" err="1" smtClean="0"/>
              <a:t>професионална</a:t>
            </a:r>
            <a:r>
              <a:rPr lang="ru-RU" dirty="0" smtClean="0"/>
              <a:t> реализация </a:t>
            </a:r>
            <a:r>
              <a:rPr lang="ru-RU" dirty="0" err="1" smtClean="0"/>
              <a:t>извън</a:t>
            </a:r>
            <a:r>
              <a:rPr lang="ru-RU" dirty="0" smtClean="0"/>
              <a:t> </a:t>
            </a:r>
            <a:r>
              <a:rPr lang="ru-RU" dirty="0" err="1" smtClean="0"/>
              <a:t>страната</a:t>
            </a:r>
            <a:r>
              <a:rPr lang="bg-BG" dirty="0" smtClean="0"/>
              <a:t>;</a:t>
            </a:r>
            <a:endParaRPr lang="bg-BG" dirty="0"/>
          </a:p>
          <a:p>
            <a:r>
              <a:rPr lang="bg-BG" dirty="0"/>
              <a:t>Неудовлетвореност от страна на потребителите на здравни </a:t>
            </a:r>
            <a:r>
              <a:rPr lang="bg-BG" dirty="0" smtClean="0"/>
              <a:t>грижи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04982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2339752" y="2132856"/>
            <a:ext cx="6172200" cy="1894362"/>
          </a:xfrm>
        </p:spPr>
        <p:txBody>
          <a:bodyPr>
            <a:normAutofit fontScale="90000"/>
          </a:bodyPr>
          <a:lstStyle/>
          <a:p>
            <a:pPr algn="ctr">
              <a:lnSpc>
                <a:spcPct val="200000"/>
              </a:lnSpc>
            </a:pPr>
            <a:r>
              <a:rPr lang="bg-BG" i="1" dirty="0" smtClean="0"/>
              <a:t>БЛАГОДАРЯ ЗА ВНИМАНИЕТО!</a:t>
            </a:r>
            <a:endParaRPr lang="bg-BG" i="1" dirty="0"/>
          </a:p>
        </p:txBody>
      </p:sp>
    </p:spTree>
    <p:extLst>
      <p:ext uri="{BB962C8B-B14F-4D97-AF65-F5344CB8AC3E}">
        <p14:creationId xmlns:p14="http://schemas.microsoft.com/office/powerpoint/2010/main" val="117798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Проблемите според ИАМО</a:t>
            </a:r>
            <a:endParaRPr lang="bg-BG" dirty="0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endParaRPr lang="ru-RU" altLang="bg-BG" sz="2800" dirty="0" smtClean="0"/>
          </a:p>
          <a:p>
            <a:pPr algn="ctr"/>
            <a:r>
              <a:rPr lang="ru-RU" altLang="bg-BG" sz="2800" dirty="0" err="1" smtClean="0"/>
              <a:t>Достатъчността</a:t>
            </a:r>
            <a:r>
              <a:rPr lang="ru-RU" altLang="bg-BG" sz="2800" dirty="0" smtClean="0"/>
              <a:t> </a:t>
            </a:r>
            <a:r>
              <a:rPr lang="ru-RU" altLang="bg-BG" sz="2800" dirty="0"/>
              <a:t>на </a:t>
            </a:r>
            <a:r>
              <a:rPr lang="ru-RU" altLang="bg-BG" sz="2800" dirty="0" err="1"/>
              <a:t>финансовия</a:t>
            </a:r>
            <a:r>
              <a:rPr lang="ru-RU" altLang="bg-BG" sz="2800" dirty="0"/>
              <a:t> ресурс </a:t>
            </a:r>
          </a:p>
          <a:p>
            <a:pPr algn="ctr"/>
            <a:r>
              <a:rPr lang="ru-RU" altLang="bg-BG" sz="2800" dirty="0" err="1"/>
              <a:t>Липсата</a:t>
            </a:r>
            <a:r>
              <a:rPr lang="ru-RU" altLang="bg-BG" sz="2800" dirty="0"/>
              <a:t> на критерии и показатели за оценка и </a:t>
            </a:r>
            <a:r>
              <a:rPr lang="ru-RU" altLang="bg-BG" sz="2800" dirty="0" err="1"/>
              <a:t>контрол</a:t>
            </a:r>
            <a:r>
              <a:rPr lang="ru-RU" altLang="bg-BG" sz="2800" dirty="0"/>
              <a:t> на </a:t>
            </a:r>
            <a:r>
              <a:rPr lang="ru-RU" altLang="bg-BG" sz="2800" dirty="0" err="1"/>
              <a:t>качеството</a:t>
            </a:r>
            <a:r>
              <a:rPr lang="ru-RU" altLang="bg-BG" sz="2800" dirty="0"/>
              <a:t> в </a:t>
            </a:r>
            <a:r>
              <a:rPr lang="ru-RU" altLang="bg-BG" sz="2800" dirty="0" err="1"/>
              <a:t>здравеопазването</a:t>
            </a:r>
            <a:endParaRPr lang="ru-RU" altLang="bg-BG" sz="2800" dirty="0"/>
          </a:p>
          <a:p>
            <a:pPr algn="ctr"/>
            <a:r>
              <a:rPr lang="ru-RU" altLang="bg-BG" sz="2800" dirty="0"/>
              <a:t>Вариации в </a:t>
            </a:r>
            <a:r>
              <a:rPr lang="ru-RU" altLang="bg-BG" sz="2800" dirty="0" err="1"/>
              <a:t>предоставяното</a:t>
            </a:r>
            <a:r>
              <a:rPr lang="ru-RU" altLang="bg-BG" sz="2800" dirty="0"/>
              <a:t> качество на </a:t>
            </a:r>
            <a:r>
              <a:rPr lang="ru-RU" altLang="bg-BG" sz="2800" dirty="0" err="1"/>
              <a:t>медицинското</a:t>
            </a:r>
            <a:r>
              <a:rPr lang="ru-RU" altLang="bg-BG" sz="2800" dirty="0"/>
              <a:t> </a:t>
            </a:r>
            <a:r>
              <a:rPr lang="ru-RU" altLang="bg-BG" sz="2800" dirty="0" err="1"/>
              <a:t>обслужване</a:t>
            </a:r>
            <a:r>
              <a:rPr lang="ru-RU" altLang="bg-BG" sz="2800" dirty="0"/>
              <a:t>.</a:t>
            </a:r>
          </a:p>
          <a:p>
            <a:pPr algn="ctr"/>
            <a:r>
              <a:rPr lang="ru-RU" altLang="bg-BG" sz="2800" b="1" dirty="0" err="1">
                <a:solidFill>
                  <a:srgbClr val="FF0000"/>
                </a:solidFill>
              </a:rPr>
              <a:t>Безопасността</a:t>
            </a:r>
            <a:r>
              <a:rPr lang="ru-RU" altLang="bg-BG" sz="2800" b="1" dirty="0">
                <a:solidFill>
                  <a:srgbClr val="FF0000"/>
                </a:solidFill>
              </a:rPr>
              <a:t> на </a:t>
            </a:r>
            <a:r>
              <a:rPr lang="ru-RU" altLang="bg-BG" sz="2800" b="1" dirty="0" err="1">
                <a:solidFill>
                  <a:srgbClr val="FF0000"/>
                </a:solidFill>
              </a:rPr>
              <a:t>медицинското</a:t>
            </a:r>
            <a:r>
              <a:rPr lang="ru-RU" altLang="bg-BG" sz="2800" b="1" dirty="0">
                <a:solidFill>
                  <a:srgbClr val="FF0000"/>
                </a:solidFill>
              </a:rPr>
              <a:t> </a:t>
            </a:r>
            <a:r>
              <a:rPr lang="ru-RU" altLang="bg-BG" sz="2800" b="1" dirty="0" err="1">
                <a:solidFill>
                  <a:srgbClr val="FF0000"/>
                </a:solidFill>
              </a:rPr>
              <a:t>обслужване</a:t>
            </a:r>
            <a:r>
              <a:rPr lang="ru-RU" altLang="bg-BG" sz="2800" b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57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Фактори, влияещи на съвременните здравни грижи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>
          <a:xfrm>
            <a:off x="457200" y="2649978"/>
            <a:ext cx="7467600" cy="3823973"/>
          </a:xfrm>
        </p:spPr>
        <p:txBody>
          <a:bodyPr/>
          <a:lstStyle/>
          <a:p>
            <a:r>
              <a:rPr lang="ru-RU" dirty="0" err="1" smtClean="0"/>
              <a:t>Конкуренцията</a:t>
            </a:r>
            <a:r>
              <a:rPr lang="ru-RU" dirty="0" smtClean="0"/>
              <a:t> в </a:t>
            </a:r>
            <a:r>
              <a:rPr lang="ru-RU" dirty="0" err="1" smtClean="0"/>
              <a:t>здравеопазването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err="1" smtClean="0"/>
              <a:t>Промяната</a:t>
            </a:r>
            <a:r>
              <a:rPr lang="ru-RU" dirty="0" smtClean="0"/>
              <a:t> на пациента от «</a:t>
            </a:r>
            <a:r>
              <a:rPr lang="ru-RU" dirty="0" err="1" smtClean="0"/>
              <a:t>обект</a:t>
            </a:r>
            <a:r>
              <a:rPr lang="ru-RU" dirty="0" smtClean="0"/>
              <a:t>» </a:t>
            </a:r>
          </a:p>
          <a:p>
            <a:pPr marL="0" indent="0">
              <a:buNone/>
            </a:pPr>
            <a:r>
              <a:rPr lang="ru-RU" dirty="0" smtClean="0"/>
              <a:t>в «</a:t>
            </a:r>
            <a:r>
              <a:rPr lang="ru-RU" dirty="0" err="1" smtClean="0"/>
              <a:t>субект</a:t>
            </a:r>
            <a:r>
              <a:rPr lang="ru-RU" dirty="0" smtClean="0"/>
              <a:t>».</a:t>
            </a:r>
            <a:endParaRPr lang="bg-BG" dirty="0"/>
          </a:p>
        </p:txBody>
      </p:sp>
      <p:sp>
        <p:nvSpPr>
          <p:cNvPr id="5" name="Дясна фигурна скоба 4"/>
          <p:cNvSpPr/>
          <p:nvPr/>
        </p:nvSpPr>
        <p:spPr>
          <a:xfrm>
            <a:off x="5796136" y="2492896"/>
            <a:ext cx="576064" cy="151216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6" name="Текстово поле 5"/>
          <p:cNvSpPr txBox="1"/>
          <p:nvPr/>
        </p:nvSpPr>
        <p:spPr>
          <a:xfrm>
            <a:off x="6372200" y="1988840"/>
            <a:ext cx="20162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dirty="0" smtClean="0"/>
              <a:t>Повишаване на очакванията и изискванията на пациента/клиента</a:t>
            </a:r>
            <a:endParaRPr lang="bg-BG" sz="2000" dirty="0"/>
          </a:p>
        </p:txBody>
      </p:sp>
    </p:spTree>
    <p:extLst>
      <p:ext uri="{BB962C8B-B14F-4D97-AF65-F5344CB8AC3E}">
        <p14:creationId xmlns:p14="http://schemas.microsoft.com/office/powerpoint/2010/main" val="362426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sz="4000" dirty="0" smtClean="0"/>
              <a:t>Въпрос за размисъл!</a:t>
            </a:r>
            <a:endParaRPr lang="bg-BG" sz="40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bg-BG" dirty="0" smtClean="0"/>
          </a:p>
          <a:p>
            <a:endParaRPr lang="bg-BG" dirty="0"/>
          </a:p>
          <a:p>
            <a:endParaRPr lang="bg-BG" dirty="0" smtClean="0"/>
          </a:p>
          <a:p>
            <a:endParaRPr lang="bg-BG" dirty="0"/>
          </a:p>
          <a:p>
            <a:pPr algn="ctr"/>
            <a:endParaRPr lang="bg-BG" sz="3200" dirty="0" smtClean="0"/>
          </a:p>
          <a:p>
            <a:pPr algn="ctr"/>
            <a:r>
              <a:rPr lang="bg-BG" sz="3200" dirty="0" smtClean="0"/>
              <a:t>ОБЕКТ ИЛИ СУБЕКТ???</a:t>
            </a:r>
          </a:p>
          <a:p>
            <a:pPr algn="ctr"/>
            <a:r>
              <a:rPr lang="bg-BG" sz="3200" dirty="0" smtClean="0"/>
              <a:t>ПАЦИЕНТ ИЛИ КЛИЕНТ????</a:t>
            </a:r>
            <a:endParaRPr lang="bg-BG" sz="3200" dirty="0"/>
          </a:p>
        </p:txBody>
      </p:sp>
      <p:pic>
        <p:nvPicPr>
          <p:cNvPr id="1026" name="Picture 2" descr="C:\Users\PC\Pictures\images9SIUXO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844824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72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надясно 2"/>
          <p:cNvSpPr/>
          <p:nvPr/>
        </p:nvSpPr>
        <p:spPr>
          <a:xfrm>
            <a:off x="3491880" y="908720"/>
            <a:ext cx="86409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4" name="Заглавие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ПАЦИЕНТ			КЛИЕНТ</a:t>
            </a:r>
            <a:br>
              <a:rPr lang="bg-BG" dirty="0" smtClean="0"/>
            </a:br>
            <a:r>
              <a:rPr lang="bg-BG" dirty="0" smtClean="0"/>
              <a:t>(ОБЕКТ)				(СУБЕКТ)</a:t>
            </a:r>
            <a:endParaRPr lang="bg-BG" dirty="0"/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bg-BG" dirty="0" smtClean="0"/>
              <a:t>Зависима позиция;</a:t>
            </a:r>
          </a:p>
          <a:p>
            <a:r>
              <a:rPr lang="bg-BG" dirty="0" smtClean="0"/>
              <a:t>Некомпетентен</a:t>
            </a:r>
          </a:p>
          <a:p>
            <a:r>
              <a:rPr lang="bg-BG" dirty="0" smtClean="0"/>
              <a:t>Не може да участва  в лечебния процес;</a:t>
            </a:r>
          </a:p>
          <a:p>
            <a:r>
              <a:rPr lang="bg-BG" dirty="0" smtClean="0"/>
              <a:t>Обект на грижите;</a:t>
            </a:r>
          </a:p>
          <a:p>
            <a:r>
              <a:rPr lang="bg-BG" dirty="0" smtClean="0"/>
              <a:t>Търпелив;</a:t>
            </a:r>
          </a:p>
          <a:p>
            <a:r>
              <a:rPr lang="bg-BG" dirty="0" smtClean="0"/>
              <a:t>Непретенциозен;</a:t>
            </a:r>
          </a:p>
          <a:p>
            <a:r>
              <a:rPr lang="bg-BG" dirty="0" smtClean="0"/>
              <a:t>Доминират задълженията, а не правата</a:t>
            </a:r>
            <a:endParaRPr lang="bg-BG" dirty="0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bg-BG" dirty="0" smtClean="0"/>
              <a:t>Независима позиция;</a:t>
            </a:r>
          </a:p>
          <a:p>
            <a:r>
              <a:rPr lang="bg-BG" dirty="0" smtClean="0"/>
              <a:t>Все по-компетентен;</a:t>
            </a:r>
          </a:p>
          <a:p>
            <a:r>
              <a:rPr lang="bg-BG" dirty="0" smtClean="0"/>
              <a:t>Активен участник в лечебния процес;</a:t>
            </a:r>
          </a:p>
          <a:p>
            <a:r>
              <a:rPr lang="bg-BG" dirty="0" smtClean="0"/>
              <a:t>Субект на грижите;</a:t>
            </a:r>
          </a:p>
          <a:p>
            <a:r>
              <a:rPr lang="bg-BG" dirty="0" smtClean="0"/>
              <a:t>Нетърпелив;</a:t>
            </a:r>
          </a:p>
          <a:p>
            <a:r>
              <a:rPr lang="bg-BG" dirty="0" smtClean="0"/>
              <a:t>Претенциозен;</a:t>
            </a:r>
          </a:p>
          <a:p>
            <a:r>
              <a:rPr lang="bg-BG" dirty="0" smtClean="0"/>
              <a:t>Доминират правата, а не задълженията</a:t>
            </a:r>
            <a:endParaRPr lang="bg-B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646" y="5589240"/>
            <a:ext cx="87630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478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лавие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Европейска харта за правата на човека</a:t>
            </a:r>
            <a:endParaRPr lang="bg-BG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739538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Стрелка надясно 11"/>
          <p:cNvSpPr/>
          <p:nvPr/>
        </p:nvSpPr>
        <p:spPr>
          <a:xfrm>
            <a:off x="611560" y="2708920"/>
            <a:ext cx="864096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3" name="Стрелка надясно 12"/>
          <p:cNvSpPr/>
          <p:nvPr/>
        </p:nvSpPr>
        <p:spPr>
          <a:xfrm>
            <a:off x="611560" y="5229200"/>
            <a:ext cx="864096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3661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искани">
  <a:themeElements>
    <a:clrScheme name="Изискани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Изискани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зискани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1778</TotalTime>
  <Words>2052</Words>
  <Application>Microsoft Office PowerPoint</Application>
  <PresentationFormat>Презентация на цял екран (4:3)</PresentationFormat>
  <Paragraphs>227</Paragraphs>
  <Slides>40</Slides>
  <Notes>2</Notes>
  <HiddenSlides>0</HiddenSlides>
  <MMClips>0</MMClips>
  <ScaleCrop>false</ScaleCrop>
  <HeadingPairs>
    <vt:vector size="8" baseType="variant">
      <vt:variant>
        <vt:lpstr>Използвани шрифтове</vt:lpstr>
      </vt:variant>
      <vt:variant>
        <vt:i4>8</vt:i4>
      </vt:variant>
      <vt:variant>
        <vt:lpstr>Тема</vt:lpstr>
      </vt:variant>
      <vt:variant>
        <vt:i4>1</vt:i4>
      </vt:variant>
      <vt:variant>
        <vt:lpstr>Вградени OLE сървъри</vt:lpstr>
      </vt:variant>
      <vt:variant>
        <vt:i4>2</vt:i4>
      </vt:variant>
      <vt:variant>
        <vt:lpstr>Заглавия на слайдовете</vt:lpstr>
      </vt:variant>
      <vt:variant>
        <vt:i4>40</vt:i4>
      </vt:variant>
    </vt:vector>
  </HeadingPairs>
  <TitlesOfParts>
    <vt:vector size="51" baseType="lpstr">
      <vt:lpstr>Arial Unicode MS</vt:lpstr>
      <vt:lpstr>Arial</vt:lpstr>
      <vt:lpstr>Arial Black</vt:lpstr>
      <vt:lpstr>Calibri</vt:lpstr>
      <vt:lpstr>Century Schoolbook</vt:lpstr>
      <vt:lpstr>Times New Roman</vt:lpstr>
      <vt:lpstr>Wingdings</vt:lpstr>
      <vt:lpstr>Wingdings 2</vt:lpstr>
      <vt:lpstr>Изискани</vt:lpstr>
      <vt:lpstr>Пакетиращ обект на обвивката</vt:lpstr>
      <vt:lpstr>CorelDRAW.Graphic.10</vt:lpstr>
      <vt:lpstr>Презентация на PowerPoint</vt:lpstr>
      <vt:lpstr>ЗДРАВЕЙТЕ КОЛЕГИ! КАК СТЕ?</vt:lpstr>
      <vt:lpstr>Съвременните здравни грижи – трудности и предизвикателства  </vt:lpstr>
      <vt:lpstr>АСПЕКТИ ОТ ДЕЙСТВИТЕЛНОСТТА…………..</vt:lpstr>
      <vt:lpstr>Проблемите според ИАМО</vt:lpstr>
      <vt:lpstr>Фактори, влияещи на съвременните здравни грижи</vt:lpstr>
      <vt:lpstr>Въпрос за размисъл!</vt:lpstr>
      <vt:lpstr>ПАЦИЕНТ   КЛИЕНТ (ОБЕКТ)    (СУБЕКТ)</vt:lpstr>
      <vt:lpstr>Европейска харта за правата на човека</vt:lpstr>
      <vt:lpstr>Из ОЦЕНКА НА ПАЦИЕНТСКАТА УДОВЛЕТВОРЕНОСТ... (Иамо)</vt:lpstr>
      <vt:lpstr>Кои са предизвикателствата пред професионалистите по здравни грижи?</vt:lpstr>
      <vt:lpstr>Въпроси за дискусия?</vt:lpstr>
      <vt:lpstr>Здравните професионалисти за „автономността на професията“</vt:lpstr>
      <vt:lpstr>Здравните професионалисти за „автономността на професията</vt:lpstr>
      <vt:lpstr>Здравните професионалисти за „автономността на професията“</vt:lpstr>
      <vt:lpstr>Здравните професионалисти за „автономността на професията“</vt:lpstr>
      <vt:lpstr>Що е то автономност?</vt:lpstr>
      <vt:lpstr>Що е автономна професия?</vt:lpstr>
      <vt:lpstr>Презентация на PowerPoint</vt:lpstr>
      <vt:lpstr>Закон за съсловната организация на медицинските сестри, акушерките и асоциираните медицински специалисти</vt:lpstr>
      <vt:lpstr>Наредба № 1 от 8.02.2011 г. за професионалните дейности, които медицинските сестри, акушерките, асоциираните медицински специалисти и здравните асистенти могат да извършват по назначение или самостоятелно </vt:lpstr>
      <vt:lpstr>Наредба № 1 от 8.02.2011 г. за професионалните дейности, които медицинските сестри, акушерките, асоциираните медицински специалисти и здравните асистенти могат да извършват по назначение или самостоятелно </vt:lpstr>
      <vt:lpstr>стратегия за развитие на здравните грижи в р българия 2012-2020</vt:lpstr>
      <vt:lpstr>Проект стратегия за развитие на здравните грижи в р българия 2012-2020</vt:lpstr>
      <vt:lpstr>Проект стратегия за развитие на здравните грижи в р българия 2012-2020-действия</vt:lpstr>
      <vt:lpstr>Проект стратегия за развитие на здравните грижи в р българия 2012-2020-действия</vt:lpstr>
      <vt:lpstr>Закон за лечебните заведения</vt:lpstr>
      <vt:lpstr>Презентация на PowerPoint</vt:lpstr>
      <vt:lpstr>Презентация на PowerPoint</vt:lpstr>
      <vt:lpstr>Аспекти на предизвикателствата….</vt:lpstr>
      <vt:lpstr>Аспекти на предизвикателствата..</vt:lpstr>
      <vt:lpstr>Предизвикателства…………………..</vt:lpstr>
      <vt:lpstr>От тук следва……………………………..</vt:lpstr>
      <vt:lpstr>Акушерката Емилия Ковачева е осъдена на 18 години затвор</vt:lpstr>
      <vt:lpstr>Предпоставки за лицемерно поведение на работното място</vt:lpstr>
      <vt:lpstr>Всичко това води до:</vt:lpstr>
      <vt:lpstr>Възможности………………</vt:lpstr>
      <vt:lpstr>Нека си припомним:</vt:lpstr>
      <vt:lpstr>Презентация на PowerPoint</vt:lpstr>
      <vt:lpstr>БЛАГОДАРЯ ЗА ВНИМАНИЕТО!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ДЕКЛАРАЦИЯ ОТ ХЕЛЗИНКИ  ИНФОРМИРАНО СЪГЛАСИЕ</dc:title>
  <dc:creator>Doc.Aleкsandrova</dc:creator>
  <cp:lastModifiedBy>Lenovo</cp:lastModifiedBy>
  <cp:revision>117</cp:revision>
  <cp:lastPrinted>2014-04-03T10:30:27Z</cp:lastPrinted>
  <dcterms:created xsi:type="dcterms:W3CDTF">2014-03-14T17:45:10Z</dcterms:created>
  <dcterms:modified xsi:type="dcterms:W3CDTF">2020-05-03T13:10:52Z</dcterms:modified>
</cp:coreProperties>
</file>