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319" r:id="rId2"/>
    <p:sldId id="336" r:id="rId3"/>
    <p:sldId id="346" r:id="rId4"/>
    <p:sldId id="299" r:id="rId5"/>
    <p:sldId id="300" r:id="rId6"/>
    <p:sldId id="361" r:id="rId7"/>
    <p:sldId id="362" r:id="rId8"/>
    <p:sldId id="363" r:id="rId9"/>
    <p:sldId id="364" r:id="rId10"/>
    <p:sldId id="369" r:id="rId11"/>
    <p:sldId id="365" r:id="rId12"/>
    <p:sldId id="366" r:id="rId13"/>
    <p:sldId id="367" r:id="rId14"/>
    <p:sldId id="368" r:id="rId15"/>
    <p:sldId id="371" r:id="rId16"/>
    <p:sldId id="372" r:id="rId17"/>
    <p:sldId id="373" r:id="rId18"/>
    <p:sldId id="374" r:id="rId19"/>
    <p:sldId id="376" r:id="rId20"/>
    <p:sldId id="377" r:id="rId21"/>
    <p:sldId id="375" r:id="rId22"/>
    <p:sldId id="309" r:id="rId23"/>
    <p:sldId id="310" r:id="rId24"/>
    <p:sldId id="370" r:id="rId25"/>
    <p:sldId id="316" r:id="rId26"/>
    <p:sldId id="378" r:id="rId27"/>
    <p:sldId id="379" r:id="rId28"/>
    <p:sldId id="380" r:id="rId29"/>
    <p:sldId id="381" r:id="rId30"/>
    <p:sldId id="353" r:id="rId31"/>
    <p:sldId id="354" r:id="rId32"/>
    <p:sldId id="358" r:id="rId33"/>
    <p:sldId id="357" r:id="rId34"/>
    <p:sldId id="355" r:id="rId35"/>
    <p:sldId id="356" r:id="rId36"/>
    <p:sldId id="359" r:id="rId37"/>
    <p:sldId id="360" r:id="rId38"/>
    <p:sldId id="382" r:id="rId39"/>
    <p:sldId id="383" r:id="rId40"/>
    <p:sldId id="384" r:id="rId41"/>
    <p:sldId id="38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33CC"/>
    <a:srgbClr val="FF3399"/>
    <a:srgbClr val="FF0066"/>
    <a:srgbClr val="FFFFCC"/>
    <a:srgbClr val="FFCC99"/>
    <a:srgbClr val="DDDD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0" autoAdjust="0"/>
  </p:normalViewPr>
  <p:slideViewPr>
    <p:cSldViewPr>
      <p:cViewPr varScale="1">
        <p:scale>
          <a:sx n="105" d="100"/>
          <a:sy n="105"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bg-BG" altLang="bg-BG"/>
          </a:p>
        </p:txBody>
      </p:sp>
      <p:sp>
        <p:nvSpPr>
          <p:cNvPr id="5" name="Footer Placeholder 4"/>
          <p:cNvSpPr>
            <a:spLocks noGrp="1"/>
          </p:cNvSpPr>
          <p:nvPr>
            <p:ph type="ftr" sz="quarter" idx="11"/>
          </p:nvPr>
        </p:nvSpPr>
        <p:spPr>
          <a:xfrm>
            <a:off x="1921934" y="5054602"/>
            <a:ext cx="4064860" cy="279400"/>
          </a:xfrm>
        </p:spPr>
        <p:txBody>
          <a:bodyPr/>
          <a:lstStyle/>
          <a:p>
            <a:endParaRPr lang="bg-BG" altLang="bg-BG"/>
          </a:p>
        </p:txBody>
      </p:sp>
      <p:sp>
        <p:nvSpPr>
          <p:cNvPr id="6" name="Slide Number Placeholder 5"/>
          <p:cNvSpPr>
            <a:spLocks noGrp="1"/>
          </p:cNvSpPr>
          <p:nvPr>
            <p:ph type="sldNum" sz="quarter" idx="12"/>
          </p:nvPr>
        </p:nvSpPr>
        <p:spPr>
          <a:xfrm>
            <a:off x="6817317" y="5054602"/>
            <a:ext cx="413483" cy="279400"/>
          </a:xfrm>
        </p:spPr>
        <p:txBody>
          <a:bodyPr/>
          <a:lstStyle/>
          <a:p>
            <a:fld id="{4A95C38A-33CC-45F6-8641-F85AEBEB7F30}" type="slidenum">
              <a:rPr lang="bg-BG" altLang="bg-BG" smtClean="0"/>
              <a:pPr/>
              <a:t>‹#›</a:t>
            </a:fld>
            <a:endParaRPr lang="bg-BG" altLang="bg-BG"/>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642013"/>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bg-BG" altLang="bg-BG"/>
          </a:p>
        </p:txBody>
      </p:sp>
      <p:sp>
        <p:nvSpPr>
          <p:cNvPr id="6" name="Footer Placeholder 5"/>
          <p:cNvSpPr>
            <a:spLocks noGrp="1"/>
          </p:cNvSpPr>
          <p:nvPr>
            <p:ph type="ftr" sz="quarter" idx="11"/>
          </p:nvPr>
        </p:nvSpPr>
        <p:spPr/>
        <p:txBody>
          <a:bodyPr/>
          <a:lstStyle/>
          <a:p>
            <a:endParaRPr lang="bg-BG" altLang="bg-BG"/>
          </a:p>
        </p:txBody>
      </p:sp>
      <p:sp>
        <p:nvSpPr>
          <p:cNvPr id="7" name="Slide Number Placeholder 6"/>
          <p:cNvSpPr>
            <a:spLocks noGrp="1"/>
          </p:cNvSpPr>
          <p:nvPr>
            <p:ph type="sldNum" sz="quarter" idx="12"/>
          </p:nvPr>
        </p:nvSpPr>
        <p:spPr/>
        <p:txBody>
          <a:bodyPr/>
          <a:lstStyle/>
          <a:p>
            <a:fld id="{4A95C38A-33CC-45F6-8641-F85AEBEB7F30}" type="slidenum">
              <a:rPr lang="bg-BG" altLang="bg-BG" smtClean="0"/>
              <a:pPr/>
              <a:t>‹#›</a:t>
            </a:fld>
            <a:endParaRPr lang="bg-BG" altLang="bg-BG"/>
          </a:p>
        </p:txBody>
      </p:sp>
    </p:spTree>
    <p:extLst>
      <p:ext uri="{BB962C8B-B14F-4D97-AF65-F5344CB8AC3E}">
        <p14:creationId xmlns:p14="http://schemas.microsoft.com/office/powerpoint/2010/main" val="36409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13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173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spTree>
    <p:extLst>
      <p:ext uri="{BB962C8B-B14F-4D97-AF65-F5344CB8AC3E}">
        <p14:creationId xmlns:p14="http://schemas.microsoft.com/office/powerpoint/2010/main" val="132770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63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61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752180"/>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94140"/>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spTree>
    <p:extLst>
      <p:ext uri="{BB962C8B-B14F-4D97-AF65-F5344CB8AC3E}">
        <p14:creationId xmlns:p14="http://schemas.microsoft.com/office/powerpoint/2010/main" val="424290717"/>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bg-BG" altLang="bg-BG"/>
          </a:p>
        </p:txBody>
      </p:sp>
      <p:sp>
        <p:nvSpPr>
          <p:cNvPr id="5" name="Footer Placeholder 4"/>
          <p:cNvSpPr>
            <a:spLocks noGrp="1"/>
          </p:cNvSpPr>
          <p:nvPr>
            <p:ph type="ftr" sz="quarter" idx="11"/>
          </p:nvPr>
        </p:nvSpPr>
        <p:spPr/>
        <p:txBody>
          <a:bodyPr/>
          <a:lstStyle/>
          <a:p>
            <a:endParaRPr lang="bg-BG" altLang="bg-BG"/>
          </a:p>
        </p:txBody>
      </p:sp>
      <p:sp>
        <p:nvSpPr>
          <p:cNvPr id="6" name="Slide Number Placeholder 5"/>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04886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bg-BG" altLang="bg-BG"/>
          </a:p>
        </p:txBody>
      </p:sp>
      <p:sp>
        <p:nvSpPr>
          <p:cNvPr id="6" name="Footer Placeholder 5"/>
          <p:cNvSpPr>
            <a:spLocks noGrp="1"/>
          </p:cNvSpPr>
          <p:nvPr>
            <p:ph type="ftr" sz="quarter" idx="11"/>
          </p:nvPr>
        </p:nvSpPr>
        <p:spPr/>
        <p:txBody>
          <a:bodyPr/>
          <a:lstStyle/>
          <a:p>
            <a:endParaRPr lang="bg-BG" altLang="bg-BG"/>
          </a:p>
        </p:txBody>
      </p:sp>
      <p:sp>
        <p:nvSpPr>
          <p:cNvPr id="7" name="Slide Number Placeholder 6"/>
          <p:cNvSpPr>
            <a:spLocks noGrp="1"/>
          </p:cNvSpPr>
          <p:nvPr>
            <p:ph type="sldNum" sz="quarter" idx="12"/>
          </p:nvPr>
        </p:nvSpPr>
        <p:spPr/>
        <p:txBody>
          <a:bodyPr/>
          <a:lstStyle/>
          <a:p>
            <a:fld id="{4A95C38A-33CC-45F6-8641-F85AEBEB7F30}" type="slidenum">
              <a:rPr lang="bg-BG" altLang="bg-BG" smtClean="0"/>
              <a:pPr/>
              <a:t>‹#›</a:t>
            </a:fld>
            <a:endParaRPr lang="bg-BG" altLang="bg-BG"/>
          </a:p>
        </p:txBody>
      </p:sp>
    </p:spTree>
    <p:extLst>
      <p:ext uri="{BB962C8B-B14F-4D97-AF65-F5344CB8AC3E}">
        <p14:creationId xmlns:p14="http://schemas.microsoft.com/office/powerpoint/2010/main" val="413327927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bg-BG" altLang="bg-BG"/>
          </a:p>
        </p:txBody>
      </p:sp>
      <p:sp>
        <p:nvSpPr>
          <p:cNvPr id="8" name="Footer Placeholder 7"/>
          <p:cNvSpPr>
            <a:spLocks noGrp="1"/>
          </p:cNvSpPr>
          <p:nvPr>
            <p:ph type="ftr" sz="quarter" idx="11"/>
          </p:nvPr>
        </p:nvSpPr>
        <p:spPr/>
        <p:txBody>
          <a:bodyPr/>
          <a:lstStyle/>
          <a:p>
            <a:endParaRPr lang="bg-BG" altLang="bg-BG"/>
          </a:p>
        </p:txBody>
      </p:sp>
      <p:sp>
        <p:nvSpPr>
          <p:cNvPr id="9" name="Slide Number Placeholder 8"/>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932427"/>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bg-BG" altLang="bg-BG"/>
          </a:p>
        </p:txBody>
      </p:sp>
      <p:sp>
        <p:nvSpPr>
          <p:cNvPr id="4" name="Footer Placeholder 3"/>
          <p:cNvSpPr>
            <a:spLocks noGrp="1"/>
          </p:cNvSpPr>
          <p:nvPr>
            <p:ph type="ftr" sz="quarter" idx="11"/>
          </p:nvPr>
        </p:nvSpPr>
        <p:spPr/>
        <p:txBody>
          <a:bodyPr/>
          <a:lstStyle/>
          <a:p>
            <a:endParaRPr lang="bg-BG" altLang="bg-BG"/>
          </a:p>
        </p:txBody>
      </p:sp>
      <p:sp>
        <p:nvSpPr>
          <p:cNvPr id="5" name="Slide Number Placeholder 4"/>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328624"/>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bg-BG" altLang="bg-BG"/>
          </a:p>
        </p:txBody>
      </p:sp>
      <p:sp>
        <p:nvSpPr>
          <p:cNvPr id="3" name="Footer Placeholder 2"/>
          <p:cNvSpPr>
            <a:spLocks noGrp="1"/>
          </p:cNvSpPr>
          <p:nvPr>
            <p:ph type="ftr" sz="quarter" idx="11"/>
          </p:nvPr>
        </p:nvSpPr>
        <p:spPr/>
        <p:txBody>
          <a:bodyPr/>
          <a:lstStyle/>
          <a:p>
            <a:endParaRPr lang="bg-BG" altLang="bg-BG"/>
          </a:p>
        </p:txBody>
      </p:sp>
      <p:sp>
        <p:nvSpPr>
          <p:cNvPr id="4" name="Slide Number Placeholder 3"/>
          <p:cNvSpPr>
            <a:spLocks noGrp="1"/>
          </p:cNvSpPr>
          <p:nvPr>
            <p:ph type="sldNum" sz="quarter" idx="12"/>
          </p:nvPr>
        </p:nvSpPr>
        <p:spPr/>
        <p:txBody>
          <a:bodyPr/>
          <a:lstStyle/>
          <a:p>
            <a:fld id="{4A95C38A-33CC-45F6-8641-F85AEBEB7F30}" type="slidenum">
              <a:rPr lang="bg-BG" altLang="bg-BG" smtClean="0"/>
              <a:pPr/>
              <a:t>‹#›</a:t>
            </a:fld>
            <a:endParaRPr lang="bg-BG" altLang="bg-BG"/>
          </a:p>
        </p:txBody>
      </p:sp>
    </p:spTree>
    <p:extLst>
      <p:ext uri="{BB962C8B-B14F-4D97-AF65-F5344CB8AC3E}">
        <p14:creationId xmlns:p14="http://schemas.microsoft.com/office/powerpoint/2010/main" val="1031600474"/>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bg-BG" altLang="bg-BG"/>
          </a:p>
        </p:txBody>
      </p:sp>
      <p:sp>
        <p:nvSpPr>
          <p:cNvPr id="6" name="Footer Placeholder 5"/>
          <p:cNvSpPr>
            <a:spLocks noGrp="1"/>
          </p:cNvSpPr>
          <p:nvPr>
            <p:ph type="ftr" sz="quarter" idx="11"/>
          </p:nvPr>
        </p:nvSpPr>
        <p:spPr/>
        <p:txBody>
          <a:bodyPr/>
          <a:lstStyle/>
          <a:p>
            <a:endParaRPr lang="bg-BG" altLang="bg-BG"/>
          </a:p>
        </p:txBody>
      </p:sp>
      <p:sp>
        <p:nvSpPr>
          <p:cNvPr id="7" name="Slide Number Placeholder 6"/>
          <p:cNvSpPr>
            <a:spLocks noGrp="1"/>
          </p:cNvSpPr>
          <p:nvPr>
            <p:ph type="sldNum" sz="quarter" idx="12"/>
          </p:nvPr>
        </p:nvSpPr>
        <p:spPr/>
        <p:txBody>
          <a:bodyPr/>
          <a:lstStyle/>
          <a:p>
            <a:fld id="{4A95C38A-33CC-45F6-8641-F85AEBEB7F30}" type="slidenum">
              <a:rPr lang="bg-BG" altLang="bg-BG" smtClean="0"/>
              <a:pPr/>
              <a:t>‹#›</a:t>
            </a:fld>
            <a:endParaRPr lang="bg-BG" altLang="bg-BG"/>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780263"/>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bg-BG" altLang="bg-BG"/>
          </a:p>
        </p:txBody>
      </p:sp>
      <p:sp>
        <p:nvSpPr>
          <p:cNvPr id="6" name="Footer Placeholder 5"/>
          <p:cNvSpPr>
            <a:spLocks noGrp="1"/>
          </p:cNvSpPr>
          <p:nvPr>
            <p:ph type="ftr" sz="quarter" idx="11"/>
          </p:nvPr>
        </p:nvSpPr>
        <p:spPr/>
        <p:txBody>
          <a:bodyPr/>
          <a:lstStyle/>
          <a:p>
            <a:endParaRPr lang="bg-BG" altLang="bg-BG"/>
          </a:p>
        </p:txBody>
      </p:sp>
      <p:sp>
        <p:nvSpPr>
          <p:cNvPr id="7" name="Slide Number Placeholder 6"/>
          <p:cNvSpPr>
            <a:spLocks noGrp="1"/>
          </p:cNvSpPr>
          <p:nvPr>
            <p:ph type="sldNum" sz="quarter" idx="12"/>
          </p:nvPr>
        </p:nvSpPr>
        <p:spPr/>
        <p:txBody>
          <a:bodyPr/>
          <a:lstStyle/>
          <a:p>
            <a:fld id="{4A95C38A-33CC-45F6-8641-F85AEBEB7F30}" type="slidenum">
              <a:rPr lang="bg-BG" altLang="bg-BG" smtClean="0"/>
              <a:pPr/>
              <a:t>‹#›</a:t>
            </a:fld>
            <a:endParaRPr lang="bg-BG" altLang="bg-BG"/>
          </a:p>
        </p:txBody>
      </p:sp>
    </p:spTree>
    <p:extLst>
      <p:ext uri="{BB962C8B-B14F-4D97-AF65-F5344CB8AC3E}">
        <p14:creationId xmlns:p14="http://schemas.microsoft.com/office/powerpoint/2010/main" val="99206181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bg-BG" altLang="bg-BG"/>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bg-BG" altLang="bg-BG"/>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95C38A-33CC-45F6-8641-F85AEBEB7F30}" type="slidenum">
              <a:rPr lang="bg-BG" altLang="bg-BG" smtClean="0"/>
              <a:pPr/>
              <a:t>‹#›</a:t>
            </a:fld>
            <a:endParaRPr lang="bg-BG" altLang="bg-BG"/>
          </a:p>
        </p:txBody>
      </p:sp>
      <p:grpSp>
        <p:nvGrpSpPr>
          <p:cNvPr id="12" name="Group 7"/>
          <p:cNvGrpSpPr>
            <a:grpSpLocks/>
          </p:cNvGrpSpPr>
          <p:nvPr userDrawn="1"/>
        </p:nvGrpSpPr>
        <p:grpSpPr bwMode="auto">
          <a:xfrm>
            <a:off x="0" y="0"/>
            <a:ext cx="9142413" cy="6856413"/>
            <a:chOff x="0" y="0"/>
            <a:chExt cx="5759" cy="4319"/>
          </a:xfrm>
        </p:grpSpPr>
        <p:grpSp>
          <p:nvGrpSpPr>
            <p:cNvPr id="13" name="Group 8"/>
            <p:cNvGrpSpPr>
              <a:grpSpLocks/>
            </p:cNvGrpSpPr>
            <p:nvPr userDrawn="1"/>
          </p:nvGrpSpPr>
          <p:grpSpPr bwMode="auto">
            <a:xfrm>
              <a:off x="0" y="0"/>
              <a:ext cx="926" cy="4319"/>
              <a:chOff x="0" y="0"/>
              <a:chExt cx="926" cy="4319"/>
            </a:xfrm>
          </p:grpSpPr>
          <p:sp>
            <p:nvSpPr>
              <p:cNvPr id="21" name="Rectangle 9"/>
              <p:cNvSpPr>
                <a:spLocks noChangeArrowheads="1"/>
              </p:cNvSpPr>
              <p:nvPr userDrawn="1"/>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pic>
            <p:nvPicPr>
              <p:cNvPr id="22" name="Picture 10"/>
              <p:cNvPicPr>
                <a:picLocks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ltGray">
              <a:xfrm>
                <a:off x="6" y="31"/>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11"/>
              <p:cNvSpPr>
                <a:spLocks/>
              </p:cNvSpPr>
              <p:nvPr userDrawn="1"/>
            </p:nvSpPr>
            <p:spPr bwMode="ltGray">
              <a:xfrm>
                <a:off x="6" y="1023"/>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4" name="Freeform 12"/>
              <p:cNvSpPr>
                <a:spLocks/>
              </p:cNvSpPr>
              <p:nvPr userDrawn="1"/>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5" name="Freeform 13"/>
              <p:cNvSpPr>
                <a:spLocks/>
              </p:cNvSpPr>
              <p:nvPr userDrawn="1"/>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grpSp>
        <p:grpSp>
          <p:nvGrpSpPr>
            <p:cNvPr id="14" name="Group 14"/>
            <p:cNvGrpSpPr>
              <a:grpSpLocks/>
            </p:cNvGrpSpPr>
            <p:nvPr userDrawn="1"/>
          </p:nvGrpSpPr>
          <p:grpSpPr bwMode="auto">
            <a:xfrm>
              <a:off x="993" y="1028"/>
              <a:ext cx="4766" cy="119"/>
              <a:chOff x="993" y="1028"/>
              <a:chExt cx="4766" cy="119"/>
            </a:xfrm>
          </p:grpSpPr>
          <p:sp>
            <p:nvSpPr>
              <p:cNvPr id="15" name="Rectangle 15"/>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6" name="Line 16"/>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7" name="Line 17"/>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8" name="Line 18"/>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9" name="Line 19"/>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0" name="Freeform 20"/>
              <p:cNvSpPr>
                <a:spLocks/>
              </p:cNvSpPr>
              <p:nvPr userDrawn="1"/>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grpSp>
      </p:grpSp>
    </p:spTree>
    <p:extLst>
      <p:ext uri="{BB962C8B-B14F-4D97-AF65-F5344CB8AC3E}">
        <p14:creationId xmlns:p14="http://schemas.microsoft.com/office/powerpoint/2010/main" val="198454260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ransition>
    <p:split orient="vert"/>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ctrTitle"/>
          </p:nvPr>
        </p:nvSpPr>
        <p:spPr>
          <a:xfrm>
            <a:off x="1115616" y="1700808"/>
            <a:ext cx="6480720" cy="3087688"/>
          </a:xfrm>
        </p:spPr>
        <p:txBody>
          <a:bodyPr/>
          <a:lstStyle/>
          <a:p>
            <a:pPr marL="838200" indent="-838200" algn="l"/>
            <a:r>
              <a:rPr lang="en-US" altLang="bg-BG" sz="3600" dirty="0">
                <a:solidFill>
                  <a:srgbClr val="000000"/>
                </a:solidFill>
                <a:latin typeface="Times New Roman" pitchFamily="18" charset="0"/>
              </a:rPr>
              <a:t>	</a:t>
            </a:r>
            <a:r>
              <a:rPr lang="en-US" altLang="bg-BG" sz="4400" b="1" dirty="0">
                <a:solidFill>
                  <a:srgbClr val="000000"/>
                </a:solidFill>
                <a:latin typeface="Times New Roman" pitchFamily="18" charset="0"/>
              </a:rPr>
              <a:t>DECISION-MAKING IN MEDICAL PRACTICE</a:t>
            </a:r>
            <a:endParaRPr lang="bg-BG" altLang="bg-BG" sz="3600" b="1" dirty="0">
              <a:solidFill>
                <a:srgbClr val="000000"/>
              </a:solidFill>
              <a:latin typeface="Times New Roman" pitchFamily="18" charset="0"/>
            </a:endParaRPr>
          </a:p>
        </p:txBody>
      </p:sp>
      <p:pic>
        <p:nvPicPr>
          <p:cNvPr id="3" name="Picture 2">
            <a:extLst>
              <a:ext uri="{FF2B5EF4-FFF2-40B4-BE49-F238E27FC236}">
                <a16:creationId xmlns:a16="http://schemas.microsoft.com/office/drawing/2014/main" id="{5826951E-4888-440F-A1EF-9D3AC120E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 y="90850"/>
            <a:ext cx="1492636" cy="1470021"/>
          </a:xfrm>
          <a:prstGeom prst="rect">
            <a:avLst/>
          </a:prstGeom>
        </p:spPr>
      </p:pic>
      <p:sp>
        <p:nvSpPr>
          <p:cNvPr id="4" name="Rectangle 3">
            <a:extLst>
              <a:ext uri="{FF2B5EF4-FFF2-40B4-BE49-F238E27FC236}">
                <a16:creationId xmlns:a16="http://schemas.microsoft.com/office/drawing/2014/main" id="{9AD28942-9A03-43A9-8274-CE3C2EA5DA35}"/>
              </a:ext>
            </a:extLst>
          </p:cNvPr>
          <p:cNvSpPr/>
          <p:nvPr/>
        </p:nvSpPr>
        <p:spPr>
          <a:xfrm>
            <a:off x="2894069" y="980728"/>
            <a:ext cx="4075155" cy="400110"/>
          </a:xfrm>
          <a:prstGeom prst="rect">
            <a:avLst/>
          </a:prstGeom>
          <a:noFill/>
        </p:spPr>
        <p:txBody>
          <a:bodyPr wrap="none" lIns="91440" tIns="45720" rIns="91440" bIns="45720">
            <a:spAutoFit/>
          </a:bodyPr>
          <a:lstStyle/>
          <a:p>
            <a:pPr algn="ctr">
              <a:defRPr/>
            </a:pPr>
            <a:r>
              <a:rPr lang="en-US" sz="2000" b="1" cap="all"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distance learning Centre</a:t>
            </a:r>
            <a:endParaRPr kumimoji="0" lang="en-US" sz="20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Arial" charset="0"/>
              <a:ea typeface="+mn-ea"/>
              <a:cs typeface="+mn-cs"/>
            </a:endParaRPr>
          </a:p>
        </p:txBody>
      </p:sp>
      <p:cxnSp>
        <p:nvCxnSpPr>
          <p:cNvPr id="5" name="Straight Connector 4">
            <a:extLst>
              <a:ext uri="{FF2B5EF4-FFF2-40B4-BE49-F238E27FC236}">
                <a16:creationId xmlns:a16="http://schemas.microsoft.com/office/drawing/2014/main" id="{805BACE1-BA39-4EF8-B1D2-B6EDD9418F1A}"/>
              </a:ext>
            </a:extLst>
          </p:cNvPr>
          <p:cNvCxnSpPr/>
          <p:nvPr/>
        </p:nvCxnSpPr>
        <p:spPr>
          <a:xfrm>
            <a:off x="1481416" y="1015438"/>
            <a:ext cx="730476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7349B50-EFA9-4EEF-ADD8-3CAC2CD87109}"/>
              </a:ext>
            </a:extLst>
          </p:cNvPr>
          <p:cNvSpPr/>
          <p:nvPr/>
        </p:nvSpPr>
        <p:spPr>
          <a:xfrm>
            <a:off x="3066619" y="2060848"/>
            <a:ext cx="3010761" cy="584775"/>
          </a:xfrm>
          <a:prstGeom prst="rect">
            <a:avLst/>
          </a:prstGeom>
          <a:noFill/>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solidFill>
                    <a:srgbClr val="C00000"/>
                  </a:solidFill>
                </a:ln>
                <a:solidFill>
                  <a:srgbClr val="990000"/>
                </a:solidFill>
                <a:effectLst>
                  <a:outerShdw blurRad="80000" dist="40000" dir="5040000" algn="tl">
                    <a:srgbClr val="000000">
                      <a:alpha val="30000"/>
                    </a:srgbClr>
                  </a:outerShdw>
                </a:effectLst>
                <a:uLnTx/>
                <a:uFillTx/>
                <a:latin typeface="Arial"/>
                <a:ea typeface="+mn-ea"/>
                <a:cs typeface="+mn-cs"/>
              </a:rPr>
              <a:t>LECTURE</a:t>
            </a:r>
            <a:r>
              <a:rPr kumimoji="0" lang="en-US" sz="3200" b="1" i="0" u="none" strike="noStrike" kern="1200" cap="none" spc="0" normalizeH="0" baseline="0" noProof="0" dirty="0">
                <a:ln w="11430"/>
                <a:solidFill>
                  <a:srgbClr val="990000"/>
                </a:solidFill>
                <a:effectLst>
                  <a:outerShdw blurRad="80000" dist="40000" dir="5040000" algn="tl">
                    <a:srgbClr val="000000">
                      <a:alpha val="30000"/>
                    </a:srgbClr>
                  </a:outerShdw>
                </a:effectLst>
                <a:uLnTx/>
                <a:uFillTx/>
                <a:latin typeface="Arial"/>
                <a:ea typeface="+mn-ea"/>
                <a:cs typeface="+mn-cs"/>
              </a:rPr>
              <a:t> No2</a:t>
            </a:r>
          </a:p>
        </p:txBody>
      </p:sp>
      <p:sp>
        <p:nvSpPr>
          <p:cNvPr id="7" name="Rectangle 6">
            <a:extLst>
              <a:ext uri="{FF2B5EF4-FFF2-40B4-BE49-F238E27FC236}">
                <a16:creationId xmlns:a16="http://schemas.microsoft.com/office/drawing/2014/main" id="{99D1D539-BFD1-4B95-8A6A-D822329D7405}"/>
              </a:ext>
            </a:extLst>
          </p:cNvPr>
          <p:cNvSpPr/>
          <p:nvPr/>
        </p:nvSpPr>
        <p:spPr>
          <a:xfrm>
            <a:off x="2092797" y="1662991"/>
            <a:ext cx="5454351" cy="369332"/>
          </a:xfrm>
          <a:prstGeom prst="rect">
            <a:avLst/>
          </a:prstGeom>
        </p:spPr>
        <p:txBody>
          <a:bodyPr wrap="square">
            <a:spAutoFit/>
          </a:bodyPr>
          <a:lstStyle/>
          <a:p>
            <a:pPr lvl="0" algn="ctr">
              <a:defRPr/>
            </a:pPr>
            <a:r>
              <a:rPr lang="en-US" b="1" cap="all" dirty="0">
                <a:solidFill>
                  <a:srgbClr val="C00000"/>
                </a:solidFill>
                <a:effectLst>
                  <a:outerShdw blurRad="38100" dist="38100" dir="2700000" algn="tl">
                    <a:srgbClr val="000000">
                      <a:alpha val="43137"/>
                    </a:srgbClr>
                  </a:outerShdw>
                </a:effectLst>
              </a:rPr>
              <a:t>Department of Public Health Sciences</a:t>
            </a:r>
          </a:p>
        </p:txBody>
      </p:sp>
      <p:sp>
        <p:nvSpPr>
          <p:cNvPr id="8" name="Rectangle 7">
            <a:extLst>
              <a:ext uri="{FF2B5EF4-FFF2-40B4-BE49-F238E27FC236}">
                <a16:creationId xmlns:a16="http://schemas.microsoft.com/office/drawing/2014/main" id="{84FF9AF8-0805-4F6E-BAC9-68C13424C00F}"/>
              </a:ext>
            </a:extLst>
          </p:cNvPr>
          <p:cNvSpPr/>
          <p:nvPr/>
        </p:nvSpPr>
        <p:spPr>
          <a:xfrm>
            <a:off x="1763688" y="87987"/>
            <a:ext cx="6112571" cy="89255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MEDICAL UNIVERSITY – PLEVEN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FACULTY OF PUBLIC HEALTH</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authorization to be valid:</a:t>
            </a:r>
            <a:endParaRPr lang="bg-BG" dirty="0"/>
          </a:p>
        </p:txBody>
      </p:sp>
      <p:sp>
        <p:nvSpPr>
          <p:cNvPr id="3" name="Content Placeholder 2"/>
          <p:cNvSpPr>
            <a:spLocks noGrp="1"/>
          </p:cNvSpPr>
          <p:nvPr>
            <p:ph idx="1"/>
          </p:nvPr>
        </p:nvSpPr>
        <p:spPr>
          <a:xfrm>
            <a:off x="899592" y="2348880"/>
            <a:ext cx="7416823" cy="3672408"/>
          </a:xfrm>
        </p:spPr>
        <p:txBody>
          <a:bodyPr>
            <a:noAutofit/>
          </a:bodyPr>
          <a:lstStyle/>
          <a:p>
            <a:pPr>
              <a:buSzPct val="100000"/>
              <a:buFont typeface="Wingdings" panose="05000000000000000000" pitchFamily="2" charset="2"/>
              <a:buChar char="Ø"/>
            </a:pPr>
            <a:r>
              <a:rPr lang="en-US" dirty="0"/>
              <a:t>Should be part of the actual decision making process so as to avoid paternalism.</a:t>
            </a:r>
          </a:p>
          <a:p>
            <a:pPr>
              <a:buSzPct val="100000"/>
              <a:buFont typeface="Wingdings" panose="05000000000000000000" pitchFamily="2" charset="2"/>
              <a:buChar char="Ø"/>
            </a:pPr>
            <a:r>
              <a:rPr lang="en-US" dirty="0"/>
              <a:t>Should be voluntary, non-coerced and well-informed.</a:t>
            </a:r>
          </a:p>
          <a:p>
            <a:pPr>
              <a:buSzPct val="100000"/>
              <a:buFont typeface="Wingdings" panose="05000000000000000000" pitchFamily="2" charset="2"/>
              <a:buChar char="Ø"/>
            </a:pPr>
            <a:r>
              <a:rPr lang="en-US" dirty="0"/>
              <a:t>The person should have the possibility to withdraw his </a:t>
            </a:r>
            <a:r>
              <a:rPr lang="en-US" dirty="0" err="1"/>
              <a:t>authorisation</a:t>
            </a:r>
            <a:r>
              <a:rPr lang="en-US" dirty="0"/>
              <a:t> without negative consequences due to actions taken by health care staff.</a:t>
            </a:r>
          </a:p>
          <a:p>
            <a:pPr>
              <a:buSzPct val="100000"/>
              <a:buFont typeface="Wingdings" panose="05000000000000000000" pitchFamily="2" charset="2"/>
              <a:buChar char="Ø"/>
            </a:pPr>
            <a:r>
              <a:rPr lang="en-US" dirty="0"/>
              <a:t>Should be given before the process is initiated.</a:t>
            </a:r>
          </a:p>
          <a:p>
            <a:pPr>
              <a:buSzPct val="100000"/>
              <a:buFont typeface="Wingdings" panose="05000000000000000000" pitchFamily="2" charset="2"/>
              <a:buChar char="Ø"/>
            </a:pPr>
            <a:r>
              <a:rPr lang="en-US" dirty="0"/>
              <a:t>Should be explicit.</a:t>
            </a:r>
          </a:p>
          <a:p>
            <a:pPr>
              <a:buSzPct val="100000"/>
              <a:buFont typeface="Wingdings" panose="05000000000000000000" pitchFamily="2" charset="2"/>
              <a:buChar char="Ø"/>
            </a:pPr>
            <a:endParaRPr lang="bg-BG" dirty="0"/>
          </a:p>
        </p:txBody>
      </p:sp>
    </p:spTree>
    <p:extLst>
      <p:ext uri="{BB962C8B-B14F-4D97-AF65-F5344CB8AC3E}">
        <p14:creationId xmlns:p14="http://schemas.microsoft.com/office/powerpoint/2010/main" val="867487635"/>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comparison:</a:t>
            </a:r>
            <a:endParaRPr lang="bg-BG" dirty="0"/>
          </a:p>
        </p:txBody>
      </p:sp>
      <p:sp>
        <p:nvSpPr>
          <p:cNvPr id="3" name="Content Placeholder 2"/>
          <p:cNvSpPr>
            <a:spLocks noGrp="1"/>
          </p:cNvSpPr>
          <p:nvPr>
            <p:ph idx="1"/>
          </p:nvPr>
        </p:nvSpPr>
        <p:spPr>
          <a:xfrm>
            <a:off x="1176865" y="2490135"/>
            <a:ext cx="6798736" cy="1370913"/>
          </a:xfrm>
        </p:spPr>
        <p:txBody>
          <a:bodyPr/>
          <a:lstStyle/>
          <a:p>
            <a:pPr marL="0" indent="0">
              <a:buNone/>
            </a:pPr>
            <a:r>
              <a:rPr lang="en-US" dirty="0"/>
              <a:t>If my mother decides to sell my car, which is what I want, without my permission (to save me the bother)—she would be acting paternalistically.</a:t>
            </a:r>
            <a:endParaRPr lang="bg-BG" dirty="0"/>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3972515407"/>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conclusion in relation to the concept of autonomy</a:t>
            </a:r>
            <a:endParaRPr lang="bg-BG" dirty="0"/>
          </a:p>
        </p:txBody>
      </p:sp>
      <p:sp>
        <p:nvSpPr>
          <p:cNvPr id="3" name="Content Placeholder 2"/>
          <p:cNvSpPr>
            <a:spLocks noGrp="1"/>
          </p:cNvSpPr>
          <p:nvPr>
            <p:ph idx="1"/>
          </p:nvPr>
        </p:nvSpPr>
        <p:spPr/>
        <p:txBody>
          <a:bodyPr/>
          <a:lstStyle/>
          <a:p>
            <a:pPr marL="0" indent="0">
              <a:buNone/>
            </a:pPr>
            <a:r>
              <a:rPr lang="en-US" dirty="0"/>
              <a:t>For others to care for my autonomy, it does not suffice that they act so that my goals are achieved. It is a crucial part of the notion of ‘self rule’ that it is me that achieve my goals.</a:t>
            </a:r>
          </a:p>
          <a:p>
            <a:pPr>
              <a:buSzPct val="100000"/>
              <a:buFont typeface="Wingdings" panose="05000000000000000000" pitchFamily="2" charset="2"/>
              <a:buChar char="Ø"/>
            </a:pPr>
            <a:r>
              <a:rPr lang="en-US" dirty="0"/>
              <a:t>Autonomy requires others to act so that I am helped to take such steps that promote whatever it is I care about.</a:t>
            </a:r>
            <a:endParaRPr lang="bg-BG" dirty="0"/>
          </a:p>
        </p:txBody>
      </p:sp>
    </p:spTree>
    <p:extLst>
      <p:ext uri="{BB962C8B-B14F-4D97-AF65-F5344CB8AC3E}">
        <p14:creationId xmlns:p14="http://schemas.microsoft.com/office/powerpoint/2010/main" val="64619758"/>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endParaRPr lang="bg-BG" dirty="0"/>
          </a:p>
        </p:txBody>
      </p:sp>
      <p:sp>
        <p:nvSpPr>
          <p:cNvPr id="3" name="Content Placeholder 2"/>
          <p:cNvSpPr>
            <a:spLocks noGrp="1"/>
          </p:cNvSpPr>
          <p:nvPr>
            <p:ph idx="1"/>
          </p:nvPr>
        </p:nvSpPr>
        <p:spPr>
          <a:xfrm>
            <a:off x="1176865" y="2490135"/>
            <a:ext cx="6798736" cy="2523041"/>
          </a:xfrm>
        </p:spPr>
        <p:txBody>
          <a:bodyPr/>
          <a:lstStyle/>
          <a:p>
            <a:pPr marL="0" indent="0">
              <a:buNone/>
            </a:pPr>
            <a:r>
              <a:rPr lang="en-US" dirty="0"/>
              <a:t>My wife buys me the suit I have been (what I thought) secretly longing for to my birthday—without me having </a:t>
            </a:r>
            <a:r>
              <a:rPr lang="en-US" dirty="0" err="1"/>
              <a:t>authorised</a:t>
            </a:r>
            <a:r>
              <a:rPr lang="en-US" dirty="0"/>
              <a:t> her to do so.</a:t>
            </a:r>
          </a:p>
          <a:p>
            <a:pPr marL="0" indent="0">
              <a:buNone/>
            </a:pPr>
            <a:endParaRPr lang="en-US" dirty="0"/>
          </a:p>
          <a:p>
            <a:pPr marL="0" indent="0">
              <a:buNone/>
            </a:pPr>
            <a:r>
              <a:rPr lang="en-US" dirty="0"/>
              <a:t>Is this a paternalistic act?</a:t>
            </a:r>
            <a:endParaRPr lang="bg-BG" dirty="0"/>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4120568135"/>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because:</a:t>
            </a:r>
            <a:endParaRPr lang="bg-BG" dirty="0"/>
          </a:p>
        </p:txBody>
      </p:sp>
      <p:sp>
        <p:nvSpPr>
          <p:cNvPr id="3" name="Content Placeholder 2"/>
          <p:cNvSpPr>
            <a:spLocks noGrp="1"/>
          </p:cNvSpPr>
          <p:nvPr>
            <p:ph idx="1"/>
          </p:nvPr>
        </p:nvSpPr>
        <p:spPr/>
        <p:txBody>
          <a:bodyPr/>
          <a:lstStyle/>
          <a:p>
            <a:r>
              <a:rPr lang="en-US" dirty="0"/>
              <a:t>The question of paternalism only arises within certain fields of conduct, i.e., in relation to fields where the person has legitimate authority.</a:t>
            </a:r>
          </a:p>
          <a:p>
            <a:r>
              <a:rPr lang="en-US" dirty="0"/>
              <a:t>E.g. our own body, our own life and our own possessions—but we do not have legitimate authority over what someone should buy for our birthday etc.</a:t>
            </a:r>
            <a:endParaRPr lang="bg-BG" dirty="0"/>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3855086714"/>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endParaRPr lang="bg-BG" dirty="0"/>
          </a:p>
        </p:txBody>
      </p:sp>
      <p:sp>
        <p:nvSpPr>
          <p:cNvPr id="3" name="Content Placeholder 2"/>
          <p:cNvSpPr>
            <a:spLocks noGrp="1"/>
          </p:cNvSpPr>
          <p:nvPr>
            <p:ph idx="1"/>
          </p:nvPr>
        </p:nvSpPr>
        <p:spPr>
          <a:xfrm>
            <a:off x="1043608" y="2305360"/>
            <a:ext cx="7272808" cy="3715928"/>
          </a:xfrm>
        </p:spPr>
        <p:txBody>
          <a:bodyPr>
            <a:noAutofit/>
          </a:bodyPr>
          <a:lstStyle/>
          <a:p>
            <a:pPr marL="0" indent="0">
              <a:buNone/>
            </a:pPr>
            <a:r>
              <a:rPr lang="en-US" dirty="0"/>
              <a:t>The patient tells the professional about how he leads his life in different areas, what is generally important to him and his former experiences around health-problems. The professional incorporates this information into the decisional process and adapts the decision about treatment to what she has been told, in order to arrive at a result that suits this particular person’s circumstances.</a:t>
            </a:r>
          </a:p>
          <a:p>
            <a:pPr marL="0" indent="0">
              <a:buNone/>
            </a:pPr>
            <a:endParaRPr lang="en-US" dirty="0"/>
          </a:p>
          <a:p>
            <a:pPr marL="0" indent="0">
              <a:buNone/>
            </a:pPr>
            <a:r>
              <a:rPr lang="en-US" dirty="0"/>
              <a:t>Is this a paternalistic act?</a:t>
            </a:r>
            <a:endParaRPr lang="bg-BG" dirty="0"/>
          </a:p>
          <a:p>
            <a:pPr marL="0" indent="0">
              <a:buNone/>
            </a:pPr>
            <a:endParaRPr lang="bg-BG" dirty="0"/>
          </a:p>
        </p:txBody>
      </p:sp>
    </p:spTree>
    <p:extLst>
      <p:ext uri="{BB962C8B-B14F-4D97-AF65-F5344CB8AC3E}">
        <p14:creationId xmlns:p14="http://schemas.microsoft.com/office/powerpoint/2010/main" val="2534182783"/>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because:</a:t>
            </a:r>
            <a:endParaRPr lang="bg-BG" dirty="0"/>
          </a:p>
        </p:txBody>
      </p:sp>
      <p:sp>
        <p:nvSpPr>
          <p:cNvPr id="3" name="Content Placeholder 2"/>
          <p:cNvSpPr>
            <a:spLocks noGrp="1"/>
          </p:cNvSpPr>
          <p:nvPr>
            <p:ph idx="1"/>
          </p:nvPr>
        </p:nvSpPr>
        <p:spPr/>
        <p:txBody>
          <a:bodyPr/>
          <a:lstStyle/>
          <a:p>
            <a:pPr marL="0" indent="0">
              <a:buNone/>
            </a:pPr>
            <a:r>
              <a:rPr lang="en-US" dirty="0"/>
              <a:t>The physician is the one who interprets the information from the patient, reason from this to a decision and then makes the decision—all done without the patient explicitly </a:t>
            </a:r>
            <a:r>
              <a:rPr lang="en-US" dirty="0" err="1"/>
              <a:t>authorising</a:t>
            </a:r>
            <a:r>
              <a:rPr lang="en-US" dirty="0"/>
              <a:t> her to do so.</a:t>
            </a:r>
          </a:p>
          <a:p>
            <a:pPr marL="0" indent="0">
              <a:buNone/>
            </a:pPr>
            <a:endParaRPr lang="en-US" dirty="0"/>
          </a:p>
          <a:p>
            <a:pPr marL="0" indent="0">
              <a:buNone/>
            </a:pPr>
            <a:r>
              <a:rPr lang="en-US" sz="2800" dirty="0">
                <a:solidFill>
                  <a:srgbClr val="A50021"/>
                </a:solidFill>
                <a:effectLst>
                  <a:outerShdw blurRad="38100" dist="38100" dir="2700000" algn="tl">
                    <a:srgbClr val="000000">
                      <a:alpha val="43137"/>
                    </a:srgbClr>
                  </a:outerShdw>
                </a:effectLst>
              </a:rPr>
              <a:t>I. Patient Adapted Paternalism</a:t>
            </a:r>
            <a:endParaRPr lang="bg-BG" sz="2800" dirty="0">
              <a:solidFill>
                <a:srgbClr val="A50021"/>
              </a:solidFill>
              <a:effectLst>
                <a:outerShdw blurRad="38100" dist="38100" dir="2700000" algn="tl">
                  <a:srgbClr val="000000">
                    <a:alpha val="43137"/>
                  </a:srgbClr>
                </a:outerShdw>
              </a:effectLst>
            </a:endParaRPr>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569389137"/>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endParaRPr lang="bg-BG" dirty="0"/>
          </a:p>
        </p:txBody>
      </p:sp>
      <p:sp>
        <p:nvSpPr>
          <p:cNvPr id="3" name="Content Placeholder 2"/>
          <p:cNvSpPr>
            <a:spLocks noGrp="1"/>
          </p:cNvSpPr>
          <p:nvPr>
            <p:ph idx="1"/>
          </p:nvPr>
        </p:nvSpPr>
        <p:spPr/>
        <p:txBody>
          <a:bodyPr/>
          <a:lstStyle/>
          <a:p>
            <a:pPr marL="0" indent="0">
              <a:buNone/>
            </a:pPr>
            <a:r>
              <a:rPr lang="en-US" dirty="0"/>
              <a:t>The professional explores the preferences of the patient by listening to his opinions and motives, and then reason from these preferences and other relevant information in order to arrive at a decision that best satisfies the preference-set of the patient.</a:t>
            </a:r>
          </a:p>
          <a:p>
            <a:pPr marL="0" indent="0">
              <a:buNone/>
            </a:pPr>
            <a:endParaRPr lang="en-US" dirty="0"/>
          </a:p>
          <a:p>
            <a:pPr marL="0" indent="0">
              <a:buNone/>
            </a:pPr>
            <a:r>
              <a:rPr lang="en-US" dirty="0"/>
              <a:t>Is this a paternalistic act?</a:t>
            </a:r>
            <a:endParaRPr lang="bg-BG" dirty="0"/>
          </a:p>
        </p:txBody>
      </p:sp>
    </p:spTree>
    <p:extLst>
      <p:ext uri="{BB962C8B-B14F-4D97-AF65-F5344CB8AC3E}">
        <p14:creationId xmlns:p14="http://schemas.microsoft.com/office/powerpoint/2010/main" val="3730750268"/>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because:</a:t>
            </a:r>
            <a:endParaRPr lang="bg-BG" dirty="0"/>
          </a:p>
        </p:txBody>
      </p:sp>
      <p:sp>
        <p:nvSpPr>
          <p:cNvPr id="3" name="Content Placeholder 2"/>
          <p:cNvSpPr>
            <a:spLocks noGrp="1"/>
          </p:cNvSpPr>
          <p:nvPr>
            <p:ph idx="1"/>
          </p:nvPr>
        </p:nvSpPr>
        <p:spPr/>
        <p:txBody>
          <a:bodyPr/>
          <a:lstStyle/>
          <a:p>
            <a:pPr marL="0" indent="0">
              <a:buNone/>
            </a:pPr>
            <a:r>
              <a:rPr lang="en-US" dirty="0"/>
              <a:t>The professional reasons alone. The authorization is still missing.</a:t>
            </a:r>
          </a:p>
          <a:p>
            <a:pPr marL="0" indent="0">
              <a:buNone/>
            </a:pPr>
            <a:endParaRPr lang="en-US" dirty="0"/>
          </a:p>
          <a:p>
            <a:pPr marL="0" indent="0">
              <a:buNone/>
            </a:pPr>
            <a:endParaRPr lang="en-US" dirty="0"/>
          </a:p>
          <a:p>
            <a:pPr marL="0" indent="0">
              <a:buNone/>
            </a:pPr>
            <a:r>
              <a:rPr lang="en-US" sz="2800" dirty="0">
                <a:solidFill>
                  <a:srgbClr val="A50021"/>
                </a:solidFill>
                <a:effectLst>
                  <a:outerShdw blurRad="38100" dist="38100" dir="2700000" algn="tl">
                    <a:srgbClr val="000000">
                      <a:alpha val="43137"/>
                    </a:srgbClr>
                  </a:outerShdw>
                </a:effectLst>
              </a:rPr>
              <a:t>II. Patient Preference-Satisfaction Paternalism</a:t>
            </a:r>
            <a:endParaRPr lang="bg-BG" sz="2800" dirty="0">
              <a:solidFill>
                <a:srgbClr val="A50021"/>
              </a:solidFill>
              <a:effectLst>
                <a:outerShdw blurRad="38100" dist="38100" dir="2700000" algn="tl">
                  <a:srgbClr val="000000">
                    <a:alpha val="43137"/>
                  </a:srgbClr>
                </a:outerShdw>
              </a:effectLst>
            </a:endParaRPr>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1962932419"/>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a:t>
            </a:r>
            <a:endParaRPr lang="bg-BG" dirty="0"/>
          </a:p>
        </p:txBody>
      </p:sp>
      <p:sp>
        <p:nvSpPr>
          <p:cNvPr id="3" name="Content Placeholder 2"/>
          <p:cNvSpPr>
            <a:spLocks noGrp="1"/>
          </p:cNvSpPr>
          <p:nvPr>
            <p:ph idx="1"/>
          </p:nvPr>
        </p:nvSpPr>
        <p:spPr/>
        <p:txBody>
          <a:bodyPr/>
          <a:lstStyle/>
          <a:p>
            <a:pPr marL="0" indent="0">
              <a:buNone/>
            </a:pPr>
            <a:r>
              <a:rPr lang="en-US" dirty="0"/>
              <a:t>The professional and patient both engage in a rational discussion or deliberation, trying to get all the relevant preferences, facts and reasons relating these aspects together on the table. In the end the professional decides on what option to choose.</a:t>
            </a:r>
          </a:p>
          <a:p>
            <a:pPr marL="0" indent="0">
              <a:buNone/>
            </a:pPr>
            <a:endParaRPr lang="en-US" dirty="0"/>
          </a:p>
          <a:p>
            <a:pPr marL="0" indent="0">
              <a:buNone/>
            </a:pPr>
            <a:r>
              <a:rPr lang="en-US" dirty="0"/>
              <a:t>Is this a paternalistic act?</a:t>
            </a:r>
            <a:endParaRPr lang="bg-BG" dirty="0"/>
          </a:p>
        </p:txBody>
      </p:sp>
    </p:spTree>
    <p:extLst>
      <p:ext uri="{BB962C8B-B14F-4D97-AF65-F5344CB8AC3E}">
        <p14:creationId xmlns:p14="http://schemas.microsoft.com/office/powerpoint/2010/main" val="1087116764"/>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700213" y="1916113"/>
            <a:ext cx="7443787" cy="21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pPr>
            <a:endParaRPr lang="bg-BG" altLang="bg-BG" sz="9600">
              <a:solidFill>
                <a:schemeClr val="hlink"/>
              </a:solidFill>
            </a:endParaRPr>
          </a:p>
        </p:txBody>
      </p:sp>
      <p:sp>
        <p:nvSpPr>
          <p:cNvPr id="146435" name="Rectangle 3"/>
          <p:cNvSpPr>
            <a:spLocks noChangeArrowheads="1"/>
          </p:cNvSpPr>
          <p:nvPr/>
        </p:nvSpPr>
        <p:spPr bwMode="auto">
          <a:xfrm>
            <a:off x="813594" y="798959"/>
            <a:ext cx="751681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itchFamily="18" charset="0"/>
              </a:defRPr>
            </a:lvl1pPr>
            <a:lvl2pPr>
              <a:tabLst>
                <a:tab pos="457200" algn="l"/>
              </a:tabLst>
              <a:defRPr sz="2400">
                <a:solidFill>
                  <a:schemeClr val="tx1"/>
                </a:solidFill>
                <a:latin typeface="Times New Roman" pitchFamily="18" charset="0"/>
              </a:defRPr>
            </a:lvl2pPr>
            <a:lvl3pPr>
              <a:tabLst>
                <a:tab pos="457200" algn="l"/>
              </a:tabLst>
              <a:defRPr sz="2400">
                <a:solidFill>
                  <a:schemeClr val="tx1"/>
                </a:solidFill>
                <a:latin typeface="Times New Roman" pitchFamily="18" charset="0"/>
              </a:defRPr>
            </a:lvl3pPr>
            <a:lvl4pPr>
              <a:tabLst>
                <a:tab pos="457200" algn="l"/>
              </a:tabLst>
              <a:defRPr sz="2400">
                <a:solidFill>
                  <a:schemeClr val="tx1"/>
                </a:solidFill>
                <a:latin typeface="Times New Roman" pitchFamily="18" charset="0"/>
              </a:defRPr>
            </a:lvl4pPr>
            <a:lvl5pPr>
              <a:tabLst>
                <a:tab pos="457200" algn="l"/>
              </a:tabLst>
              <a:defRPr sz="2400">
                <a:solidFill>
                  <a:schemeClr val="tx1"/>
                </a:solidFill>
                <a:latin typeface="Times New Roman" pitchFamily="18" charset="0"/>
              </a:defRPr>
            </a:lvl5pPr>
            <a:lvl6pPr fontAlgn="base">
              <a:spcBef>
                <a:spcPct val="0"/>
              </a:spcBef>
              <a:spcAft>
                <a:spcPct val="0"/>
              </a:spcAft>
              <a:tabLst>
                <a:tab pos="457200" algn="l"/>
              </a:tabLst>
              <a:defRPr sz="2400">
                <a:solidFill>
                  <a:schemeClr val="tx1"/>
                </a:solidFill>
                <a:latin typeface="Times New Roman" pitchFamily="18" charset="0"/>
              </a:defRPr>
            </a:lvl6pPr>
            <a:lvl7pPr fontAlgn="base">
              <a:spcBef>
                <a:spcPct val="0"/>
              </a:spcBef>
              <a:spcAft>
                <a:spcPct val="0"/>
              </a:spcAft>
              <a:tabLst>
                <a:tab pos="457200" algn="l"/>
              </a:tabLst>
              <a:defRPr sz="2400">
                <a:solidFill>
                  <a:schemeClr val="tx1"/>
                </a:solidFill>
                <a:latin typeface="Times New Roman" pitchFamily="18" charset="0"/>
              </a:defRPr>
            </a:lvl7pPr>
            <a:lvl8pPr fontAlgn="base">
              <a:spcBef>
                <a:spcPct val="0"/>
              </a:spcBef>
              <a:spcAft>
                <a:spcPct val="0"/>
              </a:spcAft>
              <a:tabLst>
                <a:tab pos="457200" algn="l"/>
              </a:tabLst>
              <a:defRPr sz="2400">
                <a:solidFill>
                  <a:schemeClr val="tx1"/>
                </a:solidFill>
                <a:latin typeface="Times New Roman" pitchFamily="18" charset="0"/>
              </a:defRPr>
            </a:lvl8pPr>
            <a:lvl9pPr fontAlgn="base">
              <a:spcBef>
                <a:spcPct val="0"/>
              </a:spcBef>
              <a:spcAft>
                <a:spcPct val="0"/>
              </a:spcAft>
              <a:tabLst>
                <a:tab pos="457200" algn="l"/>
              </a:tabLst>
              <a:defRPr sz="2400">
                <a:solidFill>
                  <a:schemeClr val="tx1"/>
                </a:solidFill>
                <a:latin typeface="Times New Roman" pitchFamily="18" charset="0"/>
              </a:defRPr>
            </a:lvl9pPr>
          </a:lstStyle>
          <a:p>
            <a:r>
              <a:rPr lang="en-GB" altLang="bg-BG" sz="3600" b="1" dirty="0">
                <a:solidFill>
                  <a:srgbClr val="A50021"/>
                </a:solidFill>
                <a:latin typeface="+mj-lt"/>
              </a:rPr>
              <a:t>Classical triad </a:t>
            </a:r>
          </a:p>
          <a:p>
            <a:r>
              <a:rPr lang="en-GB" altLang="bg-BG" sz="3600" b="1" dirty="0">
                <a:solidFill>
                  <a:srgbClr val="A50021"/>
                </a:solidFill>
                <a:latin typeface="+mj-lt"/>
              </a:rPr>
              <a:t>of doctor-patient relationship</a:t>
            </a:r>
            <a:endParaRPr lang="en-GB" altLang="bg-BG" sz="3600" dirty="0">
              <a:solidFill>
                <a:srgbClr val="000000"/>
              </a:solidFill>
              <a:latin typeface="+mj-lt"/>
            </a:endParaRPr>
          </a:p>
          <a:p>
            <a:endParaRPr lang="bg-BG" altLang="bg-BG" sz="3600" dirty="0">
              <a:solidFill>
                <a:srgbClr val="000000"/>
              </a:solidFill>
              <a:latin typeface="+mj-lt"/>
            </a:endParaRPr>
          </a:p>
          <a:p>
            <a:endParaRPr lang="en-GB" altLang="bg-BG" sz="3600" b="1" dirty="0">
              <a:solidFill>
                <a:srgbClr val="000000"/>
              </a:solidFill>
              <a:effectLst>
                <a:outerShdw blurRad="38100" dist="38100" dir="2700000" algn="tl">
                  <a:srgbClr val="C0C0C0"/>
                </a:outerShdw>
              </a:effectLst>
              <a:latin typeface="+mj-lt"/>
            </a:endParaRPr>
          </a:p>
          <a:p>
            <a:r>
              <a:rPr lang="en-GB" altLang="bg-BG" sz="3600" b="1" dirty="0">
                <a:solidFill>
                  <a:srgbClr val="000000"/>
                </a:solidFill>
                <a:effectLst>
                  <a:outerShdw blurRad="38100" dist="38100" dir="2700000" algn="tl">
                    <a:srgbClr val="C0C0C0"/>
                  </a:outerShdw>
                </a:effectLst>
                <a:latin typeface="+mj-lt"/>
              </a:rPr>
              <a:t>PATERNALISTIC MODEL</a:t>
            </a:r>
          </a:p>
          <a:p>
            <a:endParaRPr lang="bg-BG" altLang="bg-BG" sz="3600" b="1" dirty="0">
              <a:solidFill>
                <a:srgbClr val="000000"/>
              </a:solidFill>
              <a:effectLst>
                <a:outerShdw blurRad="38100" dist="38100" dir="2700000" algn="tl">
                  <a:srgbClr val="C0C0C0"/>
                </a:outerShdw>
              </a:effectLst>
              <a:latin typeface="+mj-lt"/>
            </a:endParaRPr>
          </a:p>
          <a:p>
            <a:r>
              <a:rPr lang="en-GB" altLang="bg-BG" sz="3600" b="1" dirty="0">
                <a:solidFill>
                  <a:srgbClr val="000000"/>
                </a:solidFill>
                <a:effectLst>
                  <a:outerShdw blurRad="38100" dist="38100" dir="2700000" algn="tl">
                    <a:srgbClr val="C0C0C0"/>
                  </a:outerShdw>
                </a:effectLst>
                <a:latin typeface="+mj-lt"/>
              </a:rPr>
              <a:t>AUTONOMOUS MODEL</a:t>
            </a:r>
          </a:p>
          <a:p>
            <a:endParaRPr lang="bg-BG" altLang="bg-BG" sz="3600" b="1" dirty="0">
              <a:solidFill>
                <a:srgbClr val="000000"/>
              </a:solidFill>
              <a:effectLst>
                <a:outerShdw blurRad="38100" dist="38100" dir="2700000" algn="tl">
                  <a:srgbClr val="C0C0C0"/>
                </a:outerShdw>
              </a:effectLst>
              <a:latin typeface="+mj-lt"/>
            </a:endParaRPr>
          </a:p>
          <a:p>
            <a:r>
              <a:rPr lang="en-GB" altLang="bg-BG" sz="3600" b="1" dirty="0">
                <a:solidFill>
                  <a:srgbClr val="000000"/>
                </a:solidFill>
                <a:effectLst>
                  <a:outerShdw blurRad="38100" dist="38100" dir="2700000" algn="tl">
                    <a:srgbClr val="C0C0C0"/>
                  </a:outerShdw>
                </a:effectLst>
                <a:latin typeface="+mj-lt"/>
              </a:rPr>
              <a:t>PARTNERSHIP MODEL</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Yes</a:t>
            </a:r>
            <a:endParaRPr lang="bg-BG"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2800" dirty="0">
                <a:solidFill>
                  <a:srgbClr val="A50021"/>
                </a:solidFill>
                <a:effectLst>
                  <a:outerShdw blurRad="38100" dist="38100" dir="2700000" algn="tl">
                    <a:srgbClr val="000000">
                      <a:alpha val="43137"/>
                    </a:srgbClr>
                  </a:outerShdw>
                </a:effectLst>
              </a:rPr>
              <a:t>III. Shared Rational Deliberative Paternalism</a:t>
            </a:r>
            <a:endParaRPr lang="bg-BG" sz="2800" dirty="0">
              <a:solidFill>
                <a:srgbClr val="A50021"/>
              </a:solidFill>
              <a:effectLst>
                <a:outerShdw blurRad="38100" dist="38100" dir="2700000" algn="tl">
                  <a:srgbClr val="000000">
                    <a:alpha val="43137"/>
                  </a:srgbClr>
                </a:outerShdw>
              </a:effectLst>
            </a:endParaRPr>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1592410698"/>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cases 4, 5 and 6 sharing was there</a:t>
            </a:r>
            <a:endParaRPr lang="bg-BG" dirty="0"/>
          </a:p>
        </p:txBody>
      </p:sp>
      <p:sp>
        <p:nvSpPr>
          <p:cNvPr id="3" name="Content Placeholder 2"/>
          <p:cNvSpPr>
            <a:spLocks noGrp="1"/>
          </p:cNvSpPr>
          <p:nvPr>
            <p:ph idx="1"/>
          </p:nvPr>
        </p:nvSpPr>
        <p:spPr/>
        <p:txBody>
          <a:bodyPr>
            <a:normAutofit/>
          </a:bodyPr>
          <a:lstStyle/>
          <a:p>
            <a:pPr marL="0" indent="0">
              <a:buNone/>
            </a:pPr>
            <a:r>
              <a:rPr lang="en-US" sz="2800" dirty="0"/>
              <a:t>BUT the decision-making is still paternalistic!</a:t>
            </a:r>
          </a:p>
          <a:p>
            <a:pPr marL="0" indent="0">
              <a:buNone/>
            </a:pPr>
            <a:endParaRPr lang="en-US" sz="2800" dirty="0"/>
          </a:p>
          <a:p>
            <a:pPr>
              <a:buSzPct val="100000"/>
              <a:buFont typeface="Wingdings" panose="05000000000000000000" pitchFamily="2" charset="2"/>
              <a:buChar char="Ø"/>
            </a:pPr>
            <a:r>
              <a:rPr lang="en-US" sz="2800" dirty="0"/>
              <a:t> Shared decision making (SDM) does not necessarily mean partnership.</a:t>
            </a:r>
          </a:p>
          <a:p>
            <a:pPr>
              <a:buSzPct val="100000"/>
              <a:buFont typeface="Wingdings" panose="05000000000000000000" pitchFamily="2" charset="2"/>
              <a:buChar char="Ø"/>
            </a:pPr>
            <a:r>
              <a:rPr lang="en-US" sz="2800" dirty="0"/>
              <a:t> SDM is not “good” by presumption.</a:t>
            </a:r>
            <a:endParaRPr lang="bg-BG" sz="2800" dirty="0"/>
          </a:p>
        </p:txBody>
      </p:sp>
    </p:spTree>
    <p:extLst>
      <p:ext uri="{BB962C8B-B14F-4D97-AF65-F5344CB8AC3E}">
        <p14:creationId xmlns:p14="http://schemas.microsoft.com/office/powerpoint/2010/main" val="1224843392"/>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838200" y="1852689"/>
            <a:ext cx="7467600" cy="283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bg-BG" sz="5400" b="1" i="1" dirty="0">
                <a:solidFill>
                  <a:srgbClr val="000000"/>
                </a:solidFill>
                <a:effectLst>
                  <a:outerShdw blurRad="38100" dist="38100" dir="2700000" algn="tl">
                    <a:srgbClr val="C0C0C0"/>
                  </a:outerShdw>
                </a:effectLst>
                <a:cs typeface="Times New Roman" pitchFamily="18" charset="0"/>
              </a:rPr>
              <a:t>AUTONOMOUS MODEL</a:t>
            </a:r>
            <a:r>
              <a:rPr lang="en-GB" altLang="bg-BG" sz="5400" b="1" dirty="0">
                <a:solidFill>
                  <a:srgbClr val="000000"/>
                </a:solidFill>
                <a:effectLst>
                  <a:outerShdw blurRad="38100" dist="38100" dir="2700000" algn="tl">
                    <a:srgbClr val="C0C0C0"/>
                  </a:outerShdw>
                </a:effectLst>
              </a:rPr>
              <a:t>  / CONSUMER MODEL</a:t>
            </a:r>
            <a:endParaRPr lang="en-GB" altLang="bg-BG" sz="5400" dirty="0">
              <a:solidFill>
                <a:srgbClr val="000000"/>
              </a:solidFill>
              <a:effectLst>
                <a:outerShdw blurRad="38100" dist="38100" dir="2700000" algn="tl">
                  <a:srgbClr val="C0C0C0"/>
                </a:outerShdw>
              </a:effectLst>
            </a:endParaRP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838200" y="1905000"/>
            <a:ext cx="7467600" cy="366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altLang="bg-BG" sz="2400" b="1">
                <a:solidFill>
                  <a:srgbClr val="000000"/>
                </a:solidFill>
                <a:effectLst>
                  <a:outerShdw blurRad="38100" dist="38100" dir="2700000" algn="tl">
                    <a:srgbClr val="C0C0C0"/>
                  </a:outerShdw>
                </a:effectLst>
                <a:cs typeface="Times New Roman" pitchFamily="18" charset="0"/>
              </a:rPr>
              <a:t>In this model </a:t>
            </a:r>
            <a:r>
              <a:rPr lang="en-US" altLang="bg-BG" sz="2400" b="1">
                <a:solidFill>
                  <a:srgbClr val="A50021"/>
                </a:solidFill>
                <a:effectLst>
                  <a:outerShdw blurRad="38100" dist="38100" dir="2700000" algn="tl">
                    <a:srgbClr val="C0C0C0"/>
                  </a:outerShdw>
                </a:effectLst>
                <a:cs typeface="Times New Roman" pitchFamily="18" charset="0"/>
              </a:rPr>
              <a:t>the principle “respect for autonomy” is predominant</a:t>
            </a:r>
            <a:r>
              <a:rPr lang="en-US" altLang="bg-BG" sz="2400" b="1">
                <a:solidFill>
                  <a:srgbClr val="000000"/>
                </a:solidFill>
                <a:effectLst>
                  <a:outerShdw blurRad="38100" dist="38100" dir="2700000" algn="tl">
                    <a:srgbClr val="C0C0C0"/>
                  </a:outerShdw>
                </a:effectLst>
                <a:cs typeface="Times New Roman" pitchFamily="18" charset="0"/>
              </a:rPr>
              <a:t>.</a:t>
            </a:r>
            <a:r>
              <a:rPr lang="en-US" altLang="bg-BG" sz="2400" b="1" i="1">
                <a:solidFill>
                  <a:srgbClr val="000000"/>
                </a:solidFill>
                <a:effectLst>
                  <a:outerShdw blurRad="38100" dist="38100" dir="2700000" algn="tl">
                    <a:srgbClr val="C0C0C0"/>
                  </a:outerShdw>
                </a:effectLst>
                <a:cs typeface="Times New Roman" pitchFamily="18" charset="0"/>
              </a:rPr>
              <a:t> </a:t>
            </a:r>
            <a:r>
              <a:rPr lang="bg-BG" altLang="bg-BG" sz="2400" b="1">
                <a:solidFill>
                  <a:srgbClr val="000000"/>
                </a:solidFill>
                <a:cs typeface="Times New Roman" pitchFamily="18" charset="0"/>
              </a:rPr>
              <a:t> </a:t>
            </a:r>
            <a:r>
              <a:rPr lang="en-US" altLang="bg-BG" sz="2400" b="1">
                <a:solidFill>
                  <a:srgbClr val="000000"/>
                </a:solidFill>
                <a:cs typeface="Times New Roman" pitchFamily="18" charset="0"/>
              </a:rPr>
              <a:t>The decisions about patient’s health are taken by the patient himself </a:t>
            </a:r>
            <a:r>
              <a:rPr lang="en-GB" altLang="bg-BG" sz="2400" b="1">
                <a:solidFill>
                  <a:srgbClr val="000000"/>
                </a:solidFill>
              </a:rPr>
              <a:t>on the condition that the patient is autonomous </a:t>
            </a:r>
            <a:r>
              <a:rPr lang="en-US" altLang="bg-BG" sz="2400" b="1">
                <a:solidFill>
                  <a:srgbClr val="000000"/>
                </a:solidFill>
              </a:rPr>
              <a:t>and is responsible for </a:t>
            </a:r>
            <a:r>
              <a:rPr lang="en-GB" altLang="bg-BG" sz="2400" b="1">
                <a:solidFill>
                  <a:srgbClr val="000000"/>
                </a:solidFill>
              </a:rPr>
              <a:t>the consequences of the decision.</a:t>
            </a:r>
            <a:r>
              <a:rPr lang="en-GB" altLang="bg-BG" sz="2400">
                <a:solidFill>
                  <a:srgbClr val="000000"/>
                </a:solidFill>
              </a:rPr>
              <a:t> </a:t>
            </a:r>
            <a:r>
              <a:rPr lang="en-GB" altLang="bg-BG" sz="2400" b="1">
                <a:solidFill>
                  <a:srgbClr val="A50021"/>
                </a:solidFill>
              </a:rPr>
              <a:t>The role of the physician is to provide information</a:t>
            </a:r>
            <a:r>
              <a:rPr lang="en-GB" altLang="bg-BG" sz="2400" b="1">
                <a:solidFill>
                  <a:srgbClr val="000000"/>
                </a:solidFill>
              </a:rPr>
              <a:t> to the patient and to enforce his autonomy. </a:t>
            </a:r>
            <a:endParaRPr lang="bg-BG" altLang="bg-BG" sz="2400" b="1">
              <a:solidFill>
                <a:srgbClr val="000000"/>
              </a:solidFill>
            </a:endParaRP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However, it is not “pure market model” </a:t>
            </a:r>
            <a:endParaRPr lang="bg-BG" dirty="0"/>
          </a:p>
        </p:txBody>
      </p:sp>
      <p:sp>
        <p:nvSpPr>
          <p:cNvPr id="3" name="Content Placeholder 2"/>
          <p:cNvSpPr>
            <a:spLocks noGrp="1"/>
          </p:cNvSpPr>
          <p:nvPr>
            <p:ph idx="1"/>
          </p:nvPr>
        </p:nvSpPr>
        <p:spPr/>
        <p:txBody>
          <a:bodyPr/>
          <a:lstStyle/>
          <a:p>
            <a:r>
              <a:rPr lang="en-US" dirty="0"/>
              <a:t>The patient chooses among existing alternatives.</a:t>
            </a:r>
          </a:p>
          <a:p>
            <a:r>
              <a:rPr lang="en-US" dirty="0"/>
              <a:t>The physician (or the institution) first decides on the range of alternatives that the patient can choose between = The physician frames the decisional situation.</a:t>
            </a:r>
          </a:p>
          <a:p>
            <a:r>
              <a:rPr lang="en-US" dirty="0"/>
              <a:t>Thus the physician does not have to sacrifice ethical and professional standards of ‘best practice’.</a:t>
            </a:r>
            <a:endParaRPr lang="bg-BG" dirty="0"/>
          </a:p>
        </p:txBody>
      </p:sp>
      <p:sp>
        <p:nvSpPr>
          <p:cNvPr id="4" name="TextBox 3"/>
          <p:cNvSpPr txBox="1"/>
          <p:nvPr/>
        </p:nvSpPr>
        <p:spPr>
          <a:xfrm>
            <a:off x="827584" y="5888305"/>
            <a:ext cx="7560840" cy="276999"/>
          </a:xfrm>
          <a:prstGeom prst="rect">
            <a:avLst/>
          </a:prstGeom>
          <a:noFill/>
        </p:spPr>
        <p:txBody>
          <a:bodyPr wrap="square" rtlCol="0">
            <a:spAutoFit/>
          </a:bodyPr>
          <a:lstStyle/>
          <a:p>
            <a:r>
              <a:rPr lang="en-US" sz="1200" dirty="0"/>
              <a:t>Sandman L, </a:t>
            </a:r>
            <a:r>
              <a:rPr lang="en-US" sz="1200" dirty="0" err="1"/>
              <a:t>Munthe</a:t>
            </a:r>
            <a:r>
              <a:rPr lang="en-US" sz="1200" dirty="0"/>
              <a:t> C. Shared Decision Making, Paternalism and patient Choice. Health Care Anal (2010); 18: 60-84.</a:t>
            </a:r>
            <a:endParaRPr lang="bg-BG" sz="1200" dirty="0"/>
          </a:p>
        </p:txBody>
      </p:sp>
    </p:spTree>
    <p:extLst>
      <p:ext uri="{BB962C8B-B14F-4D97-AF65-F5344CB8AC3E}">
        <p14:creationId xmlns:p14="http://schemas.microsoft.com/office/powerpoint/2010/main" val="2336280839"/>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827584" y="2852936"/>
            <a:ext cx="7467600" cy="10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pPr>
            <a:r>
              <a:rPr lang="en-US" altLang="bg-BG" sz="5400" b="1" i="1" dirty="0">
                <a:solidFill>
                  <a:srgbClr val="000000"/>
                </a:solidFill>
                <a:effectLst>
                  <a:outerShdw blurRad="38100" dist="38100" dir="2700000" algn="tl">
                    <a:srgbClr val="C0C0C0"/>
                  </a:outerShdw>
                </a:effectLst>
                <a:cs typeface="Times New Roman" pitchFamily="18" charset="0"/>
              </a:rPr>
              <a:t>PATIENT CHOICE</a:t>
            </a:r>
            <a:endParaRPr lang="bg-BG" altLang="bg-BG" sz="5400" b="1" dirty="0">
              <a:solidFill>
                <a:srgbClr val="000000"/>
              </a:solidFill>
              <a:effectLst>
                <a:outerShdw blurRad="38100" dist="38100" dir="2700000" algn="tl">
                  <a:srgbClr val="C0C0C0"/>
                </a:outerShdw>
              </a:effectLst>
            </a:endParaRPr>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IV. INFORMED PATIENT CHOICE</a:t>
            </a:r>
            <a:endParaRPr lang="bg-BG" dirty="0"/>
          </a:p>
        </p:txBody>
      </p:sp>
      <p:sp>
        <p:nvSpPr>
          <p:cNvPr id="3" name="Content Placeholder 2"/>
          <p:cNvSpPr>
            <a:spLocks noGrp="1"/>
          </p:cNvSpPr>
          <p:nvPr>
            <p:ph idx="1"/>
          </p:nvPr>
        </p:nvSpPr>
        <p:spPr/>
        <p:txBody>
          <a:bodyPr>
            <a:normAutofit/>
          </a:bodyPr>
          <a:lstStyle/>
          <a:p>
            <a:r>
              <a:rPr lang="en-US" dirty="0"/>
              <a:t>Reminds Informative model of </a:t>
            </a:r>
            <a:r>
              <a:rPr lang="en-US" dirty="0" err="1"/>
              <a:t>Emanuel&amp;Emanuel</a:t>
            </a:r>
            <a:endParaRPr lang="en-US" dirty="0"/>
          </a:p>
          <a:p>
            <a:r>
              <a:rPr lang="en-US" dirty="0"/>
              <a:t>After having laid out the available options for the patient, the professional also explains relevant facts about these options (e.g. risks and benefits). The patient then decides on what option to choose.</a:t>
            </a:r>
          </a:p>
          <a:p>
            <a:r>
              <a:rPr lang="en-US" dirty="0"/>
              <a:t>The patient to have clear preferences on which he can base his decision with the help of the information shared by the professional.</a:t>
            </a:r>
            <a:endParaRPr lang="bg-BG" dirty="0"/>
          </a:p>
        </p:txBody>
      </p:sp>
    </p:spTree>
    <p:extLst>
      <p:ext uri="{BB962C8B-B14F-4D97-AF65-F5344CB8AC3E}">
        <p14:creationId xmlns:p14="http://schemas.microsoft.com/office/powerpoint/2010/main" val="1684123903"/>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 INTERPRETATIVE PATIENT CHOICE</a:t>
            </a:r>
            <a:endParaRPr lang="bg-BG" dirty="0"/>
          </a:p>
        </p:txBody>
      </p:sp>
      <p:sp>
        <p:nvSpPr>
          <p:cNvPr id="3" name="Content Placeholder 2"/>
          <p:cNvSpPr>
            <a:spLocks noGrp="1"/>
          </p:cNvSpPr>
          <p:nvPr>
            <p:ph idx="1"/>
          </p:nvPr>
        </p:nvSpPr>
        <p:spPr/>
        <p:txBody>
          <a:bodyPr>
            <a:normAutofit/>
          </a:bodyPr>
          <a:lstStyle/>
          <a:p>
            <a:pPr marL="0" indent="0">
              <a:buNone/>
            </a:pPr>
            <a:r>
              <a:rPr lang="en-US" dirty="0"/>
              <a:t>With the help of presented information and the patient’s opinions with regard to the options, the professional describes different ways of interpreting what the patient says in terms of lines of argument. The patient then decides on which of these to take into account in what way, and makes his decision on the basis of that.</a:t>
            </a:r>
            <a:endParaRPr lang="bg-BG" dirty="0"/>
          </a:p>
        </p:txBody>
      </p:sp>
    </p:spTree>
    <p:extLst>
      <p:ext uri="{BB962C8B-B14F-4D97-AF65-F5344CB8AC3E}">
        <p14:creationId xmlns:p14="http://schemas.microsoft.com/office/powerpoint/2010/main" val="1602402887"/>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 ADVISED PATIENT CHOICE</a:t>
            </a:r>
            <a:endParaRPr lang="bg-BG" dirty="0"/>
          </a:p>
        </p:txBody>
      </p:sp>
      <p:sp>
        <p:nvSpPr>
          <p:cNvPr id="3" name="Content Placeholder 2"/>
          <p:cNvSpPr>
            <a:spLocks noGrp="1"/>
          </p:cNvSpPr>
          <p:nvPr>
            <p:ph idx="1"/>
          </p:nvPr>
        </p:nvSpPr>
        <p:spPr/>
        <p:txBody>
          <a:bodyPr/>
          <a:lstStyle/>
          <a:p>
            <a:pPr marL="0" indent="0">
              <a:buNone/>
            </a:pPr>
            <a:r>
              <a:rPr lang="en-US" dirty="0"/>
              <a:t>The professional also voices his opinion on what option she prefers, and why that is so. The patient then makes his decision on the basis of all that has been said.</a:t>
            </a:r>
            <a:endParaRPr lang="bg-BG" dirty="0"/>
          </a:p>
        </p:txBody>
      </p:sp>
    </p:spTree>
    <p:extLst>
      <p:ext uri="{BB962C8B-B14F-4D97-AF65-F5344CB8AC3E}">
        <p14:creationId xmlns:p14="http://schemas.microsoft.com/office/powerpoint/2010/main" val="3627906147"/>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VII. SHARED RATIONAL DELIBERATIVE PATIENT CHOICE</a:t>
            </a:r>
            <a:endParaRPr lang="bg-BG" dirty="0"/>
          </a:p>
        </p:txBody>
      </p:sp>
      <p:sp>
        <p:nvSpPr>
          <p:cNvPr id="3" name="Content Placeholder 2"/>
          <p:cNvSpPr>
            <a:spLocks noGrp="1"/>
          </p:cNvSpPr>
          <p:nvPr>
            <p:ph idx="1"/>
          </p:nvPr>
        </p:nvSpPr>
        <p:spPr/>
        <p:txBody>
          <a:bodyPr/>
          <a:lstStyle/>
          <a:p>
            <a:pPr marL="0" indent="0">
              <a:buNone/>
            </a:pPr>
            <a:r>
              <a:rPr lang="en-US" dirty="0"/>
              <a:t>The professional and patient both engage in a rational discussion or deliberation, trying to get all the relevant preferences, facts and reasons relating these aspects together on the table. In the end the patient decides on what option to choose.</a:t>
            </a:r>
            <a:endParaRPr lang="bg-BG" dirty="0"/>
          </a:p>
        </p:txBody>
      </p:sp>
    </p:spTree>
    <p:extLst>
      <p:ext uri="{BB962C8B-B14F-4D97-AF65-F5344CB8AC3E}">
        <p14:creationId xmlns:p14="http://schemas.microsoft.com/office/powerpoint/2010/main" val="2006001100"/>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9" name="Rectangle 5"/>
          <p:cNvSpPr>
            <a:spLocks noChangeArrowheads="1"/>
          </p:cNvSpPr>
          <p:nvPr/>
        </p:nvSpPr>
        <p:spPr bwMode="auto">
          <a:xfrm>
            <a:off x="1511300" y="2611438"/>
            <a:ext cx="1943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bg-BG"/>
          </a:p>
        </p:txBody>
      </p:sp>
      <p:graphicFrame>
        <p:nvGraphicFramePr>
          <p:cNvPr id="164977" name="Group 113"/>
          <p:cNvGraphicFramePr>
            <a:graphicFrameLocks noGrp="1"/>
          </p:cNvGraphicFramePr>
          <p:nvPr>
            <p:extLst>
              <p:ext uri="{D42A27DB-BD31-4B8C-83A1-F6EECF244321}">
                <p14:modId xmlns:p14="http://schemas.microsoft.com/office/powerpoint/2010/main" val="3138750050"/>
              </p:ext>
            </p:extLst>
          </p:nvPr>
        </p:nvGraphicFramePr>
        <p:xfrm>
          <a:off x="395288" y="404813"/>
          <a:ext cx="8497887" cy="5903914"/>
        </p:xfrm>
        <a:graphic>
          <a:graphicData uri="http://schemas.openxmlformats.org/drawingml/2006/table">
            <a:tbl>
              <a:tblPr/>
              <a:tblGrid>
                <a:gridCol w="2447925">
                  <a:extLst>
                    <a:ext uri="{9D8B030D-6E8A-4147-A177-3AD203B41FA5}">
                      <a16:colId xmlns:a16="http://schemas.microsoft.com/office/drawing/2014/main" val="20000"/>
                    </a:ext>
                  </a:extLst>
                </a:gridCol>
                <a:gridCol w="1944687">
                  <a:extLst>
                    <a:ext uri="{9D8B030D-6E8A-4147-A177-3AD203B41FA5}">
                      <a16:colId xmlns:a16="http://schemas.microsoft.com/office/drawing/2014/main" val="20001"/>
                    </a:ext>
                  </a:extLst>
                </a:gridCol>
                <a:gridCol w="2112963">
                  <a:extLst>
                    <a:ext uri="{9D8B030D-6E8A-4147-A177-3AD203B41FA5}">
                      <a16:colId xmlns:a16="http://schemas.microsoft.com/office/drawing/2014/main" val="20002"/>
                    </a:ext>
                  </a:extLst>
                </a:gridCol>
                <a:gridCol w="1992312">
                  <a:extLst>
                    <a:ext uri="{9D8B030D-6E8A-4147-A177-3AD203B41FA5}">
                      <a16:colId xmlns:a16="http://schemas.microsoft.com/office/drawing/2014/main" val="20003"/>
                    </a:ext>
                  </a:extLst>
                </a:gridCol>
              </a:tblGrid>
              <a:tr h="1641475">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altLang="bg-BG" sz="2000" b="1" i="0" u="none" strike="noStrike" cap="none" normalizeH="0" baseline="0" dirty="0">
                          <a:ln>
                            <a:noFill/>
                          </a:ln>
                          <a:solidFill>
                            <a:srgbClr val="000000"/>
                          </a:solidFill>
                          <a:effectLst/>
                          <a:latin typeface="Times New Roman" pitchFamily="18" charset="0"/>
                          <a:cs typeface="Times New Roman" pitchFamily="18" charset="0"/>
                        </a:rPr>
                        <a:t>M</a:t>
                      </a:r>
                      <a:r>
                        <a:rPr kumimoji="0" lang="bg-BG" altLang="bg-BG" sz="2000" b="1" i="0" u="none" strike="noStrike" cap="none" normalizeH="0" baseline="0" dirty="0" err="1">
                          <a:ln>
                            <a:noFill/>
                          </a:ln>
                          <a:solidFill>
                            <a:srgbClr val="000000"/>
                          </a:solidFill>
                          <a:effectLst/>
                          <a:latin typeface="Times New Roman" pitchFamily="18" charset="0"/>
                          <a:cs typeface="Times New Roman" pitchFamily="18" charset="0"/>
                        </a:rPr>
                        <a:t>odel</a:t>
                      </a:r>
                      <a:endParaRPr kumimoji="0" lang="bg-BG" altLang="bg-BG" sz="2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bg-BG" sz="2000" b="1"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bg-BG" sz="2000" b="1"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2000" b="1" i="0" u="none" strike="noStrike" cap="none" normalizeH="0" baseline="0" dirty="0">
                          <a:ln>
                            <a:noFill/>
                          </a:ln>
                          <a:solidFill>
                            <a:srgbClr val="000000"/>
                          </a:solidFill>
                          <a:effectLst/>
                          <a:latin typeface="Times New Roman" pitchFamily="18" charset="0"/>
                          <a:cs typeface="Times New Roman" pitchFamily="18" charset="0"/>
                        </a:rPr>
                        <a:t>Criteria</a:t>
                      </a:r>
                      <a:endParaRPr kumimoji="0" lang="en-US" altLang="bg-BG" sz="2000" b="0" i="0" u="none" strike="noStrike" cap="none" normalizeH="0" baseline="0" dirty="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1800" b="1" i="0" u="none" strike="noStrike" cap="none" normalizeH="0" baseline="0">
                          <a:ln>
                            <a:noFill/>
                          </a:ln>
                          <a:solidFill>
                            <a:srgbClr val="000000"/>
                          </a:solidFill>
                          <a:effectLst/>
                          <a:latin typeface="Times New Roman" pitchFamily="18" charset="0"/>
                          <a:cs typeface="Times New Roman" pitchFamily="18" charset="0"/>
                        </a:rPr>
                        <a:t>PATERNALISM</a:t>
                      </a:r>
                      <a:endParaRPr kumimoji="0" lang="bg-BG" altLang="bg-BG" sz="1800" b="0" i="0" u="none" strike="noStrike" cap="none" normalizeH="0" baseline="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1800" b="1" i="0" u="none" strike="noStrike" cap="none" normalizeH="0" baseline="0">
                          <a:ln>
                            <a:noFill/>
                          </a:ln>
                          <a:solidFill>
                            <a:srgbClr val="000000"/>
                          </a:solidFill>
                          <a:effectLst/>
                          <a:latin typeface="Times New Roman" pitchFamily="18" charset="0"/>
                          <a:cs typeface="Times New Roman" pitchFamily="18" charset="0"/>
                        </a:rPr>
                        <a:t>AUTONOMOUS MODEL</a:t>
                      </a:r>
                      <a:endParaRPr kumimoji="0" lang="bg-BG" altLang="bg-BG" sz="1800" b="0" i="0" u="none" strike="noStrike" cap="none" normalizeH="0" baseline="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1800" b="1" i="0" u="none" strike="noStrike" cap="none" normalizeH="0" baseline="0">
                          <a:ln>
                            <a:noFill/>
                          </a:ln>
                          <a:solidFill>
                            <a:srgbClr val="000000"/>
                          </a:solidFill>
                          <a:effectLst/>
                          <a:latin typeface="Times New Roman" pitchFamily="18" charset="0"/>
                          <a:cs typeface="Times New Roman" pitchFamily="18" charset="0"/>
                        </a:rPr>
                        <a:t>MODEL OF PARTNERSHIP</a:t>
                      </a:r>
                      <a:endParaRPr kumimoji="0" lang="bg-BG" altLang="bg-BG" sz="1800" b="0" i="0" u="none" strike="noStrike" cap="none" normalizeH="0" baseline="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985838">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bg-BG" sz="2000" b="1" i="0" u="none" strike="noStrike" cap="none" normalizeH="0" baseline="0">
                          <a:ln>
                            <a:noFill/>
                          </a:ln>
                          <a:solidFill>
                            <a:srgbClr val="000000"/>
                          </a:solidFill>
                          <a:effectLst/>
                          <a:latin typeface="Times New Roman" pitchFamily="18" charset="0"/>
                          <a:cs typeface="Times New Roman" pitchFamily="18" charset="0"/>
                        </a:rPr>
                        <a:t>physician’s position</a:t>
                      </a:r>
                      <a:endParaRPr kumimoji="0" lang="en-US" altLang="bg-BG" sz="2000" b="0" i="0" u="none" strike="noStrike" cap="none" normalizeH="0" baseline="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a:ln>
                            <a:noFill/>
                          </a:ln>
                          <a:solidFill>
                            <a:srgbClr val="A50021"/>
                          </a:solidFill>
                          <a:effectLst/>
                          <a:latin typeface="Times New Roman" pitchFamily="18" charset="0"/>
                          <a:cs typeface="Times New Roman" pitchFamily="18" charset="0"/>
                        </a:rPr>
                        <a:t>strong</a:t>
                      </a:r>
                      <a:endParaRPr kumimoji="0" lang="en-US" altLang="bg-BG" sz="2400" b="1" i="0" u="none" strike="noStrike" cap="none" normalizeH="0" baseline="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a:ln>
                            <a:noFill/>
                          </a:ln>
                          <a:solidFill>
                            <a:srgbClr val="A50021"/>
                          </a:solidFill>
                          <a:effectLst/>
                          <a:latin typeface="Times New Roman" pitchFamily="18" charset="0"/>
                          <a:cs typeface="Times New Roman" pitchFamily="18" charset="0"/>
                        </a:rPr>
                        <a:t>weak</a:t>
                      </a:r>
                      <a:endParaRPr kumimoji="0" lang="en-US" altLang="bg-BG" sz="2400" b="1" i="0" u="none" strike="noStrike" cap="none" normalizeH="0" baseline="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dirty="0">
                          <a:ln>
                            <a:noFill/>
                          </a:ln>
                          <a:solidFill>
                            <a:srgbClr val="A50021"/>
                          </a:solidFill>
                          <a:effectLst/>
                          <a:latin typeface="Times New Roman" pitchFamily="18" charset="0"/>
                          <a:cs typeface="Times New Roman" pitchFamily="18" charset="0"/>
                        </a:rPr>
                        <a:t>strong</a:t>
                      </a:r>
                      <a:endParaRPr kumimoji="0" lang="en-US" altLang="bg-BG" sz="2400" b="1" i="0" u="none" strike="noStrike" cap="none" normalizeH="0" baseline="0" dirty="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85838">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rgbClr val="000000"/>
                          </a:solidFill>
                          <a:effectLst/>
                          <a:latin typeface="Times New Roman" pitchFamily="18" charset="0"/>
                          <a:cs typeface="Times New Roman" pitchFamily="18" charset="0"/>
                        </a:rPr>
                        <a:t>patient</a:t>
                      </a:r>
                      <a:r>
                        <a:rPr kumimoji="0" lang="en-US" altLang="bg-BG" sz="2000" b="1" i="0" u="none" strike="noStrike" cap="none" normalizeH="0" baseline="0">
                          <a:ln>
                            <a:noFill/>
                          </a:ln>
                          <a:solidFill>
                            <a:srgbClr val="000000"/>
                          </a:solidFill>
                          <a:effectLst/>
                          <a:latin typeface="Times New Roman" pitchFamily="18" charset="0"/>
                          <a:cs typeface="Times New Roman" pitchFamily="18" charset="0"/>
                        </a:rPr>
                        <a:t>’s position</a:t>
                      </a:r>
                      <a:endParaRPr kumimoji="0" lang="en-US" altLang="bg-BG" sz="2000" b="0" i="0" u="none" strike="noStrike" cap="none" normalizeH="0" baseline="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a:ln>
                            <a:noFill/>
                          </a:ln>
                          <a:solidFill>
                            <a:srgbClr val="A50021"/>
                          </a:solidFill>
                          <a:effectLst/>
                          <a:latin typeface="Times New Roman" pitchFamily="18" charset="0"/>
                          <a:cs typeface="Times New Roman" pitchFamily="18" charset="0"/>
                        </a:rPr>
                        <a:t>weak</a:t>
                      </a:r>
                      <a:endParaRPr kumimoji="0" lang="en-US" altLang="bg-BG" sz="2400" b="1" i="0" u="none" strike="noStrike" cap="none" normalizeH="0" baseline="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a:ln>
                            <a:noFill/>
                          </a:ln>
                          <a:solidFill>
                            <a:srgbClr val="A50021"/>
                          </a:solidFill>
                          <a:effectLst/>
                          <a:latin typeface="Times New Roman" pitchFamily="18" charset="0"/>
                          <a:cs typeface="Times New Roman" pitchFamily="18" charset="0"/>
                        </a:rPr>
                        <a:t>strong</a:t>
                      </a:r>
                      <a:endParaRPr kumimoji="0" lang="en-US" altLang="bg-BG" sz="2400" b="1" i="0" u="none" strike="noStrike" cap="none" normalizeH="0" baseline="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dirty="0">
                          <a:ln>
                            <a:noFill/>
                          </a:ln>
                          <a:solidFill>
                            <a:srgbClr val="A50021"/>
                          </a:solidFill>
                          <a:effectLst/>
                          <a:latin typeface="Times New Roman" pitchFamily="18" charset="0"/>
                          <a:cs typeface="Times New Roman" pitchFamily="18" charset="0"/>
                        </a:rPr>
                        <a:t>strong</a:t>
                      </a:r>
                      <a:endParaRPr kumimoji="0" lang="en-US" altLang="bg-BG" sz="2400" b="1" i="0" u="none" strike="noStrike" cap="none" normalizeH="0" baseline="0" dirty="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2290763">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bg-BG" sz="2000" b="1" i="0" u="none" strike="noStrike" cap="none" normalizeH="0" baseline="0">
                          <a:ln>
                            <a:noFill/>
                          </a:ln>
                          <a:solidFill>
                            <a:srgbClr val="000000"/>
                          </a:solidFill>
                          <a:effectLst/>
                          <a:latin typeface="Times New Roman" pitchFamily="18" charset="0"/>
                          <a:cs typeface="Times New Roman" pitchFamily="18" charset="0"/>
                        </a:rPr>
                        <a:t>leading ethical principle</a:t>
                      </a:r>
                      <a:endParaRPr kumimoji="0" lang="en-US" altLang="bg-BG" sz="2000" b="0" i="0" u="none" strike="noStrike" cap="none" normalizeH="0" baseline="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a:ln>
                            <a:noFill/>
                          </a:ln>
                          <a:solidFill>
                            <a:srgbClr val="A50021"/>
                          </a:solidFill>
                          <a:effectLst/>
                          <a:latin typeface="Times New Roman" pitchFamily="18" charset="0"/>
                          <a:cs typeface="Times New Roman" pitchFamily="18" charset="0"/>
                        </a:rPr>
                        <a:t>beneficence</a:t>
                      </a:r>
                      <a:endParaRPr kumimoji="0" lang="en-US" altLang="bg-BG" sz="2400" b="1" i="0" u="none" strike="noStrike" cap="none" normalizeH="0" baseline="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a:ln>
                            <a:noFill/>
                          </a:ln>
                          <a:solidFill>
                            <a:srgbClr val="A50021"/>
                          </a:solidFill>
                          <a:effectLst/>
                          <a:latin typeface="Times New Roman" pitchFamily="18" charset="0"/>
                          <a:cs typeface="Times New Roman" pitchFamily="18" charset="0"/>
                        </a:rPr>
                        <a:t>respect for autonomy</a:t>
                      </a:r>
                      <a:endParaRPr kumimoji="0" lang="en-US" altLang="bg-BG" sz="2400" b="1" i="0" u="none" strike="noStrike" cap="none" normalizeH="0" baseline="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C0C0C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C0C0C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C0C0C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C0C0C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bg-BG" sz="2400" b="1" i="0" u="none" strike="noStrike" cap="none" normalizeH="0" baseline="0" dirty="0">
                          <a:ln>
                            <a:noFill/>
                          </a:ln>
                          <a:solidFill>
                            <a:srgbClr val="A50021"/>
                          </a:solidFill>
                          <a:effectLst/>
                          <a:latin typeface="Times New Roman" pitchFamily="18" charset="0"/>
                          <a:cs typeface="Times New Roman" pitchFamily="18" charset="0"/>
                        </a:rPr>
                        <a:t>beneficence and respect for autonomy</a:t>
                      </a:r>
                      <a:endParaRPr kumimoji="0" lang="en-US" altLang="bg-BG" sz="2400" b="1" i="0" u="none" strike="noStrike" cap="none" normalizeH="0" baseline="0" dirty="0">
                        <a:ln>
                          <a:noFill/>
                        </a:ln>
                        <a:solidFill>
                          <a:srgbClr val="A5002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64975" name="Line 111"/>
          <p:cNvSpPr>
            <a:spLocks noChangeShapeType="1"/>
          </p:cNvSpPr>
          <p:nvPr/>
        </p:nvSpPr>
        <p:spPr bwMode="auto">
          <a:xfrm>
            <a:off x="468313" y="404813"/>
            <a:ext cx="2303462" cy="15843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bg-BG"/>
          </a:p>
        </p:txBody>
      </p:sp>
      <p:cxnSp>
        <p:nvCxnSpPr>
          <p:cNvPr id="3" name="Straight Arrow Connector 2"/>
          <p:cNvCxnSpPr/>
          <p:nvPr/>
        </p:nvCxnSpPr>
        <p:spPr>
          <a:xfrm flipV="1">
            <a:off x="4499992" y="2420888"/>
            <a:ext cx="0" cy="122413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p:nvPr/>
        </p:nvCxnSpPr>
        <p:spPr>
          <a:xfrm>
            <a:off x="6588224" y="2420888"/>
            <a:ext cx="0" cy="12961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8532440" y="2420888"/>
            <a:ext cx="0" cy="1296144"/>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t>PERSON-CENTERED CARE</a:t>
            </a:r>
            <a:endParaRPr lang="bg-BG" sz="3600" b="1" dirty="0"/>
          </a:p>
        </p:txBody>
      </p:sp>
      <p:sp>
        <p:nvSpPr>
          <p:cNvPr id="3" name="Subtitle 2"/>
          <p:cNvSpPr>
            <a:spLocks noGrp="1"/>
          </p:cNvSpPr>
          <p:nvPr>
            <p:ph type="subTitle" idx="1"/>
          </p:nvPr>
        </p:nvSpPr>
        <p:spPr>
          <a:xfrm>
            <a:off x="1547664" y="3429000"/>
            <a:ext cx="6048672" cy="1377651"/>
          </a:xfrm>
        </p:spPr>
        <p:txBody>
          <a:bodyPr>
            <a:noAutofit/>
          </a:bodyPr>
          <a:lstStyle/>
          <a:p>
            <a:r>
              <a:rPr lang="en-US" sz="3200" dirty="0"/>
              <a:t>&amp;</a:t>
            </a:r>
          </a:p>
          <a:p>
            <a:r>
              <a:rPr lang="en-US" sz="3200" b="1" dirty="0"/>
              <a:t>SHARED DECISION MAKING </a:t>
            </a:r>
            <a:endParaRPr lang="bg-BG" sz="3200" dirty="0"/>
          </a:p>
        </p:txBody>
      </p:sp>
    </p:spTree>
    <p:extLst>
      <p:ext uri="{BB962C8B-B14F-4D97-AF65-F5344CB8AC3E}">
        <p14:creationId xmlns:p14="http://schemas.microsoft.com/office/powerpoint/2010/main" val="1394494299"/>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a:t>
            </a:r>
            <a:endParaRPr lang="bg-BG" dirty="0"/>
          </a:p>
        </p:txBody>
      </p:sp>
      <p:sp>
        <p:nvSpPr>
          <p:cNvPr id="3" name="Content Placeholder 2"/>
          <p:cNvSpPr>
            <a:spLocks noGrp="1"/>
          </p:cNvSpPr>
          <p:nvPr>
            <p:ph idx="1"/>
          </p:nvPr>
        </p:nvSpPr>
        <p:spPr/>
        <p:txBody>
          <a:bodyPr>
            <a:normAutofit lnSpcReduction="10000"/>
          </a:bodyPr>
          <a:lstStyle/>
          <a:p>
            <a:pPr marL="0" indent="0">
              <a:buNone/>
            </a:pPr>
            <a:r>
              <a:rPr lang="en-US" sz="2800" dirty="0"/>
              <a:t>“Instead of treating the person as a collection of symptoms and behaviors to be controlled, person-centered care considers the whole person, taking into account each individual’s unique qualities, abilities, interests, preferences and needs.”</a:t>
            </a:r>
            <a:br>
              <a:rPr lang="en-US" sz="2800" dirty="0"/>
            </a:br>
            <a:endParaRPr lang="en-US" sz="2800" dirty="0"/>
          </a:p>
          <a:p>
            <a:pPr marL="0" indent="0" algn="r">
              <a:buNone/>
            </a:pPr>
            <a:r>
              <a:rPr lang="en-US" sz="2800" dirty="0"/>
              <a:t>Alzheimer’s Society</a:t>
            </a:r>
            <a:endParaRPr lang="bg-BG" sz="2800" dirty="0"/>
          </a:p>
        </p:txBody>
      </p:sp>
    </p:spTree>
    <p:extLst>
      <p:ext uri="{BB962C8B-B14F-4D97-AF65-F5344CB8AC3E}">
        <p14:creationId xmlns:p14="http://schemas.microsoft.com/office/powerpoint/2010/main" val="1671916592"/>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95536" y="0"/>
            <a:ext cx="8352928" cy="6858000"/>
          </a:xfrm>
          <a:prstGeom prst="rect">
            <a:avLst/>
          </a:prstGeom>
        </p:spPr>
      </p:pic>
    </p:spTree>
    <p:extLst>
      <p:ext uri="{BB962C8B-B14F-4D97-AF65-F5344CB8AC3E}">
        <p14:creationId xmlns:p14="http://schemas.microsoft.com/office/powerpoint/2010/main" val="1829115547"/>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78097" y="404663"/>
            <a:ext cx="5987806" cy="6027071"/>
          </a:xfrm>
          <a:prstGeom prst="rect">
            <a:avLst/>
          </a:prstGeom>
        </p:spPr>
      </p:pic>
    </p:spTree>
    <p:extLst>
      <p:ext uri="{BB962C8B-B14F-4D97-AF65-F5344CB8AC3E}">
        <p14:creationId xmlns:p14="http://schemas.microsoft.com/office/powerpoint/2010/main" val="1541078469"/>
      </p:ext>
    </p:ext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75007" y="476672"/>
            <a:ext cx="7193987" cy="5910256"/>
          </a:xfrm>
          <a:prstGeom prst="rect">
            <a:avLst/>
          </a:prstGeom>
        </p:spPr>
      </p:pic>
    </p:spTree>
    <p:extLst>
      <p:ext uri="{BB962C8B-B14F-4D97-AF65-F5344CB8AC3E}">
        <p14:creationId xmlns:p14="http://schemas.microsoft.com/office/powerpoint/2010/main" val="3228134059"/>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a:t>
            </a:r>
            <a:endParaRPr lang="bg-BG" dirty="0"/>
          </a:p>
        </p:txBody>
      </p:sp>
      <p:sp>
        <p:nvSpPr>
          <p:cNvPr id="3" name="Content Placeholder 2"/>
          <p:cNvSpPr>
            <a:spLocks noGrp="1"/>
          </p:cNvSpPr>
          <p:nvPr>
            <p:ph idx="1"/>
          </p:nvPr>
        </p:nvSpPr>
        <p:spPr/>
        <p:txBody>
          <a:bodyPr/>
          <a:lstStyle/>
          <a:p>
            <a:r>
              <a:rPr lang="en-US" dirty="0"/>
              <a:t>PCC is clearly distinguished from a traditional treatment model which views the patient as a passive receiver of a medical intervention.</a:t>
            </a:r>
          </a:p>
          <a:p>
            <a:r>
              <a:rPr lang="en-US" dirty="0"/>
              <a:t>PCC allows for an inclusion of the patient and their relatives in making a joint design and mutual agreements of the medical plans and treatments</a:t>
            </a:r>
          </a:p>
          <a:p>
            <a:r>
              <a:rPr lang="en-US" dirty="0"/>
              <a:t>Within PCC shared decision-making (SDM) is considered to be one of the characteristic features.</a:t>
            </a:r>
            <a:endParaRPr lang="bg-BG" dirty="0"/>
          </a:p>
        </p:txBody>
      </p:sp>
    </p:spTree>
    <p:extLst>
      <p:ext uri="{BB962C8B-B14F-4D97-AF65-F5344CB8AC3E}">
        <p14:creationId xmlns:p14="http://schemas.microsoft.com/office/powerpoint/2010/main" val="95861589"/>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aspects of SDM</a:t>
            </a:r>
            <a:endParaRPr lang="bg-BG" dirty="0"/>
          </a:p>
        </p:txBody>
      </p:sp>
      <p:sp>
        <p:nvSpPr>
          <p:cNvPr id="3" name="Content Placeholder 2"/>
          <p:cNvSpPr>
            <a:spLocks noGrp="1"/>
          </p:cNvSpPr>
          <p:nvPr>
            <p:ph idx="1"/>
          </p:nvPr>
        </p:nvSpPr>
        <p:spPr>
          <a:xfrm>
            <a:off x="1176865" y="2490135"/>
            <a:ext cx="6798736" cy="2018985"/>
          </a:xfrm>
        </p:spPr>
        <p:txBody>
          <a:bodyPr/>
          <a:lstStyle/>
          <a:p>
            <a:pPr marL="457200" indent="-457200">
              <a:buFont typeface="+mj-lt"/>
              <a:buAutoNum type="arabicPeriod"/>
            </a:pPr>
            <a:r>
              <a:rPr lang="en-US" b="1" dirty="0"/>
              <a:t>Sharing</a:t>
            </a:r>
            <a:r>
              <a:rPr lang="en-US" dirty="0"/>
              <a:t>: the decision making is being shared, or involves sharing. </a:t>
            </a:r>
          </a:p>
          <a:p>
            <a:pPr marL="457200" indent="-457200">
              <a:buFont typeface="+mj-lt"/>
              <a:buAutoNum type="arabicPeriod"/>
            </a:pPr>
            <a:r>
              <a:rPr lang="en-US" b="1" dirty="0"/>
              <a:t>Consensus</a:t>
            </a:r>
            <a:r>
              <a:rPr lang="en-US" dirty="0"/>
              <a:t>: the final decision is mutually agreed upon</a:t>
            </a:r>
            <a:endParaRPr lang="bg-BG" dirty="0"/>
          </a:p>
        </p:txBody>
      </p:sp>
      <p:sp>
        <p:nvSpPr>
          <p:cNvPr id="4" name="TextBox 3"/>
          <p:cNvSpPr txBox="1"/>
          <p:nvPr/>
        </p:nvSpPr>
        <p:spPr>
          <a:xfrm>
            <a:off x="683568" y="5445224"/>
            <a:ext cx="7776864"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t>Charles, C., </a:t>
            </a:r>
            <a:r>
              <a:rPr lang="en-US" sz="1200" dirty="0" err="1"/>
              <a:t>Gafni</a:t>
            </a:r>
            <a:r>
              <a:rPr lang="en-US" sz="1200" dirty="0"/>
              <a:t>, A., &amp; Whelan, T. (1997). Shared decision-making in the medical encounter: What does it mean? (or it takes at least two to tango). Social Science and Medicine, 44(5), 681–692.</a:t>
            </a:r>
          </a:p>
          <a:p>
            <a:pPr marL="171450" indent="-171450">
              <a:buFont typeface="Arial" panose="020B0604020202020204" pitchFamily="34" charset="0"/>
              <a:buChar char="•"/>
            </a:pPr>
            <a:r>
              <a:rPr lang="en-US" sz="1200" dirty="0"/>
              <a:t>Charles, C., </a:t>
            </a:r>
            <a:r>
              <a:rPr lang="en-US" sz="1200" dirty="0" err="1"/>
              <a:t>Gafni</a:t>
            </a:r>
            <a:r>
              <a:rPr lang="en-US" sz="1200" dirty="0"/>
              <a:t>, A., &amp; Whelan, T. (1999). Decision-making in the physician–patient encounter: Revisiting the shared decision-making model. Social Science and Medicine, 49, 651–661.</a:t>
            </a:r>
            <a:endParaRPr lang="bg-BG" sz="1200" dirty="0"/>
          </a:p>
        </p:txBody>
      </p:sp>
    </p:spTree>
    <p:extLst>
      <p:ext uri="{BB962C8B-B14F-4D97-AF65-F5344CB8AC3E}">
        <p14:creationId xmlns:p14="http://schemas.microsoft.com/office/powerpoint/2010/main" val="3508508612"/>
      </p:ext>
    </p:extLst>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steps in the process of SDM</a:t>
            </a:r>
            <a:endParaRPr lang="bg-BG" dirty="0"/>
          </a:p>
        </p:txBody>
      </p:sp>
      <p:sp>
        <p:nvSpPr>
          <p:cNvPr id="3" name="Content Placeholder 2"/>
          <p:cNvSpPr>
            <a:spLocks noGrp="1"/>
          </p:cNvSpPr>
          <p:nvPr>
            <p:ph idx="1"/>
          </p:nvPr>
        </p:nvSpPr>
        <p:spPr>
          <a:xfrm>
            <a:off x="755576" y="2348880"/>
            <a:ext cx="7704856" cy="3426767"/>
          </a:xfrm>
        </p:spPr>
        <p:txBody>
          <a:bodyPr>
            <a:noAutofit/>
          </a:bodyPr>
          <a:lstStyle/>
          <a:p>
            <a:pPr marL="457200" indent="-457200">
              <a:spcBef>
                <a:spcPts val="0"/>
              </a:spcBef>
              <a:buFont typeface="+mj-lt"/>
              <a:buAutoNum type="arabicPeriod"/>
            </a:pPr>
            <a:r>
              <a:rPr lang="en-US" sz="2200" dirty="0"/>
              <a:t>At a minimum, both the physician and patient are involved in the treatment decision-making process.</a:t>
            </a:r>
          </a:p>
          <a:p>
            <a:pPr marL="457200" indent="-457200">
              <a:spcBef>
                <a:spcPts val="0"/>
              </a:spcBef>
              <a:buFont typeface="+mj-lt"/>
              <a:buAutoNum type="arabicPeriod"/>
            </a:pPr>
            <a:r>
              <a:rPr lang="en-US" sz="2200" dirty="0"/>
              <a:t>Both the physician and patient share information with each other.</a:t>
            </a:r>
          </a:p>
          <a:p>
            <a:pPr marL="457200" indent="-457200">
              <a:spcBef>
                <a:spcPts val="0"/>
              </a:spcBef>
              <a:buFont typeface="+mj-lt"/>
              <a:buAutoNum type="arabicPeriod"/>
            </a:pPr>
            <a:r>
              <a:rPr lang="en-US" sz="2200" dirty="0"/>
              <a:t>Both the physician and the patient take steps to participate in the decision making process by expressing treatment preferences.</a:t>
            </a:r>
          </a:p>
          <a:p>
            <a:pPr marL="457200" indent="-457200">
              <a:spcBef>
                <a:spcPts val="0"/>
              </a:spcBef>
              <a:buFont typeface="+mj-lt"/>
              <a:buAutoNum type="arabicPeriod"/>
            </a:pPr>
            <a:endParaRPr lang="en-US" sz="2200" dirty="0"/>
          </a:p>
          <a:p>
            <a:pPr marL="457200" indent="-457200">
              <a:spcBef>
                <a:spcPts val="0"/>
              </a:spcBef>
              <a:buFont typeface="+mj-lt"/>
              <a:buAutoNum type="arabicPeriod"/>
            </a:pPr>
            <a:r>
              <a:rPr lang="en-US" sz="2200" dirty="0"/>
              <a:t>A treatment decision is made and both the physician and patient agree on the treatment to implement.</a:t>
            </a:r>
            <a:endParaRPr lang="bg-BG" sz="2200" dirty="0"/>
          </a:p>
        </p:txBody>
      </p:sp>
      <p:sp>
        <p:nvSpPr>
          <p:cNvPr id="4" name="TextBox 3"/>
          <p:cNvSpPr txBox="1"/>
          <p:nvPr/>
        </p:nvSpPr>
        <p:spPr>
          <a:xfrm>
            <a:off x="683568" y="5949280"/>
            <a:ext cx="7776864" cy="461665"/>
          </a:xfrm>
          <a:prstGeom prst="rect">
            <a:avLst/>
          </a:prstGeom>
          <a:noFill/>
        </p:spPr>
        <p:txBody>
          <a:bodyPr wrap="square" rtlCol="0">
            <a:spAutoFit/>
          </a:bodyPr>
          <a:lstStyle/>
          <a:p>
            <a:r>
              <a:rPr lang="en-US" sz="1200" dirty="0"/>
              <a:t>Charles, C., </a:t>
            </a:r>
            <a:r>
              <a:rPr lang="en-US" sz="1200" dirty="0" err="1"/>
              <a:t>Gafni</a:t>
            </a:r>
            <a:r>
              <a:rPr lang="en-US" sz="1200" dirty="0"/>
              <a:t>, A., &amp; Whelan, T. (1999). Decision-making in the physician–patient encounter: Revisiting the shared decision-making model. Social Science and Medicine, 49, 651–661.</a:t>
            </a:r>
            <a:endParaRPr lang="bg-BG" sz="1200" dirty="0"/>
          </a:p>
        </p:txBody>
      </p:sp>
      <p:sp>
        <p:nvSpPr>
          <p:cNvPr id="5" name="Right Arrow 4"/>
          <p:cNvSpPr/>
          <p:nvPr/>
        </p:nvSpPr>
        <p:spPr>
          <a:xfrm>
            <a:off x="1331640" y="4437112"/>
            <a:ext cx="698477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JOINT DELIBERATION</a:t>
            </a:r>
            <a:endParaRPr lang="bg-BG" sz="2000" b="1" dirty="0"/>
          </a:p>
        </p:txBody>
      </p:sp>
    </p:spTree>
    <p:extLst>
      <p:ext uri="{BB962C8B-B14F-4D97-AF65-F5344CB8AC3E}">
        <p14:creationId xmlns:p14="http://schemas.microsoft.com/office/powerpoint/2010/main" val="1193977949"/>
      </p:ext>
    </p:extLst>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VIII. Shared Rational Deliberative Joint Decision</a:t>
            </a:r>
            <a:endParaRPr lang="bg-BG" dirty="0"/>
          </a:p>
        </p:txBody>
      </p:sp>
      <p:sp>
        <p:nvSpPr>
          <p:cNvPr id="3" name="Content Placeholder 2"/>
          <p:cNvSpPr>
            <a:spLocks noGrp="1"/>
          </p:cNvSpPr>
          <p:nvPr>
            <p:ph idx="1"/>
          </p:nvPr>
        </p:nvSpPr>
        <p:spPr>
          <a:xfrm>
            <a:off x="827584" y="2360267"/>
            <a:ext cx="7560840" cy="3444997"/>
          </a:xfrm>
        </p:spPr>
        <p:txBody>
          <a:bodyPr>
            <a:noAutofit/>
          </a:bodyPr>
          <a:lstStyle/>
          <a:p>
            <a:pPr marL="290513" indent="-290513">
              <a:buAutoNum type="arabicParenR"/>
            </a:pPr>
            <a:r>
              <a:rPr lang="en-US" sz="2000" dirty="0"/>
              <a:t>All parties should be given the opportunity to take part (generality constraint). </a:t>
            </a:r>
          </a:p>
          <a:p>
            <a:pPr marL="290513" indent="-290513">
              <a:buAutoNum type="arabicParenR"/>
            </a:pPr>
            <a:r>
              <a:rPr lang="en-US" sz="2000" dirty="0"/>
              <a:t>All the parties should be able to express needs, interests, suggestions, reasons etc. (autonomous evaluation constraint). </a:t>
            </a:r>
          </a:p>
          <a:p>
            <a:pPr marL="290513" indent="-290513">
              <a:buAutoNum type="arabicParenR"/>
            </a:pPr>
            <a:r>
              <a:rPr lang="en-US" sz="2000" dirty="0"/>
              <a:t>All parties should be open to consider the interest of the other party and allow their own interests to be radically questioned (role-taking constraint). </a:t>
            </a:r>
          </a:p>
          <a:p>
            <a:pPr marL="290513" indent="-290513">
              <a:buAutoNum type="arabicParenR"/>
            </a:pPr>
            <a:r>
              <a:rPr lang="en-US" sz="2000" dirty="0"/>
              <a:t>No goal or interest should be given more weight due to the position of the party (power neutrality constraint):</a:t>
            </a:r>
          </a:p>
          <a:p>
            <a:pPr marL="290513" indent="-290513">
              <a:buAutoNum type="arabicParenR"/>
            </a:pPr>
            <a:r>
              <a:rPr lang="en-US" sz="2000" dirty="0"/>
              <a:t>All interests, goals and reasons should be openly displayed (i.e., there should not be a hidden agenda) (transparency constraint).</a:t>
            </a:r>
            <a:endParaRPr lang="bg-BG" sz="2000" dirty="0"/>
          </a:p>
        </p:txBody>
      </p:sp>
    </p:spTree>
    <p:extLst>
      <p:ext uri="{BB962C8B-B14F-4D97-AF65-F5344CB8AC3E}">
        <p14:creationId xmlns:p14="http://schemas.microsoft.com/office/powerpoint/2010/main" val="935337188"/>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IX. Professionally Driven Best Interest Compromise Model</a:t>
            </a:r>
            <a:endParaRPr lang="bg-BG" dirty="0"/>
          </a:p>
        </p:txBody>
      </p:sp>
      <p:sp>
        <p:nvSpPr>
          <p:cNvPr id="3" name="Content Placeholder 2"/>
          <p:cNvSpPr>
            <a:spLocks noGrp="1"/>
          </p:cNvSpPr>
          <p:nvPr>
            <p:ph idx="1"/>
          </p:nvPr>
        </p:nvSpPr>
        <p:spPr>
          <a:xfrm>
            <a:off x="899592" y="2348880"/>
            <a:ext cx="7416824" cy="3744416"/>
          </a:xfrm>
        </p:spPr>
        <p:txBody>
          <a:bodyPr>
            <a:noAutofit/>
          </a:bodyPr>
          <a:lstStyle/>
          <a:p>
            <a:pPr marL="0" indent="0">
              <a:buNone/>
            </a:pPr>
            <a:r>
              <a:rPr lang="en-US" sz="2200" dirty="0"/>
              <a:t>The professional is given the opportunity to achieve a compromise that as far as possible sees to the patient’s efficient best interest (from the professional perspective) and at the same time is open to accommodate this to the value given to patient autonomy.</a:t>
            </a:r>
          </a:p>
          <a:p>
            <a:pPr>
              <a:buSzPct val="100000"/>
              <a:buFont typeface="Wingdings" panose="05000000000000000000" pitchFamily="2" charset="2"/>
              <a:buChar char="Ø"/>
            </a:pPr>
            <a:r>
              <a:rPr lang="en-US" sz="2200" dirty="0"/>
              <a:t>The professional is required to (openly) frame the decisional situation so as to achieve what she wants to achieve, although, at the same time, involving the patient in the decision making and ‘taking sharing all the way’ (thus caring for patient autonomy as far as is practically possible).</a:t>
            </a:r>
          </a:p>
          <a:p>
            <a:pPr>
              <a:buSzPct val="100000"/>
              <a:buFont typeface="Wingdings" panose="05000000000000000000" pitchFamily="2" charset="2"/>
              <a:buChar char="Ø"/>
            </a:pPr>
            <a:r>
              <a:rPr lang="en-US" sz="2200" dirty="0"/>
              <a:t>Better patient’s adherence than the paternalism.</a:t>
            </a:r>
            <a:endParaRPr lang="bg-BG" sz="2200" dirty="0"/>
          </a:p>
        </p:txBody>
      </p:sp>
    </p:spTree>
    <p:extLst>
      <p:ext uri="{BB962C8B-B14F-4D97-AF65-F5344CB8AC3E}">
        <p14:creationId xmlns:p14="http://schemas.microsoft.com/office/powerpoint/2010/main" val="1762502591"/>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800100" y="2438400"/>
            <a:ext cx="7543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pPr>
            <a:r>
              <a:rPr lang="en-US" altLang="bg-BG" sz="5400" b="1" i="1" dirty="0">
                <a:solidFill>
                  <a:srgbClr val="000000"/>
                </a:solidFill>
                <a:effectLst>
                  <a:outerShdw blurRad="38100" dist="38100" dir="2700000" algn="tl">
                    <a:srgbClr val="C0C0C0"/>
                  </a:outerShdw>
                </a:effectLst>
                <a:cs typeface="Times New Roman" pitchFamily="18" charset="0"/>
              </a:rPr>
              <a:t>PATERNALISTIC MODEL</a:t>
            </a:r>
            <a:r>
              <a:rPr lang="bg-BG" altLang="bg-BG" sz="5400" b="1" i="1" dirty="0">
                <a:solidFill>
                  <a:srgbClr val="000000"/>
                </a:solidFill>
                <a:effectLst>
                  <a:outerShdw blurRad="38100" dist="38100" dir="2700000" algn="tl">
                    <a:srgbClr val="C0C0C0"/>
                  </a:outerShdw>
                </a:effectLst>
                <a:cs typeface="Times New Roman" pitchFamily="18" charset="0"/>
              </a:rPr>
              <a:t> </a:t>
            </a:r>
            <a:endParaRPr lang="bg-BG" altLang="bg-BG" sz="5400" b="1" dirty="0">
              <a:solidFill>
                <a:srgbClr val="000000"/>
              </a:solidFill>
              <a:effectLst>
                <a:outerShdw blurRad="38100" dist="38100" dir="2700000" algn="tl">
                  <a:srgbClr val="C0C0C0"/>
                </a:outerShdw>
              </a:effectLst>
            </a:endParaRPr>
          </a:p>
        </p:txBody>
      </p:sp>
    </p:spTree>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endParaRPr lang="bg-BG" dirty="0"/>
          </a:p>
        </p:txBody>
      </p:sp>
      <p:sp>
        <p:nvSpPr>
          <p:cNvPr id="3" name="Content Placeholder 2"/>
          <p:cNvSpPr>
            <a:spLocks noGrp="1"/>
          </p:cNvSpPr>
          <p:nvPr>
            <p:ph idx="1"/>
          </p:nvPr>
        </p:nvSpPr>
        <p:spPr/>
        <p:txBody>
          <a:bodyPr/>
          <a:lstStyle/>
          <a:p>
            <a:r>
              <a:rPr lang="en-US" dirty="0"/>
              <a:t>SDM presumes that patient want to share but it might not be the case.</a:t>
            </a:r>
          </a:p>
          <a:p>
            <a:r>
              <a:rPr lang="en-US" dirty="0"/>
              <a:t>Is the physician/caregiver competent to deal with the holistic patient narrative?</a:t>
            </a:r>
          </a:p>
          <a:p>
            <a:r>
              <a:rPr lang="en-US" dirty="0"/>
              <a:t>SDM enhances patient’s autonomy but not necessarily enhances health outcome.</a:t>
            </a:r>
            <a:endParaRPr lang="bg-BG" dirty="0"/>
          </a:p>
        </p:txBody>
      </p:sp>
    </p:spTree>
    <p:extLst>
      <p:ext uri="{BB962C8B-B14F-4D97-AF65-F5344CB8AC3E}">
        <p14:creationId xmlns:p14="http://schemas.microsoft.com/office/powerpoint/2010/main" val="3912405170"/>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337"/>
            <a:ext cx="8064896" cy="1303867"/>
          </a:xfrm>
        </p:spPr>
        <p:txBody>
          <a:bodyPr>
            <a:noAutofit/>
          </a:bodyPr>
          <a:lstStyle/>
          <a:p>
            <a:r>
              <a:rPr lang="en-US" sz="3200" dirty="0"/>
              <a:t>SUMMARY</a:t>
            </a:r>
            <a:br>
              <a:rPr lang="en-US" sz="3200" dirty="0"/>
            </a:br>
            <a:r>
              <a:rPr lang="en-US" sz="3200" dirty="0"/>
              <a:t>(NEW) VARIANTS OF DECISION-MAKING </a:t>
            </a:r>
            <a:endParaRPr lang="bg-BG" sz="3200" dirty="0"/>
          </a:p>
        </p:txBody>
      </p:sp>
      <p:sp>
        <p:nvSpPr>
          <p:cNvPr id="3" name="Content Placeholder 2"/>
          <p:cNvSpPr>
            <a:spLocks noGrp="1"/>
          </p:cNvSpPr>
          <p:nvPr>
            <p:ph idx="1"/>
          </p:nvPr>
        </p:nvSpPr>
        <p:spPr>
          <a:xfrm>
            <a:off x="1176865" y="2420889"/>
            <a:ext cx="6798736" cy="3816423"/>
          </a:xfrm>
        </p:spPr>
        <p:txBody>
          <a:bodyPr>
            <a:normAutofit fontScale="92500" lnSpcReduction="20000"/>
          </a:bodyPr>
          <a:lstStyle/>
          <a:p>
            <a:pPr marL="457200" indent="-457200">
              <a:buFont typeface="+mj-lt"/>
              <a:buAutoNum type="arabicPeriod"/>
            </a:pPr>
            <a:r>
              <a:rPr lang="en-US" dirty="0"/>
              <a:t>Patient Adapted Paternalism</a:t>
            </a:r>
          </a:p>
          <a:p>
            <a:pPr marL="457200" indent="-457200">
              <a:buFont typeface="+mj-lt"/>
              <a:buAutoNum type="arabicPeriod"/>
            </a:pPr>
            <a:r>
              <a:rPr lang="en-US" dirty="0"/>
              <a:t>Patient Preference-Satisfaction Paternalism</a:t>
            </a:r>
          </a:p>
          <a:p>
            <a:pPr marL="457200" indent="-457200">
              <a:buFont typeface="+mj-lt"/>
              <a:buAutoNum type="arabicPeriod"/>
            </a:pPr>
            <a:r>
              <a:rPr lang="en-US" dirty="0"/>
              <a:t>Shared Rational Deliberative Paternalism</a:t>
            </a:r>
          </a:p>
          <a:p>
            <a:pPr marL="457200" indent="-457200">
              <a:buFont typeface="+mj-lt"/>
              <a:buAutoNum type="arabicPeriod"/>
            </a:pPr>
            <a:r>
              <a:rPr lang="en-US" dirty="0"/>
              <a:t>Informed Patient Choice</a:t>
            </a:r>
          </a:p>
          <a:p>
            <a:pPr marL="457200" indent="-457200">
              <a:buFont typeface="+mj-lt"/>
              <a:buAutoNum type="arabicPeriod"/>
            </a:pPr>
            <a:r>
              <a:rPr lang="en-US" dirty="0"/>
              <a:t>Interpretative Patient Choice</a:t>
            </a:r>
          </a:p>
          <a:p>
            <a:pPr marL="457200" indent="-457200">
              <a:buFont typeface="+mj-lt"/>
              <a:buAutoNum type="arabicPeriod"/>
            </a:pPr>
            <a:r>
              <a:rPr lang="en-US" dirty="0"/>
              <a:t>Advised Patient Choice</a:t>
            </a:r>
          </a:p>
          <a:p>
            <a:pPr marL="457200" indent="-457200">
              <a:buFont typeface="+mj-lt"/>
              <a:buAutoNum type="arabicPeriod"/>
            </a:pPr>
            <a:r>
              <a:rPr lang="en-US" dirty="0"/>
              <a:t>Shared Rational Deliberative Patient Choice</a:t>
            </a:r>
          </a:p>
          <a:p>
            <a:pPr marL="457200" indent="-457200">
              <a:buFont typeface="+mj-lt"/>
              <a:buAutoNum type="arabicPeriod"/>
            </a:pPr>
            <a:r>
              <a:rPr lang="en-US" dirty="0">
                <a:solidFill>
                  <a:srgbClr val="A50021"/>
                </a:solidFill>
                <a:effectLst>
                  <a:outerShdw blurRad="38100" dist="38100" dir="2700000" algn="tl">
                    <a:srgbClr val="000000">
                      <a:alpha val="43137"/>
                    </a:srgbClr>
                  </a:outerShdw>
                </a:effectLst>
              </a:rPr>
              <a:t>Shared Rational Deliberative Joint Decision </a:t>
            </a:r>
            <a:r>
              <a:rPr lang="en-US" dirty="0"/>
              <a:t>(ideal)</a:t>
            </a:r>
          </a:p>
          <a:p>
            <a:pPr marL="457200" indent="-457200">
              <a:buFont typeface="+mj-lt"/>
              <a:buAutoNum type="arabicPeriod"/>
            </a:pPr>
            <a:r>
              <a:rPr lang="en-US" dirty="0"/>
              <a:t>Professionally Driven Best Interest Compromise Model</a:t>
            </a:r>
            <a:endParaRPr lang="bg-BG" dirty="0"/>
          </a:p>
        </p:txBody>
      </p:sp>
    </p:spTree>
    <p:extLst>
      <p:ext uri="{BB962C8B-B14F-4D97-AF65-F5344CB8AC3E}">
        <p14:creationId xmlns:p14="http://schemas.microsoft.com/office/powerpoint/2010/main" val="920291079"/>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08063" y="1340768"/>
            <a:ext cx="7127875"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20000"/>
              </a:lnSpc>
              <a:buFont typeface="Wingdings" panose="05000000000000000000" pitchFamily="2" charset="2"/>
              <a:buChar char="Ø"/>
            </a:pPr>
            <a:r>
              <a:rPr lang="en-US" altLang="bg-BG" sz="2400" b="1" dirty="0">
                <a:solidFill>
                  <a:srgbClr val="000000"/>
                </a:solidFill>
                <a:cs typeface="Times New Roman" pitchFamily="18" charset="0"/>
              </a:rPr>
              <a:t>In this model </a:t>
            </a:r>
            <a:r>
              <a:rPr lang="en-US" altLang="bg-BG" sz="2400" b="1" dirty="0">
                <a:solidFill>
                  <a:srgbClr val="A50021"/>
                </a:solidFill>
                <a:cs typeface="Times New Roman" pitchFamily="18" charset="0"/>
              </a:rPr>
              <a:t>the ethical principle of beneficence is predominant</a:t>
            </a:r>
            <a:r>
              <a:rPr lang="en-US" altLang="bg-BG" sz="2400" b="1" dirty="0">
                <a:solidFill>
                  <a:srgbClr val="000000"/>
                </a:solidFill>
                <a:cs typeface="Times New Roman" pitchFamily="18" charset="0"/>
              </a:rPr>
              <a:t>, i.e. the autonomy is restricted by the reasons of patient’s beneficence. The decisions are taken by the doctor in behalf of the patient. </a:t>
            </a:r>
          </a:p>
          <a:p>
            <a:pPr marL="342900" indent="-342900">
              <a:lnSpc>
                <a:spcPct val="120000"/>
              </a:lnSpc>
              <a:buFont typeface="Wingdings" panose="05000000000000000000" pitchFamily="2" charset="2"/>
              <a:buChar char="Ø"/>
            </a:pPr>
            <a:endParaRPr lang="en-US" altLang="bg-BG" sz="2400" b="1" dirty="0">
              <a:solidFill>
                <a:srgbClr val="000000"/>
              </a:solidFill>
              <a:cs typeface="Times New Roman" pitchFamily="18" charset="0"/>
            </a:endParaRPr>
          </a:p>
          <a:p>
            <a:pPr marL="342900" indent="-342900">
              <a:lnSpc>
                <a:spcPct val="120000"/>
              </a:lnSpc>
              <a:buFont typeface="Wingdings" panose="05000000000000000000" pitchFamily="2" charset="2"/>
              <a:buChar char="Ø"/>
            </a:pPr>
            <a:r>
              <a:rPr lang="en-US" altLang="bg-BG" sz="2400" b="1" dirty="0">
                <a:solidFill>
                  <a:srgbClr val="000000"/>
                </a:solidFill>
                <a:cs typeface="Times New Roman" pitchFamily="18" charset="0"/>
              </a:rPr>
              <a:t>It does not need to be against the wants of the patient but it IGNORES to take into account the perspective of the patient and fails to treat the patient as an autonomous, rational being.</a:t>
            </a:r>
            <a:endParaRPr lang="bg-BG" altLang="bg-BG" sz="2400" b="1" dirty="0">
              <a:solidFill>
                <a:srgbClr val="000000"/>
              </a:solidFill>
            </a:endParaRPr>
          </a:p>
        </p:txBody>
      </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endParaRPr lang="bg-BG" dirty="0"/>
          </a:p>
        </p:txBody>
      </p:sp>
      <p:sp>
        <p:nvSpPr>
          <p:cNvPr id="3" name="Content Placeholder 2"/>
          <p:cNvSpPr>
            <a:spLocks noGrp="1"/>
          </p:cNvSpPr>
          <p:nvPr>
            <p:ph idx="1"/>
          </p:nvPr>
        </p:nvSpPr>
        <p:spPr/>
        <p:txBody>
          <a:bodyPr/>
          <a:lstStyle/>
          <a:p>
            <a:pPr marL="0" indent="0">
              <a:buNone/>
            </a:pPr>
            <a:r>
              <a:rPr lang="en-US" dirty="0"/>
              <a:t>Leila, an oncologist, decides on mastectomy for Sara, who has been diagnosed with breast-cancer—without consulting Sara as to her preferences in the situation. Leila’s decision on mastectomy happens to be in line with the preferences of Sara.</a:t>
            </a:r>
          </a:p>
          <a:p>
            <a:pPr marL="0" indent="0">
              <a:buNone/>
            </a:pPr>
            <a:endParaRPr lang="en-US" dirty="0"/>
          </a:p>
          <a:p>
            <a:pPr marL="0" indent="0">
              <a:buNone/>
            </a:pPr>
            <a:r>
              <a:rPr lang="en-US" dirty="0"/>
              <a:t>Is this a paternalistic act?</a:t>
            </a:r>
            <a:endParaRPr lang="bg-BG" dirty="0"/>
          </a:p>
        </p:txBody>
      </p:sp>
    </p:spTree>
    <p:extLst>
      <p:ext uri="{BB962C8B-B14F-4D97-AF65-F5344CB8AC3E}">
        <p14:creationId xmlns:p14="http://schemas.microsoft.com/office/powerpoint/2010/main" val="1932847633"/>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endParaRPr lang="bg-BG" dirty="0"/>
          </a:p>
        </p:txBody>
      </p:sp>
      <p:sp>
        <p:nvSpPr>
          <p:cNvPr id="3" name="Content Placeholder 2"/>
          <p:cNvSpPr>
            <a:spLocks noGrp="1"/>
          </p:cNvSpPr>
          <p:nvPr>
            <p:ph idx="1"/>
          </p:nvPr>
        </p:nvSpPr>
        <p:spPr/>
        <p:txBody>
          <a:bodyPr/>
          <a:lstStyle/>
          <a:p>
            <a:pPr marL="0" indent="0">
              <a:buNone/>
            </a:pPr>
            <a:r>
              <a:rPr lang="en-US" dirty="0"/>
              <a:t>Leila, after having asked Sara about her preferences, decide on a mastectomy—which is in line with Sara’s preferences. Sara is however not given the opportunity to further influence this decision and has not </a:t>
            </a:r>
            <a:r>
              <a:rPr lang="en-US" dirty="0" err="1"/>
              <a:t>uthorised</a:t>
            </a:r>
            <a:r>
              <a:rPr lang="en-US" dirty="0"/>
              <a:t> Leila to make the decision.</a:t>
            </a:r>
          </a:p>
          <a:p>
            <a:pPr marL="0" indent="0">
              <a:buNone/>
            </a:pPr>
            <a:endParaRPr lang="en-US" dirty="0"/>
          </a:p>
          <a:p>
            <a:pPr marL="0" indent="0">
              <a:buNone/>
            </a:pPr>
            <a:r>
              <a:rPr lang="en-US" dirty="0"/>
              <a:t>Is this a paternalistic act?</a:t>
            </a:r>
            <a:endParaRPr lang="bg-BG" dirty="0"/>
          </a:p>
        </p:txBody>
      </p:sp>
    </p:spTree>
    <p:extLst>
      <p:ext uri="{BB962C8B-B14F-4D97-AF65-F5344CB8AC3E}">
        <p14:creationId xmlns:p14="http://schemas.microsoft.com/office/powerpoint/2010/main" val="3277683422"/>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because:</a:t>
            </a:r>
            <a:endParaRPr lang="bg-BG" dirty="0"/>
          </a:p>
        </p:txBody>
      </p:sp>
      <p:sp>
        <p:nvSpPr>
          <p:cNvPr id="3" name="Content Placeholder 2"/>
          <p:cNvSpPr>
            <a:spLocks noGrp="1"/>
          </p:cNvSpPr>
          <p:nvPr>
            <p:ph idx="1"/>
          </p:nvPr>
        </p:nvSpPr>
        <p:spPr/>
        <p:txBody>
          <a:bodyPr/>
          <a:lstStyle/>
          <a:p>
            <a:r>
              <a:rPr lang="en-US" dirty="0"/>
              <a:t>Leila still supremely controls the reasoning process and is the one who makes the decision. </a:t>
            </a:r>
          </a:p>
          <a:p>
            <a:r>
              <a:rPr lang="en-US" dirty="0"/>
              <a:t>Sara has not explicitly </a:t>
            </a:r>
            <a:r>
              <a:rPr lang="en-US" dirty="0" err="1"/>
              <a:t>authorised</a:t>
            </a:r>
            <a:r>
              <a:rPr lang="en-US" dirty="0"/>
              <a:t> Leila to exercise such control, and neither has she delegated </a:t>
            </a:r>
            <a:r>
              <a:rPr lang="en-US" dirty="0" err="1"/>
              <a:t>decisionmaking</a:t>
            </a:r>
            <a:r>
              <a:rPr lang="en-US" dirty="0"/>
              <a:t> authority to Leila.</a:t>
            </a:r>
            <a:endParaRPr lang="bg-BG" dirty="0"/>
          </a:p>
        </p:txBody>
      </p:sp>
    </p:spTree>
    <p:extLst>
      <p:ext uri="{BB962C8B-B14F-4D97-AF65-F5344CB8AC3E}">
        <p14:creationId xmlns:p14="http://schemas.microsoft.com/office/powerpoint/2010/main" val="1120345552"/>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a:t>
            </a:r>
            <a:endParaRPr lang="bg-BG" dirty="0"/>
          </a:p>
        </p:txBody>
      </p:sp>
      <p:sp>
        <p:nvSpPr>
          <p:cNvPr id="3" name="Content Placeholder 2"/>
          <p:cNvSpPr>
            <a:spLocks noGrp="1"/>
          </p:cNvSpPr>
          <p:nvPr>
            <p:ph idx="1"/>
          </p:nvPr>
        </p:nvSpPr>
        <p:spPr>
          <a:xfrm>
            <a:off x="899592" y="2348880"/>
            <a:ext cx="7416823" cy="3672408"/>
          </a:xfrm>
        </p:spPr>
        <p:txBody>
          <a:bodyPr>
            <a:noAutofit/>
          </a:bodyPr>
          <a:lstStyle/>
          <a:p>
            <a:pPr marL="0" indent="0">
              <a:buNone/>
            </a:pPr>
            <a:r>
              <a:rPr lang="en-US" dirty="0"/>
              <a:t>If a person, knowing someone’s preferences, acts to fulfil his preferences, without him either participating in the reasoning process leading up to the decision and partaking in the decision or having </a:t>
            </a:r>
            <a:r>
              <a:rPr lang="en-US" dirty="0" err="1"/>
              <a:t>authorised</a:t>
            </a:r>
            <a:r>
              <a:rPr lang="en-US" dirty="0"/>
              <a:t> the other person to make the decision on her own, she would act paternalistic.</a:t>
            </a:r>
          </a:p>
        </p:txBody>
      </p:sp>
    </p:spTree>
    <p:extLst>
      <p:ext uri="{BB962C8B-B14F-4D97-AF65-F5344CB8AC3E}">
        <p14:creationId xmlns:p14="http://schemas.microsoft.com/office/powerpoint/2010/main" val="3134482822"/>
      </p:ext>
    </p:extLst>
  </p:cSld>
  <p:clrMapOvr>
    <a:masterClrMapping/>
  </p:clrMapOvr>
  <p:transition>
    <p:split orient="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1621</TotalTime>
  <Words>2098</Words>
  <Application>Microsoft Office PowerPoint</Application>
  <PresentationFormat>On-screen Show (4:3)</PresentationFormat>
  <Paragraphs>170</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Garamond</vt:lpstr>
      <vt:lpstr>Tahoma</vt:lpstr>
      <vt:lpstr>Times New Roman</vt:lpstr>
      <vt:lpstr>Wingdings</vt:lpstr>
      <vt:lpstr>Organic</vt:lpstr>
      <vt:lpstr> DECISION-MAKING IN MEDICAL PRACTICE</vt:lpstr>
      <vt:lpstr>PowerPoint Presentation</vt:lpstr>
      <vt:lpstr>PowerPoint Presentation</vt:lpstr>
      <vt:lpstr>PowerPoint Presentation</vt:lpstr>
      <vt:lpstr>PowerPoint Presentation</vt:lpstr>
      <vt:lpstr>Case 1</vt:lpstr>
      <vt:lpstr>Case 2</vt:lpstr>
      <vt:lpstr>Yes, because:</vt:lpstr>
      <vt:lpstr>Then:</vt:lpstr>
      <vt:lpstr>The authorization to be valid:</vt:lpstr>
      <vt:lpstr>Simple comparison:</vt:lpstr>
      <vt:lpstr>Important conclusion in relation to the concept of autonomy</vt:lpstr>
      <vt:lpstr>Case 3</vt:lpstr>
      <vt:lpstr>No, because:</vt:lpstr>
      <vt:lpstr>Case 4</vt:lpstr>
      <vt:lpstr>Yes, because:</vt:lpstr>
      <vt:lpstr>Case 5</vt:lpstr>
      <vt:lpstr>Yes, because:</vt:lpstr>
      <vt:lpstr>Case 6</vt:lpstr>
      <vt:lpstr>Still Yes</vt:lpstr>
      <vt:lpstr>In cases 4, 5 and 6 sharing was there</vt:lpstr>
      <vt:lpstr>PowerPoint Presentation</vt:lpstr>
      <vt:lpstr>PowerPoint Presentation</vt:lpstr>
      <vt:lpstr>However, it is not “pure market model” </vt:lpstr>
      <vt:lpstr>PowerPoint Presentation</vt:lpstr>
      <vt:lpstr>IV. INFORMED PATIENT CHOICE</vt:lpstr>
      <vt:lpstr>V. INTERPRETATIVE PATIENT CHOICE</vt:lpstr>
      <vt:lpstr>VI. ADVISED PATIENT CHOICE</vt:lpstr>
      <vt:lpstr>VII. SHARED RATIONAL DELIBERATIVE PATIENT CHOICE</vt:lpstr>
      <vt:lpstr>PERSON-CENTERED CARE</vt:lpstr>
      <vt:lpstr>What does it mean?</vt:lpstr>
      <vt:lpstr>PowerPoint Presentation</vt:lpstr>
      <vt:lpstr>PowerPoint Presentation</vt:lpstr>
      <vt:lpstr>PowerPoint Presentation</vt:lpstr>
      <vt:lpstr>What does it mean?</vt:lpstr>
      <vt:lpstr>Main aspects of SDM</vt:lpstr>
      <vt:lpstr>The steps in the process of SDM</vt:lpstr>
      <vt:lpstr>VIII. Shared Rational Deliberative Joint Decision</vt:lpstr>
      <vt:lpstr>IX. Professionally Driven Best Interest Compromise Model</vt:lpstr>
      <vt:lpstr>Challenges</vt:lpstr>
      <vt:lpstr>SUMMARY (NEW) VARIANTS OF DECISION-MAKING </vt:lpstr>
    </vt:vector>
  </TitlesOfParts>
  <Company>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c:creator>
  <cp:lastModifiedBy>Windows User</cp:lastModifiedBy>
  <cp:revision>176</cp:revision>
  <dcterms:created xsi:type="dcterms:W3CDTF">2001-09-08T20:46:52Z</dcterms:created>
  <dcterms:modified xsi:type="dcterms:W3CDTF">2019-10-08T06:59:26Z</dcterms:modified>
</cp:coreProperties>
</file>