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3"/>
  </p:notesMasterIdLst>
  <p:sldIdLst>
    <p:sldId id="304" r:id="rId2"/>
    <p:sldId id="256" r:id="rId3"/>
    <p:sldId id="266" r:id="rId4"/>
    <p:sldId id="263" r:id="rId5"/>
    <p:sldId id="289" r:id="rId6"/>
    <p:sldId id="267" r:id="rId7"/>
    <p:sldId id="258" r:id="rId8"/>
    <p:sldId id="292" r:id="rId9"/>
    <p:sldId id="293" r:id="rId10"/>
    <p:sldId id="294" r:id="rId11"/>
    <p:sldId id="295" r:id="rId12"/>
    <p:sldId id="296" r:id="rId13"/>
    <p:sldId id="259" r:id="rId14"/>
    <p:sldId id="260" r:id="rId15"/>
    <p:sldId id="297" r:id="rId16"/>
    <p:sldId id="299" r:id="rId17"/>
    <p:sldId id="301" r:id="rId18"/>
    <p:sldId id="300" r:id="rId19"/>
    <p:sldId id="302" r:id="rId20"/>
    <p:sldId id="303" r:id="rId21"/>
    <p:sldId id="298" r:id="rId2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ен стил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71" d="100"/>
          <a:sy n="71" d="100"/>
        </p:scale>
        <p:origin x="140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F66584-308D-4CE8-B732-FCEF696A236F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bg-BG"/>
        </a:p>
      </dgm:t>
    </dgm:pt>
    <dgm:pt modelId="{02DD7A3B-EF13-48E8-B5CE-3617D2AC0D7F}">
      <dgm:prSet phldrT="[Текст]"/>
      <dgm:spPr>
        <a:solidFill>
          <a:schemeClr val="accent1"/>
        </a:solidFill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Цели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(Защо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A764171A-332C-475C-943B-64DCEA1F42C4}" type="parTrans" cxnId="{2206E13F-B9DF-4891-8F93-5E222AD401BA}">
      <dgm:prSet/>
      <dgm:spPr/>
      <dgm:t>
        <a:bodyPr/>
        <a:lstStyle/>
        <a:p>
          <a:endParaRPr lang="bg-BG"/>
        </a:p>
      </dgm:t>
    </dgm:pt>
    <dgm:pt modelId="{D957197F-8465-4257-AC72-D9B81600F694}" type="sibTrans" cxnId="{2206E13F-B9DF-4891-8F93-5E222AD401BA}">
      <dgm:prSet/>
      <dgm:spPr/>
      <dgm:t>
        <a:bodyPr/>
        <a:lstStyle/>
        <a:p>
          <a:endParaRPr lang="bg-BG"/>
        </a:p>
      </dgm:t>
    </dgm:pt>
    <dgm:pt modelId="{FDB394D2-FE80-4B0A-AF64-BEA82529070A}">
      <dgm:prSet phldrT="[Текст]"/>
      <dgm:spPr/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Учебно съдържание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(На какво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0BF21A65-BDA4-490C-A0B5-3CE8F411B669}" type="parTrans" cxnId="{12892383-98CB-477A-9AD6-5A4D3089373B}">
      <dgm:prSet/>
      <dgm:spPr/>
      <dgm:t>
        <a:bodyPr/>
        <a:lstStyle/>
        <a:p>
          <a:endParaRPr lang="bg-BG"/>
        </a:p>
      </dgm:t>
    </dgm:pt>
    <dgm:pt modelId="{68DBA483-DC53-41A3-A89D-6E616E2B30B0}" type="sibTrans" cxnId="{12892383-98CB-477A-9AD6-5A4D3089373B}">
      <dgm:prSet/>
      <dgm:spPr/>
      <dgm:t>
        <a:bodyPr/>
        <a:lstStyle/>
        <a:p>
          <a:endParaRPr lang="bg-BG"/>
        </a:p>
      </dgm:t>
    </dgm:pt>
    <dgm:pt modelId="{C59876A0-6824-4904-891A-BF5B5E382B5A}">
      <dgm:prSet phldrT="[Текст]"/>
      <dgm:spPr>
        <a:solidFill>
          <a:schemeClr val="accent1">
            <a:lumMod val="75000"/>
          </a:schemeClr>
        </a:solidFill>
        <a:ln>
          <a:solidFill>
            <a:schemeClr val="accent1"/>
          </a:solidFill>
        </a:ln>
      </dgm:spPr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Методика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(Как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960E096A-0C53-40C0-9B83-32BB309254E2}" type="parTrans" cxnId="{38B8E752-13AE-42BA-B164-06A5AE199EE6}">
      <dgm:prSet/>
      <dgm:spPr/>
      <dgm:t>
        <a:bodyPr/>
        <a:lstStyle/>
        <a:p>
          <a:endParaRPr lang="bg-BG"/>
        </a:p>
      </dgm:t>
    </dgm:pt>
    <dgm:pt modelId="{1D9B01F9-1E5F-44F5-93AB-3A89EF479F4F}" type="sibTrans" cxnId="{38B8E752-13AE-42BA-B164-06A5AE199EE6}">
      <dgm:prSet/>
      <dgm:spPr/>
      <dgm:t>
        <a:bodyPr/>
        <a:lstStyle/>
        <a:p>
          <a:endParaRPr lang="bg-BG"/>
        </a:p>
      </dgm:t>
    </dgm:pt>
    <dgm:pt modelId="{5956089C-C832-4685-AB60-F519D71C3256}">
      <dgm:prSet/>
      <dgm:spPr/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Организация на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(при какви условия обучаваме)</a:t>
          </a:r>
          <a:endParaRPr lang="bg-BG" b="1" dirty="0">
            <a:solidFill>
              <a:schemeClr val="tx1"/>
            </a:solidFill>
          </a:endParaRPr>
        </a:p>
      </dgm:t>
    </dgm:pt>
    <dgm:pt modelId="{D070EEFA-ACAE-4F92-B3B3-4C4ACFB5FAB7}" type="parTrans" cxnId="{760E58C4-FD8D-4A99-87CB-3FBC5F6C2560}">
      <dgm:prSet/>
      <dgm:spPr/>
      <dgm:t>
        <a:bodyPr/>
        <a:lstStyle/>
        <a:p>
          <a:endParaRPr lang="bg-BG"/>
        </a:p>
      </dgm:t>
    </dgm:pt>
    <dgm:pt modelId="{397BE810-903D-4A90-88EE-AFD1A60BBD49}" type="sibTrans" cxnId="{760E58C4-FD8D-4A99-87CB-3FBC5F6C2560}">
      <dgm:prSet/>
      <dgm:spPr/>
      <dgm:t>
        <a:bodyPr/>
        <a:lstStyle/>
        <a:p>
          <a:endParaRPr lang="bg-BG"/>
        </a:p>
      </dgm:t>
    </dgm:pt>
    <dgm:pt modelId="{B2DFA012-297C-4A15-A9E4-2EEE5D358A5B}">
      <dgm:prSet/>
      <dgm:spPr/>
      <dgm:t>
        <a:bodyPr/>
        <a:lstStyle/>
        <a:p>
          <a:pPr algn="ctr"/>
          <a:r>
            <a:rPr lang="bg-BG" b="1" dirty="0" smtClean="0">
              <a:solidFill>
                <a:schemeClr val="tx1"/>
              </a:solidFill>
            </a:rPr>
            <a:t>Резултати от обучението</a:t>
          </a:r>
        </a:p>
        <a:p>
          <a:pPr algn="ctr"/>
          <a:r>
            <a:rPr lang="bg-BG" b="1" dirty="0" smtClean="0">
              <a:solidFill>
                <a:schemeClr val="tx1"/>
              </a:solidFill>
            </a:rPr>
            <a:t>(Какви резултати постигаме)</a:t>
          </a:r>
          <a:endParaRPr lang="bg-BG" b="1" dirty="0">
            <a:solidFill>
              <a:schemeClr val="tx1"/>
            </a:solidFill>
          </a:endParaRPr>
        </a:p>
      </dgm:t>
    </dgm:pt>
    <dgm:pt modelId="{AC7A11C1-B759-46EE-A5C0-48841F2650FD}" type="parTrans" cxnId="{EEDC14F6-42CA-48E2-A550-96DDE4F44932}">
      <dgm:prSet/>
      <dgm:spPr/>
      <dgm:t>
        <a:bodyPr/>
        <a:lstStyle/>
        <a:p>
          <a:endParaRPr lang="bg-BG"/>
        </a:p>
      </dgm:t>
    </dgm:pt>
    <dgm:pt modelId="{2951348D-9495-4F0B-8603-770799792B6F}" type="sibTrans" cxnId="{EEDC14F6-42CA-48E2-A550-96DDE4F44932}">
      <dgm:prSet/>
      <dgm:spPr/>
      <dgm:t>
        <a:bodyPr/>
        <a:lstStyle/>
        <a:p>
          <a:endParaRPr lang="bg-BG"/>
        </a:p>
      </dgm:t>
    </dgm:pt>
    <dgm:pt modelId="{59B77FAD-2059-491F-ABD6-37C2A7E9475E}" type="pres">
      <dgm:prSet presAssocID="{0BF66584-308D-4CE8-B732-FCEF696A236F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bg-BG"/>
        </a:p>
      </dgm:t>
    </dgm:pt>
    <dgm:pt modelId="{8D938221-26F7-4246-8A4A-4FC3154C2E85}" type="pres">
      <dgm:prSet presAssocID="{0BF66584-308D-4CE8-B732-FCEF696A236F}" presName="dummyMaxCanvas" presStyleCnt="0">
        <dgm:presLayoutVars/>
      </dgm:prSet>
      <dgm:spPr/>
    </dgm:pt>
    <dgm:pt modelId="{81939473-A002-483D-8C4C-03BD5F6BA095}" type="pres">
      <dgm:prSet presAssocID="{0BF66584-308D-4CE8-B732-FCEF696A236F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E74FF80F-97E3-4FFF-B03F-D35F495C361A}" type="pres">
      <dgm:prSet presAssocID="{0BF66584-308D-4CE8-B732-FCEF696A236F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AF93E6F-6B22-448C-A91B-4F932E067478}" type="pres">
      <dgm:prSet presAssocID="{0BF66584-308D-4CE8-B732-FCEF696A236F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2730A531-0BCF-4604-A3F1-029A2377BF81}" type="pres">
      <dgm:prSet presAssocID="{0BF66584-308D-4CE8-B732-FCEF696A236F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FFE5FDF-6280-474F-9809-FFA93720AA1E}" type="pres">
      <dgm:prSet presAssocID="{0BF66584-308D-4CE8-B732-FCEF696A236F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74172923-CCC2-4783-AFD0-A1E66041AB9D}" type="pres">
      <dgm:prSet presAssocID="{0BF66584-308D-4CE8-B732-FCEF696A236F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CB1BDF7F-51DD-4523-8CE9-C9466F2FA59D}" type="pres">
      <dgm:prSet presAssocID="{0BF66584-308D-4CE8-B732-FCEF696A236F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DDEA7EF3-120F-4D2A-A8DA-014E9A4DC620}" type="pres">
      <dgm:prSet presAssocID="{0BF66584-308D-4CE8-B732-FCEF696A236F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4A66B07C-223C-4E4E-8D9C-4047B0808394}" type="pres">
      <dgm:prSet presAssocID="{0BF66584-308D-4CE8-B732-FCEF696A236F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3CF9E754-8092-42CD-9841-0BE31C018446}" type="pres">
      <dgm:prSet presAssocID="{0BF66584-308D-4CE8-B732-FCEF696A236F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FD7838CA-B5CD-4C59-9915-D4FB56E079AF}" type="pres">
      <dgm:prSet presAssocID="{0BF66584-308D-4CE8-B732-FCEF696A236F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912714C8-D8C4-4EC4-B7BB-213FB2A03BFE}" type="pres">
      <dgm:prSet presAssocID="{0BF66584-308D-4CE8-B732-FCEF696A236F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BA6A1A4D-8254-44AC-BF1F-D97A01746EF3}" type="pres">
      <dgm:prSet presAssocID="{0BF66584-308D-4CE8-B732-FCEF696A236F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  <dgm:pt modelId="{594895DA-4454-46D1-95E1-60B59F5CB915}" type="pres">
      <dgm:prSet presAssocID="{0BF66584-308D-4CE8-B732-FCEF696A236F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bg-BG"/>
        </a:p>
      </dgm:t>
    </dgm:pt>
  </dgm:ptLst>
  <dgm:cxnLst>
    <dgm:cxn modelId="{4EAC766C-ED42-4FA9-A6ED-4A0E7A4C8640}" type="presOf" srcId="{C59876A0-6824-4904-891A-BF5B5E382B5A}" destId="{912714C8-D8C4-4EC4-B7BB-213FB2A03BFE}" srcOrd="1" destOrd="0" presId="urn:microsoft.com/office/officeart/2005/8/layout/vProcess5"/>
    <dgm:cxn modelId="{BA221A99-C884-47E6-8F9E-FDD21345C8BA}" type="presOf" srcId="{5956089C-C832-4685-AB60-F519D71C3256}" destId="{BA6A1A4D-8254-44AC-BF1F-D97A01746EF3}" srcOrd="1" destOrd="0" presId="urn:microsoft.com/office/officeart/2005/8/layout/vProcess5"/>
    <dgm:cxn modelId="{760E58C4-FD8D-4A99-87CB-3FBC5F6C2560}" srcId="{0BF66584-308D-4CE8-B732-FCEF696A236F}" destId="{5956089C-C832-4685-AB60-F519D71C3256}" srcOrd="3" destOrd="0" parTransId="{D070EEFA-ACAE-4F92-B3B3-4C4ACFB5FAB7}" sibTransId="{397BE810-903D-4A90-88EE-AFD1A60BBD49}"/>
    <dgm:cxn modelId="{CD75529E-0C11-459B-BF20-583383A191E7}" type="presOf" srcId="{FDB394D2-FE80-4B0A-AF64-BEA82529070A}" destId="{E74FF80F-97E3-4FFF-B03F-D35F495C361A}" srcOrd="0" destOrd="0" presId="urn:microsoft.com/office/officeart/2005/8/layout/vProcess5"/>
    <dgm:cxn modelId="{38B8E752-13AE-42BA-B164-06A5AE199EE6}" srcId="{0BF66584-308D-4CE8-B732-FCEF696A236F}" destId="{C59876A0-6824-4904-891A-BF5B5E382B5A}" srcOrd="2" destOrd="0" parTransId="{960E096A-0C53-40C0-9B83-32BB309254E2}" sibTransId="{1D9B01F9-1E5F-44F5-93AB-3A89EF479F4F}"/>
    <dgm:cxn modelId="{A59512DC-0661-463A-8AA7-3D7F060440CD}" type="presOf" srcId="{397BE810-903D-4A90-88EE-AFD1A60BBD49}" destId="{4A66B07C-223C-4E4E-8D9C-4047B0808394}" srcOrd="0" destOrd="0" presId="urn:microsoft.com/office/officeart/2005/8/layout/vProcess5"/>
    <dgm:cxn modelId="{632EB867-02FC-40C4-B92E-466DBF81597D}" type="presOf" srcId="{0BF66584-308D-4CE8-B732-FCEF696A236F}" destId="{59B77FAD-2059-491F-ABD6-37C2A7E9475E}" srcOrd="0" destOrd="0" presId="urn:microsoft.com/office/officeart/2005/8/layout/vProcess5"/>
    <dgm:cxn modelId="{12892383-98CB-477A-9AD6-5A4D3089373B}" srcId="{0BF66584-308D-4CE8-B732-FCEF696A236F}" destId="{FDB394D2-FE80-4B0A-AF64-BEA82529070A}" srcOrd="1" destOrd="0" parTransId="{0BF21A65-BDA4-490C-A0B5-3CE8F411B669}" sibTransId="{68DBA483-DC53-41A3-A89D-6E616E2B30B0}"/>
    <dgm:cxn modelId="{6339F9AB-3BD8-4334-8130-55CC48DF1C99}" type="presOf" srcId="{D957197F-8465-4257-AC72-D9B81600F694}" destId="{74172923-CCC2-4783-AFD0-A1E66041AB9D}" srcOrd="0" destOrd="0" presId="urn:microsoft.com/office/officeart/2005/8/layout/vProcess5"/>
    <dgm:cxn modelId="{17C33D3A-3357-4EFA-A776-99A4155AB259}" type="presOf" srcId="{C59876A0-6824-4904-891A-BF5B5E382B5A}" destId="{CAF93E6F-6B22-448C-A91B-4F932E067478}" srcOrd="0" destOrd="0" presId="urn:microsoft.com/office/officeart/2005/8/layout/vProcess5"/>
    <dgm:cxn modelId="{B138CB64-BA13-425B-97D4-98963AD9691D}" type="presOf" srcId="{1D9B01F9-1E5F-44F5-93AB-3A89EF479F4F}" destId="{DDEA7EF3-120F-4D2A-A8DA-014E9A4DC620}" srcOrd="0" destOrd="0" presId="urn:microsoft.com/office/officeart/2005/8/layout/vProcess5"/>
    <dgm:cxn modelId="{2206E13F-B9DF-4891-8F93-5E222AD401BA}" srcId="{0BF66584-308D-4CE8-B732-FCEF696A236F}" destId="{02DD7A3B-EF13-48E8-B5CE-3617D2AC0D7F}" srcOrd="0" destOrd="0" parTransId="{A764171A-332C-475C-943B-64DCEA1F42C4}" sibTransId="{D957197F-8465-4257-AC72-D9B81600F694}"/>
    <dgm:cxn modelId="{42B63C4B-E527-473A-BEBF-5C8B130076A4}" type="presOf" srcId="{FDB394D2-FE80-4B0A-AF64-BEA82529070A}" destId="{FD7838CA-B5CD-4C59-9915-D4FB56E079AF}" srcOrd="1" destOrd="0" presId="urn:microsoft.com/office/officeart/2005/8/layout/vProcess5"/>
    <dgm:cxn modelId="{358A8CB7-4CEE-4D7F-9238-8172AB89FF73}" type="presOf" srcId="{B2DFA012-297C-4A15-A9E4-2EEE5D358A5B}" destId="{594895DA-4454-46D1-95E1-60B59F5CB915}" srcOrd="1" destOrd="0" presId="urn:microsoft.com/office/officeart/2005/8/layout/vProcess5"/>
    <dgm:cxn modelId="{0D3A603A-253E-4336-820D-D144E96F145C}" type="presOf" srcId="{B2DFA012-297C-4A15-A9E4-2EEE5D358A5B}" destId="{BFFE5FDF-6280-474F-9809-FFA93720AA1E}" srcOrd="0" destOrd="0" presId="urn:microsoft.com/office/officeart/2005/8/layout/vProcess5"/>
    <dgm:cxn modelId="{F3C31341-D9D2-4CDE-8053-E187B379639C}" type="presOf" srcId="{02DD7A3B-EF13-48E8-B5CE-3617D2AC0D7F}" destId="{3CF9E754-8092-42CD-9841-0BE31C018446}" srcOrd="1" destOrd="0" presId="urn:microsoft.com/office/officeart/2005/8/layout/vProcess5"/>
    <dgm:cxn modelId="{3B60B32D-E7E7-4C47-B2DB-E2CAC279C580}" type="presOf" srcId="{68DBA483-DC53-41A3-A89D-6E616E2B30B0}" destId="{CB1BDF7F-51DD-4523-8CE9-C9466F2FA59D}" srcOrd="0" destOrd="0" presId="urn:microsoft.com/office/officeart/2005/8/layout/vProcess5"/>
    <dgm:cxn modelId="{B8C9509D-4EFD-4148-B175-AC4116E4C458}" type="presOf" srcId="{02DD7A3B-EF13-48E8-B5CE-3617D2AC0D7F}" destId="{81939473-A002-483D-8C4C-03BD5F6BA095}" srcOrd="0" destOrd="0" presId="urn:microsoft.com/office/officeart/2005/8/layout/vProcess5"/>
    <dgm:cxn modelId="{FCEA6B89-B96B-454E-BC77-383EE1149266}" type="presOf" srcId="{5956089C-C832-4685-AB60-F519D71C3256}" destId="{2730A531-0BCF-4604-A3F1-029A2377BF81}" srcOrd="0" destOrd="0" presId="urn:microsoft.com/office/officeart/2005/8/layout/vProcess5"/>
    <dgm:cxn modelId="{EEDC14F6-42CA-48E2-A550-96DDE4F44932}" srcId="{0BF66584-308D-4CE8-B732-FCEF696A236F}" destId="{B2DFA012-297C-4A15-A9E4-2EEE5D358A5B}" srcOrd="4" destOrd="0" parTransId="{AC7A11C1-B759-46EE-A5C0-48841F2650FD}" sibTransId="{2951348D-9495-4F0B-8603-770799792B6F}"/>
    <dgm:cxn modelId="{2C4946C1-20BD-42A0-80A8-DA6D390788E9}" type="presParOf" srcId="{59B77FAD-2059-491F-ABD6-37C2A7E9475E}" destId="{8D938221-26F7-4246-8A4A-4FC3154C2E85}" srcOrd="0" destOrd="0" presId="urn:microsoft.com/office/officeart/2005/8/layout/vProcess5"/>
    <dgm:cxn modelId="{04826353-D8D2-4484-ABA7-F10555FD1D92}" type="presParOf" srcId="{59B77FAD-2059-491F-ABD6-37C2A7E9475E}" destId="{81939473-A002-483D-8C4C-03BD5F6BA095}" srcOrd="1" destOrd="0" presId="urn:microsoft.com/office/officeart/2005/8/layout/vProcess5"/>
    <dgm:cxn modelId="{984E597F-38E5-40BB-B155-6E26B05A0328}" type="presParOf" srcId="{59B77FAD-2059-491F-ABD6-37C2A7E9475E}" destId="{E74FF80F-97E3-4FFF-B03F-D35F495C361A}" srcOrd="2" destOrd="0" presId="urn:microsoft.com/office/officeart/2005/8/layout/vProcess5"/>
    <dgm:cxn modelId="{716FC9A3-FB64-4813-BC63-D701FDC5CFDE}" type="presParOf" srcId="{59B77FAD-2059-491F-ABD6-37C2A7E9475E}" destId="{CAF93E6F-6B22-448C-A91B-4F932E067478}" srcOrd="3" destOrd="0" presId="urn:microsoft.com/office/officeart/2005/8/layout/vProcess5"/>
    <dgm:cxn modelId="{4E4EA5F7-8FBD-4873-8A25-0EA2928069A6}" type="presParOf" srcId="{59B77FAD-2059-491F-ABD6-37C2A7E9475E}" destId="{2730A531-0BCF-4604-A3F1-029A2377BF81}" srcOrd="4" destOrd="0" presId="urn:microsoft.com/office/officeart/2005/8/layout/vProcess5"/>
    <dgm:cxn modelId="{15C67A49-FB25-444A-8172-1189E404E14C}" type="presParOf" srcId="{59B77FAD-2059-491F-ABD6-37C2A7E9475E}" destId="{BFFE5FDF-6280-474F-9809-FFA93720AA1E}" srcOrd="5" destOrd="0" presId="urn:microsoft.com/office/officeart/2005/8/layout/vProcess5"/>
    <dgm:cxn modelId="{E84B802A-1740-4552-8093-470470A32B64}" type="presParOf" srcId="{59B77FAD-2059-491F-ABD6-37C2A7E9475E}" destId="{74172923-CCC2-4783-AFD0-A1E66041AB9D}" srcOrd="6" destOrd="0" presId="urn:microsoft.com/office/officeart/2005/8/layout/vProcess5"/>
    <dgm:cxn modelId="{19AC377C-9751-4CD4-8159-1D479AC433D0}" type="presParOf" srcId="{59B77FAD-2059-491F-ABD6-37C2A7E9475E}" destId="{CB1BDF7F-51DD-4523-8CE9-C9466F2FA59D}" srcOrd="7" destOrd="0" presId="urn:microsoft.com/office/officeart/2005/8/layout/vProcess5"/>
    <dgm:cxn modelId="{B2496E41-EFC0-4084-9F9D-A71FB7A3FB40}" type="presParOf" srcId="{59B77FAD-2059-491F-ABD6-37C2A7E9475E}" destId="{DDEA7EF3-120F-4D2A-A8DA-014E9A4DC620}" srcOrd="8" destOrd="0" presId="urn:microsoft.com/office/officeart/2005/8/layout/vProcess5"/>
    <dgm:cxn modelId="{92BE5A05-7823-4840-81FE-F47DB4D8E07F}" type="presParOf" srcId="{59B77FAD-2059-491F-ABD6-37C2A7E9475E}" destId="{4A66B07C-223C-4E4E-8D9C-4047B0808394}" srcOrd="9" destOrd="0" presId="urn:microsoft.com/office/officeart/2005/8/layout/vProcess5"/>
    <dgm:cxn modelId="{283996EC-63AD-4CC3-8DE7-321DE7A450F9}" type="presParOf" srcId="{59B77FAD-2059-491F-ABD6-37C2A7E9475E}" destId="{3CF9E754-8092-42CD-9841-0BE31C018446}" srcOrd="10" destOrd="0" presId="urn:microsoft.com/office/officeart/2005/8/layout/vProcess5"/>
    <dgm:cxn modelId="{5B57250D-AFEF-4EA8-A8F9-9CD23EA69804}" type="presParOf" srcId="{59B77FAD-2059-491F-ABD6-37C2A7E9475E}" destId="{FD7838CA-B5CD-4C59-9915-D4FB56E079AF}" srcOrd="11" destOrd="0" presId="urn:microsoft.com/office/officeart/2005/8/layout/vProcess5"/>
    <dgm:cxn modelId="{E79AC22B-3CB3-40AC-BBC2-C1CBDE381250}" type="presParOf" srcId="{59B77FAD-2059-491F-ABD6-37C2A7E9475E}" destId="{912714C8-D8C4-4EC4-B7BB-213FB2A03BFE}" srcOrd="12" destOrd="0" presId="urn:microsoft.com/office/officeart/2005/8/layout/vProcess5"/>
    <dgm:cxn modelId="{74E859AB-8ACE-4169-B9B7-7D84F6017B85}" type="presParOf" srcId="{59B77FAD-2059-491F-ABD6-37C2A7E9475E}" destId="{BA6A1A4D-8254-44AC-BF1F-D97A01746EF3}" srcOrd="13" destOrd="0" presId="urn:microsoft.com/office/officeart/2005/8/layout/vProcess5"/>
    <dgm:cxn modelId="{4139EE7E-0ED3-4BA3-B5B9-4CF5B69BA9CF}" type="presParOf" srcId="{59B77FAD-2059-491F-ABD6-37C2A7E9475E}" destId="{594895DA-4454-46D1-95E1-60B59F5CB91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939473-A002-483D-8C4C-03BD5F6BA095}">
      <dsp:nvSpPr>
        <dsp:cNvPr id="0" name=""/>
        <dsp:cNvSpPr/>
      </dsp:nvSpPr>
      <dsp:spPr>
        <a:xfrm>
          <a:off x="0" y="0"/>
          <a:ext cx="5486019" cy="729519"/>
        </a:xfrm>
        <a:prstGeom prst="roundRect">
          <a:avLst>
            <a:gd name="adj" fmla="val 10000"/>
          </a:avLst>
        </a:prstGeom>
        <a:solidFill>
          <a:schemeClr val="accent1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Цели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(Защо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21367" y="21367"/>
        <a:ext cx="4613456" cy="686785"/>
      </dsp:txXfrm>
    </dsp:sp>
    <dsp:sp modelId="{E74FF80F-97E3-4FFF-B03F-D35F495C361A}">
      <dsp:nvSpPr>
        <dsp:cNvPr id="0" name=""/>
        <dsp:cNvSpPr/>
      </dsp:nvSpPr>
      <dsp:spPr>
        <a:xfrm>
          <a:off x="409670" y="830842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Учебно съдържание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(На какво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431037" y="852209"/>
        <a:ext cx="4559426" cy="686785"/>
      </dsp:txXfrm>
    </dsp:sp>
    <dsp:sp modelId="{CAF93E6F-6B22-448C-A91B-4F932E067478}">
      <dsp:nvSpPr>
        <dsp:cNvPr id="0" name=""/>
        <dsp:cNvSpPr/>
      </dsp:nvSpPr>
      <dsp:spPr>
        <a:xfrm>
          <a:off x="819340" y="1661684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 w="19050" cap="rnd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Методика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(Как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840707" y="1683051"/>
        <a:ext cx="4559426" cy="686785"/>
      </dsp:txXfrm>
    </dsp:sp>
    <dsp:sp modelId="{2730A531-0BCF-4604-A3F1-029A2377BF81}">
      <dsp:nvSpPr>
        <dsp:cNvPr id="0" name=""/>
        <dsp:cNvSpPr/>
      </dsp:nvSpPr>
      <dsp:spPr>
        <a:xfrm>
          <a:off x="1229010" y="2492526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Организация на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(при какви условия обучаваме)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1250377" y="2513893"/>
        <a:ext cx="4559426" cy="686785"/>
      </dsp:txXfrm>
    </dsp:sp>
    <dsp:sp modelId="{BFFE5FDF-6280-474F-9809-FFA93720AA1E}">
      <dsp:nvSpPr>
        <dsp:cNvPr id="0" name=""/>
        <dsp:cNvSpPr/>
      </dsp:nvSpPr>
      <dsp:spPr>
        <a:xfrm>
          <a:off x="1638680" y="3323368"/>
          <a:ext cx="5486019" cy="7295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Резултати от обучението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600" b="1" kern="1200" dirty="0" smtClean="0">
              <a:solidFill>
                <a:schemeClr val="tx1"/>
              </a:solidFill>
            </a:rPr>
            <a:t>(Какви резултати постигаме)</a:t>
          </a:r>
          <a:endParaRPr lang="bg-BG" sz="1600" b="1" kern="1200" dirty="0">
            <a:solidFill>
              <a:schemeClr val="tx1"/>
            </a:solidFill>
          </a:endParaRPr>
        </a:p>
      </dsp:txBody>
      <dsp:txXfrm>
        <a:off x="1660047" y="3344735"/>
        <a:ext cx="4559426" cy="686785"/>
      </dsp:txXfrm>
    </dsp:sp>
    <dsp:sp modelId="{74172923-CCC2-4783-AFD0-A1E66041AB9D}">
      <dsp:nvSpPr>
        <dsp:cNvPr id="0" name=""/>
        <dsp:cNvSpPr/>
      </dsp:nvSpPr>
      <dsp:spPr>
        <a:xfrm>
          <a:off x="5011831" y="532954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118523" y="532954"/>
        <a:ext cx="260803" cy="356826"/>
      </dsp:txXfrm>
    </dsp:sp>
    <dsp:sp modelId="{CB1BDF7F-51DD-4523-8CE9-C9466F2FA59D}">
      <dsp:nvSpPr>
        <dsp:cNvPr id="0" name=""/>
        <dsp:cNvSpPr/>
      </dsp:nvSpPr>
      <dsp:spPr>
        <a:xfrm>
          <a:off x="5421501" y="1363796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528193" y="1363796"/>
        <a:ext cx="260803" cy="356826"/>
      </dsp:txXfrm>
    </dsp:sp>
    <dsp:sp modelId="{DDEA7EF3-120F-4D2A-A8DA-014E9A4DC620}">
      <dsp:nvSpPr>
        <dsp:cNvPr id="0" name=""/>
        <dsp:cNvSpPr/>
      </dsp:nvSpPr>
      <dsp:spPr>
        <a:xfrm>
          <a:off x="5831171" y="2182480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5937863" y="2182480"/>
        <a:ext cx="260803" cy="356826"/>
      </dsp:txXfrm>
    </dsp:sp>
    <dsp:sp modelId="{4A66B07C-223C-4E4E-8D9C-4047B0808394}">
      <dsp:nvSpPr>
        <dsp:cNvPr id="0" name=""/>
        <dsp:cNvSpPr/>
      </dsp:nvSpPr>
      <dsp:spPr>
        <a:xfrm>
          <a:off x="6240841" y="3021428"/>
          <a:ext cx="474187" cy="47418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bg-BG" sz="2100" kern="1200"/>
        </a:p>
      </dsp:txBody>
      <dsp:txXfrm>
        <a:off x="6347533" y="3021428"/>
        <a:ext cx="260803" cy="35682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горния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0F8429-9BB4-40EE-A21D-415FCF9E403C}" type="datetimeFigureOut">
              <a:rPr lang="bg-BG" smtClean="0"/>
              <a:t>2.5.2020 г.</a:t>
            </a:fld>
            <a:endParaRPr lang="bg-BG"/>
          </a:p>
        </p:txBody>
      </p:sp>
      <p:sp>
        <p:nvSpPr>
          <p:cNvPr id="4" name="Контейнер за изображение на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Контейнер за бележ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bg-BG" smtClean="0"/>
              <a:t>Редактиране на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3A80A-0ED7-4623-ABA1-DB2D1A56544B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40607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fld id="{281EE250-7C79-412D-AD2A-13BA11B5D972}" type="slidenum">
              <a:rPr lang="bg-BG" altLang="bg-BG" sz="13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 eaLnBrk="1" hangingPunct="1"/>
              <a:t>1</a:t>
            </a:fld>
            <a:endParaRPr lang="bg-BG" altLang="bg-BG" sz="130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2188" y="768350"/>
            <a:ext cx="5114925" cy="383698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bg-BG" altLang="bg-BG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5661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bg-BG" smtClean="0"/>
              <a:t>Щракнете за редакция стил подзагл. обр.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2" y="1812927"/>
            <a:ext cx="347127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280" y="1812927"/>
            <a:ext cx="347127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2.5.2020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2.5.2020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2.5.2020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1387058"/>
            <a:ext cx="3297953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bg-BG" smtClean="0"/>
              <a:t>Редакт. стил загл. образец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3" y="2500312"/>
            <a:ext cx="3297954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CC536-4F3D-4E22-A9F1-A3C6D40310AC}" type="datetimeFigureOut">
              <a:rPr lang="bg-BG" smtClean="0"/>
              <a:t>2.5.2020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grpSp>
        <p:nvGrpSpPr>
          <p:cNvPr id="16" name="Group 15"/>
          <p:cNvGrpSpPr/>
          <p:nvPr/>
        </p:nvGrpSpPr>
        <p:grpSpPr>
          <a:xfrm>
            <a:off x="4516154" y="994387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tx2">
                <a:lumMod val="75000"/>
              </a:schemeClr>
            </a:solidFill>
            <a:ln>
              <a:solidFill>
                <a:schemeClr val="tx2">
                  <a:lumMod val="75000"/>
                </a:schemeClr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674192" y="1601512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bg-BG" smtClean="0"/>
              <a:t>Щракнете върху иконата, за да добавите картина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Oval 55"/>
          <p:cNvSpPr>
            <a:spLocks noChangeAspect="1"/>
          </p:cNvSpPr>
          <p:nvPr/>
        </p:nvSpPr>
        <p:spPr>
          <a:xfrm>
            <a:off x="-69625" y="4042576"/>
            <a:ext cx="1743945" cy="1909234"/>
          </a:xfrm>
          <a:custGeom>
            <a:avLst/>
            <a:gdLst/>
            <a:ahLst/>
            <a:cxnLst/>
            <a:rect l="l" t="t" r="r" b="b"/>
            <a:pathLst>
              <a:path w="1743945" h="1909234">
                <a:moveTo>
                  <a:pt x="789328" y="0"/>
                </a:moveTo>
                <a:cubicBezTo>
                  <a:pt x="1316548" y="0"/>
                  <a:pt x="1743945" y="427397"/>
                  <a:pt x="1743945" y="954617"/>
                </a:cubicBezTo>
                <a:cubicBezTo>
                  <a:pt x="1743945" y="1481837"/>
                  <a:pt x="1316548" y="1909234"/>
                  <a:pt x="789328" y="1909234"/>
                </a:cubicBezTo>
                <a:cubicBezTo>
                  <a:pt x="461080" y="1909234"/>
                  <a:pt x="171527" y="1743562"/>
                  <a:pt x="0" y="1491086"/>
                </a:cubicBezTo>
                <a:lnTo>
                  <a:pt x="0" y="418149"/>
                </a:lnTo>
                <a:cubicBezTo>
                  <a:pt x="171527" y="165673"/>
                  <a:pt x="461080" y="0"/>
                  <a:pt x="789328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3" name="Oval 52"/>
          <p:cNvSpPr>
            <a:spLocks noChangeAspect="1"/>
          </p:cNvSpPr>
          <p:nvPr/>
        </p:nvSpPr>
        <p:spPr>
          <a:xfrm>
            <a:off x="520638" y="1095310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2" name="Oval 51"/>
          <p:cNvSpPr>
            <a:spLocks noChangeAspect="1"/>
          </p:cNvSpPr>
          <p:nvPr/>
        </p:nvSpPr>
        <p:spPr>
          <a:xfrm>
            <a:off x="1878729" y="28293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4" name="Oval 53"/>
          <p:cNvSpPr>
            <a:spLocks noChangeAspect="1"/>
          </p:cNvSpPr>
          <p:nvPr/>
        </p:nvSpPr>
        <p:spPr>
          <a:xfrm>
            <a:off x="520637" y="5729135"/>
            <a:ext cx="1909234" cy="1193756"/>
          </a:xfrm>
          <a:custGeom>
            <a:avLst/>
            <a:gdLst/>
            <a:ahLst/>
            <a:cxnLst/>
            <a:rect l="l" t="t" r="r" b="b"/>
            <a:pathLst>
              <a:path w="1909234" h="1193756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037305"/>
                  <a:pt x="1898721" y="1117537"/>
                  <a:pt x="1877819" y="1193756"/>
                </a:cubicBezTo>
                <a:lnTo>
                  <a:pt x="31415" y="1193756"/>
                </a:lnTo>
                <a:cubicBezTo>
                  <a:pt x="10513" y="1117537"/>
                  <a:pt x="0" y="103730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0" name="Oval 129"/>
          <p:cNvSpPr>
            <a:spLocks noChangeAspect="1"/>
          </p:cNvSpPr>
          <p:nvPr/>
        </p:nvSpPr>
        <p:spPr>
          <a:xfrm>
            <a:off x="-46711" y="-61709"/>
            <a:ext cx="1449107" cy="1677064"/>
          </a:xfrm>
          <a:custGeom>
            <a:avLst/>
            <a:gdLst/>
            <a:ahLst/>
            <a:cxnLst/>
            <a:rect l="l" t="t" r="r" b="b"/>
            <a:pathLst>
              <a:path w="1449107" h="1677064">
                <a:moveTo>
                  <a:pt x="0" y="0"/>
                </a:moveTo>
                <a:lnTo>
                  <a:pt x="1112019" y="0"/>
                </a:lnTo>
                <a:cubicBezTo>
                  <a:pt x="1319407" y="171874"/>
                  <a:pt x="1449107" y="432014"/>
                  <a:pt x="1449107" y="722447"/>
                </a:cubicBezTo>
                <a:cubicBezTo>
                  <a:pt x="1449107" y="1249667"/>
                  <a:pt x="1021710" y="1677064"/>
                  <a:pt x="494490" y="1677064"/>
                </a:cubicBezTo>
                <a:cubicBezTo>
                  <a:pt x="313232" y="1677064"/>
                  <a:pt x="143772" y="1626546"/>
                  <a:pt x="0" y="1537872"/>
                </a:cubicBezTo>
                <a:close/>
              </a:path>
            </a:pathLst>
          </a:custGeom>
          <a:solidFill>
            <a:schemeClr val="tx2">
              <a:lumMod val="75000"/>
              <a:alpha val="14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1" name="Oval 130"/>
          <p:cNvSpPr>
            <a:spLocks noChangeAspect="1"/>
          </p:cNvSpPr>
          <p:nvPr/>
        </p:nvSpPr>
        <p:spPr>
          <a:xfrm>
            <a:off x="924113" y="-161623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2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2" name="Oval 131"/>
          <p:cNvSpPr>
            <a:spLocks noChangeAspect="1"/>
          </p:cNvSpPr>
          <p:nvPr/>
        </p:nvSpPr>
        <p:spPr>
          <a:xfrm>
            <a:off x="0" y="66073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3" name="Oval 132"/>
          <p:cNvSpPr>
            <a:spLocks noChangeAspect="1"/>
          </p:cNvSpPr>
          <p:nvPr/>
        </p:nvSpPr>
        <p:spPr>
          <a:xfrm>
            <a:off x="7497531" y="-61709"/>
            <a:ext cx="1694467" cy="1677064"/>
          </a:xfrm>
          <a:custGeom>
            <a:avLst/>
            <a:gdLst/>
            <a:ahLst/>
            <a:cxnLst/>
            <a:rect l="l" t="t" r="r" b="b"/>
            <a:pathLst>
              <a:path w="1694467" h="1677064">
                <a:moveTo>
                  <a:pt x="337088" y="0"/>
                </a:moveTo>
                <a:lnTo>
                  <a:pt x="1573463" y="0"/>
                </a:lnTo>
                <a:cubicBezTo>
                  <a:pt x="1618202" y="37449"/>
                  <a:pt x="1658454" y="79950"/>
                  <a:pt x="1694467" y="126010"/>
                </a:cubicBezTo>
                <a:lnTo>
                  <a:pt x="1694467" y="1318884"/>
                </a:lnTo>
                <a:cubicBezTo>
                  <a:pt x="1522840" y="1538397"/>
                  <a:pt x="1254922" y="1677064"/>
                  <a:pt x="954617" y="1677064"/>
                </a:cubicBezTo>
                <a:cubicBezTo>
                  <a:pt x="427397" y="1677064"/>
                  <a:pt x="0" y="1249667"/>
                  <a:pt x="0" y="722447"/>
                </a:cubicBezTo>
                <a:cubicBezTo>
                  <a:pt x="0" y="432014"/>
                  <a:pt x="129700" y="171874"/>
                  <a:pt x="337088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4" name="Oval 133"/>
          <p:cNvSpPr>
            <a:spLocks noChangeAspect="1"/>
          </p:cNvSpPr>
          <p:nvPr/>
        </p:nvSpPr>
        <p:spPr>
          <a:xfrm>
            <a:off x="6117502" y="-61708"/>
            <a:ext cx="1909234" cy="1705448"/>
          </a:xfrm>
          <a:custGeom>
            <a:avLst/>
            <a:gdLst/>
            <a:ahLst/>
            <a:cxnLst/>
            <a:rect l="l" t="t" r="r" b="b"/>
            <a:pathLst>
              <a:path w="1909234" h="1705448">
                <a:moveTo>
                  <a:pt x="371490" y="0"/>
                </a:moveTo>
                <a:lnTo>
                  <a:pt x="1537745" y="0"/>
                </a:lnTo>
                <a:cubicBezTo>
                  <a:pt x="1764760" y="171517"/>
                  <a:pt x="1909234" y="444302"/>
                  <a:pt x="1909234" y="750831"/>
                </a:cubicBezTo>
                <a:cubicBezTo>
                  <a:pt x="1909234" y="1278051"/>
                  <a:pt x="1481837" y="1705448"/>
                  <a:pt x="954617" y="1705448"/>
                </a:cubicBezTo>
                <a:cubicBezTo>
                  <a:pt x="427397" y="1705448"/>
                  <a:pt x="0" y="1278051"/>
                  <a:pt x="0" y="750831"/>
                </a:cubicBezTo>
                <a:cubicBezTo>
                  <a:pt x="0" y="444302"/>
                  <a:pt x="144474" y="171517"/>
                  <a:pt x="37149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5" name="Oval 134"/>
          <p:cNvSpPr>
            <a:spLocks noChangeAspect="1"/>
          </p:cNvSpPr>
          <p:nvPr/>
        </p:nvSpPr>
        <p:spPr>
          <a:xfrm>
            <a:off x="7494454" y="1095309"/>
            <a:ext cx="1697544" cy="1909234"/>
          </a:xfrm>
          <a:custGeom>
            <a:avLst/>
            <a:gdLst/>
            <a:ahLst/>
            <a:cxnLst/>
            <a:rect l="l" t="t" r="r" b="b"/>
            <a:pathLst>
              <a:path w="1697544" h="1909234">
                <a:moveTo>
                  <a:pt x="954617" y="0"/>
                </a:moveTo>
                <a:cubicBezTo>
                  <a:pt x="1256666" y="0"/>
                  <a:pt x="1525952" y="140283"/>
                  <a:pt x="1697544" y="361910"/>
                </a:cubicBezTo>
                <a:lnTo>
                  <a:pt x="1697544" y="1547324"/>
                </a:lnTo>
                <a:cubicBezTo>
                  <a:pt x="1525952" y="1768951"/>
                  <a:pt x="1256666" y="1909234"/>
                  <a:pt x="954617" y="1909234"/>
                </a:cubicBezTo>
                <a:cubicBezTo>
                  <a:pt x="427397" y="1909234"/>
                  <a:pt x="0" y="1481837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6" name="Oval 135"/>
          <p:cNvSpPr>
            <a:spLocks noChangeAspect="1"/>
          </p:cNvSpPr>
          <p:nvPr/>
        </p:nvSpPr>
        <p:spPr>
          <a:xfrm>
            <a:off x="8056674" y="5140346"/>
            <a:ext cx="1137194" cy="1759729"/>
          </a:xfrm>
          <a:custGeom>
            <a:avLst/>
            <a:gdLst/>
            <a:ahLst/>
            <a:cxnLst/>
            <a:rect l="l" t="t" r="r" b="b"/>
            <a:pathLst>
              <a:path w="1137194" h="1759729">
                <a:moveTo>
                  <a:pt x="954617" y="0"/>
                </a:moveTo>
                <a:cubicBezTo>
                  <a:pt x="1017088" y="0"/>
                  <a:pt x="1078157" y="6001"/>
                  <a:pt x="1137194" y="17897"/>
                </a:cubicBezTo>
                <a:lnTo>
                  <a:pt x="1137194" y="1759729"/>
                </a:lnTo>
                <a:lnTo>
                  <a:pt x="443151" y="1759729"/>
                </a:lnTo>
                <a:cubicBezTo>
                  <a:pt x="176544" y="1591075"/>
                  <a:pt x="0" y="1293463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7" name="Oval 136"/>
          <p:cNvSpPr>
            <a:spLocks noChangeAspect="1"/>
          </p:cNvSpPr>
          <p:nvPr/>
        </p:nvSpPr>
        <p:spPr>
          <a:xfrm>
            <a:off x="6661711" y="4362912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8" name="Oval 137"/>
          <p:cNvSpPr>
            <a:spLocks noChangeAspect="1"/>
          </p:cNvSpPr>
          <p:nvPr/>
        </p:nvSpPr>
        <p:spPr>
          <a:xfrm>
            <a:off x="-69625" y="4948766"/>
            <a:ext cx="1353860" cy="1909234"/>
          </a:xfrm>
          <a:custGeom>
            <a:avLst/>
            <a:gdLst/>
            <a:ahLst/>
            <a:cxnLst/>
            <a:rect l="l" t="t" r="r" b="b"/>
            <a:pathLst>
              <a:path w="1353860" h="1909234">
                <a:moveTo>
                  <a:pt x="399243" y="0"/>
                </a:moveTo>
                <a:cubicBezTo>
                  <a:pt x="926463" y="0"/>
                  <a:pt x="1353860" y="427397"/>
                  <a:pt x="1353860" y="954617"/>
                </a:cubicBezTo>
                <a:cubicBezTo>
                  <a:pt x="1353860" y="1481837"/>
                  <a:pt x="926463" y="1909234"/>
                  <a:pt x="399243" y="1909234"/>
                </a:cubicBezTo>
                <a:cubicBezTo>
                  <a:pt x="256544" y="1909234"/>
                  <a:pt x="121158" y="1877924"/>
                  <a:pt x="0" y="1820890"/>
                </a:cubicBezTo>
                <a:lnTo>
                  <a:pt x="0" y="88345"/>
                </a:lnTo>
                <a:cubicBezTo>
                  <a:pt x="121158" y="31311"/>
                  <a:pt x="256544" y="0"/>
                  <a:pt x="399243" y="0"/>
                </a:cubicBezTo>
                <a:close/>
              </a:path>
            </a:pathLst>
          </a:custGeom>
          <a:solidFill>
            <a:schemeClr val="tx2">
              <a:lumMod val="75000"/>
              <a:alpha val="16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39" name="Oval 138"/>
          <p:cNvSpPr>
            <a:spLocks noChangeAspect="1"/>
          </p:cNvSpPr>
          <p:nvPr/>
        </p:nvSpPr>
        <p:spPr>
          <a:xfrm>
            <a:off x="708471" y="479033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0" name="Oval 139"/>
          <p:cNvSpPr>
            <a:spLocks noChangeAspect="1"/>
          </p:cNvSpPr>
          <p:nvPr/>
        </p:nvSpPr>
        <p:spPr>
          <a:xfrm>
            <a:off x="6117503" y="783988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5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41" name="Oval 140"/>
          <p:cNvSpPr>
            <a:spLocks noChangeAspect="1"/>
          </p:cNvSpPr>
          <p:nvPr/>
        </p:nvSpPr>
        <p:spPr>
          <a:xfrm>
            <a:off x="6459053" y="5140346"/>
            <a:ext cx="1909233" cy="190923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118" name="Oval 117"/>
          <p:cNvSpPr>
            <a:spLocks noChangeAspect="1"/>
          </p:cNvSpPr>
          <p:nvPr/>
        </p:nvSpPr>
        <p:spPr>
          <a:xfrm>
            <a:off x="8398204" y="597861"/>
            <a:ext cx="793794" cy="1252918"/>
          </a:xfrm>
          <a:custGeom>
            <a:avLst/>
            <a:gdLst/>
            <a:ahLst/>
            <a:cxnLst/>
            <a:rect l="l" t="t" r="r" b="b"/>
            <a:pathLst>
              <a:path w="793794" h="1252918">
                <a:moveTo>
                  <a:pt x="626459" y="0"/>
                </a:moveTo>
                <a:cubicBezTo>
                  <a:pt x="684682" y="0"/>
                  <a:pt x="741049" y="7943"/>
                  <a:pt x="793794" y="25480"/>
                </a:cubicBezTo>
                <a:lnTo>
                  <a:pt x="793794" y="1227438"/>
                </a:lnTo>
                <a:cubicBezTo>
                  <a:pt x="741049" y="1244975"/>
                  <a:pt x="684682" y="1252918"/>
                  <a:pt x="626459" y="1252918"/>
                </a:cubicBezTo>
                <a:cubicBezTo>
                  <a:pt x="280475" y="1252918"/>
                  <a:pt x="0" y="972443"/>
                  <a:pt x="0" y="626459"/>
                </a:cubicBezTo>
                <a:cubicBezTo>
                  <a:pt x="0" y="280475"/>
                  <a:pt x="280475" y="0"/>
                  <a:pt x="626459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>
            <a:spLocks noChangeAspect="1"/>
          </p:cNvSpPr>
          <p:nvPr/>
        </p:nvSpPr>
        <p:spPr>
          <a:xfrm>
            <a:off x="6350100" y="206512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>
            <a:spLocks noChangeAspect="1"/>
          </p:cNvSpPr>
          <p:nvPr/>
        </p:nvSpPr>
        <p:spPr>
          <a:xfrm>
            <a:off x="6872127" y="1450645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>
            <a:spLocks noChangeAspect="1"/>
          </p:cNvSpPr>
          <p:nvPr/>
        </p:nvSpPr>
        <p:spPr>
          <a:xfrm>
            <a:off x="7219068" y="2049927"/>
            <a:ext cx="1041276" cy="1041276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>
            <a:spLocks noChangeAspect="1"/>
          </p:cNvSpPr>
          <p:nvPr/>
        </p:nvSpPr>
        <p:spPr>
          <a:xfrm>
            <a:off x="7749416" y="2661634"/>
            <a:ext cx="721308" cy="721308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>
            <a:spLocks noChangeAspect="1"/>
          </p:cNvSpPr>
          <p:nvPr/>
        </p:nvSpPr>
        <p:spPr>
          <a:xfrm>
            <a:off x="685054" y="-100976"/>
            <a:ext cx="1193676" cy="697815"/>
          </a:xfrm>
          <a:custGeom>
            <a:avLst/>
            <a:gdLst/>
            <a:ahLst/>
            <a:cxnLst/>
            <a:rect l="l" t="t" r="r" b="b"/>
            <a:pathLst>
              <a:path w="1193676" h="697815">
                <a:moveTo>
                  <a:pt x="10179" y="0"/>
                </a:moveTo>
                <a:lnTo>
                  <a:pt x="1183497" y="0"/>
                </a:lnTo>
                <a:cubicBezTo>
                  <a:pt x="1190746" y="32633"/>
                  <a:pt x="1193676" y="66463"/>
                  <a:pt x="1193676" y="100977"/>
                </a:cubicBezTo>
                <a:cubicBezTo>
                  <a:pt x="1193676" y="430602"/>
                  <a:pt x="926463" y="697815"/>
                  <a:pt x="596838" y="697815"/>
                </a:cubicBezTo>
                <a:cubicBezTo>
                  <a:pt x="267213" y="697815"/>
                  <a:pt x="0" y="430602"/>
                  <a:pt x="0" y="100977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>
            <a:spLocks noChangeAspect="1"/>
          </p:cNvSpPr>
          <p:nvPr/>
        </p:nvSpPr>
        <p:spPr>
          <a:xfrm>
            <a:off x="1502638" y="-100976"/>
            <a:ext cx="1029028" cy="459889"/>
          </a:xfrm>
          <a:custGeom>
            <a:avLst/>
            <a:gdLst/>
            <a:ahLst/>
            <a:cxnLst/>
            <a:rect l="l" t="t" r="r" b="b"/>
            <a:pathLst>
              <a:path w="1029028" h="459889">
                <a:moveTo>
                  <a:pt x="0" y="0"/>
                </a:moveTo>
                <a:lnTo>
                  <a:pt x="1029028" y="0"/>
                </a:lnTo>
                <a:cubicBezTo>
                  <a:pt x="1001386" y="259074"/>
                  <a:pt x="781401" y="459889"/>
                  <a:pt x="514514" y="459889"/>
                </a:cubicBezTo>
                <a:cubicBezTo>
                  <a:pt x="247627" y="459889"/>
                  <a:pt x="27642" y="259074"/>
                  <a:pt x="0" y="0"/>
                </a:cubicBez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>
            <a:spLocks noChangeAspect="1"/>
          </p:cNvSpPr>
          <p:nvPr/>
        </p:nvSpPr>
        <p:spPr>
          <a:xfrm>
            <a:off x="-69624" y="-100976"/>
            <a:ext cx="590263" cy="612289"/>
          </a:xfrm>
          <a:custGeom>
            <a:avLst/>
            <a:gdLst/>
            <a:ahLst/>
            <a:cxnLst/>
            <a:rect l="l" t="t" r="r" b="b"/>
            <a:pathLst>
              <a:path w="590263" h="612289">
                <a:moveTo>
                  <a:pt x="0" y="0"/>
                </a:moveTo>
                <a:lnTo>
                  <a:pt x="581024" y="0"/>
                </a:lnTo>
                <a:cubicBezTo>
                  <a:pt x="587493" y="29611"/>
                  <a:pt x="590263" y="60308"/>
                  <a:pt x="590263" y="91651"/>
                </a:cubicBezTo>
                <a:cubicBezTo>
                  <a:pt x="590263" y="379191"/>
                  <a:pt x="357165" y="612289"/>
                  <a:pt x="69625" y="612289"/>
                </a:cubicBezTo>
                <a:lnTo>
                  <a:pt x="0" y="605270"/>
                </a:lnTo>
                <a:close/>
              </a:path>
            </a:pathLst>
          </a:cu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6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>
            <a:spLocks noChangeAspect="1"/>
          </p:cNvSpPr>
          <p:nvPr/>
        </p:nvSpPr>
        <p:spPr>
          <a:xfrm>
            <a:off x="277432" y="4321783"/>
            <a:ext cx="1396887" cy="1396887"/>
          </a:xfrm>
          <a:prstGeom prst="ellipse">
            <a:avLst/>
          </a:pr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>
            <a:spLocks noChangeAspect="1"/>
          </p:cNvSpPr>
          <p:nvPr/>
        </p:nvSpPr>
        <p:spPr>
          <a:xfrm>
            <a:off x="5792131" y="6489965"/>
            <a:ext cx="1115939" cy="443769"/>
          </a:xfrm>
          <a:custGeom>
            <a:avLst/>
            <a:gdLst/>
            <a:ahLst/>
            <a:cxnLst/>
            <a:rect l="l" t="t" r="r" b="b"/>
            <a:pathLst>
              <a:path w="1115939" h="443769">
                <a:moveTo>
                  <a:pt x="557969" y="0"/>
                </a:moveTo>
                <a:cubicBezTo>
                  <a:pt x="830120" y="0"/>
                  <a:pt x="1058049" y="189335"/>
                  <a:pt x="1115939" y="443769"/>
                </a:cubicBezTo>
                <a:lnTo>
                  <a:pt x="0" y="443769"/>
                </a:lnTo>
                <a:cubicBezTo>
                  <a:pt x="57889" y="189335"/>
                  <a:pt x="285818" y="0"/>
                  <a:pt x="55796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>
            <a:spLocks noChangeAspect="1"/>
          </p:cNvSpPr>
          <p:nvPr/>
        </p:nvSpPr>
        <p:spPr>
          <a:xfrm>
            <a:off x="6127999" y="6408840"/>
            <a:ext cx="1237019" cy="524894"/>
          </a:xfrm>
          <a:custGeom>
            <a:avLst/>
            <a:gdLst/>
            <a:ahLst/>
            <a:cxnLst/>
            <a:rect l="l" t="t" r="r" b="b"/>
            <a:pathLst>
              <a:path w="1237019" h="524894">
                <a:moveTo>
                  <a:pt x="618509" y="0"/>
                </a:moveTo>
                <a:cubicBezTo>
                  <a:pt x="930325" y="0"/>
                  <a:pt x="1189147" y="226891"/>
                  <a:pt x="1237019" y="524894"/>
                </a:cubicBezTo>
                <a:lnTo>
                  <a:pt x="0" y="524894"/>
                </a:lnTo>
                <a:cubicBezTo>
                  <a:pt x="47872" y="226891"/>
                  <a:pt x="306694" y="0"/>
                  <a:pt x="618509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9" name="Oval 128"/>
          <p:cNvSpPr>
            <a:spLocks noChangeAspect="1"/>
          </p:cNvSpPr>
          <p:nvPr/>
        </p:nvSpPr>
        <p:spPr>
          <a:xfrm>
            <a:off x="7577655" y="6408841"/>
            <a:ext cx="1211408" cy="524893"/>
          </a:xfrm>
          <a:custGeom>
            <a:avLst/>
            <a:gdLst/>
            <a:ahLst/>
            <a:cxnLst/>
            <a:rect l="l" t="t" r="r" b="b"/>
            <a:pathLst>
              <a:path w="1211408" h="524893">
                <a:moveTo>
                  <a:pt x="605704" y="0"/>
                </a:moveTo>
                <a:cubicBezTo>
                  <a:pt x="914574" y="0"/>
                  <a:pt x="1170243" y="227782"/>
                  <a:pt x="1211408" y="524893"/>
                </a:cubicBezTo>
                <a:lnTo>
                  <a:pt x="0" y="524893"/>
                </a:lnTo>
                <a:cubicBezTo>
                  <a:pt x="41165" y="227782"/>
                  <a:pt x="296834" y="0"/>
                  <a:pt x="605704" y="0"/>
                </a:cubicBezTo>
                <a:close/>
              </a:path>
            </a:pathLst>
          </a:custGeom>
          <a:solidFill>
            <a:schemeClr val="tx2">
              <a:lumMod val="75000"/>
              <a:alpha val="6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4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>
            <a:spLocks noChangeAspect="1"/>
          </p:cNvSpPr>
          <p:nvPr/>
        </p:nvSpPr>
        <p:spPr>
          <a:xfrm>
            <a:off x="11073" y="4941986"/>
            <a:ext cx="611230" cy="61123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>
            <a:spLocks noChangeAspect="1"/>
          </p:cNvSpPr>
          <p:nvPr/>
        </p:nvSpPr>
        <p:spPr>
          <a:xfrm>
            <a:off x="-69625" y="6172569"/>
            <a:ext cx="778097" cy="750322"/>
          </a:xfrm>
          <a:custGeom>
            <a:avLst/>
            <a:gdLst/>
            <a:ahLst/>
            <a:cxnLst/>
            <a:rect l="l" t="t" r="r" b="b"/>
            <a:pathLst>
              <a:path w="778097" h="750322">
                <a:moveTo>
                  <a:pt x="261411" y="0"/>
                </a:moveTo>
                <a:cubicBezTo>
                  <a:pt x="546769" y="0"/>
                  <a:pt x="778097" y="231328"/>
                  <a:pt x="778097" y="516686"/>
                </a:cubicBezTo>
                <a:cubicBezTo>
                  <a:pt x="778097" y="601179"/>
                  <a:pt x="757816" y="680934"/>
                  <a:pt x="719843" y="750322"/>
                </a:cubicBezTo>
                <a:lnTo>
                  <a:pt x="0" y="750322"/>
                </a:lnTo>
                <a:lnTo>
                  <a:pt x="0" y="73330"/>
                </a:lnTo>
                <a:cubicBezTo>
                  <a:pt x="75863" y="26083"/>
                  <a:pt x="165591" y="0"/>
                  <a:pt x="26141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>
            <a:spLocks noChangeAspect="1"/>
          </p:cNvSpPr>
          <p:nvPr/>
        </p:nvSpPr>
        <p:spPr>
          <a:xfrm>
            <a:off x="-69625" y="5158575"/>
            <a:ext cx="563524" cy="897560"/>
          </a:xfrm>
          <a:custGeom>
            <a:avLst/>
            <a:gdLst/>
            <a:ahLst/>
            <a:cxnLst/>
            <a:rect l="l" t="t" r="r" b="b"/>
            <a:pathLst>
              <a:path w="563524" h="897560">
                <a:moveTo>
                  <a:pt x="114744" y="0"/>
                </a:moveTo>
                <a:cubicBezTo>
                  <a:pt x="362598" y="0"/>
                  <a:pt x="563524" y="200926"/>
                  <a:pt x="563524" y="448780"/>
                </a:cubicBezTo>
                <a:cubicBezTo>
                  <a:pt x="563524" y="696634"/>
                  <a:pt x="362598" y="897560"/>
                  <a:pt x="114744" y="897560"/>
                </a:cubicBezTo>
                <a:cubicBezTo>
                  <a:pt x="74918" y="897560"/>
                  <a:pt x="36304" y="892373"/>
                  <a:pt x="0" y="880900"/>
                </a:cubicBezTo>
                <a:lnTo>
                  <a:pt x="0" y="16661"/>
                </a:lnTo>
                <a:cubicBezTo>
                  <a:pt x="36304" y="5188"/>
                  <a:pt x="74918" y="0"/>
                  <a:pt x="11474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>
            <a:spLocks noChangeAspect="1"/>
          </p:cNvSpPr>
          <p:nvPr/>
        </p:nvSpPr>
        <p:spPr>
          <a:xfrm>
            <a:off x="-25758" y="482386"/>
            <a:ext cx="598416" cy="905704"/>
          </a:xfrm>
          <a:custGeom>
            <a:avLst/>
            <a:gdLst/>
            <a:ahLst/>
            <a:cxnLst/>
            <a:rect l="l" t="t" r="r" b="b"/>
            <a:pathLst>
              <a:path w="598416" h="905704">
                <a:moveTo>
                  <a:pt x="145564" y="0"/>
                </a:moveTo>
                <a:cubicBezTo>
                  <a:pt x="395667" y="0"/>
                  <a:pt x="598416" y="202749"/>
                  <a:pt x="598416" y="452852"/>
                </a:cubicBezTo>
                <a:cubicBezTo>
                  <a:pt x="598416" y="702955"/>
                  <a:pt x="395667" y="905704"/>
                  <a:pt x="145564" y="905704"/>
                </a:cubicBezTo>
                <a:cubicBezTo>
                  <a:pt x="94398" y="905704"/>
                  <a:pt x="45214" y="897218"/>
                  <a:pt x="0" y="879648"/>
                </a:cubicBezTo>
                <a:lnTo>
                  <a:pt x="0" y="26056"/>
                </a:lnTo>
                <a:cubicBezTo>
                  <a:pt x="45214" y="8486"/>
                  <a:pt x="94398" y="0"/>
                  <a:pt x="14556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>
            <a:spLocks noChangeAspect="1"/>
          </p:cNvSpPr>
          <p:nvPr/>
        </p:nvSpPr>
        <p:spPr>
          <a:xfrm>
            <a:off x="474208" y="836793"/>
            <a:ext cx="910817" cy="91081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>
            <a:spLocks noChangeAspect="1"/>
          </p:cNvSpPr>
          <p:nvPr/>
        </p:nvSpPr>
        <p:spPr>
          <a:xfrm>
            <a:off x="319223" y="1452260"/>
            <a:ext cx="772993" cy="772993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>
            <a:spLocks noChangeAspect="1"/>
          </p:cNvSpPr>
          <p:nvPr/>
        </p:nvSpPr>
        <p:spPr>
          <a:xfrm>
            <a:off x="371257" y="1886983"/>
            <a:ext cx="610366" cy="610366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>
            <a:spLocks noChangeAspect="1"/>
          </p:cNvSpPr>
          <p:nvPr/>
        </p:nvSpPr>
        <p:spPr>
          <a:xfrm>
            <a:off x="154676" y="1919682"/>
            <a:ext cx="521764" cy="52176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>
            <a:spLocks noChangeAspect="1"/>
          </p:cNvSpPr>
          <p:nvPr/>
        </p:nvSpPr>
        <p:spPr>
          <a:xfrm>
            <a:off x="7302517" y="-61709"/>
            <a:ext cx="910818" cy="750833"/>
          </a:xfrm>
          <a:custGeom>
            <a:avLst/>
            <a:gdLst/>
            <a:ahLst/>
            <a:cxnLst/>
            <a:rect l="l" t="t" r="r" b="b"/>
            <a:pathLst>
              <a:path w="910818" h="750833">
                <a:moveTo>
                  <a:pt x="111441" y="0"/>
                </a:moveTo>
                <a:lnTo>
                  <a:pt x="799378" y="0"/>
                </a:lnTo>
                <a:cubicBezTo>
                  <a:pt x="869408" y="78400"/>
                  <a:pt x="910818" y="182076"/>
                  <a:pt x="910818" y="295424"/>
                </a:cubicBezTo>
                <a:cubicBezTo>
                  <a:pt x="910818" y="546939"/>
                  <a:pt x="706924" y="750833"/>
                  <a:pt x="455409" y="750833"/>
                </a:cubicBezTo>
                <a:cubicBezTo>
                  <a:pt x="203894" y="750833"/>
                  <a:pt x="0" y="546939"/>
                  <a:pt x="0" y="295424"/>
                </a:cubicBezTo>
                <a:cubicBezTo>
                  <a:pt x="0" y="182076"/>
                  <a:pt x="41410" y="78400"/>
                  <a:pt x="111441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>
            <a:spLocks noChangeAspect="1"/>
          </p:cNvSpPr>
          <p:nvPr/>
        </p:nvSpPr>
        <p:spPr>
          <a:xfrm>
            <a:off x="8718124" y="-61709"/>
            <a:ext cx="473874" cy="613011"/>
          </a:xfrm>
          <a:custGeom>
            <a:avLst/>
            <a:gdLst/>
            <a:ahLst/>
            <a:cxnLst/>
            <a:rect l="l" t="t" r="r" b="b"/>
            <a:pathLst>
              <a:path w="473874" h="613011">
                <a:moveTo>
                  <a:pt x="29684" y="0"/>
                </a:moveTo>
                <a:lnTo>
                  <a:pt x="473874" y="0"/>
                </a:lnTo>
                <a:lnTo>
                  <a:pt x="473874" y="611150"/>
                </a:lnTo>
                <a:cubicBezTo>
                  <a:pt x="467789" y="612887"/>
                  <a:pt x="461614" y="613011"/>
                  <a:pt x="455409" y="613011"/>
                </a:cubicBezTo>
                <a:cubicBezTo>
                  <a:pt x="203894" y="613011"/>
                  <a:pt x="0" y="409117"/>
                  <a:pt x="0" y="157602"/>
                </a:cubicBezTo>
                <a:cubicBezTo>
                  <a:pt x="0" y="101995"/>
                  <a:pt x="9966" y="48716"/>
                  <a:pt x="29684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7" name="Oval 106"/>
          <p:cNvSpPr>
            <a:spLocks noChangeAspect="1"/>
          </p:cNvSpPr>
          <p:nvPr/>
        </p:nvSpPr>
        <p:spPr>
          <a:xfrm>
            <a:off x="7748238" y="282933"/>
            <a:ext cx="1128521" cy="1128521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>
            <a:spLocks noChangeAspect="1"/>
          </p:cNvSpPr>
          <p:nvPr/>
        </p:nvSpPr>
        <p:spPr>
          <a:xfrm>
            <a:off x="8914718" y="749603"/>
            <a:ext cx="277280" cy="907992"/>
          </a:xfrm>
          <a:custGeom>
            <a:avLst/>
            <a:gdLst/>
            <a:ahLst/>
            <a:cxnLst/>
            <a:rect l="l" t="t" r="r" b="b"/>
            <a:pathLst>
              <a:path w="277280" h="907992">
                <a:moveTo>
                  <a:pt x="277280" y="0"/>
                </a:moveTo>
                <a:lnTo>
                  <a:pt x="277280" y="907992"/>
                </a:lnTo>
                <a:cubicBezTo>
                  <a:pt x="112021" y="824131"/>
                  <a:pt x="0" y="652146"/>
                  <a:pt x="0" y="453996"/>
                </a:cubicBezTo>
                <a:cubicBezTo>
                  <a:pt x="0" y="255847"/>
                  <a:pt x="112021" y="83861"/>
                  <a:pt x="277280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>
            <a:spLocks noChangeAspect="1"/>
          </p:cNvSpPr>
          <p:nvPr/>
        </p:nvSpPr>
        <p:spPr>
          <a:xfrm>
            <a:off x="7590871" y="728498"/>
            <a:ext cx="969734" cy="9697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>
            <a:spLocks noChangeAspect="1"/>
          </p:cNvSpPr>
          <p:nvPr/>
        </p:nvSpPr>
        <p:spPr>
          <a:xfrm>
            <a:off x="7470041" y="1326476"/>
            <a:ext cx="608190" cy="60819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3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>
            <a:spLocks noChangeAspect="1"/>
          </p:cNvSpPr>
          <p:nvPr/>
        </p:nvSpPr>
        <p:spPr>
          <a:xfrm>
            <a:off x="7629941" y="5611427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>
            <a:spLocks noChangeAspect="1"/>
          </p:cNvSpPr>
          <p:nvPr/>
        </p:nvSpPr>
        <p:spPr>
          <a:xfrm>
            <a:off x="6972882" y="5242254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>
            <a:spLocks noChangeAspect="1"/>
          </p:cNvSpPr>
          <p:nvPr/>
        </p:nvSpPr>
        <p:spPr>
          <a:xfrm>
            <a:off x="7494454" y="4928166"/>
            <a:ext cx="738345" cy="7383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>
            <a:spLocks noChangeAspect="1"/>
          </p:cNvSpPr>
          <p:nvPr/>
        </p:nvSpPr>
        <p:spPr>
          <a:xfrm>
            <a:off x="8229034" y="5666511"/>
            <a:ext cx="605634" cy="605634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>
            <a:spLocks noChangeAspect="1"/>
          </p:cNvSpPr>
          <p:nvPr/>
        </p:nvSpPr>
        <p:spPr>
          <a:xfrm>
            <a:off x="8078231" y="4097842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>
            <a:spLocks noChangeAspect="1"/>
          </p:cNvSpPr>
          <p:nvPr/>
        </p:nvSpPr>
        <p:spPr>
          <a:xfrm>
            <a:off x="8411816" y="5057878"/>
            <a:ext cx="553549" cy="553549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7" name="Oval 116"/>
          <p:cNvSpPr>
            <a:spLocks noChangeAspect="1"/>
          </p:cNvSpPr>
          <p:nvPr/>
        </p:nvSpPr>
        <p:spPr>
          <a:xfrm>
            <a:off x="8688590" y="4790335"/>
            <a:ext cx="503408" cy="553550"/>
          </a:xfrm>
          <a:custGeom>
            <a:avLst/>
            <a:gdLst/>
            <a:ahLst/>
            <a:cxnLst/>
            <a:rect l="l" t="t" r="r" b="b"/>
            <a:pathLst>
              <a:path w="503408" h="553550">
                <a:moveTo>
                  <a:pt x="276775" y="0"/>
                </a:moveTo>
                <a:cubicBezTo>
                  <a:pt x="370698" y="0"/>
                  <a:pt x="453694" y="46784"/>
                  <a:pt x="503408" y="118545"/>
                </a:cubicBezTo>
                <a:lnTo>
                  <a:pt x="503408" y="435005"/>
                </a:lnTo>
                <a:cubicBezTo>
                  <a:pt x="453694" y="506767"/>
                  <a:pt x="370698" y="553550"/>
                  <a:pt x="276775" y="553550"/>
                </a:cubicBezTo>
                <a:cubicBezTo>
                  <a:pt x="123916" y="553550"/>
                  <a:pt x="0" y="429634"/>
                  <a:pt x="0" y="276775"/>
                </a:cubicBezTo>
                <a:cubicBezTo>
                  <a:pt x="0" y="123916"/>
                  <a:pt x="123916" y="0"/>
                  <a:pt x="276775" y="0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bg-BG" smtClean="0"/>
              <a:t>Редакт. стил загл. образец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bg-BG" smtClean="0"/>
              <a:t>Щракнете, за да редактирате стиловете на текста в образеца</a:t>
            </a:r>
          </a:p>
          <a:p>
            <a:pPr lvl="1"/>
            <a:r>
              <a:rPr lang="bg-BG" smtClean="0"/>
              <a:t>Второ ниво</a:t>
            </a:r>
          </a:p>
          <a:p>
            <a:pPr lvl="2"/>
            <a:r>
              <a:rPr lang="bg-BG" smtClean="0"/>
              <a:t>Трето ниво</a:t>
            </a:r>
          </a:p>
          <a:p>
            <a:pPr lvl="3"/>
            <a:r>
              <a:rPr lang="bg-BG" smtClean="0"/>
              <a:t>Четвърто ниво</a:t>
            </a:r>
          </a:p>
          <a:p>
            <a:pPr lvl="4"/>
            <a:r>
              <a:rPr lang="bg-BG" smtClean="0"/>
              <a:t>Пето ниво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CC536-4F3D-4E22-A9F1-A3C6D40310AC}" type="datetimeFigureOut">
              <a:rPr lang="bg-BG" smtClean="0"/>
              <a:t>2.5.2020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3F3F3C-A60D-426C-8F94-912700854F7B}" type="slidenum">
              <a:rPr lang="bg-BG" smtClean="0"/>
              <a:t>‹#›</a:t>
            </a:fld>
            <a:endParaRPr lang="bg-BG"/>
          </a:p>
        </p:txBody>
      </p:sp>
      <p:sp>
        <p:nvSpPr>
          <p:cNvPr id="55" name="Oval 54"/>
          <p:cNvSpPr>
            <a:spLocks noChangeAspect="1"/>
          </p:cNvSpPr>
          <p:nvPr/>
        </p:nvSpPr>
        <p:spPr>
          <a:xfrm>
            <a:off x="1583172" y="5454223"/>
            <a:ext cx="1909234" cy="1468668"/>
          </a:xfrm>
          <a:custGeom>
            <a:avLst/>
            <a:gdLst/>
            <a:ahLst/>
            <a:cxnLst/>
            <a:rect l="l" t="t" r="r" b="b"/>
            <a:pathLst>
              <a:path w="1909234" h="1468668">
                <a:moveTo>
                  <a:pt x="954617" y="0"/>
                </a:moveTo>
                <a:cubicBezTo>
                  <a:pt x="1481837" y="0"/>
                  <a:pt x="1909234" y="427397"/>
                  <a:pt x="1909234" y="954617"/>
                </a:cubicBezTo>
                <a:cubicBezTo>
                  <a:pt x="1909234" y="1144075"/>
                  <a:pt x="1854043" y="1320642"/>
                  <a:pt x="1758159" y="1468668"/>
                </a:cubicBezTo>
                <a:lnTo>
                  <a:pt x="151075" y="1468668"/>
                </a:lnTo>
                <a:cubicBezTo>
                  <a:pt x="55192" y="1320642"/>
                  <a:pt x="0" y="1144075"/>
                  <a:pt x="0" y="954617"/>
                </a:cubicBezTo>
                <a:cubicBezTo>
                  <a:pt x="0" y="427397"/>
                  <a:pt x="427397" y="0"/>
                  <a:pt x="954617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57" name="Oval 56"/>
          <p:cNvSpPr>
            <a:spLocks noChangeAspect="1"/>
          </p:cNvSpPr>
          <p:nvPr/>
        </p:nvSpPr>
        <p:spPr>
          <a:xfrm>
            <a:off x="8570944" y="3382942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>
            <a:spLocks noChangeAspect="1"/>
          </p:cNvSpPr>
          <p:nvPr/>
        </p:nvSpPr>
        <p:spPr>
          <a:xfrm>
            <a:off x="8398204" y="35360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>
            <a:spLocks noChangeAspect="1"/>
          </p:cNvSpPr>
          <p:nvPr/>
        </p:nvSpPr>
        <p:spPr>
          <a:xfrm>
            <a:off x="8608408" y="3688497"/>
            <a:ext cx="306310" cy="30631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>
            <a:spLocks noChangeAspect="1"/>
          </p:cNvSpPr>
          <p:nvPr/>
        </p:nvSpPr>
        <p:spPr>
          <a:xfrm>
            <a:off x="154676" y="2698928"/>
            <a:ext cx="467627" cy="467627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>
            <a:spLocks noChangeAspect="1"/>
          </p:cNvSpPr>
          <p:nvPr/>
        </p:nvSpPr>
        <p:spPr>
          <a:xfrm>
            <a:off x="474208" y="3166555"/>
            <a:ext cx="458770" cy="458770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127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Oval 61"/>
          <p:cNvSpPr>
            <a:spLocks noChangeAspect="1"/>
          </p:cNvSpPr>
          <p:nvPr/>
        </p:nvSpPr>
        <p:spPr>
          <a:xfrm>
            <a:off x="270258" y="3382942"/>
            <a:ext cx="352045" cy="352045"/>
          </a:xfrm>
          <a:prstGeom prst="ellipse">
            <a:avLst/>
          </a:prstGeom>
          <a:solidFill>
            <a:schemeClr val="accent3">
              <a:lumMod val="60000"/>
              <a:lumOff val="40000"/>
              <a:alpha val="5000"/>
            </a:schemeClr>
          </a:solidFill>
          <a:ln w="63500" cap="rnd" cmpd="sng" algn="ctr">
            <a:solidFill>
              <a:schemeClr val="accent3">
                <a:lumMod val="60000"/>
                <a:lumOff val="40000"/>
                <a:alpha val="1500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Oval 62"/>
          <p:cNvSpPr>
            <a:spLocks noChangeAspect="1"/>
          </p:cNvSpPr>
          <p:nvPr/>
        </p:nvSpPr>
        <p:spPr>
          <a:xfrm>
            <a:off x="-86601" y="2581479"/>
            <a:ext cx="1360441" cy="1909234"/>
          </a:xfrm>
          <a:custGeom>
            <a:avLst/>
            <a:gdLst/>
            <a:ahLst/>
            <a:cxnLst/>
            <a:rect l="l" t="t" r="r" b="b"/>
            <a:pathLst>
              <a:path w="1360441" h="1909234">
                <a:moveTo>
                  <a:pt x="405824" y="0"/>
                </a:moveTo>
                <a:cubicBezTo>
                  <a:pt x="933044" y="0"/>
                  <a:pt x="1360441" y="427397"/>
                  <a:pt x="1360441" y="954617"/>
                </a:cubicBezTo>
                <a:cubicBezTo>
                  <a:pt x="1360441" y="1481837"/>
                  <a:pt x="933044" y="1909234"/>
                  <a:pt x="405824" y="1909234"/>
                </a:cubicBezTo>
                <a:cubicBezTo>
                  <a:pt x="260527" y="1909234"/>
                  <a:pt x="122812" y="1876773"/>
                  <a:pt x="0" y="1817719"/>
                </a:cubicBezTo>
                <a:lnTo>
                  <a:pt x="0" y="91515"/>
                </a:lnTo>
                <a:cubicBezTo>
                  <a:pt x="122812" y="32461"/>
                  <a:pt x="260527" y="0"/>
                  <a:pt x="405824" y="0"/>
                </a:cubicBezTo>
                <a:close/>
              </a:path>
            </a:pathLst>
          </a:custGeom>
          <a:solidFill>
            <a:schemeClr val="tx2">
              <a:lumMod val="75000"/>
              <a:alpha val="8000"/>
            </a:schemeClr>
          </a:solidFill>
          <a:ln w="330200" cap="rnd" cmpd="sng" algn="ctr">
            <a:solidFill>
              <a:schemeClr val="accent3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317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 w="317500">
                <a:solidFill>
                  <a:schemeClr val="tx1"/>
                </a:solidFill>
              </a:ln>
            </a:endParaRPr>
          </a:p>
        </p:txBody>
      </p:sp>
      <p:sp>
        <p:nvSpPr>
          <p:cNvPr id="64" name="Oval 63"/>
          <p:cNvSpPr>
            <a:spLocks noChangeAspect="1"/>
          </p:cNvSpPr>
          <p:nvPr/>
        </p:nvSpPr>
        <p:spPr>
          <a:xfrm>
            <a:off x="6173123" y="2395416"/>
            <a:ext cx="1218253" cy="1218253"/>
          </a:xfrm>
          <a:prstGeom prst="ellipse">
            <a:avLst/>
          </a:prstGeom>
          <a:solidFill>
            <a:schemeClr val="tx2">
              <a:lumMod val="75000"/>
              <a:alpha val="10000"/>
            </a:schemeClr>
          </a:solidFill>
          <a:ln w="177800" cap="rnd" cmpd="sng" algn="ctr">
            <a:solidFill>
              <a:schemeClr val="tx2">
                <a:lumMod val="60000"/>
                <a:lumOff val="40000"/>
                <a:alpha val="0"/>
              </a:schemeClr>
            </a:solidFill>
            <a:prstDash val="solid"/>
            <a:round/>
            <a:headEnd type="none" w="med" len="med"/>
            <a:tailEnd type="none" w="med" len="med"/>
          </a:ln>
          <a:effectLst>
            <a:softEdge rad="1524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Line 5"/>
          <p:cNvSpPr>
            <a:spLocks noChangeShapeType="1"/>
          </p:cNvSpPr>
          <p:nvPr/>
        </p:nvSpPr>
        <p:spPr bwMode="auto">
          <a:xfrm>
            <a:off x="2581275" y="901700"/>
            <a:ext cx="4813300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/>
          </a:p>
        </p:txBody>
      </p:sp>
      <p:graphicFrame>
        <p:nvGraphicFramePr>
          <p:cNvPr id="4099" name="Object 6"/>
          <p:cNvGraphicFramePr>
            <a:graphicFrameLocks noChangeAspect="1"/>
          </p:cNvGraphicFramePr>
          <p:nvPr/>
        </p:nvGraphicFramePr>
        <p:xfrm>
          <a:off x="527050" y="350838"/>
          <a:ext cx="862013" cy="882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r:id="rId4" imgW="4785480" imgH="4894560" progId="CorelDRAW.Graphic.10">
                  <p:embed/>
                </p:oleObj>
              </mc:Choice>
              <mc:Fallback>
                <p:oleObj r:id="rId4" imgW="4785480" imgH="4894560" progId="CorelDRAW.Graphic.10">
                  <p:embed/>
                  <p:pic>
                    <p:nvPicPr>
                      <p:cNvPr id="4099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50838"/>
                        <a:ext cx="862013" cy="882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1" name="Rectangle 8"/>
          <p:cNvSpPr>
            <a:spLocks noChangeArrowheads="1"/>
          </p:cNvSpPr>
          <p:nvPr/>
        </p:nvSpPr>
        <p:spPr bwMode="auto">
          <a:xfrm>
            <a:off x="71438" y="28336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en-US" altLang="en-US">
              <a:solidFill>
                <a:srgbClr val="00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142875"/>
            <a:ext cx="9144000" cy="1417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bg-BG" altLang="en-US" sz="2400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2400" b="1">
                <a:solidFill>
                  <a:srgbClr val="333399"/>
                </a:solidFill>
                <a:latin typeface="Arial Black" panose="020B0A04020102020204" pitchFamily="34" charset="0"/>
                <a:cs typeface="Times New Roman" panose="02020603050405020304" pitchFamily="18" charset="0"/>
              </a:rPr>
              <a:t>–</a:t>
            </a:r>
            <a:r>
              <a:rPr lang="bg-BG" altLang="en-US" sz="2400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2400" b="1">
              <a:solidFill>
                <a:srgbClr val="333399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r>
              <a:rPr lang="bg-BG" altLang="en-US" sz="2000" b="1">
                <a:solidFill>
                  <a:srgbClr val="333399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	ФАКУЛТЕТ „ОБЩЕСТВЕНО ЗДРАВЕ“</a:t>
            </a:r>
            <a:endParaRPr lang="en-US" altLang="en-US" sz="2000" b="1">
              <a:solidFill>
                <a:srgbClr val="333399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</a:pPr>
            <a:r>
              <a:rPr lang="bg-BG" altLang="en-US" b="1">
                <a:solidFill>
                  <a:srgbClr val="3333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b="1">
              <a:solidFill>
                <a:srgbClr val="333399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pPr algn="ctr"/>
            <a:endParaRPr lang="bg-BG" altLang="en-US" sz="2000" b="1">
              <a:solidFill>
                <a:srgbClr val="333399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4103" name="Text Box 4"/>
          <p:cNvSpPr txBox="1">
            <a:spLocks noChangeArrowheads="1"/>
          </p:cNvSpPr>
          <p:nvPr/>
        </p:nvSpPr>
        <p:spPr bwMode="auto">
          <a:xfrm>
            <a:off x="265113" y="1616075"/>
            <a:ext cx="2722562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Лекция № </a:t>
            </a:r>
            <a:r>
              <a:rPr lang="bg-BG" altLang="bg-BG" dirty="0" smtClean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5</a:t>
            </a:r>
            <a:endParaRPr lang="bg-BG" altLang="bg-BG" dirty="0">
              <a:solidFill>
                <a:srgbClr val="262673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4104" name="Text Box 4"/>
          <p:cNvSpPr txBox="1">
            <a:spLocks noChangeArrowheads="1"/>
          </p:cNvSpPr>
          <p:nvPr/>
        </p:nvSpPr>
        <p:spPr bwMode="auto">
          <a:xfrm>
            <a:off x="2051050" y="5732463"/>
            <a:ext cx="6842125" cy="785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 algn="ctr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		Доц</a:t>
            </a:r>
            <a:r>
              <a:rPr lang="bg-BG" altLang="bg-BG" dirty="0" smtClean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 </a:t>
            </a:r>
            <a:r>
              <a:rPr lang="bg-BG" altLang="bg-BG" dirty="0" err="1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Макрета</a:t>
            </a: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Драганова, </a:t>
            </a:r>
            <a:r>
              <a:rPr lang="bg-BG" altLang="bg-BG" dirty="0" err="1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д.м</a:t>
            </a:r>
            <a:r>
              <a:rPr lang="bg-BG" altLang="bg-BG" dirty="0">
                <a:solidFill>
                  <a:srgbClr val="262673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spcBef>
                <a:spcPct val="50000"/>
              </a:spcBef>
            </a:pPr>
            <a:endParaRPr lang="bg-BG" altLang="bg-BG" dirty="0">
              <a:solidFill>
                <a:srgbClr val="262673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359568" y="1945046"/>
            <a:ext cx="8424863" cy="9343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14000"/>
              </a:lnSpc>
              <a:spcBef>
                <a:spcPct val="0"/>
              </a:spcBef>
              <a:buNone/>
              <a:defRPr/>
            </a:pPr>
            <a:r>
              <a:rPr lang="ru-RU" sz="24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	</a:t>
            </a:r>
            <a:r>
              <a:rPr lang="ru-RU" sz="2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ea typeface="+mj-ea"/>
                <a:cs typeface="+mj-cs"/>
              </a:rPr>
              <a:t>ФОРМИ НА ОБУЧЕНИЕ ПО ПРАКТИКА. МЕТОДИЧЕСКА РАЗРАБОТКА - ЗНАЧИМОСТ </a:t>
            </a:r>
            <a:endParaRPr lang="bg-BG" altLang="bg-BG" sz="24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06" name="TextBox 2"/>
          <p:cNvSpPr txBox="1">
            <a:spLocks noChangeArrowheads="1"/>
          </p:cNvSpPr>
          <p:nvPr/>
        </p:nvSpPr>
        <p:spPr bwMode="auto">
          <a:xfrm>
            <a:off x="684213" y="3644900"/>
            <a:ext cx="8045450" cy="17030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bg-BG" altLang="bg-BG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bg-BG" altLang="bg-BG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дистанционна самоподготовка по </a:t>
            </a:r>
            <a:r>
              <a:rPr lang="bg-BG" altLang="bg-BG" b="1" i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„Методика на обучението по практика по специалностите от професионално направление „Здравни грижи“ </a:t>
            </a:r>
            <a:r>
              <a:rPr lang="bg-BG" altLang="bg-BG" b="1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студенти от специалност „Управление на здравните грижи“ –  ОКС „Бакалавър“</a:t>
            </a:r>
          </a:p>
        </p:txBody>
      </p:sp>
    </p:spTree>
    <p:extLst>
      <p:ext uri="{BB962C8B-B14F-4D97-AF65-F5344CB8AC3E}">
        <p14:creationId xmlns:p14="http://schemas.microsoft.com/office/powerpoint/2010/main" val="8320212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Учебна задача в малки групи: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dirty="0" smtClean="0"/>
              <a:t>Прочетете внимателно характеристиките в дясната колона и посочете за коя форма според вас се отнася всяка от тях в лявата колона.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2234569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Други форми на обучение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dirty="0" smtClean="0"/>
              <a:t>Консултация – </a:t>
            </a:r>
            <a:r>
              <a:rPr lang="bg-BG" dirty="0" smtClean="0"/>
              <a:t>допитване, обсъждане, съвет от специалист относно реализираните на други учебни форми – семинар, УПЗ, защита на курсова работа</a:t>
            </a:r>
            <a:endParaRPr lang="bg-BG" b="1" dirty="0" smtClean="0"/>
          </a:p>
          <a:p>
            <a:r>
              <a:rPr lang="bg-BG" b="1" dirty="0" smtClean="0"/>
              <a:t>Практическо занятие (практикум) </a:t>
            </a:r>
            <a:r>
              <a:rPr lang="bg-BG" dirty="0" smtClean="0"/>
              <a:t>– обучаваните овладяват практически умения и навици</a:t>
            </a:r>
          </a:p>
          <a:p>
            <a:r>
              <a:rPr lang="bg-BG" b="1" dirty="0" smtClean="0"/>
              <a:t>Научно-практическа конференция </a:t>
            </a:r>
            <a:r>
              <a:rPr lang="bg-BG" dirty="0" smtClean="0"/>
              <a:t>– овладяването на знанията се характеризира с творчески, научноизследователски характер</a:t>
            </a:r>
          </a:p>
          <a:p>
            <a:r>
              <a:rPr lang="bg-BG" b="1" dirty="0" smtClean="0"/>
              <a:t>Научен кръжок – </a:t>
            </a:r>
            <a:r>
              <a:rPr lang="bg-BG" dirty="0" smtClean="0"/>
              <a:t>предназначена за студенти с изявени научни интереси в определена област</a:t>
            </a:r>
            <a:endParaRPr lang="bg-BG" b="1" dirty="0"/>
          </a:p>
        </p:txBody>
      </p:sp>
    </p:spTree>
    <p:extLst>
      <p:ext uri="{BB962C8B-B14F-4D97-AF65-F5344CB8AC3E}">
        <p14:creationId xmlns:p14="http://schemas.microsoft.com/office/powerpoint/2010/main" val="290505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bg-BG" sz="2800" dirty="0" smtClean="0"/>
              <a:t>Други форми на обучение/контрол</a:t>
            </a:r>
            <a:endParaRPr lang="bg-BG" sz="28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100" b="1" dirty="0"/>
              <a:t>Колоквиум </a:t>
            </a:r>
            <a:r>
              <a:rPr lang="bg-BG" sz="2100" dirty="0"/>
              <a:t>– научна среща, обсъждане, изпит под формата на беседа</a:t>
            </a:r>
          </a:p>
          <a:p>
            <a:r>
              <a:rPr lang="bg-BG" sz="2100" b="1" dirty="0" smtClean="0"/>
              <a:t>Защита на дипломна работа (теза) </a:t>
            </a:r>
            <a:r>
              <a:rPr lang="bg-BG" sz="2100" dirty="0" smtClean="0"/>
              <a:t>– творческа, научно-изследователска работа, в която се прилагат методи на научното изследване</a:t>
            </a:r>
          </a:p>
          <a:p>
            <a:r>
              <a:rPr lang="bg-BG" sz="2100" b="1" dirty="0" smtClean="0"/>
              <a:t>Държавен изпит </a:t>
            </a:r>
            <a:r>
              <a:rPr lang="bg-BG" sz="2100" dirty="0" smtClean="0"/>
              <a:t>– организационна форма в края на обучението, който се регламентира в ………………..(</a:t>
            </a:r>
            <a:r>
              <a:rPr lang="bg-BG" sz="2100" b="1" dirty="0" smtClean="0">
                <a:solidFill>
                  <a:schemeClr val="accent6">
                    <a:lumMod val="50000"/>
                  </a:schemeClr>
                </a:solidFill>
              </a:rPr>
              <a:t>Кой държавен документ????)</a:t>
            </a:r>
            <a:endParaRPr lang="bg-BG" sz="2100" b="1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210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Лекция - същност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bg-BG" b="1" u="sng" dirty="0" smtClean="0"/>
              <a:t>Лекция (1)– </a:t>
            </a:r>
            <a:r>
              <a:rPr lang="bg-BG" dirty="0" smtClean="0"/>
              <a:t>разгърнато теоретично разсъждение, което съчетава в себе си лекционно изложение, разказ, обяснение;</a:t>
            </a:r>
          </a:p>
          <a:p>
            <a:pPr>
              <a:buAutoNum type="arabicPeriod"/>
            </a:pPr>
            <a:r>
              <a:rPr lang="bg-BG" b="1" u="sng" dirty="0" smtClean="0"/>
              <a:t>Лекция (2) </a:t>
            </a:r>
            <a:r>
              <a:rPr lang="bg-BG" dirty="0" smtClean="0"/>
              <a:t>– най-старата форма на обучение във ВМУ чрез която лекторът представя планомерно и систематично теоретичен материал по дадена тема;</a:t>
            </a:r>
          </a:p>
          <a:p>
            <a:pPr>
              <a:buAutoNum type="arabicPeriod"/>
            </a:pPr>
            <a:r>
              <a:rPr lang="bg-BG" b="1" u="sng" dirty="0" smtClean="0"/>
              <a:t>Лекция (3)</a:t>
            </a:r>
            <a:r>
              <a:rPr lang="bg-BG" dirty="0" smtClean="0"/>
              <a:t> – системно, последователно, монологично устно-речево изложение на определена тема, което съдържа нова за аудиторията информация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99173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970343" y="758717"/>
            <a:ext cx="7125113" cy="924475"/>
          </a:xfrm>
        </p:spPr>
        <p:txBody>
          <a:bodyPr/>
          <a:lstStyle/>
          <a:p>
            <a:r>
              <a:rPr lang="bg-BG" dirty="0" smtClean="0"/>
              <a:t>Лекция - видове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bg-BG" b="1" dirty="0" smtClean="0"/>
              <a:t>1. Обзорна лекция </a:t>
            </a:r>
            <a:r>
              <a:rPr lang="bg-BG" dirty="0" smtClean="0"/>
              <a:t>– представя се най-главното от учебното съдържание, а детайлите се разглеждат в следващи лекции;</a:t>
            </a:r>
          </a:p>
          <a:p>
            <a:pPr marL="0" indent="0">
              <a:buNone/>
            </a:pPr>
            <a:r>
              <a:rPr lang="bg-BG" dirty="0" smtClean="0"/>
              <a:t>2. Лекция – представяне на най-важната и информация по конкретен проблем</a:t>
            </a:r>
          </a:p>
          <a:p>
            <a:pPr marL="0" indent="0">
              <a:buNone/>
            </a:pPr>
            <a:r>
              <a:rPr lang="bg-BG" dirty="0" smtClean="0"/>
              <a:t>3. Преглед на последните изследвания в науката;</a:t>
            </a:r>
          </a:p>
          <a:p>
            <a:pPr marL="0" indent="0">
              <a:buNone/>
            </a:pPr>
            <a:r>
              <a:rPr lang="bg-BG" dirty="0" smtClean="0"/>
              <a:t>4. Лекция – сравнение – представят се алтернативни теории, гледища. </a:t>
            </a:r>
          </a:p>
          <a:p>
            <a:pPr marL="0" indent="0">
              <a:buNone/>
            </a:pPr>
            <a:r>
              <a:rPr lang="bg-BG" dirty="0" smtClean="0"/>
              <a:t>5. </a:t>
            </a:r>
            <a:r>
              <a:rPr lang="bg-BG" smtClean="0"/>
              <a:t>Проблемно-ориентирана лекция – разработва се писмено по един основен проблем, няколко разможни решения и доказателствен материал</a:t>
            </a:r>
            <a:endParaRPr lang="bg-BG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692696"/>
            <a:ext cx="157924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772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Семинар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b="1" u="sng" dirty="0" smtClean="0"/>
              <a:t>Същност </a:t>
            </a:r>
            <a:r>
              <a:rPr lang="bg-BG" dirty="0" smtClean="0"/>
              <a:t>– под ръководството на преподавателя студентите активно обсъждат научни проблеми по предварително зададена тема, проблем, план</a:t>
            </a:r>
          </a:p>
          <a:p>
            <a:r>
              <a:rPr lang="bg-BG" b="1" u="sng" dirty="0" smtClean="0"/>
              <a:t>Видове според методиката на провеждане</a:t>
            </a:r>
            <a:r>
              <a:rPr lang="bg-BG" dirty="0" smtClean="0"/>
              <a:t>:</a:t>
            </a:r>
          </a:p>
          <a:p>
            <a:r>
              <a:rPr lang="bg-BG" dirty="0" smtClean="0"/>
              <a:t>- чрез беседа върху направени научни проучвания по предварително зададен план;</a:t>
            </a:r>
          </a:p>
          <a:p>
            <a:r>
              <a:rPr lang="bg-BG" dirty="0" smtClean="0"/>
              <a:t>- чрез изнасяне на доклади по предварително раздадени теми на отделните студенти, след което се провежда дискусия</a:t>
            </a:r>
          </a:p>
          <a:p>
            <a:r>
              <a:rPr lang="bg-BG" dirty="0" smtClean="0"/>
              <a:t>- чрез дискусия по предварително формулирани въпроси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34246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Учебна практика - характеристики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Провежда се в лечебни заведения, получили </a:t>
            </a:r>
            <a:r>
              <a:rPr lang="bg-BG" dirty="0" err="1" smtClean="0"/>
              <a:t>акредитационна</a:t>
            </a:r>
            <a:r>
              <a:rPr lang="bg-BG" dirty="0" smtClean="0"/>
              <a:t> оценка за обучение на студенти, под ръководството на преподавател.</a:t>
            </a:r>
          </a:p>
          <a:p>
            <a:r>
              <a:rPr lang="bg-BG" dirty="0" smtClean="0"/>
              <a:t>Всяка учебна практика се състои от три части – предварителна подготовка, основна и заключителна част.</a:t>
            </a:r>
          </a:p>
          <a:p>
            <a:r>
              <a:rPr lang="bg-BG" dirty="0" smtClean="0"/>
              <a:t>За провеждането на учебната практика от изключителна важност е теоретичната подготовка на студентите.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6381338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Учебна практика - характеристики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Провежда се с участието на реалния пациент, който е трета страна в учебния процес;</a:t>
            </a:r>
          </a:p>
          <a:p>
            <a:r>
              <a:rPr lang="bg-BG" dirty="0" smtClean="0"/>
              <a:t>Провежда се в различни учебни бази;</a:t>
            </a:r>
          </a:p>
          <a:p>
            <a:r>
              <a:rPr lang="bg-BG" dirty="0" smtClean="0"/>
              <a:t>За всяка учебна база са предвидени конкретни тематични единици, отразяващи спецификата в грижите за съответните пациенти;</a:t>
            </a:r>
          </a:p>
          <a:p>
            <a:r>
              <a:rPr lang="bg-BG" dirty="0" smtClean="0"/>
              <a:t>Преподавателят е отговорен както за здравето и безопасността на пациентите, така и за здравето и безопасността на студентите.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0189471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Учебна практика - функции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bg-BG" dirty="0" smtClean="0"/>
              <a:t>- задълбочаване и затвърждаване на вече придобитите знания;</a:t>
            </a:r>
          </a:p>
          <a:p>
            <a:r>
              <a:rPr lang="bg-BG" dirty="0" smtClean="0"/>
              <a:t>- осигурява формиране на професионални умения;</a:t>
            </a:r>
          </a:p>
          <a:p>
            <a:r>
              <a:rPr lang="bg-BG" dirty="0" smtClean="0"/>
              <a:t>- осигурява прилагането на теоретичните знания в практиката;</a:t>
            </a:r>
          </a:p>
          <a:p>
            <a:r>
              <a:rPr lang="bg-BG" dirty="0" smtClean="0"/>
              <a:t>- подпомага формиране на професионално клинично мислене и поведение у студентите;</a:t>
            </a:r>
          </a:p>
          <a:p>
            <a:r>
              <a:rPr lang="bg-BG" dirty="0" smtClean="0"/>
              <a:t>- подпомага формирането на професионално общуване с пациентите;</a:t>
            </a:r>
          </a:p>
          <a:p>
            <a:r>
              <a:rPr lang="bg-BG" dirty="0" smtClean="0"/>
              <a:t>- съдейства за развиване на умения за работа в екип и решаване на проблеми;</a:t>
            </a:r>
          </a:p>
          <a:p>
            <a:r>
              <a:rPr lang="bg-BG" dirty="0" smtClean="0"/>
              <a:t>- създава условия за формиране на професионално-личностни качества;</a:t>
            </a:r>
          </a:p>
          <a:p>
            <a:r>
              <a:rPr lang="bg-BG" dirty="0" smtClean="0"/>
              <a:t>- подпомага адаптацията в условията на професионална среда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31701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Преддипломен</a:t>
            </a:r>
            <a:r>
              <a:rPr lang="bg-BG" dirty="0" smtClean="0"/>
              <a:t> стаж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bg-BG" dirty="0" smtClean="0"/>
              <a:t>Форма на обучение, пряко свързана, т.е. продължение на учебно-практическото занятие и учебната практика;</a:t>
            </a:r>
          </a:p>
          <a:p>
            <a:r>
              <a:rPr lang="bg-BG" dirty="0" smtClean="0"/>
              <a:t>По време на </a:t>
            </a:r>
            <a:r>
              <a:rPr lang="bg-BG" dirty="0" err="1" smtClean="0"/>
              <a:t>преддипломен</a:t>
            </a:r>
            <a:r>
              <a:rPr lang="bg-BG" dirty="0" smtClean="0"/>
              <a:t> стаж самостоятелността на студентите се увеличава, но преподавателският контрол остава засилен;</a:t>
            </a:r>
          </a:p>
          <a:p>
            <a:r>
              <a:rPr lang="bg-BG" dirty="0" smtClean="0"/>
              <a:t>Всеки студент има наставник – действащ професионалист по здравни грижи;</a:t>
            </a:r>
          </a:p>
          <a:p>
            <a:r>
              <a:rPr lang="bg-BG" dirty="0" smtClean="0"/>
              <a:t>Регистрира се в Дневник на стажанта, с определени нормативи;</a:t>
            </a:r>
          </a:p>
          <a:p>
            <a:r>
              <a:rPr lang="bg-BG" dirty="0" smtClean="0"/>
              <a:t>Изпълнението на нормативите се удостоверява с подпис на наставника – задължително условие за заверка на стажа.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597712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bg-BG" b="1" dirty="0"/>
              <a:t>Ф</a:t>
            </a:r>
            <a:r>
              <a:rPr lang="bg-BG" b="1" dirty="0" smtClean="0"/>
              <a:t>орми на обучене</a:t>
            </a:r>
            <a:br>
              <a:rPr lang="bg-BG" b="1" dirty="0" smtClean="0"/>
            </a:br>
            <a:r>
              <a:rPr lang="bg-BG" b="1" dirty="0"/>
              <a:t/>
            </a:r>
            <a:br>
              <a:rPr lang="bg-BG" b="1" dirty="0"/>
            </a:br>
            <a:endParaRPr lang="bg-BG" b="1" dirty="0"/>
          </a:p>
        </p:txBody>
      </p:sp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bg-BG" dirty="0"/>
          </a:p>
        </p:txBody>
      </p:sp>
      <p:pic>
        <p:nvPicPr>
          <p:cNvPr id="4" name="Картина 3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7584" y="548680"/>
            <a:ext cx="1836199" cy="16066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894194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err="1" smtClean="0"/>
              <a:t>Преддипломен</a:t>
            </a:r>
            <a:r>
              <a:rPr lang="bg-BG" dirty="0" smtClean="0"/>
              <a:t> стаж - функции 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000" dirty="0" smtClean="0"/>
              <a:t>Задълбочаване, разширяване и затвърждаване на вече придобитите знания и умения;</a:t>
            </a:r>
          </a:p>
          <a:p>
            <a:r>
              <a:rPr lang="bg-BG" sz="2000" dirty="0" smtClean="0"/>
              <a:t>Изграждане на значителна самостоятелност на студентите;</a:t>
            </a:r>
          </a:p>
          <a:p>
            <a:r>
              <a:rPr lang="bg-BG" sz="2000" dirty="0" smtClean="0"/>
              <a:t>Ръководната роля е на наставника;</a:t>
            </a:r>
          </a:p>
          <a:p>
            <a:r>
              <a:rPr lang="bg-BG" sz="2000" dirty="0" smtClean="0"/>
              <a:t>Запазва се организационната и контролираща функция и отговорност на преподавателя.</a:t>
            </a:r>
          </a:p>
        </p:txBody>
      </p:sp>
    </p:spTree>
    <p:extLst>
      <p:ext uri="{BB962C8B-B14F-4D97-AF65-F5344CB8AC3E}">
        <p14:creationId xmlns:p14="http://schemas.microsoft.com/office/powerpoint/2010/main" val="1200797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bg-BG" sz="2800" dirty="0" smtClean="0"/>
              <a:t>Следва продължение………………………</a:t>
            </a:r>
          </a:p>
          <a:p>
            <a:r>
              <a:rPr lang="bg-BG" sz="2800" dirty="0" smtClean="0"/>
              <a:t>Приятен </a:t>
            </a:r>
            <a:r>
              <a:rPr lang="bg-BG" sz="2800" smtClean="0"/>
              <a:t>ден…………………………………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744969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sz="3600" b="1" i="1" dirty="0" smtClean="0"/>
              <a:t>Учебен процес във ВУ</a:t>
            </a:r>
            <a:endParaRPr lang="bg-BG" sz="3600" b="1" i="1" dirty="0"/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g-BG" sz="3600" dirty="0" smtClean="0"/>
              <a:t>Къде е мястото на методите и формите в УП?</a:t>
            </a:r>
            <a:endParaRPr lang="bg-BG" sz="3600" dirty="0"/>
          </a:p>
        </p:txBody>
      </p:sp>
      <p:pic>
        <p:nvPicPr>
          <p:cNvPr id="7" name="Контейнер за картина 6"/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18992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Учебен процес във ВУ</a:t>
            </a:r>
            <a:endParaRPr lang="bg-BG" dirty="0"/>
          </a:p>
        </p:txBody>
      </p:sp>
      <p:graphicFrame>
        <p:nvGraphicFramePr>
          <p:cNvPr id="4" name="Контейнер за съдържани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5031600"/>
              </p:ext>
            </p:extLst>
          </p:nvPr>
        </p:nvGraphicFramePr>
        <p:xfrm>
          <a:off x="1009650" y="1806575"/>
          <a:ext cx="7124700" cy="4052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7272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Определения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bg-BG" sz="2800" b="1" u="sng" dirty="0" smtClean="0"/>
              <a:t>Форма на обучение</a:t>
            </a:r>
            <a:r>
              <a:rPr lang="bg-BG" sz="2800" dirty="0" smtClean="0"/>
              <a:t> – организационна структура, лимитирана във времето, даваща взаимосвързаността на компонентите на даден процес или явление с оглед на оптималното им функциониране;</a:t>
            </a:r>
          </a:p>
          <a:p>
            <a:r>
              <a:rPr lang="bg-BG" sz="2800" dirty="0" smtClean="0"/>
              <a:t>Форма – лат. </a:t>
            </a:r>
            <a:r>
              <a:rPr lang="bg-BG" sz="2800" dirty="0"/>
              <a:t>п</a:t>
            </a:r>
            <a:r>
              <a:rPr lang="bg-BG" sz="2800" dirty="0" smtClean="0"/>
              <a:t>роизход – устройство, структура, организация</a:t>
            </a:r>
          </a:p>
        </p:txBody>
      </p:sp>
    </p:spTree>
    <p:extLst>
      <p:ext uri="{BB962C8B-B14F-4D97-AF65-F5344CB8AC3E}">
        <p14:creationId xmlns:p14="http://schemas.microsoft.com/office/powerpoint/2010/main" val="337099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лавие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bg-BG" sz="2800" b="1" dirty="0" smtClean="0"/>
              <a:t>Същност на организационната система на обучение във ВУ</a:t>
            </a:r>
            <a:endParaRPr lang="bg-BG" sz="2800" b="1" dirty="0"/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idx="1"/>
          </p:nvPr>
        </p:nvSpPr>
        <p:spPr>
          <a:xfrm>
            <a:off x="1009443" y="1628799"/>
            <a:ext cx="7125112" cy="468052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bg-BG" sz="2800" dirty="0" smtClean="0"/>
              <a:t>Поточно-аудиторната система с нейните аудиторни и </a:t>
            </a:r>
            <a:r>
              <a:rPr lang="bg-BG" sz="2800" dirty="0" err="1" smtClean="0"/>
              <a:t>извънаудиторни</a:t>
            </a:r>
            <a:r>
              <a:rPr lang="bg-BG" sz="2800" dirty="0" smtClean="0"/>
              <a:t> форми на организация на учебна работа</a:t>
            </a:r>
            <a:endParaRPr lang="bg-BG" sz="2800" dirty="0"/>
          </a:p>
        </p:txBody>
      </p:sp>
    </p:spTree>
    <p:extLst>
      <p:ext uri="{BB962C8B-B14F-4D97-AF65-F5344CB8AC3E}">
        <p14:creationId xmlns:p14="http://schemas.microsoft.com/office/powerpoint/2010/main" val="33347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Видове форми на обучение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1009443" y="1807360"/>
            <a:ext cx="7125112" cy="40699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sz="2800" b="1" u="sng" dirty="0" smtClean="0"/>
              <a:t>Индивидуални, </a:t>
            </a:r>
          </a:p>
          <a:p>
            <a:pPr marL="0" indent="0">
              <a:buNone/>
            </a:pPr>
            <a:r>
              <a:rPr lang="bg-BG" sz="2800" b="1" u="sng" dirty="0" smtClean="0"/>
              <a:t>Групови, колек-</a:t>
            </a:r>
          </a:p>
          <a:p>
            <a:pPr marL="0" indent="0">
              <a:buNone/>
            </a:pPr>
            <a:r>
              <a:rPr lang="bg-BG" sz="2800" b="1" u="sng" dirty="0"/>
              <a:t>т</a:t>
            </a:r>
            <a:r>
              <a:rPr lang="bg-BG" sz="2800" b="1" u="sng" dirty="0" smtClean="0"/>
              <a:t>ивни, масови</a:t>
            </a:r>
          </a:p>
          <a:p>
            <a:pPr marL="0" indent="0">
              <a:buNone/>
            </a:pPr>
            <a:r>
              <a:rPr lang="bg-BG" sz="2800" b="1" u="sng" dirty="0" smtClean="0"/>
              <a:t>Класически </a:t>
            </a:r>
          </a:p>
          <a:p>
            <a:pPr marL="0" indent="0">
              <a:buNone/>
            </a:pPr>
            <a:r>
              <a:rPr lang="bg-BG" sz="2800" b="1" u="sng" dirty="0"/>
              <a:t>ф</a:t>
            </a:r>
            <a:r>
              <a:rPr lang="bg-BG" sz="2800" b="1" u="sng" dirty="0" smtClean="0"/>
              <a:t>орми във ВУ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132856"/>
            <a:ext cx="4316413" cy="3283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9719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Учебна задача: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200" dirty="0" smtClean="0"/>
              <a:t>Избройте пет класически форми на обучение във ВМУ</a:t>
            </a:r>
            <a:endParaRPr lang="bg-BG" sz="3200" dirty="0"/>
          </a:p>
        </p:txBody>
      </p:sp>
    </p:spTree>
    <p:extLst>
      <p:ext uri="{BB962C8B-B14F-4D97-AF65-F5344CB8AC3E}">
        <p14:creationId xmlns:p14="http://schemas.microsoft.com/office/powerpoint/2010/main" val="2759529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Най-често използвани форми на обучение във ВМУ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bg-BG" sz="2800" dirty="0" smtClean="0"/>
              <a:t>Лекция</a:t>
            </a:r>
          </a:p>
          <a:p>
            <a:pPr algn="ctr"/>
            <a:r>
              <a:rPr lang="bg-BG" sz="2800" dirty="0" smtClean="0"/>
              <a:t>Учебно-практическо занятие</a:t>
            </a:r>
          </a:p>
          <a:p>
            <a:pPr algn="ctr"/>
            <a:r>
              <a:rPr lang="bg-BG" sz="2800" dirty="0" smtClean="0"/>
              <a:t>Учебна практика</a:t>
            </a:r>
          </a:p>
          <a:p>
            <a:pPr algn="ctr"/>
            <a:r>
              <a:rPr lang="bg-BG" sz="2800" dirty="0" smtClean="0"/>
              <a:t>Преддипломен стаж</a:t>
            </a:r>
          </a:p>
          <a:p>
            <a:pPr algn="ctr"/>
            <a:r>
              <a:rPr lang="bg-BG" sz="2800" dirty="0"/>
              <a:t>С</a:t>
            </a:r>
            <a:r>
              <a:rPr lang="bg-BG" sz="2800" dirty="0" smtClean="0"/>
              <a:t>еминар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31263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ummer">
  <a:themeElements>
    <a:clrScheme name="Summer">
      <a:dk1>
        <a:sysClr val="windowText" lastClr="000000"/>
      </a:dk1>
      <a:lt1>
        <a:sysClr val="window" lastClr="FFFFFF"/>
      </a:lt1>
      <a:dk2>
        <a:srgbClr val="E89117"/>
      </a:dk2>
      <a:lt2>
        <a:srgbClr val="FEDD78"/>
      </a:lt2>
      <a:accent1>
        <a:srgbClr val="A1B633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Summer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ummer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2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hade val="80000"/>
                <a:hueMod val="110000"/>
                <a:satMod val="130000"/>
                <a:lumMod val="100000"/>
              </a:schemeClr>
            </a:gs>
            <a:gs pos="100000">
              <a:schemeClr val="phClr">
                <a:shade val="60000"/>
                <a:hueMod val="40000"/>
                <a:satMod val="120000"/>
                <a:lumMod val="103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на Office">
  <a:themeElements>
    <a:clrScheme name="О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О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TC101972873[[fn=Лято]]</Template>
  <TotalTime>1557</TotalTime>
  <Words>918</Words>
  <Application>Microsoft Office PowerPoint</Application>
  <PresentationFormat>Презентация на цял екран (4:3)</PresentationFormat>
  <Paragraphs>100</Paragraphs>
  <Slides>21</Slides>
  <Notes>1</Notes>
  <HiddenSlides>0</HiddenSlides>
  <MMClips>0</MMClips>
  <ScaleCrop>false</ScaleCrop>
  <HeadingPairs>
    <vt:vector size="8" baseType="variant">
      <vt:variant>
        <vt:lpstr>Използвани шрифтове</vt:lpstr>
      </vt:variant>
      <vt:variant>
        <vt:i4>9</vt:i4>
      </vt:variant>
      <vt:variant>
        <vt:lpstr>Тема</vt:lpstr>
      </vt:variant>
      <vt:variant>
        <vt:i4>1</vt:i4>
      </vt:variant>
      <vt:variant>
        <vt:lpstr>Вградени OLE сървъри</vt:lpstr>
      </vt:variant>
      <vt:variant>
        <vt:i4>1</vt:i4>
      </vt:variant>
      <vt:variant>
        <vt:lpstr>Заглавия на слайдовете</vt:lpstr>
      </vt:variant>
      <vt:variant>
        <vt:i4>21</vt:i4>
      </vt:variant>
    </vt:vector>
  </HeadingPairs>
  <TitlesOfParts>
    <vt:vector size="32" baseType="lpstr">
      <vt:lpstr>Arial Unicode MS</vt:lpstr>
      <vt:lpstr>Arial</vt:lpstr>
      <vt:lpstr>Arial Black</vt:lpstr>
      <vt:lpstr>Calibri</vt:lpstr>
      <vt:lpstr>Courier New</vt:lpstr>
      <vt:lpstr>Times New Roman</vt:lpstr>
      <vt:lpstr>Trebuchet MS</vt:lpstr>
      <vt:lpstr>Verdana</vt:lpstr>
      <vt:lpstr>Wingdings 2</vt:lpstr>
      <vt:lpstr>Summer</vt:lpstr>
      <vt:lpstr>CorelDRAW.Graphic.10</vt:lpstr>
      <vt:lpstr>Презентация на PowerPoint</vt:lpstr>
      <vt:lpstr>Форми на обучене  </vt:lpstr>
      <vt:lpstr>Учебен процес във ВУ</vt:lpstr>
      <vt:lpstr>Учебен процес във ВУ</vt:lpstr>
      <vt:lpstr>Определения</vt:lpstr>
      <vt:lpstr>Същност на организационната система на обучение във ВУ</vt:lpstr>
      <vt:lpstr>Видове форми на обучение</vt:lpstr>
      <vt:lpstr>Учебна задача:</vt:lpstr>
      <vt:lpstr>Най-често използвани форми на обучение във ВМУ</vt:lpstr>
      <vt:lpstr>Учебна задача в малки групи:</vt:lpstr>
      <vt:lpstr>Други форми на обучение</vt:lpstr>
      <vt:lpstr>Други форми на обучение/контрол</vt:lpstr>
      <vt:lpstr>Лекция - същност</vt:lpstr>
      <vt:lpstr>Лекция - видове</vt:lpstr>
      <vt:lpstr>Семинар</vt:lpstr>
      <vt:lpstr>Учебна практика - характеристики</vt:lpstr>
      <vt:lpstr>Учебна практика - характеристики</vt:lpstr>
      <vt:lpstr>Учебна практика - функции</vt:lpstr>
      <vt:lpstr>Преддипломен стаж</vt:lpstr>
      <vt:lpstr>Преддипломен стаж - функции </vt:lpstr>
      <vt:lpstr>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ПРЕДМЕТ, ЦЕЛ И ЗАДАЧИ НА МЕТОДИКА НА ПРЕПОВАДАВАТО</dc:title>
  <dc:creator>PC</dc:creator>
  <cp:lastModifiedBy>Lenovo</cp:lastModifiedBy>
  <cp:revision>100</cp:revision>
  <dcterms:created xsi:type="dcterms:W3CDTF">2014-08-21T06:14:56Z</dcterms:created>
  <dcterms:modified xsi:type="dcterms:W3CDTF">2020-05-02T04:20:52Z</dcterms:modified>
</cp:coreProperties>
</file>