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3"/>
  </p:notesMasterIdLst>
  <p:sldIdLst>
    <p:sldId id="304" r:id="rId2"/>
    <p:sldId id="256" r:id="rId3"/>
    <p:sldId id="266" r:id="rId4"/>
    <p:sldId id="263" r:id="rId5"/>
    <p:sldId id="289" r:id="rId6"/>
    <p:sldId id="267" r:id="rId7"/>
    <p:sldId id="258" r:id="rId8"/>
    <p:sldId id="292" r:id="rId9"/>
    <p:sldId id="293" r:id="rId10"/>
    <p:sldId id="294" r:id="rId11"/>
    <p:sldId id="295" r:id="rId12"/>
    <p:sldId id="296" r:id="rId13"/>
    <p:sldId id="259" r:id="rId14"/>
    <p:sldId id="260" r:id="rId15"/>
    <p:sldId id="297" r:id="rId16"/>
    <p:sldId id="299" r:id="rId17"/>
    <p:sldId id="301" r:id="rId18"/>
    <p:sldId id="300" r:id="rId19"/>
    <p:sldId id="302" r:id="rId20"/>
    <p:sldId id="303" r:id="rId21"/>
    <p:sldId id="298" r:id="rId22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71" d="100"/>
          <a:sy n="71" d="100"/>
        </p:scale>
        <p:origin x="14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F66584-308D-4CE8-B732-FCEF696A236F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02DD7A3B-EF13-48E8-B5CE-3617D2AC0D7F}">
      <dgm:prSet phldrT="[Текст]"/>
      <dgm:spPr>
        <a:solidFill>
          <a:schemeClr val="accent1"/>
        </a:solidFill>
      </dgm:spPr>
      <dgm:t>
        <a:bodyPr/>
        <a:lstStyle/>
        <a:p>
          <a:pPr algn="ctr"/>
          <a:r>
            <a:rPr lang="bg-BG" b="1" dirty="0" smtClean="0">
              <a:solidFill>
                <a:schemeClr val="tx1"/>
              </a:solidFill>
            </a:rPr>
            <a:t>Цели на обучението</a:t>
          </a:r>
        </a:p>
        <a:p>
          <a:pPr algn="ctr"/>
          <a:r>
            <a:rPr lang="bg-BG" b="1" dirty="0" smtClean="0">
              <a:solidFill>
                <a:schemeClr val="tx1"/>
              </a:solidFill>
            </a:rPr>
            <a:t>(Защо обучаваме)</a:t>
          </a:r>
          <a:endParaRPr lang="bg-BG" b="1" dirty="0">
            <a:solidFill>
              <a:schemeClr val="tx1"/>
            </a:solidFill>
          </a:endParaRPr>
        </a:p>
      </dgm:t>
    </dgm:pt>
    <dgm:pt modelId="{A764171A-332C-475C-943B-64DCEA1F42C4}" type="parTrans" cxnId="{2206E13F-B9DF-4891-8F93-5E222AD401BA}">
      <dgm:prSet/>
      <dgm:spPr/>
      <dgm:t>
        <a:bodyPr/>
        <a:lstStyle/>
        <a:p>
          <a:endParaRPr lang="bg-BG"/>
        </a:p>
      </dgm:t>
    </dgm:pt>
    <dgm:pt modelId="{D957197F-8465-4257-AC72-D9B81600F694}" type="sibTrans" cxnId="{2206E13F-B9DF-4891-8F93-5E222AD401BA}">
      <dgm:prSet/>
      <dgm:spPr/>
      <dgm:t>
        <a:bodyPr/>
        <a:lstStyle/>
        <a:p>
          <a:endParaRPr lang="bg-BG"/>
        </a:p>
      </dgm:t>
    </dgm:pt>
    <dgm:pt modelId="{FDB394D2-FE80-4B0A-AF64-BEA82529070A}">
      <dgm:prSet phldrT="[Текст]"/>
      <dgm:spPr/>
      <dgm:t>
        <a:bodyPr/>
        <a:lstStyle/>
        <a:p>
          <a:pPr algn="ctr"/>
          <a:r>
            <a:rPr lang="bg-BG" b="1" dirty="0" smtClean="0">
              <a:solidFill>
                <a:schemeClr val="tx1"/>
              </a:solidFill>
            </a:rPr>
            <a:t>Учебно съдържание</a:t>
          </a:r>
        </a:p>
        <a:p>
          <a:pPr algn="ctr"/>
          <a:r>
            <a:rPr lang="bg-BG" b="1" dirty="0" smtClean="0">
              <a:solidFill>
                <a:schemeClr val="tx1"/>
              </a:solidFill>
            </a:rPr>
            <a:t>(На какво обучаваме)</a:t>
          </a:r>
          <a:endParaRPr lang="bg-BG" b="1" dirty="0">
            <a:solidFill>
              <a:schemeClr val="tx1"/>
            </a:solidFill>
          </a:endParaRPr>
        </a:p>
      </dgm:t>
    </dgm:pt>
    <dgm:pt modelId="{0BF21A65-BDA4-490C-A0B5-3CE8F411B669}" type="parTrans" cxnId="{12892383-98CB-477A-9AD6-5A4D3089373B}">
      <dgm:prSet/>
      <dgm:spPr/>
      <dgm:t>
        <a:bodyPr/>
        <a:lstStyle/>
        <a:p>
          <a:endParaRPr lang="bg-BG"/>
        </a:p>
      </dgm:t>
    </dgm:pt>
    <dgm:pt modelId="{68DBA483-DC53-41A3-A89D-6E616E2B30B0}" type="sibTrans" cxnId="{12892383-98CB-477A-9AD6-5A4D3089373B}">
      <dgm:prSet/>
      <dgm:spPr/>
      <dgm:t>
        <a:bodyPr/>
        <a:lstStyle/>
        <a:p>
          <a:endParaRPr lang="bg-BG"/>
        </a:p>
      </dgm:t>
    </dgm:pt>
    <dgm:pt modelId="{C59876A0-6824-4904-891A-BF5B5E382B5A}">
      <dgm:prSet phldrT="[Текст]"/>
      <dgm:spPr>
        <a:solidFill>
          <a:schemeClr val="accent1">
            <a:lumMod val="75000"/>
          </a:schemeClr>
        </a:solidFill>
        <a:ln>
          <a:solidFill>
            <a:schemeClr val="accent1"/>
          </a:solidFill>
        </a:ln>
      </dgm:spPr>
      <dgm:t>
        <a:bodyPr/>
        <a:lstStyle/>
        <a:p>
          <a:pPr algn="ctr"/>
          <a:r>
            <a:rPr lang="bg-BG" b="1" dirty="0" smtClean="0">
              <a:solidFill>
                <a:schemeClr val="tx1"/>
              </a:solidFill>
            </a:rPr>
            <a:t>Методика на обучението</a:t>
          </a:r>
        </a:p>
        <a:p>
          <a:pPr algn="ctr"/>
          <a:r>
            <a:rPr lang="bg-BG" b="1" dirty="0" smtClean="0">
              <a:solidFill>
                <a:schemeClr val="tx1"/>
              </a:solidFill>
            </a:rPr>
            <a:t>(Как обучаваме)</a:t>
          </a:r>
          <a:endParaRPr lang="bg-BG" b="1" dirty="0">
            <a:solidFill>
              <a:schemeClr val="tx1"/>
            </a:solidFill>
          </a:endParaRPr>
        </a:p>
      </dgm:t>
    </dgm:pt>
    <dgm:pt modelId="{960E096A-0C53-40C0-9B83-32BB309254E2}" type="parTrans" cxnId="{38B8E752-13AE-42BA-B164-06A5AE199EE6}">
      <dgm:prSet/>
      <dgm:spPr/>
      <dgm:t>
        <a:bodyPr/>
        <a:lstStyle/>
        <a:p>
          <a:endParaRPr lang="bg-BG"/>
        </a:p>
      </dgm:t>
    </dgm:pt>
    <dgm:pt modelId="{1D9B01F9-1E5F-44F5-93AB-3A89EF479F4F}" type="sibTrans" cxnId="{38B8E752-13AE-42BA-B164-06A5AE199EE6}">
      <dgm:prSet/>
      <dgm:spPr/>
      <dgm:t>
        <a:bodyPr/>
        <a:lstStyle/>
        <a:p>
          <a:endParaRPr lang="bg-BG"/>
        </a:p>
      </dgm:t>
    </dgm:pt>
    <dgm:pt modelId="{5956089C-C832-4685-AB60-F519D71C3256}">
      <dgm:prSet/>
      <dgm:spPr/>
      <dgm:t>
        <a:bodyPr/>
        <a:lstStyle/>
        <a:p>
          <a:pPr algn="ctr"/>
          <a:r>
            <a:rPr lang="bg-BG" b="1" dirty="0" smtClean="0">
              <a:solidFill>
                <a:schemeClr val="tx1"/>
              </a:solidFill>
            </a:rPr>
            <a:t>Организация на обучението</a:t>
          </a:r>
        </a:p>
        <a:p>
          <a:pPr algn="ctr"/>
          <a:r>
            <a:rPr lang="bg-BG" b="1" dirty="0" smtClean="0">
              <a:solidFill>
                <a:schemeClr val="tx1"/>
              </a:solidFill>
            </a:rPr>
            <a:t>(при какви условия обучаваме)</a:t>
          </a:r>
          <a:endParaRPr lang="bg-BG" b="1" dirty="0">
            <a:solidFill>
              <a:schemeClr val="tx1"/>
            </a:solidFill>
          </a:endParaRPr>
        </a:p>
      </dgm:t>
    </dgm:pt>
    <dgm:pt modelId="{D070EEFA-ACAE-4F92-B3B3-4C4ACFB5FAB7}" type="parTrans" cxnId="{760E58C4-FD8D-4A99-87CB-3FBC5F6C2560}">
      <dgm:prSet/>
      <dgm:spPr/>
      <dgm:t>
        <a:bodyPr/>
        <a:lstStyle/>
        <a:p>
          <a:endParaRPr lang="bg-BG"/>
        </a:p>
      </dgm:t>
    </dgm:pt>
    <dgm:pt modelId="{397BE810-903D-4A90-88EE-AFD1A60BBD49}" type="sibTrans" cxnId="{760E58C4-FD8D-4A99-87CB-3FBC5F6C2560}">
      <dgm:prSet/>
      <dgm:spPr/>
      <dgm:t>
        <a:bodyPr/>
        <a:lstStyle/>
        <a:p>
          <a:endParaRPr lang="bg-BG"/>
        </a:p>
      </dgm:t>
    </dgm:pt>
    <dgm:pt modelId="{B2DFA012-297C-4A15-A9E4-2EEE5D358A5B}">
      <dgm:prSet/>
      <dgm:spPr/>
      <dgm:t>
        <a:bodyPr/>
        <a:lstStyle/>
        <a:p>
          <a:pPr algn="ctr"/>
          <a:r>
            <a:rPr lang="bg-BG" b="1" dirty="0" smtClean="0">
              <a:solidFill>
                <a:schemeClr val="tx1"/>
              </a:solidFill>
            </a:rPr>
            <a:t>Резултати от обучението</a:t>
          </a:r>
        </a:p>
        <a:p>
          <a:pPr algn="ctr"/>
          <a:r>
            <a:rPr lang="bg-BG" b="1" dirty="0" smtClean="0">
              <a:solidFill>
                <a:schemeClr val="tx1"/>
              </a:solidFill>
            </a:rPr>
            <a:t>(Какви резултати постигаме)</a:t>
          </a:r>
          <a:endParaRPr lang="bg-BG" b="1" dirty="0">
            <a:solidFill>
              <a:schemeClr val="tx1"/>
            </a:solidFill>
          </a:endParaRPr>
        </a:p>
      </dgm:t>
    </dgm:pt>
    <dgm:pt modelId="{AC7A11C1-B759-46EE-A5C0-48841F2650FD}" type="parTrans" cxnId="{EEDC14F6-42CA-48E2-A550-96DDE4F44932}">
      <dgm:prSet/>
      <dgm:spPr/>
      <dgm:t>
        <a:bodyPr/>
        <a:lstStyle/>
        <a:p>
          <a:endParaRPr lang="bg-BG"/>
        </a:p>
      </dgm:t>
    </dgm:pt>
    <dgm:pt modelId="{2951348D-9495-4F0B-8603-770799792B6F}" type="sibTrans" cxnId="{EEDC14F6-42CA-48E2-A550-96DDE4F44932}">
      <dgm:prSet/>
      <dgm:spPr/>
      <dgm:t>
        <a:bodyPr/>
        <a:lstStyle/>
        <a:p>
          <a:endParaRPr lang="bg-BG"/>
        </a:p>
      </dgm:t>
    </dgm:pt>
    <dgm:pt modelId="{59B77FAD-2059-491F-ABD6-37C2A7E9475E}" type="pres">
      <dgm:prSet presAssocID="{0BF66584-308D-4CE8-B732-FCEF696A236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8D938221-26F7-4246-8A4A-4FC3154C2E85}" type="pres">
      <dgm:prSet presAssocID="{0BF66584-308D-4CE8-B732-FCEF696A236F}" presName="dummyMaxCanvas" presStyleCnt="0">
        <dgm:presLayoutVars/>
      </dgm:prSet>
      <dgm:spPr/>
    </dgm:pt>
    <dgm:pt modelId="{81939473-A002-483D-8C4C-03BD5F6BA095}" type="pres">
      <dgm:prSet presAssocID="{0BF66584-308D-4CE8-B732-FCEF696A236F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E74FF80F-97E3-4FFF-B03F-D35F495C361A}" type="pres">
      <dgm:prSet presAssocID="{0BF66584-308D-4CE8-B732-FCEF696A236F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CAF93E6F-6B22-448C-A91B-4F932E067478}" type="pres">
      <dgm:prSet presAssocID="{0BF66584-308D-4CE8-B732-FCEF696A236F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2730A531-0BCF-4604-A3F1-029A2377BF81}" type="pres">
      <dgm:prSet presAssocID="{0BF66584-308D-4CE8-B732-FCEF696A236F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BFFE5FDF-6280-474F-9809-FFA93720AA1E}" type="pres">
      <dgm:prSet presAssocID="{0BF66584-308D-4CE8-B732-FCEF696A236F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74172923-CCC2-4783-AFD0-A1E66041AB9D}" type="pres">
      <dgm:prSet presAssocID="{0BF66584-308D-4CE8-B732-FCEF696A236F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CB1BDF7F-51DD-4523-8CE9-C9466F2FA59D}" type="pres">
      <dgm:prSet presAssocID="{0BF66584-308D-4CE8-B732-FCEF696A236F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DDEA7EF3-120F-4D2A-A8DA-014E9A4DC620}" type="pres">
      <dgm:prSet presAssocID="{0BF66584-308D-4CE8-B732-FCEF696A236F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4A66B07C-223C-4E4E-8D9C-4047B0808394}" type="pres">
      <dgm:prSet presAssocID="{0BF66584-308D-4CE8-B732-FCEF696A236F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CF9E754-8092-42CD-9841-0BE31C018446}" type="pres">
      <dgm:prSet presAssocID="{0BF66584-308D-4CE8-B732-FCEF696A236F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D7838CA-B5CD-4C59-9915-D4FB56E079AF}" type="pres">
      <dgm:prSet presAssocID="{0BF66584-308D-4CE8-B732-FCEF696A236F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912714C8-D8C4-4EC4-B7BB-213FB2A03BFE}" type="pres">
      <dgm:prSet presAssocID="{0BF66584-308D-4CE8-B732-FCEF696A236F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BA6A1A4D-8254-44AC-BF1F-D97A01746EF3}" type="pres">
      <dgm:prSet presAssocID="{0BF66584-308D-4CE8-B732-FCEF696A236F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594895DA-4454-46D1-95E1-60B59F5CB915}" type="pres">
      <dgm:prSet presAssocID="{0BF66584-308D-4CE8-B732-FCEF696A236F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4EAC766C-ED42-4FA9-A6ED-4A0E7A4C8640}" type="presOf" srcId="{C59876A0-6824-4904-891A-BF5B5E382B5A}" destId="{912714C8-D8C4-4EC4-B7BB-213FB2A03BFE}" srcOrd="1" destOrd="0" presId="urn:microsoft.com/office/officeart/2005/8/layout/vProcess5"/>
    <dgm:cxn modelId="{BA221A99-C884-47E6-8F9E-FDD21345C8BA}" type="presOf" srcId="{5956089C-C832-4685-AB60-F519D71C3256}" destId="{BA6A1A4D-8254-44AC-BF1F-D97A01746EF3}" srcOrd="1" destOrd="0" presId="urn:microsoft.com/office/officeart/2005/8/layout/vProcess5"/>
    <dgm:cxn modelId="{760E58C4-FD8D-4A99-87CB-3FBC5F6C2560}" srcId="{0BF66584-308D-4CE8-B732-FCEF696A236F}" destId="{5956089C-C832-4685-AB60-F519D71C3256}" srcOrd="3" destOrd="0" parTransId="{D070EEFA-ACAE-4F92-B3B3-4C4ACFB5FAB7}" sibTransId="{397BE810-903D-4A90-88EE-AFD1A60BBD49}"/>
    <dgm:cxn modelId="{CD75529E-0C11-459B-BF20-583383A191E7}" type="presOf" srcId="{FDB394D2-FE80-4B0A-AF64-BEA82529070A}" destId="{E74FF80F-97E3-4FFF-B03F-D35F495C361A}" srcOrd="0" destOrd="0" presId="urn:microsoft.com/office/officeart/2005/8/layout/vProcess5"/>
    <dgm:cxn modelId="{38B8E752-13AE-42BA-B164-06A5AE199EE6}" srcId="{0BF66584-308D-4CE8-B732-FCEF696A236F}" destId="{C59876A0-6824-4904-891A-BF5B5E382B5A}" srcOrd="2" destOrd="0" parTransId="{960E096A-0C53-40C0-9B83-32BB309254E2}" sibTransId="{1D9B01F9-1E5F-44F5-93AB-3A89EF479F4F}"/>
    <dgm:cxn modelId="{A59512DC-0661-463A-8AA7-3D7F060440CD}" type="presOf" srcId="{397BE810-903D-4A90-88EE-AFD1A60BBD49}" destId="{4A66B07C-223C-4E4E-8D9C-4047B0808394}" srcOrd="0" destOrd="0" presId="urn:microsoft.com/office/officeart/2005/8/layout/vProcess5"/>
    <dgm:cxn modelId="{632EB867-02FC-40C4-B92E-466DBF81597D}" type="presOf" srcId="{0BF66584-308D-4CE8-B732-FCEF696A236F}" destId="{59B77FAD-2059-491F-ABD6-37C2A7E9475E}" srcOrd="0" destOrd="0" presId="urn:microsoft.com/office/officeart/2005/8/layout/vProcess5"/>
    <dgm:cxn modelId="{12892383-98CB-477A-9AD6-5A4D3089373B}" srcId="{0BF66584-308D-4CE8-B732-FCEF696A236F}" destId="{FDB394D2-FE80-4B0A-AF64-BEA82529070A}" srcOrd="1" destOrd="0" parTransId="{0BF21A65-BDA4-490C-A0B5-3CE8F411B669}" sibTransId="{68DBA483-DC53-41A3-A89D-6E616E2B30B0}"/>
    <dgm:cxn modelId="{6339F9AB-3BD8-4334-8130-55CC48DF1C99}" type="presOf" srcId="{D957197F-8465-4257-AC72-D9B81600F694}" destId="{74172923-CCC2-4783-AFD0-A1E66041AB9D}" srcOrd="0" destOrd="0" presId="urn:microsoft.com/office/officeart/2005/8/layout/vProcess5"/>
    <dgm:cxn modelId="{17C33D3A-3357-4EFA-A776-99A4155AB259}" type="presOf" srcId="{C59876A0-6824-4904-891A-BF5B5E382B5A}" destId="{CAF93E6F-6B22-448C-A91B-4F932E067478}" srcOrd="0" destOrd="0" presId="urn:microsoft.com/office/officeart/2005/8/layout/vProcess5"/>
    <dgm:cxn modelId="{B138CB64-BA13-425B-97D4-98963AD9691D}" type="presOf" srcId="{1D9B01F9-1E5F-44F5-93AB-3A89EF479F4F}" destId="{DDEA7EF3-120F-4D2A-A8DA-014E9A4DC620}" srcOrd="0" destOrd="0" presId="urn:microsoft.com/office/officeart/2005/8/layout/vProcess5"/>
    <dgm:cxn modelId="{2206E13F-B9DF-4891-8F93-5E222AD401BA}" srcId="{0BF66584-308D-4CE8-B732-FCEF696A236F}" destId="{02DD7A3B-EF13-48E8-B5CE-3617D2AC0D7F}" srcOrd="0" destOrd="0" parTransId="{A764171A-332C-475C-943B-64DCEA1F42C4}" sibTransId="{D957197F-8465-4257-AC72-D9B81600F694}"/>
    <dgm:cxn modelId="{42B63C4B-E527-473A-BEBF-5C8B130076A4}" type="presOf" srcId="{FDB394D2-FE80-4B0A-AF64-BEA82529070A}" destId="{FD7838CA-B5CD-4C59-9915-D4FB56E079AF}" srcOrd="1" destOrd="0" presId="urn:microsoft.com/office/officeart/2005/8/layout/vProcess5"/>
    <dgm:cxn modelId="{358A8CB7-4CEE-4D7F-9238-8172AB89FF73}" type="presOf" srcId="{B2DFA012-297C-4A15-A9E4-2EEE5D358A5B}" destId="{594895DA-4454-46D1-95E1-60B59F5CB915}" srcOrd="1" destOrd="0" presId="urn:microsoft.com/office/officeart/2005/8/layout/vProcess5"/>
    <dgm:cxn modelId="{0D3A603A-253E-4336-820D-D144E96F145C}" type="presOf" srcId="{B2DFA012-297C-4A15-A9E4-2EEE5D358A5B}" destId="{BFFE5FDF-6280-474F-9809-FFA93720AA1E}" srcOrd="0" destOrd="0" presId="urn:microsoft.com/office/officeart/2005/8/layout/vProcess5"/>
    <dgm:cxn modelId="{F3C31341-D9D2-4CDE-8053-E187B379639C}" type="presOf" srcId="{02DD7A3B-EF13-48E8-B5CE-3617D2AC0D7F}" destId="{3CF9E754-8092-42CD-9841-0BE31C018446}" srcOrd="1" destOrd="0" presId="urn:microsoft.com/office/officeart/2005/8/layout/vProcess5"/>
    <dgm:cxn modelId="{3B60B32D-E7E7-4C47-B2DB-E2CAC279C580}" type="presOf" srcId="{68DBA483-DC53-41A3-A89D-6E616E2B30B0}" destId="{CB1BDF7F-51DD-4523-8CE9-C9466F2FA59D}" srcOrd="0" destOrd="0" presId="urn:microsoft.com/office/officeart/2005/8/layout/vProcess5"/>
    <dgm:cxn modelId="{B8C9509D-4EFD-4148-B175-AC4116E4C458}" type="presOf" srcId="{02DD7A3B-EF13-48E8-B5CE-3617D2AC0D7F}" destId="{81939473-A002-483D-8C4C-03BD5F6BA095}" srcOrd="0" destOrd="0" presId="urn:microsoft.com/office/officeart/2005/8/layout/vProcess5"/>
    <dgm:cxn modelId="{FCEA6B89-B96B-454E-BC77-383EE1149266}" type="presOf" srcId="{5956089C-C832-4685-AB60-F519D71C3256}" destId="{2730A531-0BCF-4604-A3F1-029A2377BF81}" srcOrd="0" destOrd="0" presId="urn:microsoft.com/office/officeart/2005/8/layout/vProcess5"/>
    <dgm:cxn modelId="{EEDC14F6-42CA-48E2-A550-96DDE4F44932}" srcId="{0BF66584-308D-4CE8-B732-FCEF696A236F}" destId="{B2DFA012-297C-4A15-A9E4-2EEE5D358A5B}" srcOrd="4" destOrd="0" parTransId="{AC7A11C1-B759-46EE-A5C0-48841F2650FD}" sibTransId="{2951348D-9495-4F0B-8603-770799792B6F}"/>
    <dgm:cxn modelId="{2C4946C1-20BD-42A0-80A8-DA6D390788E9}" type="presParOf" srcId="{59B77FAD-2059-491F-ABD6-37C2A7E9475E}" destId="{8D938221-26F7-4246-8A4A-4FC3154C2E85}" srcOrd="0" destOrd="0" presId="urn:microsoft.com/office/officeart/2005/8/layout/vProcess5"/>
    <dgm:cxn modelId="{04826353-D8D2-4484-ABA7-F10555FD1D92}" type="presParOf" srcId="{59B77FAD-2059-491F-ABD6-37C2A7E9475E}" destId="{81939473-A002-483D-8C4C-03BD5F6BA095}" srcOrd="1" destOrd="0" presId="urn:microsoft.com/office/officeart/2005/8/layout/vProcess5"/>
    <dgm:cxn modelId="{984E597F-38E5-40BB-B155-6E26B05A0328}" type="presParOf" srcId="{59B77FAD-2059-491F-ABD6-37C2A7E9475E}" destId="{E74FF80F-97E3-4FFF-B03F-D35F495C361A}" srcOrd="2" destOrd="0" presId="urn:microsoft.com/office/officeart/2005/8/layout/vProcess5"/>
    <dgm:cxn modelId="{716FC9A3-FB64-4813-BC63-D701FDC5CFDE}" type="presParOf" srcId="{59B77FAD-2059-491F-ABD6-37C2A7E9475E}" destId="{CAF93E6F-6B22-448C-A91B-4F932E067478}" srcOrd="3" destOrd="0" presId="urn:microsoft.com/office/officeart/2005/8/layout/vProcess5"/>
    <dgm:cxn modelId="{4E4EA5F7-8FBD-4873-8A25-0EA2928069A6}" type="presParOf" srcId="{59B77FAD-2059-491F-ABD6-37C2A7E9475E}" destId="{2730A531-0BCF-4604-A3F1-029A2377BF81}" srcOrd="4" destOrd="0" presId="urn:microsoft.com/office/officeart/2005/8/layout/vProcess5"/>
    <dgm:cxn modelId="{15C67A49-FB25-444A-8172-1189E404E14C}" type="presParOf" srcId="{59B77FAD-2059-491F-ABD6-37C2A7E9475E}" destId="{BFFE5FDF-6280-474F-9809-FFA93720AA1E}" srcOrd="5" destOrd="0" presId="urn:microsoft.com/office/officeart/2005/8/layout/vProcess5"/>
    <dgm:cxn modelId="{E84B802A-1740-4552-8093-470470A32B64}" type="presParOf" srcId="{59B77FAD-2059-491F-ABD6-37C2A7E9475E}" destId="{74172923-CCC2-4783-AFD0-A1E66041AB9D}" srcOrd="6" destOrd="0" presId="urn:microsoft.com/office/officeart/2005/8/layout/vProcess5"/>
    <dgm:cxn modelId="{19AC377C-9751-4CD4-8159-1D479AC433D0}" type="presParOf" srcId="{59B77FAD-2059-491F-ABD6-37C2A7E9475E}" destId="{CB1BDF7F-51DD-4523-8CE9-C9466F2FA59D}" srcOrd="7" destOrd="0" presId="urn:microsoft.com/office/officeart/2005/8/layout/vProcess5"/>
    <dgm:cxn modelId="{B2496E41-EFC0-4084-9F9D-A71FB7A3FB40}" type="presParOf" srcId="{59B77FAD-2059-491F-ABD6-37C2A7E9475E}" destId="{DDEA7EF3-120F-4D2A-A8DA-014E9A4DC620}" srcOrd="8" destOrd="0" presId="urn:microsoft.com/office/officeart/2005/8/layout/vProcess5"/>
    <dgm:cxn modelId="{92BE5A05-7823-4840-81FE-F47DB4D8E07F}" type="presParOf" srcId="{59B77FAD-2059-491F-ABD6-37C2A7E9475E}" destId="{4A66B07C-223C-4E4E-8D9C-4047B0808394}" srcOrd="9" destOrd="0" presId="urn:microsoft.com/office/officeart/2005/8/layout/vProcess5"/>
    <dgm:cxn modelId="{283996EC-63AD-4CC3-8DE7-321DE7A450F9}" type="presParOf" srcId="{59B77FAD-2059-491F-ABD6-37C2A7E9475E}" destId="{3CF9E754-8092-42CD-9841-0BE31C018446}" srcOrd="10" destOrd="0" presId="urn:microsoft.com/office/officeart/2005/8/layout/vProcess5"/>
    <dgm:cxn modelId="{5B57250D-AFEF-4EA8-A8F9-9CD23EA69804}" type="presParOf" srcId="{59B77FAD-2059-491F-ABD6-37C2A7E9475E}" destId="{FD7838CA-B5CD-4C59-9915-D4FB56E079AF}" srcOrd="11" destOrd="0" presId="urn:microsoft.com/office/officeart/2005/8/layout/vProcess5"/>
    <dgm:cxn modelId="{E79AC22B-3CB3-40AC-BBC2-C1CBDE381250}" type="presParOf" srcId="{59B77FAD-2059-491F-ABD6-37C2A7E9475E}" destId="{912714C8-D8C4-4EC4-B7BB-213FB2A03BFE}" srcOrd="12" destOrd="0" presId="urn:microsoft.com/office/officeart/2005/8/layout/vProcess5"/>
    <dgm:cxn modelId="{74E859AB-8ACE-4169-B9B7-7D84F6017B85}" type="presParOf" srcId="{59B77FAD-2059-491F-ABD6-37C2A7E9475E}" destId="{BA6A1A4D-8254-44AC-BF1F-D97A01746EF3}" srcOrd="13" destOrd="0" presId="urn:microsoft.com/office/officeart/2005/8/layout/vProcess5"/>
    <dgm:cxn modelId="{4139EE7E-0ED3-4BA3-B5B9-4CF5B69BA9CF}" type="presParOf" srcId="{59B77FAD-2059-491F-ABD6-37C2A7E9475E}" destId="{594895DA-4454-46D1-95E1-60B59F5CB915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39473-A002-483D-8C4C-03BD5F6BA095}">
      <dsp:nvSpPr>
        <dsp:cNvPr id="0" name=""/>
        <dsp:cNvSpPr/>
      </dsp:nvSpPr>
      <dsp:spPr>
        <a:xfrm>
          <a:off x="0" y="0"/>
          <a:ext cx="5486019" cy="729519"/>
        </a:xfrm>
        <a:prstGeom prst="roundRect">
          <a:avLst>
            <a:gd name="adj" fmla="val 10000"/>
          </a:avLst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chemeClr val="tx1"/>
              </a:solidFill>
            </a:rPr>
            <a:t>Цели на обучението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chemeClr val="tx1"/>
              </a:solidFill>
            </a:rPr>
            <a:t>(Защо обучаваме)</a:t>
          </a:r>
          <a:endParaRPr lang="bg-BG" sz="1600" b="1" kern="1200" dirty="0">
            <a:solidFill>
              <a:schemeClr val="tx1"/>
            </a:solidFill>
          </a:endParaRPr>
        </a:p>
      </dsp:txBody>
      <dsp:txXfrm>
        <a:off x="21367" y="21367"/>
        <a:ext cx="4613456" cy="686785"/>
      </dsp:txXfrm>
    </dsp:sp>
    <dsp:sp modelId="{E74FF80F-97E3-4FFF-B03F-D35F495C361A}">
      <dsp:nvSpPr>
        <dsp:cNvPr id="0" name=""/>
        <dsp:cNvSpPr/>
      </dsp:nvSpPr>
      <dsp:spPr>
        <a:xfrm>
          <a:off x="409670" y="830842"/>
          <a:ext cx="5486019" cy="7295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chemeClr val="tx1"/>
              </a:solidFill>
            </a:rPr>
            <a:t>Учебно съдържание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chemeClr val="tx1"/>
              </a:solidFill>
            </a:rPr>
            <a:t>(На какво обучаваме)</a:t>
          </a:r>
          <a:endParaRPr lang="bg-BG" sz="1600" b="1" kern="1200" dirty="0">
            <a:solidFill>
              <a:schemeClr val="tx1"/>
            </a:solidFill>
          </a:endParaRPr>
        </a:p>
      </dsp:txBody>
      <dsp:txXfrm>
        <a:off x="431037" y="852209"/>
        <a:ext cx="4559426" cy="686785"/>
      </dsp:txXfrm>
    </dsp:sp>
    <dsp:sp modelId="{CAF93E6F-6B22-448C-A91B-4F932E067478}">
      <dsp:nvSpPr>
        <dsp:cNvPr id="0" name=""/>
        <dsp:cNvSpPr/>
      </dsp:nvSpPr>
      <dsp:spPr>
        <a:xfrm>
          <a:off x="819340" y="1661684"/>
          <a:ext cx="5486019" cy="729519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9050" cap="rnd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chemeClr val="tx1"/>
              </a:solidFill>
            </a:rPr>
            <a:t>Методика на обучението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chemeClr val="tx1"/>
              </a:solidFill>
            </a:rPr>
            <a:t>(Как обучаваме)</a:t>
          </a:r>
          <a:endParaRPr lang="bg-BG" sz="1600" b="1" kern="1200" dirty="0">
            <a:solidFill>
              <a:schemeClr val="tx1"/>
            </a:solidFill>
          </a:endParaRPr>
        </a:p>
      </dsp:txBody>
      <dsp:txXfrm>
        <a:off x="840707" y="1683051"/>
        <a:ext cx="4559426" cy="686785"/>
      </dsp:txXfrm>
    </dsp:sp>
    <dsp:sp modelId="{2730A531-0BCF-4604-A3F1-029A2377BF81}">
      <dsp:nvSpPr>
        <dsp:cNvPr id="0" name=""/>
        <dsp:cNvSpPr/>
      </dsp:nvSpPr>
      <dsp:spPr>
        <a:xfrm>
          <a:off x="1229010" y="2492526"/>
          <a:ext cx="5486019" cy="7295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chemeClr val="tx1"/>
              </a:solidFill>
            </a:rPr>
            <a:t>Организация на обучението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chemeClr val="tx1"/>
              </a:solidFill>
            </a:rPr>
            <a:t>(при какви условия обучаваме)</a:t>
          </a:r>
          <a:endParaRPr lang="bg-BG" sz="1600" b="1" kern="1200" dirty="0">
            <a:solidFill>
              <a:schemeClr val="tx1"/>
            </a:solidFill>
          </a:endParaRPr>
        </a:p>
      </dsp:txBody>
      <dsp:txXfrm>
        <a:off x="1250377" y="2513893"/>
        <a:ext cx="4559426" cy="686785"/>
      </dsp:txXfrm>
    </dsp:sp>
    <dsp:sp modelId="{BFFE5FDF-6280-474F-9809-FFA93720AA1E}">
      <dsp:nvSpPr>
        <dsp:cNvPr id="0" name=""/>
        <dsp:cNvSpPr/>
      </dsp:nvSpPr>
      <dsp:spPr>
        <a:xfrm>
          <a:off x="1638680" y="3323368"/>
          <a:ext cx="5486019" cy="7295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chemeClr val="tx1"/>
              </a:solidFill>
            </a:rPr>
            <a:t>Резултати от обучението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b="1" kern="1200" dirty="0" smtClean="0">
              <a:solidFill>
                <a:schemeClr val="tx1"/>
              </a:solidFill>
            </a:rPr>
            <a:t>(Какви резултати постигаме)</a:t>
          </a:r>
          <a:endParaRPr lang="bg-BG" sz="1600" b="1" kern="1200" dirty="0">
            <a:solidFill>
              <a:schemeClr val="tx1"/>
            </a:solidFill>
          </a:endParaRPr>
        </a:p>
      </dsp:txBody>
      <dsp:txXfrm>
        <a:off x="1660047" y="3344735"/>
        <a:ext cx="4559426" cy="686785"/>
      </dsp:txXfrm>
    </dsp:sp>
    <dsp:sp modelId="{74172923-CCC2-4783-AFD0-A1E66041AB9D}">
      <dsp:nvSpPr>
        <dsp:cNvPr id="0" name=""/>
        <dsp:cNvSpPr/>
      </dsp:nvSpPr>
      <dsp:spPr>
        <a:xfrm>
          <a:off x="5011831" y="532954"/>
          <a:ext cx="474187" cy="47418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100" kern="1200"/>
        </a:p>
      </dsp:txBody>
      <dsp:txXfrm>
        <a:off x="5118523" y="532954"/>
        <a:ext cx="260803" cy="356826"/>
      </dsp:txXfrm>
    </dsp:sp>
    <dsp:sp modelId="{CB1BDF7F-51DD-4523-8CE9-C9466F2FA59D}">
      <dsp:nvSpPr>
        <dsp:cNvPr id="0" name=""/>
        <dsp:cNvSpPr/>
      </dsp:nvSpPr>
      <dsp:spPr>
        <a:xfrm>
          <a:off x="5421501" y="1363796"/>
          <a:ext cx="474187" cy="47418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100" kern="1200"/>
        </a:p>
      </dsp:txBody>
      <dsp:txXfrm>
        <a:off x="5528193" y="1363796"/>
        <a:ext cx="260803" cy="356826"/>
      </dsp:txXfrm>
    </dsp:sp>
    <dsp:sp modelId="{DDEA7EF3-120F-4D2A-A8DA-014E9A4DC620}">
      <dsp:nvSpPr>
        <dsp:cNvPr id="0" name=""/>
        <dsp:cNvSpPr/>
      </dsp:nvSpPr>
      <dsp:spPr>
        <a:xfrm>
          <a:off x="5831171" y="2182480"/>
          <a:ext cx="474187" cy="47418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100" kern="1200"/>
        </a:p>
      </dsp:txBody>
      <dsp:txXfrm>
        <a:off x="5937863" y="2182480"/>
        <a:ext cx="260803" cy="356826"/>
      </dsp:txXfrm>
    </dsp:sp>
    <dsp:sp modelId="{4A66B07C-223C-4E4E-8D9C-4047B0808394}">
      <dsp:nvSpPr>
        <dsp:cNvPr id="0" name=""/>
        <dsp:cNvSpPr/>
      </dsp:nvSpPr>
      <dsp:spPr>
        <a:xfrm>
          <a:off x="6240841" y="3021428"/>
          <a:ext cx="474187" cy="47418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100" kern="1200"/>
        </a:p>
      </dsp:txBody>
      <dsp:txXfrm>
        <a:off x="6347533" y="3021428"/>
        <a:ext cx="260803" cy="3568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0F8429-9BB4-40EE-A21D-415FCF9E403C}" type="datetimeFigureOut">
              <a:rPr lang="bg-BG" smtClean="0"/>
              <a:t>2.5.2020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D3A80A-0ED7-4623-ABA1-DB2D1A56544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0607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8" tIns="49524" rIns="99048" bIns="49524" anchor="b"/>
          <a:lstStyle>
            <a:lvl1pPr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fld id="{281EE250-7C79-412D-AD2A-13BA11B5D972}" type="slidenum">
              <a:rPr lang="bg-BG" altLang="bg-BG" sz="13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/>
              <a:t>1</a:t>
            </a:fld>
            <a:endParaRPr lang="bg-BG" altLang="bg-BG" sz="13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g-BG" altLang="bg-BG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661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2.5.2020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2.5.2020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2.5.2020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2.5.2020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2.5.2020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2.5.2020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2.5.2020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2.5.2020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2.5.2020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2.5.2020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2.5.2020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bg-BG" smtClean="0"/>
              <a:t>Щракнете върху иконата, за да добавите картина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CC536-4F3D-4E22-A9F1-A3C6D40310AC}" type="datetimeFigureOut">
              <a:rPr lang="bg-BG" smtClean="0"/>
              <a:t>2.5.2020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5"/>
          <p:cNvSpPr>
            <a:spLocks noChangeShapeType="1"/>
          </p:cNvSpPr>
          <p:nvPr/>
        </p:nvSpPr>
        <p:spPr bwMode="auto">
          <a:xfrm>
            <a:off x="2581275" y="901700"/>
            <a:ext cx="4813300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bg-BG"/>
          </a:p>
        </p:txBody>
      </p:sp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527050" y="350838"/>
          <a:ext cx="8620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4" imgW="4785480" imgH="4894560" progId="CorelDRAW.Graphic.10">
                  <p:embed/>
                </p:oleObj>
              </mc:Choice>
              <mc:Fallback>
                <p:oleObj r:id="rId4" imgW="4785480" imgH="4894560" progId="CorelDRAW.Graphic.10">
                  <p:embed/>
                  <p:pic>
                    <p:nvPicPr>
                      <p:cNvPr id="409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350838"/>
                        <a:ext cx="862013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Rectangle 7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none" lIns="0" r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solidFill>
                <a:srgbClr val="0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101" name="Rectangle 8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>
              <a:solidFill>
                <a:srgbClr val="0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0" y="142875"/>
            <a:ext cx="9144000" cy="141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bg-BG" altLang="en-US" sz="2400" b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МЕДИЦИНСКИ УНИВЕРСИТЕТ </a:t>
            </a:r>
            <a:r>
              <a:rPr lang="bg-BG" altLang="en-US" sz="2400" b="1">
                <a:solidFill>
                  <a:srgbClr val="333399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–</a:t>
            </a:r>
            <a:r>
              <a:rPr lang="bg-BG" altLang="en-US" sz="2400" b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ПЛЕВЕН</a:t>
            </a:r>
            <a:endParaRPr lang="bg-BG" altLang="en-US" sz="2400" b="1">
              <a:solidFill>
                <a:srgbClr val="333399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/>
            <a:r>
              <a:rPr lang="bg-BG" altLang="en-US" sz="2000" b="1">
                <a:solidFill>
                  <a:srgbClr val="333399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ФАКУЛТЕТ „ОБЩЕСТВЕНО ЗДРАВЕ“</a:t>
            </a:r>
            <a:endParaRPr lang="en-US" altLang="en-US" sz="2000" b="1">
              <a:solidFill>
                <a:srgbClr val="333399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bg-BG" altLang="en-US" b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ЦЕНТЪР ЗА ДИСТАНЦИОННО ОБУЧЕНИЕ</a:t>
            </a:r>
            <a:endParaRPr lang="bg-BG" altLang="en-US" b="1">
              <a:solidFill>
                <a:srgbClr val="333399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/>
            <a:endParaRPr lang="bg-BG" altLang="en-US" sz="2000" b="1">
              <a:solidFill>
                <a:srgbClr val="333399"/>
              </a:solidFill>
              <a:latin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265113" y="1616075"/>
            <a:ext cx="272256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bg-BG" altLang="bg-BG" dirty="0">
                <a:solidFill>
                  <a:srgbClr val="26267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Лекция № </a:t>
            </a:r>
            <a:r>
              <a:rPr lang="bg-BG" altLang="bg-BG" dirty="0" smtClean="0">
                <a:solidFill>
                  <a:srgbClr val="26267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5</a:t>
            </a:r>
            <a:endParaRPr lang="bg-BG" altLang="bg-BG" dirty="0">
              <a:solidFill>
                <a:srgbClr val="262673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104" name="Text Box 4"/>
          <p:cNvSpPr txBox="1">
            <a:spLocks noChangeArrowheads="1"/>
          </p:cNvSpPr>
          <p:nvPr/>
        </p:nvSpPr>
        <p:spPr bwMode="auto">
          <a:xfrm>
            <a:off x="2051050" y="5732463"/>
            <a:ext cx="6842125" cy="785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bg-BG" altLang="bg-BG" dirty="0">
                <a:solidFill>
                  <a:srgbClr val="26267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		Доц</a:t>
            </a:r>
            <a:r>
              <a:rPr lang="bg-BG" altLang="bg-BG" dirty="0" smtClean="0">
                <a:solidFill>
                  <a:srgbClr val="26267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. </a:t>
            </a:r>
            <a:r>
              <a:rPr lang="bg-BG" altLang="bg-BG" dirty="0" err="1">
                <a:solidFill>
                  <a:srgbClr val="26267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Макрета</a:t>
            </a:r>
            <a:r>
              <a:rPr lang="bg-BG" altLang="bg-BG" dirty="0">
                <a:solidFill>
                  <a:srgbClr val="26267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Драганова, </a:t>
            </a:r>
            <a:r>
              <a:rPr lang="bg-BG" altLang="bg-BG" dirty="0" err="1">
                <a:solidFill>
                  <a:srgbClr val="26267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д.м</a:t>
            </a:r>
            <a:r>
              <a:rPr lang="bg-BG" altLang="bg-BG" dirty="0">
                <a:solidFill>
                  <a:srgbClr val="26267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bg-BG" altLang="bg-BG" dirty="0">
              <a:solidFill>
                <a:srgbClr val="262673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6153" name="TextBox 1"/>
          <p:cNvSpPr txBox="1">
            <a:spLocks noChangeArrowheads="1"/>
          </p:cNvSpPr>
          <p:nvPr/>
        </p:nvSpPr>
        <p:spPr bwMode="auto">
          <a:xfrm>
            <a:off x="359568" y="1945046"/>
            <a:ext cx="8424863" cy="934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14000"/>
              </a:lnSpc>
              <a:spcBef>
                <a:spcPct val="0"/>
              </a:spcBef>
              <a:buNone/>
              <a:defRPr/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	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ФОРМИ НА ОБУЧЕНИЕ ПО ПРАКТИКА. МЕТОДИЧЕСКА РАЗРАБОТКА - ЗНАЧИМОСТ </a:t>
            </a:r>
            <a:endParaRPr lang="bg-BG" altLang="bg-BG" sz="24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4106" name="TextBox 2"/>
          <p:cNvSpPr txBox="1">
            <a:spLocks noChangeArrowheads="1"/>
          </p:cNvSpPr>
          <p:nvPr/>
        </p:nvSpPr>
        <p:spPr bwMode="auto">
          <a:xfrm>
            <a:off x="684213" y="3644900"/>
            <a:ext cx="8045450" cy="170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bg-BG" altLang="bg-BG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bg-BG" altLang="bg-BG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дистанционна самоподготовка по </a:t>
            </a:r>
            <a:r>
              <a:rPr lang="bg-BG" altLang="bg-BG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„Методика на обучението по практика по специалностите от професионално направление „Здравни грижи“ </a:t>
            </a:r>
            <a:r>
              <a:rPr lang="bg-BG" altLang="bg-BG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студенти от специалност „Управление на здравните грижи“ –  ОКС „Бакалавър“</a:t>
            </a:r>
          </a:p>
        </p:txBody>
      </p:sp>
    </p:spTree>
    <p:extLst>
      <p:ext uri="{BB962C8B-B14F-4D97-AF65-F5344CB8AC3E}">
        <p14:creationId xmlns:p14="http://schemas.microsoft.com/office/powerpoint/2010/main" val="832021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Учебна задача в малки групи: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3200" dirty="0" smtClean="0"/>
              <a:t>Прочетете внимателно характеристиките в дясната колона и посочете за коя форма според вас се отнася всяка от тях в лявата колона.</a:t>
            </a:r>
            <a:endParaRPr lang="bg-BG" sz="3200" dirty="0"/>
          </a:p>
        </p:txBody>
      </p:sp>
    </p:spTree>
    <p:extLst>
      <p:ext uri="{BB962C8B-B14F-4D97-AF65-F5344CB8AC3E}">
        <p14:creationId xmlns:p14="http://schemas.microsoft.com/office/powerpoint/2010/main" val="223456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Други форми на обучение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b="1" dirty="0" smtClean="0"/>
              <a:t>Консултация – </a:t>
            </a:r>
            <a:r>
              <a:rPr lang="bg-BG" dirty="0" smtClean="0"/>
              <a:t>допитване, обсъждане, съвет от специалист относно реализираните на други учебни форми – семинар, УПЗ, защита на курсова работа</a:t>
            </a:r>
            <a:endParaRPr lang="bg-BG" b="1" dirty="0" smtClean="0"/>
          </a:p>
          <a:p>
            <a:r>
              <a:rPr lang="bg-BG" b="1" dirty="0" smtClean="0"/>
              <a:t>Практическо занятие (практикум) </a:t>
            </a:r>
            <a:r>
              <a:rPr lang="bg-BG" dirty="0" smtClean="0"/>
              <a:t>– обучаваните овладяват практически умения и навици</a:t>
            </a:r>
          </a:p>
          <a:p>
            <a:r>
              <a:rPr lang="bg-BG" b="1" dirty="0" smtClean="0"/>
              <a:t>Научно-практическа конференция </a:t>
            </a:r>
            <a:r>
              <a:rPr lang="bg-BG" dirty="0" smtClean="0"/>
              <a:t>– овладяването на знанията се характеризира с творчески, научноизследователски характер</a:t>
            </a:r>
          </a:p>
          <a:p>
            <a:r>
              <a:rPr lang="bg-BG" b="1" dirty="0" smtClean="0"/>
              <a:t>Научен кръжок – </a:t>
            </a:r>
            <a:r>
              <a:rPr lang="bg-BG" dirty="0" smtClean="0"/>
              <a:t>предназначена за студенти с изявени научни интереси в определена област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290505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bg-BG" sz="2800" dirty="0" smtClean="0"/>
              <a:t>Други форми на обучение/контрол</a:t>
            </a:r>
            <a:endParaRPr lang="bg-BG" sz="2800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100" b="1" dirty="0"/>
              <a:t>Колоквиум </a:t>
            </a:r>
            <a:r>
              <a:rPr lang="bg-BG" sz="2100" dirty="0"/>
              <a:t>– научна среща, обсъждане, изпит под формата на беседа</a:t>
            </a:r>
          </a:p>
          <a:p>
            <a:r>
              <a:rPr lang="bg-BG" sz="2100" b="1" dirty="0" smtClean="0"/>
              <a:t>Защита на дипломна работа (теза) </a:t>
            </a:r>
            <a:r>
              <a:rPr lang="bg-BG" sz="2100" dirty="0" smtClean="0"/>
              <a:t>– творческа, научно-изследователска работа, в която се прилагат методи на научното изследване</a:t>
            </a:r>
          </a:p>
          <a:p>
            <a:r>
              <a:rPr lang="bg-BG" sz="2100" b="1" dirty="0" smtClean="0"/>
              <a:t>Държавен изпит </a:t>
            </a:r>
            <a:r>
              <a:rPr lang="bg-BG" sz="2100" dirty="0" smtClean="0"/>
              <a:t>– организационна форма в края на обучението, който се регламентира в ………………..(</a:t>
            </a:r>
            <a:r>
              <a:rPr lang="bg-BG" sz="2100" b="1" dirty="0" smtClean="0">
                <a:solidFill>
                  <a:schemeClr val="accent6">
                    <a:lumMod val="50000"/>
                  </a:schemeClr>
                </a:solidFill>
              </a:rPr>
              <a:t>Кой държавен документ????)</a:t>
            </a:r>
            <a:endParaRPr lang="bg-BG" sz="21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10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Лекция - същност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bg-BG" b="1" u="sng" dirty="0" smtClean="0"/>
              <a:t>Лекция (1)– </a:t>
            </a:r>
            <a:r>
              <a:rPr lang="bg-BG" dirty="0" smtClean="0"/>
              <a:t>разгърнато теоретично разсъждение, което съчетава в себе си лекционно изложение, разказ, обяснение;</a:t>
            </a:r>
          </a:p>
          <a:p>
            <a:pPr>
              <a:buAutoNum type="arabicPeriod"/>
            </a:pPr>
            <a:r>
              <a:rPr lang="bg-BG" b="1" u="sng" dirty="0" smtClean="0"/>
              <a:t>Лекция (2) </a:t>
            </a:r>
            <a:r>
              <a:rPr lang="bg-BG" dirty="0" smtClean="0"/>
              <a:t>– най-старата форма на обучение във ВМУ чрез която лекторът представя планомерно и систематично теоретичен материал по дадена тема;</a:t>
            </a:r>
          </a:p>
          <a:p>
            <a:pPr>
              <a:buAutoNum type="arabicPeriod"/>
            </a:pPr>
            <a:r>
              <a:rPr lang="bg-BG" b="1" u="sng" dirty="0" smtClean="0"/>
              <a:t>Лекция (3)</a:t>
            </a:r>
            <a:r>
              <a:rPr lang="bg-BG" dirty="0" smtClean="0"/>
              <a:t> – системно, последователно, монологично устно-речево изложение на определена тема, което съдържа нова за аудиторията информация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9173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970343" y="758717"/>
            <a:ext cx="7125113" cy="924475"/>
          </a:xfrm>
        </p:spPr>
        <p:txBody>
          <a:bodyPr/>
          <a:lstStyle/>
          <a:p>
            <a:r>
              <a:rPr lang="bg-BG" dirty="0" smtClean="0"/>
              <a:t>Лекция - видове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g-BG" b="1" dirty="0" smtClean="0"/>
              <a:t>1. Обзорна лекция </a:t>
            </a:r>
            <a:r>
              <a:rPr lang="bg-BG" dirty="0" smtClean="0"/>
              <a:t>– представя се най-главното от учебното съдържание, а детайлите се разглеждат в следващи лекции;</a:t>
            </a:r>
          </a:p>
          <a:p>
            <a:pPr marL="0" indent="0">
              <a:buNone/>
            </a:pPr>
            <a:r>
              <a:rPr lang="bg-BG" dirty="0" smtClean="0"/>
              <a:t>2. Лекция – представяне на най-важната и информация по конкретен проблем</a:t>
            </a:r>
          </a:p>
          <a:p>
            <a:pPr marL="0" indent="0">
              <a:buNone/>
            </a:pPr>
            <a:r>
              <a:rPr lang="bg-BG" dirty="0" smtClean="0"/>
              <a:t>3. Преглед на последните изследвания в науката;</a:t>
            </a:r>
          </a:p>
          <a:p>
            <a:pPr marL="0" indent="0">
              <a:buNone/>
            </a:pPr>
            <a:r>
              <a:rPr lang="bg-BG" dirty="0" smtClean="0"/>
              <a:t>4. Лекция – сравнение – представят се алтернативни теории, гледища. </a:t>
            </a:r>
          </a:p>
          <a:p>
            <a:pPr marL="0" indent="0">
              <a:buNone/>
            </a:pPr>
            <a:r>
              <a:rPr lang="bg-BG" dirty="0" smtClean="0"/>
              <a:t>5. </a:t>
            </a:r>
            <a:r>
              <a:rPr lang="bg-BG" smtClean="0"/>
              <a:t>Проблемно-ориентирана лекция – разработва се писмено по един основен проблем, няколко разможни решения и доказателствен материал</a:t>
            </a:r>
            <a:endParaRPr lang="bg-BG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92696"/>
            <a:ext cx="1579240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772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Семинар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b="1" u="sng" dirty="0" smtClean="0"/>
              <a:t>Същност </a:t>
            </a:r>
            <a:r>
              <a:rPr lang="bg-BG" dirty="0" smtClean="0"/>
              <a:t>– под ръководството на преподавателя студентите активно обсъждат научни проблеми по предварително зададена тема, проблем, план</a:t>
            </a:r>
          </a:p>
          <a:p>
            <a:r>
              <a:rPr lang="bg-BG" b="1" u="sng" dirty="0" smtClean="0"/>
              <a:t>Видове според методиката на провеждане</a:t>
            </a:r>
            <a:r>
              <a:rPr lang="bg-BG" dirty="0" smtClean="0"/>
              <a:t>:</a:t>
            </a:r>
          </a:p>
          <a:p>
            <a:r>
              <a:rPr lang="bg-BG" dirty="0" smtClean="0"/>
              <a:t>- чрез беседа върху направени научни проучвания по предварително зададен план;</a:t>
            </a:r>
          </a:p>
          <a:p>
            <a:r>
              <a:rPr lang="bg-BG" dirty="0" smtClean="0"/>
              <a:t>- чрез изнасяне на доклади по предварително раздадени теми на отделните студенти, след което се провежда дискусия</a:t>
            </a:r>
          </a:p>
          <a:p>
            <a:r>
              <a:rPr lang="bg-BG" dirty="0" smtClean="0"/>
              <a:t>- чрез дискусия по предварително формулирани въпроси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3424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Учебна практика - характеристики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Провежда се в лечебни заведения, получили </a:t>
            </a:r>
            <a:r>
              <a:rPr lang="bg-BG" dirty="0" err="1" smtClean="0"/>
              <a:t>акредитационна</a:t>
            </a:r>
            <a:r>
              <a:rPr lang="bg-BG" dirty="0" smtClean="0"/>
              <a:t> оценка за обучение на студенти, под ръководството на преподавател.</a:t>
            </a:r>
          </a:p>
          <a:p>
            <a:r>
              <a:rPr lang="bg-BG" dirty="0" smtClean="0"/>
              <a:t>Всяка учебна практика се състои от три части – предварителна подготовка, основна и заключителна част.</a:t>
            </a:r>
          </a:p>
          <a:p>
            <a:r>
              <a:rPr lang="bg-BG" dirty="0" smtClean="0"/>
              <a:t>За провеждането на учебната практика от изключителна важност е теоретичната подготовка на студентите.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38133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Учебна практика - характеристики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Провежда се с участието на реалния пациент, който е трета страна в учебния процес;</a:t>
            </a:r>
          </a:p>
          <a:p>
            <a:r>
              <a:rPr lang="bg-BG" dirty="0" smtClean="0"/>
              <a:t>Провежда се в различни учебни бази;</a:t>
            </a:r>
          </a:p>
          <a:p>
            <a:r>
              <a:rPr lang="bg-BG" dirty="0" smtClean="0"/>
              <a:t>За всяка учебна база са предвидени конкретни тематични единици, отразяващи спецификата в грижите за съответните пациенти;</a:t>
            </a:r>
          </a:p>
          <a:p>
            <a:r>
              <a:rPr lang="bg-BG" dirty="0" smtClean="0"/>
              <a:t>Преподавателят е отговорен както за здравето и безопасността на пациентите, така и за здравето и безопасността на студентите.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189471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Учебна практика - функции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bg-BG" dirty="0" smtClean="0"/>
              <a:t>- задълбочаване и затвърждаване на вече придобитите знания;</a:t>
            </a:r>
          </a:p>
          <a:p>
            <a:r>
              <a:rPr lang="bg-BG" dirty="0" smtClean="0"/>
              <a:t>- осигурява формиране на професионални умения;</a:t>
            </a:r>
          </a:p>
          <a:p>
            <a:r>
              <a:rPr lang="bg-BG" dirty="0" smtClean="0"/>
              <a:t>- осигурява прилагането на теоретичните знания в практиката;</a:t>
            </a:r>
          </a:p>
          <a:p>
            <a:r>
              <a:rPr lang="bg-BG" dirty="0" smtClean="0"/>
              <a:t>- подпомага формиране на професионално клинично мислене и поведение у студентите;</a:t>
            </a:r>
          </a:p>
          <a:p>
            <a:r>
              <a:rPr lang="bg-BG" dirty="0" smtClean="0"/>
              <a:t>- подпомага формирането на професионално общуване с пациентите;</a:t>
            </a:r>
          </a:p>
          <a:p>
            <a:r>
              <a:rPr lang="bg-BG" dirty="0" smtClean="0"/>
              <a:t>- съдейства за развиване на умения за работа в екип и решаване на проблеми;</a:t>
            </a:r>
          </a:p>
          <a:p>
            <a:r>
              <a:rPr lang="bg-BG" dirty="0" smtClean="0"/>
              <a:t>- създава условия за формиране на професионално-личностни качества;</a:t>
            </a:r>
          </a:p>
          <a:p>
            <a:r>
              <a:rPr lang="bg-BG" dirty="0" smtClean="0"/>
              <a:t>- подпомага адаптацията в условията на професионална среда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31701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err="1" smtClean="0"/>
              <a:t>Преддипломен</a:t>
            </a:r>
            <a:r>
              <a:rPr lang="bg-BG" dirty="0" smtClean="0"/>
              <a:t> стаж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/>
              <a:t>Форма на обучение, пряко свързана, т.е. продължение на учебно-практическото занятие и учебната практика;</a:t>
            </a:r>
          </a:p>
          <a:p>
            <a:r>
              <a:rPr lang="bg-BG" dirty="0" smtClean="0"/>
              <a:t>По време на </a:t>
            </a:r>
            <a:r>
              <a:rPr lang="bg-BG" dirty="0" err="1" smtClean="0"/>
              <a:t>преддипломен</a:t>
            </a:r>
            <a:r>
              <a:rPr lang="bg-BG" dirty="0" smtClean="0"/>
              <a:t> стаж самостоятелността на студентите се увеличава, но преподавателският контрол остава засилен;</a:t>
            </a:r>
          </a:p>
          <a:p>
            <a:r>
              <a:rPr lang="bg-BG" dirty="0" smtClean="0"/>
              <a:t>Всеки студент има наставник – действащ професионалист по здравни грижи;</a:t>
            </a:r>
          </a:p>
          <a:p>
            <a:r>
              <a:rPr lang="bg-BG" dirty="0" smtClean="0"/>
              <a:t>Регистрира се в Дневник на стажанта, с определени нормативи;</a:t>
            </a:r>
          </a:p>
          <a:p>
            <a:r>
              <a:rPr lang="bg-BG" dirty="0" smtClean="0"/>
              <a:t>Изпълнението на нормативите се удостоверява с подпис на наставника – задължително условие за заверка на стажа.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59771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b="1" dirty="0"/>
              <a:t>Ф</a:t>
            </a:r>
            <a:r>
              <a:rPr lang="bg-BG" b="1" dirty="0" smtClean="0"/>
              <a:t>орми на обучене</a:t>
            </a:r>
            <a:br>
              <a:rPr lang="bg-BG" b="1" dirty="0" smtClean="0"/>
            </a:br>
            <a:r>
              <a:rPr lang="bg-BG" b="1" dirty="0"/>
              <a:t/>
            </a:r>
            <a:br>
              <a:rPr lang="bg-BG" b="1" dirty="0"/>
            </a:br>
            <a:endParaRPr lang="bg-BG" b="1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7584" y="548680"/>
            <a:ext cx="1836199" cy="16066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9419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err="1" smtClean="0"/>
              <a:t>Преддипломен</a:t>
            </a:r>
            <a:r>
              <a:rPr lang="bg-BG" dirty="0" smtClean="0"/>
              <a:t> стаж - функции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000" dirty="0" smtClean="0"/>
              <a:t>Задълбочаване, разширяване и затвърждаване на вече придобитите знания и умения;</a:t>
            </a:r>
          </a:p>
          <a:p>
            <a:r>
              <a:rPr lang="bg-BG" sz="2000" dirty="0" smtClean="0"/>
              <a:t>Изграждане на значителна самостоятелност на студентите;</a:t>
            </a:r>
          </a:p>
          <a:p>
            <a:r>
              <a:rPr lang="bg-BG" sz="2000" dirty="0" smtClean="0"/>
              <a:t>Ръководната роля е на наставника;</a:t>
            </a:r>
          </a:p>
          <a:p>
            <a:r>
              <a:rPr lang="bg-BG" sz="2000" dirty="0" smtClean="0"/>
              <a:t>Запазва се организационната и контролираща функция и отговорност на преподавателя.</a:t>
            </a:r>
          </a:p>
        </p:txBody>
      </p:sp>
    </p:spTree>
    <p:extLst>
      <p:ext uri="{BB962C8B-B14F-4D97-AF65-F5344CB8AC3E}">
        <p14:creationId xmlns:p14="http://schemas.microsoft.com/office/powerpoint/2010/main" val="12007971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800" dirty="0" smtClean="0"/>
              <a:t>Следва продължение………………………</a:t>
            </a:r>
          </a:p>
          <a:p>
            <a:r>
              <a:rPr lang="bg-BG" sz="2800" dirty="0" smtClean="0"/>
              <a:t>Приятен </a:t>
            </a:r>
            <a:r>
              <a:rPr lang="bg-BG" sz="2800" smtClean="0"/>
              <a:t>ден…………………………………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374496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600" b="1" i="1" dirty="0" smtClean="0"/>
              <a:t>Учебен процес във ВУ</a:t>
            </a:r>
            <a:endParaRPr lang="bg-BG" sz="3600" b="1" i="1" dirty="0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g-BG" sz="3600" dirty="0" smtClean="0"/>
              <a:t>Къде е мястото на методите и формите в УП?</a:t>
            </a:r>
            <a:endParaRPr lang="bg-BG" sz="3600" dirty="0"/>
          </a:p>
        </p:txBody>
      </p:sp>
      <p:pic>
        <p:nvPicPr>
          <p:cNvPr id="7" name="Контейнер за картина 6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1899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Учебен процес във ВУ</a:t>
            </a:r>
            <a:endParaRPr lang="bg-BG" dirty="0"/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5031600"/>
              </p:ext>
            </p:extLst>
          </p:nvPr>
        </p:nvGraphicFramePr>
        <p:xfrm>
          <a:off x="1009650" y="1806575"/>
          <a:ext cx="7124700" cy="4052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727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Определения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bg-BG" sz="2800" b="1" u="sng" dirty="0" smtClean="0"/>
              <a:t>Форма на обучение</a:t>
            </a:r>
            <a:r>
              <a:rPr lang="bg-BG" sz="2800" dirty="0" smtClean="0"/>
              <a:t> – организационна структура, лимитирана във времето, даваща взаимосвързаността на компонентите на даден процес или явление с оглед на оптималното им функциониране;</a:t>
            </a:r>
          </a:p>
          <a:p>
            <a:r>
              <a:rPr lang="bg-BG" sz="2800" dirty="0" smtClean="0"/>
              <a:t>Форма – лат. </a:t>
            </a:r>
            <a:r>
              <a:rPr lang="bg-BG" sz="2800" dirty="0"/>
              <a:t>п</a:t>
            </a:r>
            <a:r>
              <a:rPr lang="bg-BG" sz="2800" dirty="0" smtClean="0"/>
              <a:t>роизход – устройство, структура, организация</a:t>
            </a:r>
          </a:p>
        </p:txBody>
      </p:sp>
    </p:spTree>
    <p:extLst>
      <p:ext uri="{BB962C8B-B14F-4D97-AF65-F5344CB8AC3E}">
        <p14:creationId xmlns:p14="http://schemas.microsoft.com/office/powerpoint/2010/main" val="337099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лавие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sz="2800" b="1" dirty="0" smtClean="0"/>
              <a:t>Същност на организационната система на обучение във ВУ</a:t>
            </a:r>
            <a:endParaRPr lang="bg-BG" sz="2800" b="1" dirty="0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idx="1"/>
          </p:nvPr>
        </p:nvSpPr>
        <p:spPr>
          <a:xfrm>
            <a:off x="1009443" y="1628799"/>
            <a:ext cx="7125112" cy="46805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2800" dirty="0" smtClean="0"/>
              <a:t>Поточно-аудиторната система с нейните аудиторни и </a:t>
            </a:r>
            <a:r>
              <a:rPr lang="bg-BG" sz="2800" dirty="0" err="1" smtClean="0"/>
              <a:t>извънаудиторни</a:t>
            </a:r>
            <a:r>
              <a:rPr lang="bg-BG" sz="2800" dirty="0" smtClean="0"/>
              <a:t> форми на организация на учебна работа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33347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Видове форми на обучение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09443" y="1807360"/>
            <a:ext cx="7125112" cy="40699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800" b="1" u="sng" dirty="0" smtClean="0"/>
              <a:t>Индивидуални, </a:t>
            </a:r>
          </a:p>
          <a:p>
            <a:pPr marL="0" indent="0">
              <a:buNone/>
            </a:pPr>
            <a:r>
              <a:rPr lang="bg-BG" sz="2800" b="1" u="sng" dirty="0" smtClean="0"/>
              <a:t>Групови, колек-</a:t>
            </a:r>
          </a:p>
          <a:p>
            <a:pPr marL="0" indent="0">
              <a:buNone/>
            </a:pPr>
            <a:r>
              <a:rPr lang="bg-BG" sz="2800" b="1" u="sng" dirty="0"/>
              <a:t>т</a:t>
            </a:r>
            <a:r>
              <a:rPr lang="bg-BG" sz="2800" b="1" u="sng" dirty="0" smtClean="0"/>
              <a:t>ивни, масови</a:t>
            </a:r>
          </a:p>
          <a:p>
            <a:pPr marL="0" indent="0">
              <a:buNone/>
            </a:pPr>
            <a:r>
              <a:rPr lang="bg-BG" sz="2800" b="1" u="sng" dirty="0" smtClean="0"/>
              <a:t>Класически </a:t>
            </a:r>
          </a:p>
          <a:p>
            <a:pPr marL="0" indent="0">
              <a:buNone/>
            </a:pPr>
            <a:r>
              <a:rPr lang="bg-BG" sz="2800" b="1" u="sng" dirty="0"/>
              <a:t>ф</a:t>
            </a:r>
            <a:r>
              <a:rPr lang="bg-BG" sz="2800" b="1" u="sng" dirty="0" smtClean="0"/>
              <a:t>орми във ВУ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32856"/>
            <a:ext cx="4316413" cy="3283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719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Учебна задача: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3200" dirty="0" smtClean="0"/>
              <a:t>Избройте пет класически форми на обучение във ВМУ</a:t>
            </a:r>
            <a:endParaRPr lang="bg-BG" sz="3200" dirty="0"/>
          </a:p>
        </p:txBody>
      </p:sp>
    </p:spTree>
    <p:extLst>
      <p:ext uri="{BB962C8B-B14F-4D97-AF65-F5344CB8AC3E}">
        <p14:creationId xmlns:p14="http://schemas.microsoft.com/office/powerpoint/2010/main" val="275952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Най-често използвани форми на обучение във ВМУ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bg-BG" sz="2800" dirty="0" smtClean="0"/>
              <a:t>Лекция</a:t>
            </a:r>
          </a:p>
          <a:p>
            <a:pPr algn="ctr"/>
            <a:r>
              <a:rPr lang="bg-BG" sz="2800" dirty="0" smtClean="0"/>
              <a:t>Учебно-практическо занятие</a:t>
            </a:r>
          </a:p>
          <a:p>
            <a:pPr algn="ctr"/>
            <a:r>
              <a:rPr lang="bg-BG" sz="2800" dirty="0" smtClean="0"/>
              <a:t>Учебна практика</a:t>
            </a:r>
          </a:p>
          <a:p>
            <a:pPr algn="ctr"/>
            <a:r>
              <a:rPr lang="bg-BG" sz="2800" dirty="0" smtClean="0"/>
              <a:t>Преддипломен стаж</a:t>
            </a:r>
          </a:p>
          <a:p>
            <a:pPr algn="ctr"/>
            <a:r>
              <a:rPr lang="bg-BG" sz="2800" dirty="0"/>
              <a:t>С</a:t>
            </a:r>
            <a:r>
              <a:rPr lang="bg-BG" sz="2800" dirty="0" smtClean="0"/>
              <a:t>еминар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1263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TC101972873[[fn=Лято]]</Template>
  <TotalTime>1557</TotalTime>
  <Words>918</Words>
  <Application>Microsoft Office PowerPoint</Application>
  <PresentationFormat>Презентация на цял екран (4:3)</PresentationFormat>
  <Paragraphs>100</Paragraphs>
  <Slides>21</Slides>
  <Notes>1</Notes>
  <HiddenSlides>0</HiddenSlides>
  <MMClips>0</MMClips>
  <ScaleCrop>false</ScaleCrop>
  <HeadingPairs>
    <vt:vector size="8" baseType="variant">
      <vt:variant>
        <vt:lpstr>Използвани шрифтове</vt:lpstr>
      </vt:variant>
      <vt:variant>
        <vt:i4>9</vt:i4>
      </vt:variant>
      <vt:variant>
        <vt:lpstr>Тема</vt:lpstr>
      </vt:variant>
      <vt:variant>
        <vt:i4>1</vt:i4>
      </vt:variant>
      <vt:variant>
        <vt:lpstr>Вградени OLE сървъри</vt:lpstr>
      </vt:variant>
      <vt:variant>
        <vt:i4>1</vt:i4>
      </vt:variant>
      <vt:variant>
        <vt:lpstr>Заглавия на слайдовете</vt:lpstr>
      </vt:variant>
      <vt:variant>
        <vt:i4>21</vt:i4>
      </vt:variant>
    </vt:vector>
  </HeadingPairs>
  <TitlesOfParts>
    <vt:vector size="32" baseType="lpstr">
      <vt:lpstr>Arial Unicode MS</vt:lpstr>
      <vt:lpstr>Arial</vt:lpstr>
      <vt:lpstr>Arial Black</vt:lpstr>
      <vt:lpstr>Calibri</vt:lpstr>
      <vt:lpstr>Courier New</vt:lpstr>
      <vt:lpstr>Times New Roman</vt:lpstr>
      <vt:lpstr>Trebuchet MS</vt:lpstr>
      <vt:lpstr>Verdana</vt:lpstr>
      <vt:lpstr>Wingdings 2</vt:lpstr>
      <vt:lpstr>Summer</vt:lpstr>
      <vt:lpstr>CorelDRAW.Graphic.10</vt:lpstr>
      <vt:lpstr>Презентация на PowerPoint</vt:lpstr>
      <vt:lpstr>Форми на обучене  </vt:lpstr>
      <vt:lpstr>Учебен процес във ВУ</vt:lpstr>
      <vt:lpstr>Учебен процес във ВУ</vt:lpstr>
      <vt:lpstr>Определения</vt:lpstr>
      <vt:lpstr>Същност на организационната система на обучение във ВУ</vt:lpstr>
      <vt:lpstr>Видове форми на обучение</vt:lpstr>
      <vt:lpstr>Учебна задача:</vt:lpstr>
      <vt:lpstr>Най-често използвани форми на обучение във ВМУ</vt:lpstr>
      <vt:lpstr>Учебна задача в малки групи:</vt:lpstr>
      <vt:lpstr>Други форми на обучение</vt:lpstr>
      <vt:lpstr>Други форми на обучение/контрол</vt:lpstr>
      <vt:lpstr>Лекция - същност</vt:lpstr>
      <vt:lpstr>Лекция - видове</vt:lpstr>
      <vt:lpstr>Семинар</vt:lpstr>
      <vt:lpstr>Учебна практика - характеристики</vt:lpstr>
      <vt:lpstr>Учебна практика - характеристики</vt:lpstr>
      <vt:lpstr>Учебна практика - функции</vt:lpstr>
      <vt:lpstr>Преддипломен стаж</vt:lpstr>
      <vt:lpstr>Преддипломен стаж - функции </vt:lpstr>
      <vt:lpstr>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ПРЕДМЕТ, ЦЕЛ И ЗАДАЧИ НА МЕТОДИКА НА ПРЕПОВАДАВАТО</dc:title>
  <dc:creator>PC</dc:creator>
  <cp:lastModifiedBy>Lenovo</cp:lastModifiedBy>
  <cp:revision>100</cp:revision>
  <dcterms:created xsi:type="dcterms:W3CDTF">2014-08-21T06:14:56Z</dcterms:created>
  <dcterms:modified xsi:type="dcterms:W3CDTF">2020-05-02T04:20:52Z</dcterms:modified>
</cp:coreProperties>
</file>