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91" r:id="rId2"/>
    <p:sldId id="267" r:id="rId3"/>
    <p:sldId id="268" r:id="rId4"/>
    <p:sldId id="269" r:id="rId5"/>
    <p:sldId id="319" r:id="rId6"/>
    <p:sldId id="320" r:id="rId7"/>
    <p:sldId id="303" r:id="rId8"/>
    <p:sldId id="318" r:id="rId9"/>
    <p:sldId id="354" r:id="rId10"/>
    <p:sldId id="356" r:id="rId11"/>
    <p:sldId id="357" r:id="rId12"/>
    <p:sldId id="355" r:id="rId13"/>
    <p:sldId id="270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32" autoAdjust="0"/>
  </p:normalViewPr>
  <p:slideViewPr>
    <p:cSldViewPr>
      <p:cViewPr varScale="1">
        <p:scale>
          <a:sx n="70" d="100"/>
          <a:sy n="70" d="100"/>
        </p:scale>
        <p:origin x="11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F92A95-0B48-458B-A39D-21D52C45365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EC6FE08-6AA4-415A-AA27-AD1CA2947039}">
      <dgm:prSet phldrT="[Text]" custT="1"/>
      <dgm:spPr>
        <a:xfrm>
          <a:off x="1685" y="629977"/>
          <a:ext cx="2177728" cy="873645"/>
        </a:xfr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bg-BG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Здравословна и безопасна училищна среда</a:t>
          </a:r>
          <a:endParaRPr lang="bg-BG" sz="28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63FE2C60-619D-4A45-B97C-0675D2657F91}" type="parTrans" cxnId="{2EAE897A-2EF3-4D9A-9F41-8E9FC9D995F8}">
      <dgm:prSet/>
      <dgm:spPr/>
      <dgm:t>
        <a:bodyPr/>
        <a:lstStyle/>
        <a:p>
          <a:endParaRPr lang="bg-BG"/>
        </a:p>
      </dgm:t>
    </dgm:pt>
    <dgm:pt modelId="{4327F58D-63EC-4708-8122-DED38ACA75B3}" type="sibTrans" cxnId="{2EAE897A-2EF3-4D9A-9F41-8E9FC9D995F8}">
      <dgm:prSet/>
      <dgm:spPr/>
      <dgm:t>
        <a:bodyPr/>
        <a:lstStyle/>
        <a:p>
          <a:endParaRPr lang="bg-BG"/>
        </a:p>
      </dgm:t>
    </dgm:pt>
    <dgm:pt modelId="{E3EAA892-F76F-49A5-854D-84B64139F62F}">
      <dgm:prSet phldrT="[Text]" custT="1"/>
      <dgm:spPr>
        <a:xfrm>
          <a:off x="3559604" y="415800"/>
          <a:ext cx="1983945" cy="657788"/>
        </a:xfr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bg-BG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Физическа среда</a:t>
          </a:r>
          <a:endParaRPr lang="bg-BG" sz="28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F4A34053-5CD1-4EA5-924F-B96A1F261512}" type="parTrans" cxnId="{845120A4-0B20-48C2-A82E-04710F351826}">
      <dgm:prSet/>
      <dgm:spPr>
        <a:xfrm rot="20811816">
          <a:off x="2160870" y="833061"/>
          <a:ext cx="1417278" cy="145371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bg-BG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0C44BDB-BBE6-468C-888C-664741D0B52C}" type="sibTrans" cxnId="{845120A4-0B20-48C2-A82E-04710F351826}">
      <dgm:prSet/>
      <dgm:spPr/>
      <dgm:t>
        <a:bodyPr/>
        <a:lstStyle/>
        <a:p>
          <a:endParaRPr lang="bg-BG"/>
        </a:p>
      </dgm:t>
    </dgm:pt>
    <dgm:pt modelId="{7459F7D1-1A25-44F9-BC55-F2BB3A9B1303}">
      <dgm:prSet phldrT="[Text]" custT="1"/>
      <dgm:spPr>
        <a:xfrm>
          <a:off x="3557919" y="1209544"/>
          <a:ext cx="1971745" cy="630769"/>
        </a:xfr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bg-BG" sz="2800" b="1" dirty="0" err="1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Психо-емоционална</a:t>
          </a:r>
          <a:r>
            <a:rPr lang="bg-BG" sz="28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и социална среда</a:t>
          </a:r>
          <a:endParaRPr lang="bg-BG" sz="2800" b="1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5C80BA88-6067-4A6C-AB94-58C5596D011A}" type="parTrans" cxnId="{CD47980F-7D80-4DD3-A3DF-746C0816A6FB}">
      <dgm:prSet/>
      <dgm:spPr>
        <a:xfrm rot="1103015">
          <a:off x="2142347" y="1223179"/>
          <a:ext cx="1452638" cy="145371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bg-BG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C42C02D-2166-4328-9F39-4EF22C0F21A6}" type="sibTrans" cxnId="{CD47980F-7D80-4DD3-A3DF-746C0816A6FB}">
      <dgm:prSet/>
      <dgm:spPr/>
      <dgm:t>
        <a:bodyPr/>
        <a:lstStyle/>
        <a:p>
          <a:endParaRPr lang="bg-BG"/>
        </a:p>
      </dgm:t>
    </dgm:pt>
    <dgm:pt modelId="{DDD7B23E-BB19-4ADB-B488-A5C0B8097473}" type="pres">
      <dgm:prSet presAssocID="{45F92A95-0B48-458B-A39D-21D52C45365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AD0C5558-3AFA-42BA-A9DD-C39FFB338097}" type="pres">
      <dgm:prSet presAssocID="{FEC6FE08-6AA4-415A-AA27-AD1CA2947039}" presName="root1" presStyleCnt="0"/>
      <dgm:spPr/>
    </dgm:pt>
    <dgm:pt modelId="{591E087B-2DFF-4065-AC24-068ABD206E93}" type="pres">
      <dgm:prSet presAssocID="{FEC6FE08-6AA4-415A-AA27-AD1CA2947039}" presName="LevelOneTextNode" presStyleLbl="node0" presStyleIdx="0" presStyleCnt="1" custScaleX="80747" custScaleY="108044" custLinFactNeighborX="-58" custLinFactNeighborY="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bg-BG"/>
        </a:p>
      </dgm:t>
    </dgm:pt>
    <dgm:pt modelId="{E1D03694-BF3E-4BCC-9350-A8FDC59061E8}" type="pres">
      <dgm:prSet presAssocID="{FEC6FE08-6AA4-415A-AA27-AD1CA2947039}" presName="level2hierChild" presStyleCnt="0"/>
      <dgm:spPr/>
    </dgm:pt>
    <dgm:pt modelId="{0A212742-61E9-4215-8E27-94F4408D2D4B}" type="pres">
      <dgm:prSet presAssocID="{F4A34053-5CD1-4EA5-924F-B96A1F261512}" presName="conn2-1" presStyleLbl="parChTrans1D2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72685"/>
              </a:moveTo>
              <a:lnTo>
                <a:pt x="1417278" y="72685"/>
              </a:lnTo>
            </a:path>
          </a:pathLst>
        </a:custGeom>
      </dgm:spPr>
      <dgm:t>
        <a:bodyPr/>
        <a:lstStyle/>
        <a:p>
          <a:endParaRPr lang="bg-BG"/>
        </a:p>
      </dgm:t>
    </dgm:pt>
    <dgm:pt modelId="{A0322279-269B-4DA7-B15D-58E26C7D16DE}" type="pres">
      <dgm:prSet presAssocID="{F4A34053-5CD1-4EA5-924F-B96A1F261512}" presName="connTx" presStyleLbl="parChTrans1D2" presStyleIdx="0" presStyleCnt="2"/>
      <dgm:spPr/>
      <dgm:t>
        <a:bodyPr/>
        <a:lstStyle/>
        <a:p>
          <a:endParaRPr lang="bg-BG"/>
        </a:p>
      </dgm:t>
    </dgm:pt>
    <dgm:pt modelId="{00C8F103-7858-4C70-85B5-DB4973CA0185}" type="pres">
      <dgm:prSet presAssocID="{E3EAA892-F76F-49A5-854D-84B64139F62F}" presName="root2" presStyleCnt="0"/>
      <dgm:spPr/>
    </dgm:pt>
    <dgm:pt modelId="{183C33C4-560E-40A7-A502-AFDE27E59D74}" type="pres">
      <dgm:prSet presAssocID="{E3EAA892-F76F-49A5-854D-84B64139F62F}" presName="LevelTwoTextNode" presStyleLbl="node2" presStyleIdx="0" presStyleCnt="2" custScaleX="77899" custScaleY="90803" custLinFactNeighborX="3717" custLinFactNeighborY="7110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bg-BG"/>
        </a:p>
      </dgm:t>
    </dgm:pt>
    <dgm:pt modelId="{DD76ED5F-D7C4-46CE-85DA-84B261574E0A}" type="pres">
      <dgm:prSet presAssocID="{E3EAA892-F76F-49A5-854D-84B64139F62F}" presName="level3hierChild" presStyleCnt="0"/>
      <dgm:spPr/>
    </dgm:pt>
    <dgm:pt modelId="{AAC531E5-2347-4D03-BC00-A1ABE8E94BED}" type="pres">
      <dgm:prSet presAssocID="{5C80BA88-6067-4A6C-AB94-58C5596D011A}" presName="conn2-1" presStyleLbl="parChTrans1D2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72685"/>
              </a:moveTo>
              <a:lnTo>
                <a:pt x="1452638" y="72685"/>
              </a:lnTo>
            </a:path>
          </a:pathLst>
        </a:custGeom>
      </dgm:spPr>
      <dgm:t>
        <a:bodyPr/>
        <a:lstStyle/>
        <a:p>
          <a:endParaRPr lang="bg-BG"/>
        </a:p>
      </dgm:t>
    </dgm:pt>
    <dgm:pt modelId="{8236E503-86B4-45C3-853D-DD77D0B5E7A9}" type="pres">
      <dgm:prSet presAssocID="{5C80BA88-6067-4A6C-AB94-58C5596D011A}" presName="connTx" presStyleLbl="parChTrans1D2" presStyleIdx="1" presStyleCnt="2"/>
      <dgm:spPr/>
      <dgm:t>
        <a:bodyPr/>
        <a:lstStyle/>
        <a:p>
          <a:endParaRPr lang="bg-BG"/>
        </a:p>
      </dgm:t>
    </dgm:pt>
    <dgm:pt modelId="{FE23BF2E-FF69-4B78-B92B-F4B3F25D379D}" type="pres">
      <dgm:prSet presAssocID="{7459F7D1-1A25-44F9-BC55-F2BB3A9B1303}" presName="root2" presStyleCnt="0"/>
      <dgm:spPr/>
    </dgm:pt>
    <dgm:pt modelId="{7597CD71-C746-45D2-8399-7806FE4AD533}" type="pres">
      <dgm:prSet presAssocID="{7459F7D1-1A25-44F9-BC55-F2BB3A9B1303}" presName="LevelTwoTextNode" presStyleLbl="node2" presStyleIdx="1" presStyleCnt="2" custScaleX="79220" custScaleY="82274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bg-BG"/>
        </a:p>
      </dgm:t>
    </dgm:pt>
    <dgm:pt modelId="{983CC35F-831B-457C-86EB-9CC9095FBF12}" type="pres">
      <dgm:prSet presAssocID="{7459F7D1-1A25-44F9-BC55-F2BB3A9B1303}" presName="level3hierChild" presStyleCnt="0"/>
      <dgm:spPr/>
    </dgm:pt>
  </dgm:ptLst>
  <dgm:cxnLst>
    <dgm:cxn modelId="{B06CB836-7968-4EB1-B2E8-4942A16EB2F1}" type="presOf" srcId="{7459F7D1-1A25-44F9-BC55-F2BB3A9B1303}" destId="{7597CD71-C746-45D2-8399-7806FE4AD533}" srcOrd="0" destOrd="0" presId="urn:microsoft.com/office/officeart/2005/8/layout/hierarchy2"/>
    <dgm:cxn modelId="{2EAE897A-2EF3-4D9A-9F41-8E9FC9D995F8}" srcId="{45F92A95-0B48-458B-A39D-21D52C453652}" destId="{FEC6FE08-6AA4-415A-AA27-AD1CA2947039}" srcOrd="0" destOrd="0" parTransId="{63FE2C60-619D-4A45-B97C-0675D2657F91}" sibTransId="{4327F58D-63EC-4708-8122-DED38ACA75B3}"/>
    <dgm:cxn modelId="{D7D30D07-8C53-47B3-A557-FFC6D7AC08E2}" type="presOf" srcId="{5C80BA88-6067-4A6C-AB94-58C5596D011A}" destId="{AAC531E5-2347-4D03-BC00-A1ABE8E94BED}" srcOrd="0" destOrd="0" presId="urn:microsoft.com/office/officeart/2005/8/layout/hierarchy2"/>
    <dgm:cxn modelId="{845120A4-0B20-48C2-A82E-04710F351826}" srcId="{FEC6FE08-6AA4-415A-AA27-AD1CA2947039}" destId="{E3EAA892-F76F-49A5-854D-84B64139F62F}" srcOrd="0" destOrd="0" parTransId="{F4A34053-5CD1-4EA5-924F-B96A1F261512}" sibTransId="{10C44BDB-BBE6-468C-888C-664741D0B52C}"/>
    <dgm:cxn modelId="{1D37872F-3FC1-49E1-96D1-8ED4B50DE401}" type="presOf" srcId="{45F92A95-0B48-458B-A39D-21D52C453652}" destId="{DDD7B23E-BB19-4ADB-B488-A5C0B8097473}" srcOrd="0" destOrd="0" presId="urn:microsoft.com/office/officeart/2005/8/layout/hierarchy2"/>
    <dgm:cxn modelId="{B518A825-D078-4784-A123-21FC1C7125ED}" type="presOf" srcId="{F4A34053-5CD1-4EA5-924F-B96A1F261512}" destId="{A0322279-269B-4DA7-B15D-58E26C7D16DE}" srcOrd="1" destOrd="0" presId="urn:microsoft.com/office/officeart/2005/8/layout/hierarchy2"/>
    <dgm:cxn modelId="{87407EF4-CFDE-4343-8A2F-F1C09768E188}" type="presOf" srcId="{FEC6FE08-6AA4-415A-AA27-AD1CA2947039}" destId="{591E087B-2DFF-4065-AC24-068ABD206E93}" srcOrd="0" destOrd="0" presId="urn:microsoft.com/office/officeart/2005/8/layout/hierarchy2"/>
    <dgm:cxn modelId="{810C07FE-E443-4DCA-9BC0-A18B1B542CB5}" type="presOf" srcId="{5C80BA88-6067-4A6C-AB94-58C5596D011A}" destId="{8236E503-86B4-45C3-853D-DD77D0B5E7A9}" srcOrd="1" destOrd="0" presId="urn:microsoft.com/office/officeart/2005/8/layout/hierarchy2"/>
    <dgm:cxn modelId="{CD47980F-7D80-4DD3-A3DF-746C0816A6FB}" srcId="{FEC6FE08-6AA4-415A-AA27-AD1CA2947039}" destId="{7459F7D1-1A25-44F9-BC55-F2BB3A9B1303}" srcOrd="1" destOrd="0" parTransId="{5C80BA88-6067-4A6C-AB94-58C5596D011A}" sibTransId="{4C42C02D-2166-4328-9F39-4EF22C0F21A6}"/>
    <dgm:cxn modelId="{029BF101-CD32-43BB-9E61-A010FC725A98}" type="presOf" srcId="{F4A34053-5CD1-4EA5-924F-B96A1F261512}" destId="{0A212742-61E9-4215-8E27-94F4408D2D4B}" srcOrd="0" destOrd="0" presId="urn:microsoft.com/office/officeart/2005/8/layout/hierarchy2"/>
    <dgm:cxn modelId="{8A5C2044-EAB9-48AA-A628-3E4819C44041}" type="presOf" srcId="{E3EAA892-F76F-49A5-854D-84B64139F62F}" destId="{183C33C4-560E-40A7-A502-AFDE27E59D74}" srcOrd="0" destOrd="0" presId="urn:microsoft.com/office/officeart/2005/8/layout/hierarchy2"/>
    <dgm:cxn modelId="{3478223D-D1EB-47E2-A64D-44454CDFA7EE}" type="presParOf" srcId="{DDD7B23E-BB19-4ADB-B488-A5C0B8097473}" destId="{AD0C5558-3AFA-42BA-A9DD-C39FFB338097}" srcOrd="0" destOrd="0" presId="urn:microsoft.com/office/officeart/2005/8/layout/hierarchy2"/>
    <dgm:cxn modelId="{954F747F-DE0C-4013-8A53-AE28AD28E9CB}" type="presParOf" srcId="{AD0C5558-3AFA-42BA-A9DD-C39FFB338097}" destId="{591E087B-2DFF-4065-AC24-068ABD206E93}" srcOrd="0" destOrd="0" presId="urn:microsoft.com/office/officeart/2005/8/layout/hierarchy2"/>
    <dgm:cxn modelId="{EABC2A23-9242-4C3E-ADEE-0F6541268932}" type="presParOf" srcId="{AD0C5558-3AFA-42BA-A9DD-C39FFB338097}" destId="{E1D03694-BF3E-4BCC-9350-A8FDC59061E8}" srcOrd="1" destOrd="0" presId="urn:microsoft.com/office/officeart/2005/8/layout/hierarchy2"/>
    <dgm:cxn modelId="{B2770B43-34FA-43A3-9F1E-8E527A81AB5D}" type="presParOf" srcId="{E1D03694-BF3E-4BCC-9350-A8FDC59061E8}" destId="{0A212742-61E9-4215-8E27-94F4408D2D4B}" srcOrd="0" destOrd="0" presId="urn:microsoft.com/office/officeart/2005/8/layout/hierarchy2"/>
    <dgm:cxn modelId="{AD6CA00D-670E-4053-A597-82A5790B93DC}" type="presParOf" srcId="{0A212742-61E9-4215-8E27-94F4408D2D4B}" destId="{A0322279-269B-4DA7-B15D-58E26C7D16DE}" srcOrd="0" destOrd="0" presId="urn:microsoft.com/office/officeart/2005/8/layout/hierarchy2"/>
    <dgm:cxn modelId="{4096EF65-D61D-4798-9B42-218CEE316018}" type="presParOf" srcId="{E1D03694-BF3E-4BCC-9350-A8FDC59061E8}" destId="{00C8F103-7858-4C70-85B5-DB4973CA0185}" srcOrd="1" destOrd="0" presId="urn:microsoft.com/office/officeart/2005/8/layout/hierarchy2"/>
    <dgm:cxn modelId="{F9ABC4EB-4523-4604-9D8A-D04B022A7CC1}" type="presParOf" srcId="{00C8F103-7858-4C70-85B5-DB4973CA0185}" destId="{183C33C4-560E-40A7-A502-AFDE27E59D74}" srcOrd="0" destOrd="0" presId="urn:microsoft.com/office/officeart/2005/8/layout/hierarchy2"/>
    <dgm:cxn modelId="{C47F618E-CA3F-4757-B1DB-A5250A4244D6}" type="presParOf" srcId="{00C8F103-7858-4C70-85B5-DB4973CA0185}" destId="{DD76ED5F-D7C4-46CE-85DA-84B261574E0A}" srcOrd="1" destOrd="0" presId="urn:microsoft.com/office/officeart/2005/8/layout/hierarchy2"/>
    <dgm:cxn modelId="{B75087D9-6EA7-497E-9368-A9509CE11B7B}" type="presParOf" srcId="{E1D03694-BF3E-4BCC-9350-A8FDC59061E8}" destId="{AAC531E5-2347-4D03-BC00-A1ABE8E94BED}" srcOrd="2" destOrd="0" presId="urn:microsoft.com/office/officeart/2005/8/layout/hierarchy2"/>
    <dgm:cxn modelId="{0728CFD5-3274-4C74-A0A5-AF8D6093A198}" type="presParOf" srcId="{AAC531E5-2347-4D03-BC00-A1ABE8E94BED}" destId="{8236E503-86B4-45C3-853D-DD77D0B5E7A9}" srcOrd="0" destOrd="0" presId="urn:microsoft.com/office/officeart/2005/8/layout/hierarchy2"/>
    <dgm:cxn modelId="{67946B79-E757-40AC-AA3E-8E204C9497DD}" type="presParOf" srcId="{E1D03694-BF3E-4BCC-9350-A8FDC59061E8}" destId="{FE23BF2E-FF69-4B78-B92B-F4B3F25D379D}" srcOrd="3" destOrd="0" presId="urn:microsoft.com/office/officeart/2005/8/layout/hierarchy2"/>
    <dgm:cxn modelId="{FFCDF0F7-0C31-47F2-8676-9FF0785D1F46}" type="presParOf" srcId="{FE23BF2E-FF69-4B78-B92B-F4B3F25D379D}" destId="{7597CD71-C746-45D2-8399-7806FE4AD533}" srcOrd="0" destOrd="0" presId="urn:microsoft.com/office/officeart/2005/8/layout/hierarchy2"/>
    <dgm:cxn modelId="{C07C6AC9-18D7-4533-BDEE-822D29FB92D1}" type="presParOf" srcId="{FE23BF2E-FF69-4B78-B92B-F4B3F25D379D}" destId="{983CC35F-831B-457C-86EB-9CC9095FBF1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E087B-2DFF-4065-AC24-068ABD206E93}">
      <dsp:nvSpPr>
        <dsp:cNvPr id="0" name=""/>
        <dsp:cNvSpPr/>
      </dsp:nvSpPr>
      <dsp:spPr>
        <a:xfrm>
          <a:off x="0" y="1224138"/>
          <a:ext cx="2906022" cy="1944210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Здравословна и безопасна училищна среда</a:t>
          </a:r>
          <a:endParaRPr lang="bg-BG" sz="28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56944" y="1281082"/>
        <a:ext cx="2792134" cy="1830322"/>
      </dsp:txXfrm>
    </dsp:sp>
    <dsp:sp modelId="{0A212742-61E9-4215-8E27-94F4408D2D4B}">
      <dsp:nvSpPr>
        <dsp:cNvPr id="0" name=""/>
        <dsp:cNvSpPr/>
      </dsp:nvSpPr>
      <dsp:spPr>
        <a:xfrm rot="20003080">
          <a:off x="2817647" y="1785742"/>
          <a:ext cx="1668003" cy="73740"/>
        </a:xfrm>
        <a:custGeom>
          <a:avLst/>
          <a:gdLst/>
          <a:ahLst/>
          <a:cxnLst/>
          <a:rect l="0" t="0" r="0" b="0"/>
          <a:pathLst>
            <a:path>
              <a:moveTo>
                <a:pt x="0" y="72685"/>
              </a:moveTo>
              <a:lnTo>
                <a:pt x="1417278" y="7268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609948" y="1780912"/>
        <a:ext cx="83400" cy="83400"/>
      </dsp:txXfrm>
    </dsp:sp>
    <dsp:sp modelId="{183C33C4-560E-40A7-A502-AFDE27E59D74}">
      <dsp:nvSpPr>
        <dsp:cNvPr id="0" name=""/>
        <dsp:cNvSpPr/>
      </dsp:nvSpPr>
      <dsp:spPr>
        <a:xfrm>
          <a:off x="4397274" y="631998"/>
          <a:ext cx="2803525" cy="1633965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Физическа среда</a:t>
          </a:r>
          <a:endParaRPr lang="bg-BG" sz="28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4445131" y="679855"/>
        <a:ext cx="2707811" cy="1538251"/>
      </dsp:txXfrm>
    </dsp:sp>
    <dsp:sp modelId="{AAC531E5-2347-4D03-BC00-A1ABE8E94BED}">
      <dsp:nvSpPr>
        <dsp:cNvPr id="0" name=""/>
        <dsp:cNvSpPr/>
      </dsp:nvSpPr>
      <dsp:spPr>
        <a:xfrm rot="2006252">
          <a:off x="2763054" y="2635344"/>
          <a:ext cx="1727576" cy="73740"/>
        </a:xfrm>
        <a:custGeom>
          <a:avLst/>
          <a:gdLst/>
          <a:ahLst/>
          <a:cxnLst/>
          <a:rect l="0" t="0" r="0" b="0"/>
          <a:pathLst>
            <a:path>
              <a:moveTo>
                <a:pt x="0" y="72685"/>
              </a:moveTo>
              <a:lnTo>
                <a:pt x="1452638" y="72685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583653" y="2629025"/>
        <a:ext cx="86378" cy="86378"/>
      </dsp:txXfrm>
    </dsp:sp>
    <dsp:sp modelId="{7597CD71-C746-45D2-8399-7806FE4AD533}">
      <dsp:nvSpPr>
        <dsp:cNvPr id="0" name=""/>
        <dsp:cNvSpPr/>
      </dsp:nvSpPr>
      <dsp:spPr>
        <a:xfrm>
          <a:off x="4347662" y="2407941"/>
          <a:ext cx="2851067" cy="148048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err="1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Психо-емоционална</a:t>
          </a:r>
          <a:r>
            <a:rPr lang="bg-BG" sz="2800" b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и социална среда</a:t>
          </a:r>
          <a:endParaRPr lang="bg-BG" sz="2800" b="1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4391024" y="2451303"/>
        <a:ext cx="2764343" cy="1393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0CAA0-8567-41EE-B104-491073510F63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CCA65-06C1-4D68-B1DF-D07F78A466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547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CB580BA-EB5E-4575-8092-E2162F37C277}" type="datetimeFigureOut">
              <a:rPr lang="bg-BG" smtClean="0"/>
              <a:t>22.3.2020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125C014-8FFB-4AAD-B470-BADC88FA8BA4}" type="slidenum">
              <a:rPr lang="bg-BG" smtClean="0"/>
              <a:t>‹#›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89856" y="2446048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bg-BG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ЗДРАВОСЛОВНА УЧИЛИЩНА СРЕДА </a:t>
            </a:r>
            <a:r>
              <a:rPr lang="bg-BG" b="1" dirty="0">
                <a:cs typeface="Arial" panose="020B0604020202020204" pitchFamily="34" charset="0"/>
              </a:rPr>
              <a:t/>
            </a:r>
            <a:br>
              <a:rPr lang="bg-BG" b="1" dirty="0">
                <a:cs typeface="Arial" panose="020B0604020202020204" pitchFamily="34" charset="0"/>
              </a:rPr>
            </a:b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475656" y="4200996"/>
            <a:ext cx="6400800" cy="147320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cs typeface="Arial" panose="020B0604020202020204" pitchFamily="34" charset="0"/>
              </a:rPr>
              <a:t>Доц. д-р Стела Георгиева, </a:t>
            </a:r>
            <a:r>
              <a:rPr lang="bg-BG" altLang="bg-BG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дм</a:t>
            </a:r>
            <a:endParaRPr lang="bg-BG" altLang="bg-BG" sz="2400" i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bg-BG" altLang="bg-BG" sz="2400" i="1" dirty="0">
                <a:solidFill>
                  <a:schemeClr val="tx2"/>
                </a:solidFill>
                <a:cs typeface="Arial" panose="020B0604020202020204" pitchFamily="34" charset="0"/>
              </a:rPr>
              <a:t>Катедра „</a:t>
            </a:r>
            <a:r>
              <a:rPr lang="bg-BG" altLang="bg-BG" sz="2400" i="1" dirty="0" err="1">
                <a:solidFill>
                  <a:schemeClr val="tx2"/>
                </a:solidFill>
                <a:cs typeface="Arial" panose="020B0604020202020204" pitchFamily="34" charset="0"/>
              </a:rPr>
              <a:t>Общественоздравни</a:t>
            </a:r>
            <a:r>
              <a:rPr lang="bg-BG" altLang="bg-BG" sz="2400" i="1" dirty="0">
                <a:solidFill>
                  <a:schemeClr val="tx2"/>
                </a:solidFill>
                <a:cs typeface="Arial" panose="020B0604020202020204" pitchFamily="34" charset="0"/>
              </a:rPr>
              <a:t> науки“</a:t>
            </a:r>
          </a:p>
          <a:p>
            <a:endParaRPr lang="bg-BG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627784" y="188640"/>
            <a:ext cx="637220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bg-BG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 УНИВЕРСИТЕТ – ПЛЕВЕН</a:t>
            </a:r>
          </a:p>
          <a:p>
            <a:pPr algn="ctr">
              <a:defRPr/>
            </a:pP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ФАКУЛТЕТ „ОБЩЕСТВЕНО ЗДРАВЕ“</a:t>
            </a:r>
            <a:endParaRPr lang="en-US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ЦЕНТЪР </a:t>
            </a:r>
            <a:r>
              <a:rPr lang="bg-BG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ЗА ДИСТАНЦИОННО ОБУЧЕНИЕ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495983"/>
              </p:ext>
            </p:extLst>
          </p:nvPr>
        </p:nvGraphicFramePr>
        <p:xfrm>
          <a:off x="509587" y="324396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" y="324396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авоъгълник 5"/>
          <p:cNvSpPr/>
          <p:nvPr/>
        </p:nvSpPr>
        <p:spPr>
          <a:xfrm>
            <a:off x="509587" y="1483752"/>
            <a:ext cx="159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b="1" dirty="0">
                <a:latin typeface="Arial" panose="020B0604020202020204" pitchFamily="34" charset="0"/>
                <a:cs typeface="Arial" panose="020B0604020202020204" pitchFamily="34" charset="0"/>
              </a:rPr>
              <a:t>ЛЕКЦИЯ </a:t>
            </a:r>
            <a:r>
              <a:rPr lang="bg-BG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№2</a:t>
            </a:r>
            <a:endParaRPr lang="bg-BG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08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Постигането на психично и социално благополучие</a:t>
            </a: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 </a:t>
            </a:r>
            <a:r>
              <a:rPr lang="bg-BG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резистентност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към рискова социална среда и намалява вероятността за усвояване на рисково поведение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ъздава нагласата за реализиране на здравословни избори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овишава вероятността за по-добра академична изява и реализиране на творческия потенциал</a:t>
            </a:r>
          </a:p>
          <a:p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социира се с по-нисък риск за отпадане от училище</a:t>
            </a:r>
          </a:p>
          <a:p>
            <a:pPr marL="0" indent="0">
              <a:buNone/>
            </a:pPr>
            <a:endPara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Грижа за психичното здраве</a:t>
            </a:r>
          </a:p>
        </p:txBody>
      </p:sp>
    </p:spTree>
    <p:extLst>
      <p:ext uri="{BB962C8B-B14F-4D97-AF65-F5344CB8AC3E}">
        <p14:creationId xmlns:p14="http://schemas.microsoft.com/office/powerpoint/2010/main" val="1396387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Проучвания показват, че: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20% от децата в училищна възраст проявят признаци на психично, емоционално и социално неблагополучие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10% от тях са средни до тежки разстройства и се нуждаят от специализирана психологическа помощ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Грижа за психичното здраве</a:t>
            </a:r>
          </a:p>
        </p:txBody>
      </p:sp>
    </p:spTree>
    <p:extLst>
      <p:ext uri="{BB962C8B-B14F-4D97-AF65-F5344CB8AC3E}">
        <p14:creationId xmlns:p14="http://schemas.microsoft.com/office/powerpoint/2010/main" val="2079142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Картина 6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928992" cy="56166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259632" y="6093296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Фиг. Потребности и организиране на грижата за психичното здраве и благополучие в училище</a:t>
            </a:r>
            <a:endParaRPr lang="bg-BG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532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Добри практики за поддържане на здравословна училищна среда:</a:t>
            </a: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 на система за мониторинг на факторите на средата</a:t>
            </a: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Идентифициране на възникнали потребности</a:t>
            </a: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Определяне на ресурси за справяне</a:t>
            </a: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Съставяне на план за поддръжка и своевременно отстраняване на възникнали проблеми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Съобразяване на учебната програма с информационните потребности и възможности на учениците</a:t>
            </a: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Добра организация на работното време</a:t>
            </a:r>
          </a:p>
          <a:p>
            <a:endPara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33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3096344"/>
          </a:xfrm>
        </p:spPr>
        <p:txBody>
          <a:bodyPr>
            <a:noAutofit/>
          </a:bodyPr>
          <a:lstStyle/>
          <a:p>
            <a:r>
              <a:rPr lang="bg-BG" sz="4800" dirty="0" smtClean="0"/>
              <a:t>Здравословната училищна среда като елемент на промоцията на здравето в училище</a:t>
            </a:r>
            <a:endParaRPr lang="bg-BG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3645024"/>
            <a:ext cx="84969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  <a:p>
            <a:pPr algn="ctr"/>
            <a:r>
              <a:rPr lang="bg-BG" sz="32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Училището трябва да бъде привлекателно място за учене, работа и прекарване на свободното време</a:t>
            </a:r>
            <a:endParaRPr lang="bg-BG" sz="32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0469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114384"/>
          </a:xfrm>
        </p:spPr>
        <p:txBody>
          <a:bodyPr>
            <a:noAutofit/>
          </a:bodyPr>
          <a:lstStyle/>
          <a:p>
            <a:r>
              <a:rPr lang="bg-BG" sz="5400" dirty="0" smtClean="0"/>
              <a:t>Елементи на училищната среда</a:t>
            </a:r>
            <a:endParaRPr lang="bg-BG" sz="5400" dirty="0"/>
          </a:p>
        </p:txBody>
      </p:sp>
      <p:graphicFrame>
        <p:nvGraphicFramePr>
          <p:cNvPr id="4" name="Diagram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079919"/>
              </p:ext>
            </p:extLst>
          </p:nvPr>
        </p:nvGraphicFramePr>
        <p:xfrm>
          <a:off x="1043608" y="2060848"/>
          <a:ext cx="72008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571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988840"/>
            <a:ext cx="8640960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Поддържането на архитектурната и природната среда в съответствие на съвременните хигиенни стандарти е първото условие за позитивна асоциация с престоя и работата в училище.</a:t>
            </a:r>
          </a:p>
          <a:p>
            <a:pPr marL="0" indent="0">
              <a:buNone/>
            </a:pPr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Физическата среда се отнася до:</a:t>
            </a:r>
          </a:p>
          <a:p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Състояние и местоположение на сградите</a:t>
            </a:r>
          </a:p>
          <a:p>
            <a:r>
              <a:rPr lang="bg-BG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Състояние на пространствата около 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тях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озеленяване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5400" dirty="0" smtClean="0"/>
              <a:t>Физическа среда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2945851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988840"/>
            <a:ext cx="8640960" cy="4392488"/>
          </a:xfrm>
        </p:spPr>
        <p:txBody>
          <a:bodyPr>
            <a:normAutofit/>
          </a:bodyPr>
          <a:lstStyle/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Състояние на училищния двор и площадките за игра, безопасност на съоръженията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 фактори на средата – температура, осветеност, влажност, вентилация, шум</a:t>
            </a:r>
          </a:p>
          <a:p>
            <a:r>
              <a:rPr lang="bg-BG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Ергономична мебелировка</a:t>
            </a:r>
            <a:endParaRPr lang="bg-BG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5400" dirty="0" smtClean="0"/>
              <a:t>Физическа среда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262437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2565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Психосоциалният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климат в училище влияе на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сихичното и социално благополучие на учениците:</a:t>
            </a: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Изгражда се чувство за принадлежност 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към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общността,</a:t>
            </a:r>
            <a:r>
              <a:rPr lang="bg-BG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съзнават собствената си значимост 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нея</a:t>
            </a: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 се чувство за сигурност, социална подкрепа, защита от дискриминация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всякакви признаци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Улеснява се социално съзряване и придобиване на социален опит – намаляване на проблемите свързани с разминаването на физическото и социално съзряване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Приобщаване към училищните дейности – желание за творческа изява, за участие при поставяне на колективни задачи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/>
          </a:bodyPr>
          <a:lstStyle/>
          <a:p>
            <a:r>
              <a:rPr lang="bg-BG" sz="5400" dirty="0" err="1" smtClean="0"/>
              <a:t>Психо-социална</a:t>
            </a:r>
            <a:r>
              <a:rPr lang="bg-BG" sz="5400" dirty="0" smtClean="0"/>
              <a:t> среда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3876774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1" cy="4320480"/>
          </a:xfrm>
        </p:spPr>
        <p:txBody>
          <a:bodyPr>
            <a:normAutofit/>
          </a:bodyPr>
          <a:lstStyle/>
          <a:p>
            <a:pPr lvl="0">
              <a:buClr>
                <a:srgbClr val="31B6FD"/>
              </a:buClr>
            </a:pPr>
            <a:r>
              <a:rPr lang="bg-BG" sz="28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bg-BG" sz="28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становяване </a:t>
            </a:r>
            <a:r>
              <a:rPr lang="bg-BG" sz="28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bg-BG" sz="28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хармонични междуличностни взаимоотношения, </a:t>
            </a:r>
            <a:r>
              <a:rPr lang="bg-BG" sz="28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удовлетворяващи </a:t>
            </a:r>
            <a:r>
              <a:rPr lang="bg-BG" sz="28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всички </a:t>
            </a:r>
            <a:r>
              <a:rPr lang="bg-BG" sz="28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страни в </a:t>
            </a:r>
            <a:r>
              <a:rPr lang="bg-BG" sz="28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общуването</a:t>
            </a:r>
          </a:p>
          <a:p>
            <a:pPr lvl="0">
              <a:buClr>
                <a:srgbClr val="31B6FD"/>
              </a:buClr>
            </a:pPr>
            <a:r>
              <a:rPr lang="bg-BG" sz="28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Създаване на приятелства</a:t>
            </a:r>
            <a:endParaRPr lang="en-US" sz="2800" dirty="0" smtClean="0">
              <a:solidFill>
                <a:srgbClr val="073E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1B6FD"/>
              </a:buClr>
            </a:pPr>
            <a:r>
              <a:rPr lang="bg-BG" sz="28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Намаляване на агресията</a:t>
            </a:r>
            <a:endParaRPr lang="en-US" sz="2800" dirty="0">
              <a:solidFill>
                <a:srgbClr val="073E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1B6FD"/>
              </a:buClr>
            </a:pPr>
            <a:r>
              <a:rPr lang="bg-BG" sz="26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Подобряване на академичните постижения </a:t>
            </a:r>
            <a:r>
              <a:rPr lang="bg-BG" sz="26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bg-BG" sz="2600" dirty="0" smtClean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цялостното </a:t>
            </a:r>
            <a:r>
              <a:rPr lang="bg-BG" sz="2600" dirty="0">
                <a:solidFill>
                  <a:srgbClr val="073E8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представяне.</a:t>
            </a:r>
            <a:endParaRPr lang="bg-BG" sz="2600" dirty="0" smtClean="0">
              <a:solidFill>
                <a:srgbClr val="073E8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5400" dirty="0" err="1" smtClean="0"/>
              <a:t>Психо-социална</a:t>
            </a:r>
            <a:r>
              <a:rPr lang="bg-BG" sz="5400" dirty="0" smtClean="0"/>
              <a:t> среда</a:t>
            </a:r>
            <a:endParaRPr lang="bg-BG" sz="5400" dirty="0"/>
          </a:p>
        </p:txBody>
      </p:sp>
    </p:spTree>
    <p:extLst>
      <p:ext uri="{BB962C8B-B14F-4D97-AF65-F5344CB8AC3E}">
        <p14:creationId xmlns:p14="http://schemas.microsoft.com/office/powerpoint/2010/main" val="124660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352928" cy="3096344"/>
          </a:xfrm>
        </p:spPr>
        <p:txBody>
          <a:bodyPr>
            <a:noAutofit/>
          </a:bodyPr>
          <a:lstStyle/>
          <a:p>
            <a:r>
              <a:rPr lang="bg-BG" sz="4800" dirty="0" smtClean="0"/>
              <a:t>Грижа за психичното здраве</a:t>
            </a:r>
            <a:endParaRPr lang="bg-BG" sz="4800" dirty="0"/>
          </a:p>
        </p:txBody>
      </p:sp>
      <p:pic>
        <p:nvPicPr>
          <p:cNvPr id="1026" name="Picture 2" descr="C:\Users\Admin\Pictures\Whoa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367240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Pictures\direc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4940" y="2996952"/>
            <a:ext cx="3457500" cy="3313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346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824536"/>
          </a:xfrm>
        </p:spPr>
        <p:txBody>
          <a:bodyPr>
            <a:noAutofit/>
          </a:bodyPr>
          <a:lstStyle/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Най-често промоцията на здравето сред учениците 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свързва с ограничаване на тютюнопушенето, консумация на алкохол и наркотични зависимости, повишаване на физическата активност и рационалното хранене</a:t>
            </a:r>
          </a:p>
          <a:p>
            <a:r>
              <a:rPr lang="bg-BG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се обръща достатъчно внимание на измерителите на психичното и социалното благополучие: самооценка на здравето,  удовлетворение от живота, постижения в училище, приятелски кръг, подкрепа от съучениците, чувство за принадлежност към общността</a:t>
            </a:r>
            <a:endParaRPr lang="bg-BG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Грижа за психичното здраве</a:t>
            </a:r>
          </a:p>
        </p:txBody>
      </p:sp>
    </p:spTree>
    <p:extLst>
      <p:ext uri="{BB962C8B-B14F-4D97-AF65-F5344CB8AC3E}">
        <p14:creationId xmlns:p14="http://schemas.microsoft.com/office/powerpoint/2010/main" val="40085007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1816</TotalTime>
  <Words>483</Words>
  <Application>Microsoft Office PowerPoint</Application>
  <PresentationFormat>Презентация на цял екран (4:3)</PresentationFormat>
  <Paragraphs>58</Paragraphs>
  <Slides>13</Slides>
  <Notes>0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20" baseType="lpstr">
      <vt:lpstr>Arial</vt:lpstr>
      <vt:lpstr>Calibri</vt:lpstr>
      <vt:lpstr>Candara</vt:lpstr>
      <vt:lpstr>Symbol</vt:lpstr>
      <vt:lpstr>Times New Roman</vt:lpstr>
      <vt:lpstr>Waveform</vt:lpstr>
      <vt:lpstr>CorelDRAW.Graphic.10</vt:lpstr>
      <vt:lpstr>ЗДРАВОСЛОВНА УЧИЛИЩНА СРЕДА  </vt:lpstr>
      <vt:lpstr>Здравословната училищна среда като елемент на промоцията на здравето в училище</vt:lpstr>
      <vt:lpstr>Елементи на училищната среда</vt:lpstr>
      <vt:lpstr>Физическа среда</vt:lpstr>
      <vt:lpstr>Физическа среда</vt:lpstr>
      <vt:lpstr>Психо-социална среда</vt:lpstr>
      <vt:lpstr>Психо-социална среда</vt:lpstr>
      <vt:lpstr>Грижа за психичното здраве</vt:lpstr>
      <vt:lpstr>Грижа за психичното здраве</vt:lpstr>
      <vt:lpstr>Грижа за психичното здраве</vt:lpstr>
      <vt:lpstr>Грижа за психичното здраве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ПРОМОЦИЯ НА ЗДРАВЕТО В УЧИЛИЩЕ -</dc:title>
  <dc:creator>Admin</dc:creator>
  <cp:lastModifiedBy>Стела</cp:lastModifiedBy>
  <cp:revision>124</cp:revision>
  <dcterms:created xsi:type="dcterms:W3CDTF">2015-01-05T14:07:01Z</dcterms:created>
  <dcterms:modified xsi:type="dcterms:W3CDTF">2020-03-22T07:28:53Z</dcterms:modified>
</cp:coreProperties>
</file>