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75" r:id="rId2"/>
    <p:sldId id="346" r:id="rId3"/>
    <p:sldId id="347" r:id="rId4"/>
    <p:sldId id="348" r:id="rId5"/>
    <p:sldId id="351" r:id="rId6"/>
    <p:sldId id="350" r:id="rId7"/>
    <p:sldId id="349" r:id="rId8"/>
    <p:sldId id="362" r:id="rId9"/>
    <p:sldId id="363" r:id="rId10"/>
    <p:sldId id="361" r:id="rId11"/>
    <p:sldId id="352" r:id="rId12"/>
    <p:sldId id="360" r:id="rId13"/>
    <p:sldId id="374" r:id="rId14"/>
    <p:sldId id="372" r:id="rId15"/>
    <p:sldId id="373" r:id="rId1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32" autoAdjust="0"/>
  </p:normalViewPr>
  <p:slideViewPr>
    <p:cSldViewPr>
      <p:cViewPr varScale="1">
        <p:scale>
          <a:sx n="70" d="100"/>
          <a:sy n="70" d="100"/>
        </p:scale>
        <p:origin x="11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4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982914970420216E-3"/>
          <c:y val="7.3698745641546132E-2"/>
          <c:w val="0.60807611548556428"/>
          <c:h val="0.8557706054661256"/>
        </c:manualLayout>
      </c:layout>
      <c:pie3D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BF3E-4E25-89BE-4A3B99810E8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BF3E-4E25-89BE-4A3B99810E8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BF3E-4E25-89BE-4A3B99810E8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BF3E-4E25-89BE-4A3B99810E8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BF3E-4E25-89BE-4A3B99810E88}"/>
              </c:ext>
            </c:extLst>
          </c:dPt>
          <c:dLbls>
            <c:dLbl>
              <c:idx val="0"/>
              <c:layout>
                <c:manualLayout>
                  <c:x val="-0.16705218011738243"/>
                  <c:y val="6.416491341993226E-2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34,4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3E-4E25-89BE-4A3B99810E88}"/>
                </c:ext>
              </c:extLst>
            </c:dLbl>
            <c:dLbl>
              <c:idx val="1"/>
              <c:layout>
                <c:manualLayout>
                  <c:x val="0.15618907544736232"/>
                  <c:y val="-0.21243402293887967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46,5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3E-4E25-89BE-4A3B99810E88}"/>
                </c:ext>
              </c:extLst>
            </c:dLbl>
            <c:dLbl>
              <c:idx val="2"/>
              <c:layout>
                <c:manualLayout>
                  <c:x val="5.7959637288988987E-2"/>
                  <c:y val="4.280562420081109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>
                        <a:solidFill>
                          <a:schemeClr val="bg1"/>
                        </a:solidFill>
                      </a:rPr>
                      <a:t>4,2</a:t>
                    </a:r>
                    <a:r>
                      <a:rPr lang="bg-BG" sz="1800" dirty="0">
                        <a:solidFill>
                          <a:schemeClr val="bg1"/>
                        </a:solidFill>
                      </a:rPr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3E-4E25-89BE-4A3B99810E8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3E-4E25-89BE-4A3B99810E8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16,9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3E-4E25-89BE-4A3B99810E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Sheet1!$A$1:$A$5</c:f>
              <c:strCache>
                <c:ptCount val="5"/>
                <c:pt idx="0">
                  <c:v>Да</c:v>
                </c:pt>
                <c:pt idx="1">
                  <c:v>По-скоро да</c:v>
                </c:pt>
                <c:pt idx="2">
                  <c:v>По-скоро не</c:v>
                </c:pt>
                <c:pt idx="3">
                  <c:v>Не </c:v>
                </c:pt>
                <c:pt idx="4">
                  <c:v>Не мога да преценя</c:v>
                </c:pt>
              </c:strCache>
            </c:strRef>
          </c:cat>
          <c:val>
            <c:numRef>
              <c:f>Sheet1!$B$1:$B$5</c:f>
              <c:numCache>
                <c:formatCode>General</c:formatCode>
                <c:ptCount val="5"/>
                <c:pt idx="0">
                  <c:v>34.4</c:v>
                </c:pt>
                <c:pt idx="1">
                  <c:v>46.5</c:v>
                </c:pt>
                <c:pt idx="2">
                  <c:v>4.2</c:v>
                </c:pt>
                <c:pt idx="3">
                  <c:v>0</c:v>
                </c:pt>
                <c:pt idx="4">
                  <c:v>16.899999999999999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3E-4E25-89BE-4A3B99810E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60575019593857948"/>
          <c:y val="7.5468385994568926E-2"/>
          <c:w val="0.38715776806968899"/>
          <c:h val="0.76062473324100677"/>
        </c:manualLayout>
      </c:layout>
      <c:overlay val="0"/>
      <c:txPr>
        <a:bodyPr/>
        <a:lstStyle/>
        <a:p>
          <a:pPr>
            <a:defRPr sz="1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40"/>
      <c:rotY val="9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777777777777779E-2"/>
          <c:y val="0.10185185185185185"/>
          <c:w val="0.71329308836395455"/>
          <c:h val="0.7592592592592593"/>
        </c:manualLayout>
      </c:layout>
      <c:pie3D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4245-4DC4-A92C-6362562F1DC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4245-4DC4-A92C-6362562F1DCE}"/>
              </c:ext>
            </c:extLst>
          </c:dPt>
          <c:dLbls>
            <c:dLbl>
              <c:idx val="0"/>
              <c:layout>
                <c:manualLayout>
                  <c:x val="0.20159337640934419"/>
                  <c:y val="-6.473477301221571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>
                        <a:solidFill>
                          <a:schemeClr val="bg1"/>
                        </a:solidFill>
                      </a:rPr>
                      <a:t>94,9</a:t>
                    </a:r>
                    <a:r>
                      <a:rPr lang="bg-BG" sz="1800" dirty="0">
                        <a:solidFill>
                          <a:schemeClr val="bg1"/>
                        </a:solidFill>
                      </a:rPr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45-4DC4-A92C-6362562F1DCE}"/>
                </c:ext>
              </c:extLst>
            </c:dLbl>
            <c:dLbl>
              <c:idx val="1"/>
              <c:layout>
                <c:manualLayout>
                  <c:x val="-0.1588693855128574"/>
                  <c:y val="1.1616257014800391E-2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5,1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45-4DC4-A92C-6362562F1D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Sheet1!$A$1:$A$2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Sheet1!$B$1:$B$2</c:f>
              <c:numCache>
                <c:formatCode>General</c:formatCode>
                <c:ptCount val="2"/>
                <c:pt idx="0">
                  <c:v>94.9</c:v>
                </c:pt>
                <c:pt idx="1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45-4DC4-A92C-6362562F1D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81884869807134841"/>
          <c:y val="0.34220881711819923"/>
          <c:w val="0.16540743453579931"/>
          <c:h val="0.24150860803416524"/>
        </c:manualLayout>
      </c:layout>
      <c:overlay val="0"/>
      <c:txPr>
        <a:bodyPr/>
        <a:lstStyle/>
        <a:p>
          <a:pPr>
            <a:defRPr sz="1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40"/>
      <c:rotY val="6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504695633976"/>
          <c:y val="0.1877875955726204"/>
          <c:w val="0.65076961310068804"/>
          <c:h val="0.7939319238303153"/>
        </c:manualLayout>
      </c:layout>
      <c:pie3D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61A4-43A8-81CE-64FC5F7CEE31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61A4-43A8-81CE-64FC5F7CEE31}"/>
              </c:ext>
            </c:extLst>
          </c:dPt>
          <c:dLbls>
            <c:dLbl>
              <c:idx val="0"/>
              <c:layout>
                <c:manualLayout>
                  <c:x val="0.18576163444685692"/>
                  <c:y val="-0.19011258789083185"/>
                </c:manualLayout>
              </c:layout>
              <c:tx>
                <c:rich>
                  <a:bodyPr/>
                  <a:lstStyle/>
                  <a:p>
                    <a:pPr>
                      <a:defRPr sz="1800">
                        <a:solidFill>
                          <a:schemeClr val="bg1"/>
                        </a:solidFill>
                      </a:defRPr>
                    </a:pPr>
                    <a:r>
                      <a:rPr lang="en-US" sz="1800" dirty="0">
                        <a:solidFill>
                          <a:schemeClr val="bg1"/>
                        </a:solidFill>
                      </a:rPr>
                      <a:t>93,6%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1A4-43A8-81CE-64FC5F7CEE31}"/>
                </c:ext>
              </c:extLst>
            </c:dLbl>
            <c:dLbl>
              <c:idx val="1"/>
              <c:layout>
                <c:manualLayout>
                  <c:x val="-0.12815026028723153"/>
                  <c:y val="6.8771665327612683E-2"/>
                </c:manualLayout>
              </c:layout>
              <c:tx>
                <c:rich>
                  <a:bodyPr/>
                  <a:lstStyle/>
                  <a:p>
                    <a:pPr>
                      <a:defRPr sz="1800">
                        <a:solidFill>
                          <a:schemeClr val="bg1"/>
                        </a:solidFill>
                      </a:defRPr>
                    </a:pPr>
                    <a:r>
                      <a:rPr lang="en-US" sz="1800">
                        <a:solidFill>
                          <a:schemeClr val="bg1"/>
                        </a:solidFill>
                      </a:rPr>
                      <a:t>6,4%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1A4-43A8-81CE-64FC5F7CEE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Sheet1!$A$1:$A$2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Sheet1!$B$1:$B$2</c:f>
              <c:numCache>
                <c:formatCode>General</c:formatCode>
                <c:ptCount val="2"/>
                <c:pt idx="0">
                  <c:v>93.6</c:v>
                </c:pt>
                <c:pt idx="1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A4-43A8-81CE-64FC5F7CEE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2">
          <a:noFill/>
        </a:ln>
      </c:spPr>
    </c:plotArea>
    <c:legend>
      <c:legendPos val="r"/>
      <c:layout>
        <c:manualLayout>
          <c:xMode val="edge"/>
          <c:yMode val="edge"/>
          <c:x val="0.78998508907316822"/>
          <c:y val="0.35598177029609779"/>
          <c:w val="0.17014780129228033"/>
          <c:h val="0.23644704730618027"/>
        </c:manualLayout>
      </c:layout>
      <c:overlay val="0"/>
      <c:txPr>
        <a:bodyPr/>
        <a:lstStyle/>
        <a:p>
          <a:pPr>
            <a:defRPr sz="1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4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322659667541558"/>
          <c:y val="0.11342592592592593"/>
          <c:w val="0.69461767279090114"/>
          <c:h val="0.73148148148148151"/>
        </c:manualLayout>
      </c:layout>
      <c:pie3D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0990-48DF-9280-334DDA9A0F0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0990-48DF-9280-334DDA9A0F0B}"/>
              </c:ext>
            </c:extLst>
          </c:dPt>
          <c:dLbls>
            <c:dLbl>
              <c:idx val="0"/>
              <c:layout>
                <c:manualLayout>
                  <c:x val="-0.14787489063867015"/>
                  <c:y val="6.2282006415864684E-2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36%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990-48DF-9280-334DDA9A0F0B}"/>
                </c:ext>
              </c:extLst>
            </c:dLbl>
            <c:dLbl>
              <c:idx val="1"/>
              <c:layout>
                <c:manualLayout>
                  <c:x val="0.20073063541475919"/>
                  <c:y val="-0.10941826446417675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64%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990-48DF-9280-334DDA9A0F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Sheet1!$A$1:$A$2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Sheet1!$B$1:$B$2</c:f>
              <c:numCache>
                <c:formatCode>General</c:formatCode>
                <c:ptCount val="2"/>
                <c:pt idx="0">
                  <c:v>36</c:v>
                </c:pt>
                <c:pt idx="1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90-48DF-9280-334DDA9A0F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2726737646166326"/>
          <c:y val="0.34613457332923636"/>
          <c:w val="0.15279906872106103"/>
          <c:h val="0.20455231929082077"/>
        </c:manualLayout>
      </c:layout>
      <c:overlay val="0"/>
      <c:txPr>
        <a:bodyPr/>
        <a:lstStyle/>
        <a:p>
          <a:pPr>
            <a:defRPr sz="1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0CAA0-8567-41EE-B104-491073510F63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CCA65-06C1-4D68-B1DF-D07F78A466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547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CCA65-06C1-4D68-B1DF-D07F78A466C1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2285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CCA65-06C1-4D68-B1DF-D07F78A466C1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71543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CCA65-06C1-4D68-B1DF-D07F78A466C1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71543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CCA65-06C1-4D68-B1DF-D07F78A466C1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71543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CCA65-06C1-4D68-B1DF-D07F78A466C1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715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755576" y="2183036"/>
            <a:ext cx="7772400" cy="1464022"/>
          </a:xfrm>
        </p:spPr>
        <p:txBody>
          <a:bodyPr>
            <a:normAutofit fontScale="90000"/>
          </a:bodyPr>
          <a:lstStyle/>
          <a:p>
            <a:r>
              <a:rPr lang="bg-BG" b="1" dirty="0">
                <a:cs typeface="Arial" panose="020B0604020202020204" pitchFamily="34" charset="0"/>
              </a:rPr>
              <a:t/>
            </a:r>
            <a:br>
              <a:rPr lang="bg-BG" b="1" dirty="0">
                <a:cs typeface="Arial" panose="020B0604020202020204" pitchFamily="34" charset="0"/>
              </a:rPr>
            </a:br>
            <a:r>
              <a:rPr lang="bg-BG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ОРГАНИЗАЦИОННИ МОДЕЛИ НА УЧИЛИЩНИ ЗДРАВНИ УСЛУГИ</a:t>
            </a:r>
            <a:endParaRPr lang="bg-BG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47664" y="4077072"/>
            <a:ext cx="6400800" cy="1473200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bg-BG" altLang="bg-BG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Доц. д-р Стела Георгиева, </a:t>
            </a:r>
            <a:r>
              <a:rPr lang="bg-BG" altLang="bg-BG" sz="2400" i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bg-BG" altLang="bg-BG" sz="24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bg-BG" altLang="bg-BG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Катедра „</a:t>
            </a:r>
            <a:r>
              <a:rPr lang="bg-BG" altLang="bg-BG" sz="2400" i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Общественоздравни</a:t>
            </a:r>
            <a:r>
              <a:rPr lang="bg-BG" altLang="bg-BG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науки“</a:t>
            </a:r>
          </a:p>
          <a:p>
            <a:endParaRPr lang="bg-BG" dirty="0"/>
          </a:p>
        </p:txBody>
      </p:sp>
      <p:sp>
        <p:nvSpPr>
          <p:cNvPr id="4" name="Правоъгълник 3"/>
          <p:cNvSpPr/>
          <p:nvPr/>
        </p:nvSpPr>
        <p:spPr>
          <a:xfrm>
            <a:off x="2627784" y="188640"/>
            <a:ext cx="63722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bg-BG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МЕДИЦИНСКИ УНИВЕРСИТЕТ – ПЛЕВЕН</a:t>
            </a:r>
          </a:p>
          <a:p>
            <a:pPr algn="ctr">
              <a:defRPr/>
            </a:pPr>
            <a:r>
              <a:rPr lang="bg-BG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ФАКУЛТЕТ „ОБЩЕСТВЕНО ЗДРАВЕ“</a:t>
            </a:r>
            <a:endParaRPr lang="en-US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ЦЕНТЪР </a:t>
            </a:r>
            <a:r>
              <a:rPr lang="bg-BG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ЗА ДИСТАНЦИОННО ОБУЧЕНИЕ</a:t>
            </a: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/>
          </p:nvPr>
        </p:nvGraphicFramePr>
        <p:xfrm>
          <a:off x="509587" y="324396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r:id="rId3" imgW="4785480" imgH="4894560" progId="CorelDRAW.Graphic.10">
                  <p:embed/>
                </p:oleObj>
              </mc:Choice>
              <mc:Fallback>
                <p:oleObj r:id="rId3" imgW="4785480" imgH="4894560" progId="CorelDRAW.Graphic.10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" y="324396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авоъгълник 5"/>
          <p:cNvSpPr/>
          <p:nvPr/>
        </p:nvSpPr>
        <p:spPr>
          <a:xfrm>
            <a:off x="509587" y="1483752"/>
            <a:ext cx="1593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latin typeface="Arial" panose="020B0604020202020204" pitchFamily="34" charset="0"/>
                <a:cs typeface="Arial" panose="020B0604020202020204" pitchFamily="34" charset="0"/>
              </a:rPr>
              <a:t>ЛЕКЦИЯ </a:t>
            </a:r>
            <a:r>
              <a:rPr lang="bg-BG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№4</a:t>
            </a:r>
            <a:endParaRPr lang="bg-BG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93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869224"/>
              </p:ext>
            </p:extLst>
          </p:nvPr>
        </p:nvGraphicFramePr>
        <p:xfrm>
          <a:off x="0" y="188640"/>
          <a:ext cx="9144000" cy="6618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1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7113">
                <a:tc>
                  <a:txBody>
                    <a:bodyPr/>
                    <a:lstStyle/>
                    <a:p>
                      <a:pPr algn="ctr"/>
                      <a:r>
                        <a:rPr lang="bg-BG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Организационен модел</a:t>
                      </a:r>
                      <a:endParaRPr lang="bg-BG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Положителни страни </a:t>
                      </a:r>
                      <a:endParaRPr lang="bg-BG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Недостатъци</a:t>
                      </a:r>
                      <a:endParaRPr lang="bg-BG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7223">
                <a:tc>
                  <a:txBody>
                    <a:bodyPr/>
                    <a:lstStyle/>
                    <a:p>
                      <a:endParaRPr lang="bg-BG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bg-B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Обществено</a:t>
                      </a:r>
                      <a:r>
                        <a:rPr lang="bg-BG" sz="2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базиран модел</a:t>
                      </a:r>
                      <a:endParaRPr lang="bg-B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Допринася за разглеждането на проблемите на подрастващите в контекста на общността</a:t>
                      </a:r>
                      <a:endParaRPr lang="bg-BG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Промоцията на здравето в училище не е основен приоритет на здравните специалисти, поради </a:t>
                      </a:r>
                      <a:r>
                        <a:rPr lang="bg-BG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комплексността</a:t>
                      </a:r>
                      <a:r>
                        <a:rPr lang="bg-BG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техните задължения</a:t>
                      </a:r>
                    </a:p>
                    <a:p>
                      <a:endParaRPr lang="bg-BG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8192">
                <a:tc>
                  <a:txBody>
                    <a:bodyPr/>
                    <a:lstStyle/>
                    <a:p>
                      <a:endParaRPr lang="bg-BG" sz="2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bg-BG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Училищно базиран модел</a:t>
                      </a:r>
                      <a:endParaRPr lang="bg-BG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Разнообразните функции на здравните специалисти са насочени изцяло към училищната среда и влиянието и върху здравето</a:t>
                      </a:r>
                      <a:endParaRPr lang="bg-BG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Съществува риск от</a:t>
                      </a:r>
                      <a:r>
                        <a:rPr lang="bg-BG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изолиране на училището от реалните социални условия</a:t>
                      </a:r>
                      <a:endParaRPr lang="bg-BG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8192">
                <a:tc>
                  <a:txBody>
                    <a:bodyPr/>
                    <a:lstStyle/>
                    <a:p>
                      <a:pPr algn="ctr"/>
                      <a:r>
                        <a:rPr lang="bg-BG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Модел, насочен към здравните потребности</a:t>
                      </a:r>
                      <a:endParaRPr lang="bg-BG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Акцентира върху най-значимите</a:t>
                      </a:r>
                      <a:r>
                        <a:rPr lang="bg-BG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обществено здравни проблеми и отражението им върху здравето на подрастващите</a:t>
                      </a:r>
                      <a:endParaRPr lang="bg-BG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Труден</a:t>
                      </a:r>
                      <a:r>
                        <a:rPr lang="bg-BG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обслужване.</a:t>
                      </a:r>
                    </a:p>
                    <a:p>
                      <a:r>
                        <a:rPr lang="bg-BG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Загубва се </a:t>
                      </a:r>
                      <a:r>
                        <a:rPr lang="bg-BG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проактивния</a:t>
                      </a:r>
                      <a:r>
                        <a:rPr lang="bg-BG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характер на промоцията на здравето и акцента върху позитивното здраве</a:t>
                      </a:r>
                      <a:endParaRPr lang="bg-BG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652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060848"/>
            <a:ext cx="8496944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на училищните здравни специалисти:</a:t>
            </a:r>
          </a:p>
          <a:p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Долекарска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помощ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Координиране на дейности, касаещи здравното състояние на ученика с други звена на здравната служба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 и поддържане на училищна здравна документация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864096"/>
          </a:xfrm>
        </p:spPr>
        <p:txBody>
          <a:bodyPr>
            <a:normAutofit fontScale="90000"/>
          </a:bodyPr>
          <a:lstStyle/>
          <a:p>
            <a:pPr algn="l"/>
            <a:r>
              <a:rPr lang="bg-BG" dirty="0"/>
              <a:t/>
            </a:r>
            <a:br>
              <a:rPr lang="bg-BG" dirty="0"/>
            </a:br>
            <a:r>
              <a:rPr lang="bg-BG" sz="4900" dirty="0" smtClean="0"/>
              <a:t>Училищно базиран модел</a:t>
            </a:r>
            <a:endParaRPr lang="bg-BG" sz="4900" dirty="0"/>
          </a:p>
        </p:txBody>
      </p:sp>
    </p:spTree>
    <p:extLst>
      <p:ext uri="{BB962C8B-B14F-4D97-AF65-F5344CB8AC3E}">
        <p14:creationId xmlns:p14="http://schemas.microsoft.com/office/powerpoint/2010/main" val="1745612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8208912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на училищните здравни специалисти: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Събиране и анализиране на информация за разпространение на заболявания и рискови фактори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Хигиенни и противоепидемични дейности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Здравно възпитание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864096"/>
          </a:xfrm>
        </p:spPr>
        <p:txBody>
          <a:bodyPr>
            <a:normAutofit fontScale="90000"/>
          </a:bodyPr>
          <a:lstStyle/>
          <a:p>
            <a:pPr algn="l"/>
            <a:r>
              <a:rPr lang="bg-BG" dirty="0"/>
              <a:t/>
            </a:r>
            <a:br>
              <a:rPr lang="bg-BG" dirty="0"/>
            </a:br>
            <a:r>
              <a:rPr lang="bg-BG" sz="4900" dirty="0" smtClean="0"/>
              <a:t>Училищно базиран модел</a:t>
            </a:r>
            <a:endParaRPr lang="bg-BG" sz="4900" dirty="0"/>
          </a:p>
        </p:txBody>
      </p:sp>
    </p:spTree>
    <p:extLst>
      <p:ext uri="{BB962C8B-B14F-4D97-AF65-F5344CB8AC3E}">
        <p14:creationId xmlns:p14="http://schemas.microsoft.com/office/powerpoint/2010/main" val="3554232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51520" y="4221088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 на медицинските сестри за познанията им по промоция на здравето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5517232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 от повишаване на компетентностите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37458907"/>
              </p:ext>
            </p:extLst>
          </p:nvPr>
        </p:nvGraphicFramePr>
        <p:xfrm>
          <a:off x="251520" y="1236290"/>
          <a:ext cx="3928527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89566592"/>
              </p:ext>
            </p:extLst>
          </p:nvPr>
        </p:nvGraphicFramePr>
        <p:xfrm>
          <a:off x="4964845" y="2497856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3472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8208912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bg-BG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864096"/>
          </a:xfrm>
        </p:spPr>
        <p:txBody>
          <a:bodyPr>
            <a:normAutofit fontScale="90000"/>
          </a:bodyPr>
          <a:lstStyle/>
          <a:p>
            <a:pPr algn="l"/>
            <a:r>
              <a:rPr lang="bg-BG" dirty="0"/>
              <a:t/>
            </a:r>
            <a:br>
              <a:rPr lang="bg-BG" dirty="0"/>
            </a:br>
            <a:r>
              <a:rPr lang="bg-BG" dirty="0" smtClean="0"/>
              <a:t>Е</a:t>
            </a:r>
            <a:r>
              <a:rPr lang="bg-BG" sz="4900" dirty="0" smtClean="0"/>
              <a:t>кспертна оценка за дейността на здравните специалисти</a:t>
            </a:r>
            <a:endParaRPr lang="bg-BG" sz="4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497225"/>
              </p:ext>
            </p:extLst>
          </p:nvPr>
        </p:nvGraphicFramePr>
        <p:xfrm>
          <a:off x="179512" y="1628800"/>
          <a:ext cx="8856984" cy="496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8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bg-BG" sz="2800" b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Добре осъществявани дейности:</a:t>
                      </a: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bg-BG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Оказване на </a:t>
                      </a:r>
                      <a:r>
                        <a:rPr lang="bg-BG" sz="2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долекарска</a:t>
                      </a:r>
                      <a:r>
                        <a:rPr lang="bg-BG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помощ</a:t>
                      </a: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bg-BG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Здравно възпитание</a:t>
                      </a: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bg-BG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Създаване и поддържане на медицинска документация</a:t>
                      </a:r>
                      <a:endParaRPr lang="bg-BG" sz="2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bg-BG" sz="2800" b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Дейности, изискващи оптимизиране:</a:t>
                      </a: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bg-BG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с деца</a:t>
                      </a:r>
                      <a:r>
                        <a:rPr lang="bg-BG" sz="2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повишен </a:t>
                      </a:r>
                      <a:r>
                        <a:rPr lang="bg-BG" sz="28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медикосоциален</a:t>
                      </a:r>
                      <a:r>
                        <a:rPr lang="bg-BG" sz="2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риск</a:t>
                      </a: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bg-BG" sz="2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Събиране и анализиране на информация за разпространение на рискови фактори сред учениците</a:t>
                      </a:r>
                      <a:endParaRPr lang="bg-BG" sz="2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8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40542026"/>
              </p:ext>
            </p:extLst>
          </p:nvPr>
        </p:nvGraphicFramePr>
        <p:xfrm>
          <a:off x="251520" y="980728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Object 1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984596069"/>
              </p:ext>
            </p:extLst>
          </p:nvPr>
        </p:nvGraphicFramePr>
        <p:xfrm>
          <a:off x="464502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51520" y="4221088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на информация за </a:t>
            </a:r>
            <a:r>
              <a:rPr lang="bg-BG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заболяемост</a:t>
            </a:r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 учениците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5517232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на информация за рискови фактори сред учениците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641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008112"/>
          </a:xfrm>
        </p:spPr>
        <p:txBody>
          <a:bodyPr>
            <a:normAutofit/>
          </a:bodyPr>
          <a:lstStyle/>
          <a:p>
            <a:r>
              <a:rPr lang="bg-BG" sz="4800" dirty="0" smtClean="0"/>
              <a:t>Училищни здравни услуги</a:t>
            </a:r>
            <a:endParaRPr lang="bg-BG" sz="4800" dirty="0"/>
          </a:p>
        </p:txBody>
      </p:sp>
      <p:pic>
        <p:nvPicPr>
          <p:cNvPr id="2050" name="Picture 2" descr="C:\Users\Admin\Pictures\Nurs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93283"/>
            <a:ext cx="6360055" cy="38673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\Pictures\SN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954924"/>
            <a:ext cx="3096343" cy="23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760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72816"/>
            <a:ext cx="8496944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bg-BG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Съществуват три основни модела на организация на училищните здравни услуги: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Обществено базиран модел</a:t>
            </a:r>
          </a:p>
          <a:p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Модел, ориентиран към потребностите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Училищно базиран модел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338328"/>
            <a:ext cx="8507288" cy="1002440"/>
          </a:xfrm>
        </p:spPr>
        <p:txBody>
          <a:bodyPr>
            <a:normAutofit fontScale="90000"/>
          </a:bodyPr>
          <a:lstStyle/>
          <a:p>
            <a:pPr algn="l"/>
            <a:r>
              <a:rPr lang="bg-BG" dirty="0"/>
              <a:t/>
            </a:r>
            <a:br>
              <a:rPr lang="bg-BG" dirty="0"/>
            </a:br>
            <a:r>
              <a:rPr lang="bg-BG" sz="4900" dirty="0" smtClean="0"/>
              <a:t>Училищни здравни услуги</a:t>
            </a:r>
            <a:endParaRPr lang="bg-BG" sz="4900" dirty="0"/>
          </a:p>
        </p:txBody>
      </p:sp>
    </p:spTree>
    <p:extLst>
      <p:ext uri="{BB962C8B-B14F-4D97-AF65-F5344CB8AC3E}">
        <p14:creationId xmlns:p14="http://schemas.microsoft.com/office/powerpoint/2010/main" val="1659492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060848"/>
            <a:ext cx="8496944" cy="4536504"/>
          </a:xfrm>
        </p:spPr>
        <p:txBody>
          <a:bodyPr>
            <a:noAutofit/>
          </a:bodyPr>
          <a:lstStyle/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Инкорпорира грижата за здравето на учениците в здравните услуги за общността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Здравните специалисти работят в здравни центрове, индивидуални и групови практики.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Ангажиментът им към училището е </a:t>
            </a:r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равнопоставен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със задълженията им към общността.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338328"/>
            <a:ext cx="8507288" cy="1002440"/>
          </a:xfrm>
        </p:spPr>
        <p:txBody>
          <a:bodyPr>
            <a:normAutofit fontScale="90000"/>
          </a:bodyPr>
          <a:lstStyle/>
          <a:p>
            <a:pPr algn="l"/>
            <a:r>
              <a:rPr lang="bg-BG" dirty="0"/>
              <a:t/>
            </a:r>
            <a:br>
              <a:rPr lang="bg-BG" dirty="0"/>
            </a:br>
            <a:r>
              <a:rPr lang="bg-BG" sz="4900" dirty="0" smtClean="0"/>
              <a:t>Обществено базиран модел</a:t>
            </a:r>
            <a:endParaRPr lang="bg-BG" sz="4900" dirty="0"/>
          </a:p>
        </p:txBody>
      </p:sp>
    </p:spTree>
    <p:extLst>
      <p:ext uri="{BB962C8B-B14F-4D97-AF65-F5344CB8AC3E}">
        <p14:creationId xmlns:p14="http://schemas.microsoft.com/office/powerpoint/2010/main" val="2937306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4536504"/>
          </a:xfrm>
        </p:spPr>
        <p:txBody>
          <a:bodyPr>
            <a:noAutofit/>
          </a:bodyPr>
          <a:lstStyle/>
          <a:p>
            <a:endParaRPr lang="bg-BG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Акцентира върху най-наболелите обществено-здравни проблеми, засягащи здравето на подрастващите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 обвързаност между училището и общността в усилията за справяне с тях</a:t>
            </a:r>
          </a:p>
          <a:p>
            <a:endParaRPr lang="bg-BG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864096"/>
          </a:xfrm>
        </p:spPr>
        <p:txBody>
          <a:bodyPr>
            <a:normAutofit fontScale="90000"/>
          </a:bodyPr>
          <a:lstStyle/>
          <a:p>
            <a:pPr algn="l"/>
            <a:r>
              <a:rPr lang="bg-BG" dirty="0"/>
              <a:t/>
            </a:r>
            <a:br>
              <a:rPr lang="bg-BG" dirty="0"/>
            </a:br>
            <a:r>
              <a:rPr lang="bg-BG" sz="4900" dirty="0" smtClean="0"/>
              <a:t>Модел, насочен към здравните потребности</a:t>
            </a:r>
            <a:endParaRPr lang="bg-BG" sz="4900" dirty="0"/>
          </a:p>
        </p:txBody>
      </p:sp>
    </p:spTree>
    <p:extLst>
      <p:ext uri="{BB962C8B-B14F-4D97-AF65-F5344CB8AC3E}">
        <p14:creationId xmlns:p14="http://schemas.microsoft.com/office/powerpoint/2010/main" val="1794858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060848"/>
            <a:ext cx="8496944" cy="4536504"/>
          </a:xfrm>
        </p:spPr>
        <p:txBody>
          <a:bodyPr>
            <a:noAutofit/>
          </a:bodyPr>
          <a:lstStyle/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Здравните специалисти</a:t>
            </a:r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 щатно назначени в  в училищни здравни кабинети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Техните задължения са основно в училището и много рядко може да се ангажирани с други дейности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Преобладаващ в нашата страна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338328"/>
            <a:ext cx="8507288" cy="1002440"/>
          </a:xfrm>
        </p:spPr>
        <p:txBody>
          <a:bodyPr>
            <a:normAutofit fontScale="90000"/>
          </a:bodyPr>
          <a:lstStyle/>
          <a:p>
            <a:pPr algn="l"/>
            <a:r>
              <a:rPr lang="bg-BG" dirty="0"/>
              <a:t/>
            </a:r>
            <a:br>
              <a:rPr lang="bg-BG" dirty="0"/>
            </a:br>
            <a:r>
              <a:rPr lang="bg-BG" sz="4900" dirty="0" smtClean="0"/>
              <a:t>Училищно базиран модел</a:t>
            </a:r>
            <a:endParaRPr lang="bg-BG" sz="4900" dirty="0"/>
          </a:p>
        </p:txBody>
      </p:sp>
    </p:spTree>
    <p:extLst>
      <p:ext uri="{BB962C8B-B14F-4D97-AF65-F5344CB8AC3E}">
        <p14:creationId xmlns:p14="http://schemas.microsoft.com/office/powerpoint/2010/main" val="2494961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1961872"/>
              </p:ext>
            </p:extLst>
          </p:nvPr>
        </p:nvGraphicFramePr>
        <p:xfrm>
          <a:off x="179513" y="228577"/>
          <a:ext cx="8784975" cy="6507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2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12191"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</a:t>
                      </a:r>
                      <a:endParaRPr lang="bg-BG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Положителни страни </a:t>
                      </a:r>
                      <a:endParaRPr lang="bg-BG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Недостатъци</a:t>
                      </a:r>
                      <a:endParaRPr lang="bg-BG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3871">
                <a:tc>
                  <a:txBody>
                    <a:bodyPr/>
                    <a:lstStyle/>
                    <a:p>
                      <a:endParaRPr lang="bg-BG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bg-B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Обществено</a:t>
                      </a:r>
                      <a:r>
                        <a:rPr lang="bg-BG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базиран модел</a:t>
                      </a:r>
                      <a:endParaRPr lang="bg-BG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bg-BG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bg-BG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bg-BG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Допринася за разглеждането на проблемите на подрастващите в контекста на общността</a:t>
                      </a:r>
                      <a:endParaRPr lang="bg-BG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Промоцията на здравето в училище не е основен приоритет на здравните специалисти, поради </a:t>
                      </a:r>
                      <a:r>
                        <a:rPr lang="bg-BG" sz="3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комплексността</a:t>
                      </a:r>
                      <a:r>
                        <a:rPr lang="bg-BG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техните задължения</a:t>
                      </a:r>
                    </a:p>
                    <a:p>
                      <a:endParaRPr lang="bg-BG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917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566348"/>
              </p:ext>
            </p:extLst>
          </p:nvPr>
        </p:nvGraphicFramePr>
        <p:xfrm>
          <a:off x="179513" y="228577"/>
          <a:ext cx="8784975" cy="6186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2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12191"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</a:t>
                      </a:r>
                      <a:endParaRPr lang="bg-BG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Положителни страни </a:t>
                      </a:r>
                      <a:endParaRPr lang="bg-BG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Недостатъци</a:t>
                      </a:r>
                      <a:endParaRPr lang="bg-BG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3871">
                <a:tc>
                  <a:txBody>
                    <a:bodyPr/>
                    <a:lstStyle/>
                    <a:p>
                      <a:endParaRPr lang="bg-BG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Училищно базиран модел</a:t>
                      </a:r>
                    </a:p>
                    <a:p>
                      <a:pPr algn="ctr"/>
                      <a:endParaRPr lang="bg-BG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bg-BG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Разнообразните функции на здравните специалисти са насочени изцяло към училищната среда и влиянието и върху здравето</a:t>
                      </a:r>
                    </a:p>
                    <a:p>
                      <a:endParaRPr lang="bg-BG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Съществува риск от</a:t>
                      </a:r>
                      <a:r>
                        <a:rPr lang="bg-BG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изолиране на училището от реалните социални условия</a:t>
                      </a:r>
                      <a:endParaRPr lang="bg-BG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bg-BG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512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688301"/>
              </p:ext>
            </p:extLst>
          </p:nvPr>
        </p:nvGraphicFramePr>
        <p:xfrm>
          <a:off x="179513" y="228577"/>
          <a:ext cx="8784975" cy="6512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2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7232"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</a:t>
                      </a:r>
                      <a:endParaRPr lang="bg-BG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Положителни страни </a:t>
                      </a:r>
                      <a:endParaRPr lang="bg-BG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Недостатъци</a:t>
                      </a:r>
                      <a:endParaRPr lang="bg-BG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5559">
                <a:tc>
                  <a:txBody>
                    <a:bodyPr/>
                    <a:lstStyle/>
                    <a:p>
                      <a:endParaRPr lang="bg-BG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Модел, ориентиран към потребностите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Акцентира върху най-значимите</a:t>
                      </a:r>
                      <a:r>
                        <a:rPr lang="bg-BG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обществено здравни проблеми и отражението им върху здравето на подрастващите</a:t>
                      </a:r>
                      <a:endParaRPr lang="bg-BG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bg-BG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bg-BG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Труден</a:t>
                      </a:r>
                      <a:r>
                        <a:rPr lang="bg-BG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обслужване.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bg-BG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Загубва се </a:t>
                      </a:r>
                      <a:r>
                        <a:rPr lang="bg-BG" sz="3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проактивния</a:t>
                      </a:r>
                      <a:r>
                        <a:rPr lang="bg-BG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характер на промоцията на здравето и акцента върху позитивното здраве</a:t>
                      </a:r>
                      <a:endParaRPr lang="bg-BG" sz="3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bg-BG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2151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1814</TotalTime>
  <Words>497</Words>
  <Application>Microsoft Office PowerPoint</Application>
  <PresentationFormat>Презентация на цял екран (4:3)</PresentationFormat>
  <Paragraphs>106</Paragraphs>
  <Slides>15</Slides>
  <Notes>5</Notes>
  <HiddenSlides>0</HiddenSlides>
  <MMClips>0</MMClips>
  <ScaleCrop>false</ScaleCrop>
  <HeadingPairs>
    <vt:vector size="8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15</vt:i4>
      </vt:variant>
    </vt:vector>
  </HeadingPairs>
  <TitlesOfParts>
    <vt:vector size="22" baseType="lpstr">
      <vt:lpstr>Arial</vt:lpstr>
      <vt:lpstr>Calibri</vt:lpstr>
      <vt:lpstr>Candara</vt:lpstr>
      <vt:lpstr>Symbol</vt:lpstr>
      <vt:lpstr>Times New Roman</vt:lpstr>
      <vt:lpstr>Waveform</vt:lpstr>
      <vt:lpstr>CorelDRAW.Graphic.10</vt:lpstr>
      <vt:lpstr> ОРГАНИЗАЦИОННИ МОДЕЛИ НА УЧИЛИЩНИ ЗДРАВНИ УСЛУГИ</vt:lpstr>
      <vt:lpstr>Училищни здравни услуги</vt:lpstr>
      <vt:lpstr> Училищни здравни услуги</vt:lpstr>
      <vt:lpstr> Обществено базиран модел</vt:lpstr>
      <vt:lpstr> Модел, насочен към здравните потребности</vt:lpstr>
      <vt:lpstr> Училищно базиран модел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 Училищно базиран модел</vt:lpstr>
      <vt:lpstr> Училищно базиран модел</vt:lpstr>
      <vt:lpstr>Презентация на PowerPoint</vt:lpstr>
      <vt:lpstr> Експертна оценка за дейността на здравните специалисти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ПРОМОЦИЯ НА ЗДРАВЕТО В УЧИЛИЩЕ -</dc:title>
  <dc:creator>Admin</dc:creator>
  <cp:lastModifiedBy>Стела</cp:lastModifiedBy>
  <cp:revision>121</cp:revision>
  <dcterms:created xsi:type="dcterms:W3CDTF">2015-01-05T14:07:01Z</dcterms:created>
  <dcterms:modified xsi:type="dcterms:W3CDTF">2020-03-22T07:43:42Z</dcterms:modified>
</cp:coreProperties>
</file>