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9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0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33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7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38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9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40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41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2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43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44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45.xml" ContentType="application/vnd.openxmlformats-officedocument.presentationml.notesSlide+xml"/>
  <Override PartName="/ppt/tags/tag89.xml" ContentType="application/vnd.openxmlformats-officedocument.presentationml.tags+xml"/>
  <Override PartName="/ppt/notesSlides/notesSlide4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47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48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49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4" r:id="rId2"/>
  </p:sldMasterIdLst>
  <p:notesMasterIdLst>
    <p:notesMasterId r:id="rId82"/>
  </p:notesMasterIdLst>
  <p:handoutMasterIdLst>
    <p:handoutMasterId r:id="rId83"/>
  </p:handoutMasterIdLst>
  <p:sldIdLst>
    <p:sldId id="421" r:id="rId3"/>
    <p:sldId id="261" r:id="rId4"/>
    <p:sldId id="319" r:id="rId5"/>
    <p:sldId id="372" r:id="rId6"/>
    <p:sldId id="375" r:id="rId7"/>
    <p:sldId id="373" r:id="rId8"/>
    <p:sldId id="376" r:id="rId9"/>
    <p:sldId id="377" r:id="rId10"/>
    <p:sldId id="378" r:id="rId11"/>
    <p:sldId id="379" r:id="rId12"/>
    <p:sldId id="381" r:id="rId13"/>
    <p:sldId id="380" r:id="rId14"/>
    <p:sldId id="384" r:id="rId15"/>
    <p:sldId id="382" r:id="rId16"/>
    <p:sldId id="360" r:id="rId17"/>
    <p:sldId id="362" r:id="rId18"/>
    <p:sldId id="359" r:id="rId19"/>
    <p:sldId id="365" r:id="rId20"/>
    <p:sldId id="385" r:id="rId21"/>
    <p:sldId id="386" r:id="rId22"/>
    <p:sldId id="415" r:id="rId23"/>
    <p:sldId id="387" r:id="rId24"/>
    <p:sldId id="388" r:id="rId25"/>
    <p:sldId id="389" r:id="rId26"/>
    <p:sldId id="390" r:id="rId27"/>
    <p:sldId id="395" r:id="rId28"/>
    <p:sldId id="396" r:id="rId29"/>
    <p:sldId id="397" r:id="rId30"/>
    <p:sldId id="398" r:id="rId31"/>
    <p:sldId id="399" r:id="rId32"/>
    <p:sldId id="400" r:id="rId33"/>
    <p:sldId id="403" r:id="rId34"/>
    <p:sldId id="402" r:id="rId35"/>
    <p:sldId id="401" r:id="rId36"/>
    <p:sldId id="286" r:id="rId37"/>
    <p:sldId id="354" r:id="rId38"/>
    <p:sldId id="285" r:id="rId39"/>
    <p:sldId id="405" r:id="rId40"/>
    <p:sldId id="283" r:id="rId41"/>
    <p:sldId id="407" r:id="rId42"/>
    <p:sldId id="281" r:id="rId43"/>
    <p:sldId id="416" r:id="rId44"/>
    <p:sldId id="280" r:id="rId45"/>
    <p:sldId id="279" r:id="rId46"/>
    <p:sldId id="327" r:id="rId47"/>
    <p:sldId id="278" r:id="rId48"/>
    <p:sldId id="328" r:id="rId49"/>
    <p:sldId id="276" r:id="rId50"/>
    <p:sldId id="370" r:id="rId51"/>
    <p:sldId id="418" r:id="rId52"/>
    <p:sldId id="417" r:id="rId53"/>
    <p:sldId id="275" r:id="rId54"/>
    <p:sldId id="412" r:id="rId55"/>
    <p:sldId id="330" r:id="rId56"/>
    <p:sldId id="419" r:id="rId57"/>
    <p:sldId id="339" r:id="rId58"/>
    <p:sldId id="335" r:id="rId59"/>
    <p:sldId id="331" r:id="rId60"/>
    <p:sldId id="337" r:id="rId61"/>
    <p:sldId id="338" r:id="rId62"/>
    <p:sldId id="340" r:id="rId63"/>
    <p:sldId id="341" r:id="rId64"/>
    <p:sldId id="411" r:id="rId65"/>
    <p:sldId id="342" r:id="rId66"/>
    <p:sldId id="343" r:id="rId67"/>
    <p:sldId id="344" r:id="rId68"/>
    <p:sldId id="267" r:id="rId69"/>
    <p:sldId id="371" r:id="rId70"/>
    <p:sldId id="348" r:id="rId71"/>
    <p:sldId id="409" r:id="rId72"/>
    <p:sldId id="410" r:id="rId73"/>
    <p:sldId id="349" r:id="rId74"/>
    <p:sldId id="347" r:id="rId75"/>
    <p:sldId id="346" r:id="rId76"/>
    <p:sldId id="345" r:id="rId77"/>
    <p:sldId id="265" r:id="rId78"/>
    <p:sldId id="408" r:id="rId79"/>
    <p:sldId id="352" r:id="rId80"/>
    <p:sldId id="351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83977" autoAdjust="0"/>
  </p:normalViewPr>
  <p:slideViewPr>
    <p:cSldViewPr>
      <p:cViewPr varScale="1">
        <p:scale>
          <a:sx n="69" d="100"/>
          <a:sy n="69" d="100"/>
        </p:scale>
        <p:origin x="101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39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3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7A1E8-CF6E-4D65-84FB-05332DF6D4A5}" type="slidenum">
              <a:rPr kumimoji="0" lang="bg-BG" altLang="bg-BG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altLang="bg-BG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Give a brief overview of the presentation.</a:t>
            </a:r>
            <a:r>
              <a:rPr lang="en-US" baseline="0" dirty="0"/>
              <a:t> D</a:t>
            </a:r>
            <a:r>
              <a:rPr lang="en-US" dirty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/>
              <a:t>Introduce each of the major topics.</a:t>
            </a:r>
          </a:p>
          <a:p>
            <a:r>
              <a:rPr lang="en-US" dirty="0"/>
              <a:t>To provide a road map for the audience, you</a:t>
            </a:r>
            <a:r>
              <a:rPr lang="en-US" baseline="0" dirty="0"/>
              <a:t> can </a:t>
            </a:r>
            <a:r>
              <a:rPr lang="en-US" dirty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587-02D4-4BE0-9DEC-C4A70D017D7F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F4337C2A-8B86-4EF9-9BB5-B42EA213EEDF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3/26/2020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515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3/26/2020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879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3/26/2020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878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3/26/2020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493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3/26/2020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0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3/26/2020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017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3/26/2020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45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AE4A-CBC3-4EAA-8A91-74BCD2D7ABE5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3/26/2020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5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3/26/2020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911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3/26/2020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279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3/26/2020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01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7172-245D-4240-81B1-9272DD8472FF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5143-0EFA-465A-BA27-7A7C16DEA008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ECA4-AD70-4A68-9DC5-1BC5CECA7D0F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5D22-E42B-45F7-87DC-FF3EE4529BE1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03A6-E4D3-4326-B7A6-97437A47B32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DAD2-68ED-4C3C-A63E-7B1796E41F7B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AF70-8647-46EB-AFD9-43614B8C7702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5BE0-F7EE-4EE7-96EE-EC8E04991AA7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hf hdr="0" ftr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3/26/2020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96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notesSlide" Target="../notesSlides/notesSlide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7.jpeg"/><Relationship Id="rId5" Type="http://schemas.openxmlformats.org/officeDocument/2006/relationships/hyperlink" Target="http://www.google.bg/url?sa=i&amp;rct=j&amp;q=&amp;esrc=s&amp;source=images&amp;cd=&amp;cad=rja&amp;uact=8&amp;ved=0ahUKEwi25_K4gO_SAhVHXhQKHSIoBJIQjRwIBw&amp;url=http://www.mann-ivanov-ferber.ru/authors/meredithbelbin/&amp;psig=AFQjCNFni-tFrq4CmEd5e13pkuQDJhO3IQ&amp;ust=1490440140311219" TargetMode="External"/><Relationship Id="rId4" Type="http://schemas.openxmlformats.org/officeDocument/2006/relationships/notesSlide" Target="../notesSlides/notesSlide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notesSlide" Target="../notesSlides/notesSlide2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notesSlide" Target="../notesSlides/notesSlide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notesSlide" Target="../notesSlides/notesSlide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3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3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notesSlide" Target="../notesSlides/notesSlide3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3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3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notesSlide" Target="../notesSlides/notesSlide3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notesSlide" Target="../notesSlides/notesSlide3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notesSlide" Target="../notesSlides/notesSlide3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notesSlide" Target="../notesSlides/notesSlide3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notesSlide" Target="../notesSlides/notesSlide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4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notesSlide" Target="../notesSlides/notesSlide4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notesSlide" Target="../notesSlides/notesSlide4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notesSlide" Target="../notesSlides/notesSlide4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0.png"/><Relationship Id="rId5" Type="http://schemas.openxmlformats.org/officeDocument/2006/relationships/hyperlink" Target="https://www.google.bg/url?sa=i&amp;rct=j&amp;q=&amp;esrc=s&amp;source=images&amp;cd=&amp;cad=rja&amp;uact=8&amp;ved=0ahUKEwikoc2Qmu_SAhWI8RQKHffFDU0QjRwIBw&amp;url=https://www.tablegroup.com/pat/&amp;psig=AFQjCNGxzq-yELmDqm7Qfh3eWehVJ5gw0g&amp;ust=1490446981244613" TargetMode="External"/><Relationship Id="rId4" Type="http://schemas.openxmlformats.org/officeDocument/2006/relationships/notesSlide" Target="../notesSlides/notesSlide4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9.xml"/><Relationship Id="rId4" Type="http://schemas.openxmlformats.org/officeDocument/2006/relationships/image" Target="../media/image1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notesSlide" Target="../notesSlides/notesSlide4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notesSlide" Target="../notesSlides/notesSlide4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notesSlide" Target="../notesSlides/notesSlide4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notesSlide" Target="../notesSlides/notesSlide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527050" y="350838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4785480" imgH="4894560" progId="CorelDRAW.Graphic.10">
                  <p:embed/>
                </p:oleObj>
              </mc:Choice>
              <mc:Fallback>
                <p:oleObj r:id="rId4" imgW="4785480" imgH="4894560" progId="CorelDRAW.Graphic.10">
                  <p:embed/>
                  <p:pic>
                    <p:nvPicPr>
                      <p:cNvPr id="6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50838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142875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МЕДИЦИНСКИ УНИВЕРСИТЕТ </a:t>
            </a:r>
            <a:r>
              <a:rPr kumimoji="0" lang="bg-BG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–</a:t>
            </a:r>
            <a:r>
              <a:rPr kumimoji="0" lang="bg-BG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ПЛЕВЕН</a:t>
            </a:r>
            <a:endParaRPr kumimoji="0" lang="bg-BG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	ФАКУЛТЕТ „ИМЕ НА ФАКУЛТЕТА“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ЦЕНТЪР ЗА ДИСТАНЦИОННО ОБУЧЕНИЕ</a:t>
            </a:r>
            <a:endParaRPr kumimoji="0" lang="bg-BG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2" y="1616075"/>
            <a:ext cx="27227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Лекция № 3 – част 1</a:t>
            </a: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2051720" y="5733256"/>
            <a:ext cx="684076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Доц. д-р Гена Грънчарова, </a:t>
            </a:r>
            <a:r>
              <a:rPr kumimoji="0" lang="bg-BG" alt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д.м</a:t>
            </a:r>
            <a:r>
              <a:rPr kumimoji="0" lang="bg-BG" alt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Проф. д-р Силвия Александрова-Янкуловска, д.м.н.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323528" y="2132856"/>
            <a:ext cx="8424936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УПРАВЛЕНИЕ НА ЧОВЕШКИТЕ РЕСУРСИ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Тема: Мениджмънт на работните групи и работните процеси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3645024"/>
            <a:ext cx="8045450" cy="1420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За дистанционна самоподготовка на студенти от специалност „Управление на здравните грижи“ –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ОКС „Магистър“  след бакалавър по УЗГ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818658"/>
          </a:xfrm>
        </p:spPr>
        <p:txBody>
          <a:bodyPr>
            <a:noAutofit/>
          </a:bodyPr>
          <a:lstStyle/>
          <a:p>
            <a:r>
              <a:rPr lang="bg-BG" sz="3600" b="1" i="1" dirty="0">
                <a:solidFill>
                  <a:srgbClr val="FF0000"/>
                </a:solidFill>
              </a:rPr>
              <a:t>Големи реални групи</a:t>
            </a:r>
            <a:r>
              <a:rPr lang="bg-BG" sz="3600" dirty="0">
                <a:solidFill>
                  <a:srgbClr val="FF0000"/>
                </a:solidFill>
              </a:rPr>
              <a:t> </a:t>
            </a:r>
            <a:r>
              <a:rPr lang="bg-BG" sz="3600" dirty="0"/>
              <a:t>- големи общности от хора, свързани с общи интереси и потребности – например,  политически партии, етнически групи.</a:t>
            </a:r>
            <a:br>
              <a:rPr lang="bg-BG" sz="3600" dirty="0"/>
            </a:br>
            <a:r>
              <a:rPr lang="bg-BG" sz="3600" dirty="0"/>
              <a:t> </a:t>
            </a:r>
            <a:br>
              <a:rPr lang="en-US" sz="3600" dirty="0"/>
            </a:br>
            <a:r>
              <a:rPr lang="bg-BG" sz="3600" b="1" i="1" dirty="0">
                <a:solidFill>
                  <a:srgbClr val="FF0000"/>
                </a:solidFill>
              </a:rPr>
              <a:t>Малки реални групи</a:t>
            </a:r>
            <a:r>
              <a:rPr lang="bg-BG" sz="3600" dirty="0">
                <a:solidFill>
                  <a:srgbClr val="FF0000"/>
                </a:solidFill>
              </a:rPr>
              <a:t> </a:t>
            </a:r>
            <a:r>
              <a:rPr lang="bg-BG" sz="3600" dirty="0"/>
              <a:t>– това са изградени колективи (трудови, учебни и др.), при които отношенията се проявяват под формата на непосредствени лични контакти.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48766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818658"/>
          </a:xfrm>
        </p:spPr>
        <p:txBody>
          <a:bodyPr>
            <a:noAutofit/>
          </a:bodyPr>
          <a:lstStyle/>
          <a:p>
            <a:r>
              <a:rPr lang="bg-BG" sz="3200" b="1" i="1" dirty="0">
                <a:solidFill>
                  <a:srgbClr val="FF0000"/>
                </a:solidFill>
              </a:rPr>
              <a:t>Комисии</a:t>
            </a:r>
            <a:r>
              <a:rPr lang="bg-BG" sz="3200" dirty="0">
                <a:solidFill>
                  <a:srgbClr val="FF0000"/>
                </a:solidFill>
              </a:rPr>
              <a:t> </a:t>
            </a:r>
            <a:r>
              <a:rPr lang="bg-BG" sz="3200" b="1" i="1" dirty="0">
                <a:solidFill>
                  <a:srgbClr val="FF0000"/>
                </a:solidFill>
              </a:rPr>
              <a:t>или</a:t>
            </a:r>
            <a:r>
              <a:rPr lang="bg-BG" sz="3200" dirty="0">
                <a:solidFill>
                  <a:srgbClr val="FF0000"/>
                </a:solidFill>
              </a:rPr>
              <a:t> </a:t>
            </a:r>
            <a:r>
              <a:rPr lang="bg-BG" sz="3200" b="1" i="1" dirty="0">
                <a:solidFill>
                  <a:srgbClr val="FF0000"/>
                </a:solidFill>
              </a:rPr>
              <a:t>групи със специално предназначение </a:t>
            </a:r>
            <a:r>
              <a:rPr lang="bg-BG" sz="3200" dirty="0"/>
              <a:t>за решаване на  специфични въпроси, включващи области на няколко звена – напр.,  комисия по  безопасността на пациентите.  </a:t>
            </a:r>
            <a:br>
              <a:rPr lang="bg-BG" sz="3200" dirty="0"/>
            </a:br>
            <a:br>
              <a:rPr lang="bg-BG" sz="3200" dirty="0"/>
            </a:br>
            <a:r>
              <a:rPr lang="bg-BG" sz="3200" dirty="0"/>
              <a:t>В здравните организации функционират много комисии от различни специалисти. Някои от тях се избират за определен мандат от официалните и контролни органи – напр., комисии по акредитацията, комисии по разработване на стандарти и др.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84969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6106690"/>
          </a:xfrm>
        </p:spPr>
        <p:txBody>
          <a:bodyPr>
            <a:noAutofit/>
          </a:bodyPr>
          <a:lstStyle/>
          <a:p>
            <a:r>
              <a:rPr lang="bg-BG" sz="3600" b="1" i="1" dirty="0">
                <a:solidFill>
                  <a:srgbClr val="FF0000"/>
                </a:solidFill>
              </a:rPr>
              <a:t>Формални групи - </a:t>
            </a:r>
            <a:r>
              <a:rPr lang="bg-BG" sz="3600" dirty="0"/>
              <a:t>официални, законни работни групи, изграждани временно или постоянно за изпълнение на целите на организацията. Напр., работещите в отделни клиники, отделения, лаборатории и др. </a:t>
            </a:r>
            <a:br>
              <a:rPr lang="bg-BG" sz="3600" dirty="0"/>
            </a:br>
            <a:r>
              <a:rPr lang="bg-BG" sz="3600" dirty="0"/>
              <a:t>Колкото по-рутинна и ясно дефинирана е целта, толкова по-структурирана е групата, ролята на всеки член е точно определена, има строга йерархия на авторитет и власт.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34179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890666"/>
          </a:xfrm>
        </p:spPr>
        <p:txBody>
          <a:bodyPr/>
          <a:lstStyle/>
          <a:p>
            <a:r>
              <a:rPr lang="bg-BG" b="1" i="1" dirty="0">
                <a:solidFill>
                  <a:srgbClr val="FF0000"/>
                </a:solidFill>
              </a:rPr>
              <a:t>Неформални групи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/>
              <a:t>- възникват по естествен начин вътре във формалните организации и извън тях в отговор на потребности от социално общуване, взаимно уважение, общи интереси, хобита и др.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78252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8186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881024"/>
              </p:ext>
            </p:extLst>
          </p:nvPr>
        </p:nvGraphicFramePr>
        <p:xfrm>
          <a:off x="755576" y="260648"/>
          <a:ext cx="8064896" cy="59692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3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9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1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b="1" dirty="0">
                          <a:effectLst/>
                        </a:rPr>
                        <a:t>Параметри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b="1" dirty="0">
                          <a:effectLst/>
                        </a:rPr>
                        <a:t>Формална група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b="1" dirty="0">
                          <a:effectLst/>
                        </a:rPr>
                        <a:t>Неформална група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 b="1" dirty="0">
                          <a:effectLst/>
                        </a:rPr>
                        <a:t>Главни цели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>
                          <a:effectLst/>
                        </a:rPr>
                        <a:t>Постигане на висока ефективност и качество в работата.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 dirty="0">
                          <a:effectLst/>
                        </a:rPr>
                        <a:t>Постигане на удовлетвореност, сигурност и уважение.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 b="1" dirty="0">
                          <a:effectLst/>
                        </a:rPr>
                        <a:t>Произход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>
                          <a:effectLst/>
                        </a:rPr>
                        <a:t>Планирана от съответната организация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 dirty="0">
                          <a:effectLst/>
                        </a:rPr>
                        <a:t>Спонтанно възникнала в отговор на социални нужди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 b="1" dirty="0">
                          <a:effectLst/>
                        </a:rPr>
                        <a:t>Въздействие върху членовете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>
                          <a:effectLst/>
                        </a:rPr>
                        <a:t>Чрез пълномощията, предоставени от заемания пост, чрез парични награди и др.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 dirty="0">
                          <a:effectLst/>
                        </a:rPr>
                        <a:t>Чрез личностни качества и умения като специалисти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6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 b="1" dirty="0">
                          <a:effectLst/>
                        </a:rPr>
                        <a:t>Комуникации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>
                          <a:effectLst/>
                        </a:rPr>
                        <a:t>Преобладава низходяща комуникация, използват се формални канали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 dirty="0">
                          <a:effectLst/>
                        </a:rPr>
                        <a:t>Мрежовидна комуникация, на личностна основа, използват се всякакви канали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 b="1" dirty="0">
                          <a:effectLst/>
                        </a:rPr>
                        <a:t>Лидер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>
                          <a:effectLst/>
                        </a:rPr>
                        <a:t>Официално назначен от организацията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 dirty="0">
                          <a:effectLst/>
                        </a:rPr>
                        <a:t>Възниква от средата на групата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6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 b="1" dirty="0">
                          <a:effectLst/>
                        </a:rPr>
                        <a:t>Междуличностни отношения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>
                          <a:effectLst/>
                        </a:rPr>
                        <a:t>Установяват се на базата на работните задължения и работния процес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 dirty="0">
                          <a:effectLst/>
                        </a:rPr>
                        <a:t>Развиват  се спонтанно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 b="1" dirty="0">
                          <a:effectLst/>
                        </a:rPr>
                        <a:t>Контрол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>
                          <a:effectLst/>
                        </a:rPr>
                        <a:t>Разчита се на заплахата, използват се парични награди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600" dirty="0">
                          <a:effectLst/>
                        </a:rPr>
                        <a:t>Самоконтрол, силни социални санкции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99318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87624" y="404664"/>
            <a:ext cx="72008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	</a:t>
            </a:r>
            <a:r>
              <a:rPr lang="bg-BG" sz="3600" dirty="0"/>
              <a:t>Неформалните групи имат както положителни, така и отрицателни черти. 	</a:t>
            </a:r>
          </a:p>
          <a:p>
            <a:pPr marL="0" indent="0">
              <a:buNone/>
            </a:pPr>
            <a:r>
              <a:rPr lang="bg-BG" sz="3600" dirty="0"/>
              <a:t>	Те могат да действат в противовес на  официалните предписания, да взаимодействат с различни хора извън организацията, да развият различни от очакваните вярвания, убе­ждения, ценности и чувства.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1513-A30F-4362-982F-7FDED6B48546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337840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dirty="0"/>
              <a:t>	</a:t>
            </a:r>
            <a:r>
              <a:rPr lang="bg-BG" sz="3700" b="1" dirty="0">
                <a:solidFill>
                  <a:srgbClr val="C00000"/>
                </a:solidFill>
              </a:rPr>
              <a:t>Проблемите, </a:t>
            </a:r>
            <a:r>
              <a:rPr lang="bg-BG" sz="3700" dirty="0"/>
              <a:t>предизвиквани от неформалната организация, могат да бъдат:</a:t>
            </a:r>
          </a:p>
          <a:p>
            <a:pPr lvl="0">
              <a:lnSpc>
                <a:spcPct val="120000"/>
              </a:lnSpc>
            </a:pPr>
            <a:r>
              <a:rPr lang="bg-BG" sz="3700" i="1" dirty="0">
                <a:solidFill>
                  <a:srgbClr val="C00000"/>
                </a:solidFill>
              </a:rPr>
              <a:t>Съпротива към промяната </a:t>
            </a:r>
            <a:r>
              <a:rPr lang="bg-BG" sz="3700" i="1" dirty="0"/>
              <a:t>- тенде</a:t>
            </a:r>
            <a:r>
              <a:rPr lang="bg-BG" sz="3700" dirty="0"/>
              <a:t>нция към консерватизъм, стремеж към запазване на съществуващия групов начин на живот, ценности, традиции и стереотипи.</a:t>
            </a:r>
            <a:endParaRPr lang="en-US" sz="3700" dirty="0"/>
          </a:p>
          <a:p>
            <a:pPr lvl="0">
              <a:lnSpc>
                <a:spcPct val="120000"/>
              </a:lnSpc>
            </a:pPr>
            <a:r>
              <a:rPr lang="bg-BG" sz="3700" i="1" dirty="0">
                <a:solidFill>
                  <a:srgbClr val="C00000"/>
                </a:solidFill>
              </a:rPr>
              <a:t>Ролеви конфликт - </a:t>
            </a:r>
            <a:r>
              <a:rPr lang="bg-BG" sz="3700" dirty="0"/>
              <a:t>стремежът към задоволяване на социалните потребности на ин­дивидите може да измести ориентацията на групата от организационната цел.</a:t>
            </a:r>
          </a:p>
          <a:p>
            <a:pPr>
              <a:lnSpc>
                <a:spcPct val="120000"/>
              </a:lnSpc>
            </a:pPr>
            <a:r>
              <a:rPr lang="bg-BG" sz="4000" i="1" dirty="0">
                <a:solidFill>
                  <a:srgbClr val="C00000"/>
                </a:solidFill>
              </a:rPr>
              <a:t>Слухове.</a:t>
            </a:r>
            <a:r>
              <a:rPr lang="bg-BG" sz="4000" dirty="0"/>
              <a:t> </a:t>
            </a:r>
            <a:r>
              <a:rPr lang="bg-BG" dirty="0"/>
              <a:t>	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1306-B38D-4E13-9881-29FD0B58F54F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441559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dirty="0"/>
              <a:t>	</a:t>
            </a:r>
            <a:r>
              <a:rPr lang="bg-BG" sz="3400" b="1" dirty="0">
                <a:solidFill>
                  <a:srgbClr val="C00000"/>
                </a:solidFill>
              </a:rPr>
              <a:t>Положителните страни на неформалните групи – </a:t>
            </a:r>
            <a:r>
              <a:rPr lang="bg-BG" sz="3400" dirty="0"/>
              <a:t>могат да поощряват сътрудничеството, да водят до по-голяма удовлетвореност, да запълват някои празнини във формалното управление</a:t>
            </a:r>
            <a:r>
              <a:rPr lang="en-US" sz="3400" dirty="0"/>
              <a:t>,</a:t>
            </a:r>
            <a:r>
              <a:rPr lang="bg-BG" sz="3400" dirty="0"/>
              <a:t> да предоставят полезни комуникационни канали, да стимулират по-внимателни действия на мениджмънта и да облекчават някои задачи, да намаляват напрежението от формалното управление във всяка група.</a:t>
            </a:r>
            <a:endParaRPr lang="en-US" sz="3400" dirty="0"/>
          </a:p>
          <a:p>
            <a:pPr marL="0" indent="0">
              <a:lnSpc>
                <a:spcPct val="120000"/>
              </a:lnSpc>
              <a:buNone/>
            </a:pPr>
            <a:r>
              <a:rPr lang="bg-BG" sz="3400" dirty="0"/>
              <a:t>	Когато неформалните групи се сливат с формалната, те могат  да способстват за постигане на целите на организацията.</a:t>
            </a:r>
            <a:r>
              <a:rPr lang="bg-BG" dirty="0"/>
              <a:t>	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7D1F-85B3-4F32-B463-3A27F0882789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216248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	Всеки мениджър или ръководител по здравни грижи трябва:</a:t>
            </a:r>
          </a:p>
          <a:p>
            <a:pPr>
              <a:buFontTx/>
              <a:buChar char="-"/>
            </a:pPr>
            <a:r>
              <a:rPr lang="bg-BG" dirty="0"/>
              <a:t>да от­чита съществуването и важността на неформалните групи;</a:t>
            </a:r>
          </a:p>
          <a:p>
            <a:pPr>
              <a:buFontTx/>
              <a:buChar char="-"/>
            </a:pPr>
            <a:r>
              <a:rPr lang="bg-BG" dirty="0"/>
              <a:t>да се вслушва в информацията, циркулираща в тези групи;</a:t>
            </a:r>
          </a:p>
          <a:p>
            <a:pPr>
              <a:buFontTx/>
              <a:buChar char="-"/>
            </a:pPr>
            <a:r>
              <a:rPr lang="bg-BG" dirty="0"/>
              <a:t>да предоставя добре осмислена и целенасочена информация за борба със слуховете като се опира на точни факти; </a:t>
            </a:r>
          </a:p>
          <a:p>
            <a:pPr lvl="0">
              <a:buFontTx/>
              <a:buChar char="-"/>
            </a:pPr>
            <a:r>
              <a:rPr lang="bg-BG" dirty="0"/>
              <a:t>да използва синдикатите  като допълнително средство за въздействие.	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017D-CCD2-48A1-AC5B-6212FDA97DEC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27276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746650"/>
          </a:xfrm>
        </p:spPr>
        <p:txBody>
          <a:bodyPr>
            <a:normAutofit/>
          </a:bodyPr>
          <a:lstStyle/>
          <a:p>
            <a:r>
              <a:rPr lang="bg-BG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Основни параметри на групите и основни елементи на груповия процес</a:t>
            </a:r>
            <a:br>
              <a:rPr lang="bg-BG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09171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1"/>
            <a:ext cx="8077200" cy="55446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bg-BG" sz="2800" dirty="0"/>
          </a:p>
          <a:p>
            <a:pPr marL="0" indent="0">
              <a:buNone/>
            </a:pPr>
            <a:r>
              <a:rPr lang="bg-BG" sz="3500" b="1" i="1" dirty="0"/>
              <a:t>План:</a:t>
            </a:r>
          </a:p>
          <a:p>
            <a:pPr marL="514350" indent="-514350">
              <a:buAutoNum type="arabicPeriod"/>
            </a:pPr>
            <a:r>
              <a:rPr lang="bg-BG" sz="2800" dirty="0"/>
              <a:t>Ролята на групите в здравните организации.</a:t>
            </a:r>
          </a:p>
          <a:p>
            <a:pPr marL="514350" indent="-514350">
              <a:buAutoNum type="arabicPeriod"/>
            </a:pPr>
            <a:r>
              <a:rPr lang="bg-BG" sz="2800" dirty="0"/>
              <a:t>Определение на работна група и видове работни групи.</a:t>
            </a:r>
          </a:p>
          <a:p>
            <a:pPr marL="514350" indent="-514350">
              <a:buAutoNum type="arabicPeriod"/>
            </a:pPr>
            <a:r>
              <a:rPr lang="bg-BG" sz="2800" dirty="0"/>
              <a:t>Основни параметри на групите и основни елементи на груповия процес.</a:t>
            </a:r>
          </a:p>
          <a:p>
            <a:pPr marL="514350" indent="-514350">
              <a:buAutoNum type="arabicPeriod"/>
            </a:pPr>
            <a:r>
              <a:rPr lang="bg-BG" sz="2800" dirty="0" err="1"/>
              <a:t>Социометрията</a:t>
            </a:r>
            <a:r>
              <a:rPr lang="bg-BG" sz="2800" dirty="0"/>
              <a:t> като метод за управлението на малките групи.</a:t>
            </a:r>
          </a:p>
          <a:p>
            <a:pPr marL="514350" indent="-514350">
              <a:buAutoNum type="arabicPeriod"/>
            </a:pPr>
            <a:r>
              <a:rPr lang="bg-BG" sz="2800" dirty="0"/>
              <a:t>Фази в развитието на групите.</a:t>
            </a:r>
          </a:p>
          <a:p>
            <a:pPr marL="514350" indent="-514350">
              <a:buAutoNum type="arabicPeriod"/>
            </a:pPr>
            <a:r>
              <a:rPr lang="bg-BG" sz="2800" dirty="0"/>
              <a:t>Групови роли.</a:t>
            </a:r>
          </a:p>
          <a:p>
            <a:pPr marL="514350" indent="-514350">
              <a:buAutoNum type="arabicPeriod"/>
            </a:pPr>
            <a:r>
              <a:rPr lang="bg-BG" sz="2800" dirty="0"/>
              <a:t>Съвременни концепции за екипите и екипните роли.</a:t>
            </a:r>
          </a:p>
          <a:p>
            <a:pPr marL="514350" indent="-514350">
              <a:buAutoNum type="arabicPeriod"/>
            </a:pPr>
            <a:r>
              <a:rPr lang="bg-BG" sz="2800" dirty="0"/>
              <a:t>Екипна ефективност и фактори на ефективността.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1481-447F-4F34-B6D0-10BB9A86A7A0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587-02D4-4BE0-9DEC-C4A70D017D7F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075600"/>
              </p:ext>
            </p:extLst>
          </p:nvPr>
        </p:nvGraphicFramePr>
        <p:xfrm>
          <a:off x="811106" y="1340768"/>
          <a:ext cx="8280920" cy="53384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59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1025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b="1" dirty="0">
                          <a:effectLst/>
                        </a:rPr>
                        <a:t>Параметри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b="1" dirty="0">
                          <a:effectLst/>
                        </a:rPr>
                        <a:t>Характеристика на параметрите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1918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dirty="0">
                          <a:effectLst/>
                        </a:rPr>
                        <a:t>Състав и структура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dirty="0">
                          <a:effectLst/>
                        </a:rPr>
                        <a:t>С нарастване на размера на групата нараства сложността на груповата динамика. Идеалната група е от 8-10 члена.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1918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dirty="0">
                          <a:effectLst/>
                        </a:rPr>
                        <a:t>Роли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dirty="0">
                          <a:effectLst/>
                        </a:rPr>
                        <a:t>Поведението на даден индивид в определена социална среда. Три групи роли: работни, поддържащи и индивидуални.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40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>
                          <a:effectLst/>
                        </a:rPr>
                        <a:t>Групови цели</a:t>
                      </a:r>
                      <a:endParaRPr lang="en-US" sz="2400" b="1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dirty="0">
                          <a:effectLst/>
                        </a:rPr>
                        <a:t>Ясната и точно определена цел гарантира стабилност и ефикасност на групата.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71600" y="410742"/>
            <a:ext cx="7616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b="1" i="1" dirty="0">
                <a:solidFill>
                  <a:srgbClr val="FF0000"/>
                </a:solidFill>
              </a:rPr>
              <a:t>3.1. Основни  параметри на групите</a:t>
            </a:r>
            <a:r>
              <a:rPr lang="bg-BG" sz="2800" b="1" i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26926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587-02D4-4BE0-9DEC-C4A70D017D7F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104400"/>
              </p:ext>
            </p:extLst>
          </p:nvPr>
        </p:nvGraphicFramePr>
        <p:xfrm>
          <a:off x="683568" y="620689"/>
          <a:ext cx="8280920" cy="54726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59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6501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b="1" dirty="0">
                          <a:effectLst/>
                        </a:rPr>
                        <a:t>Параметри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b="1" dirty="0">
                          <a:effectLst/>
                        </a:rPr>
                        <a:t>Характеристика на параметрите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6721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dirty="0">
                          <a:effectLst/>
                        </a:rPr>
                        <a:t>Групови интереси и ценности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dirty="0">
                          <a:effectLst/>
                        </a:rPr>
                        <a:t>Определят се от организацията и отразяват потребностите на членовете на групата.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755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>
                          <a:effectLst/>
                        </a:rPr>
                        <a:t>Групови очаквания</a:t>
                      </a:r>
                      <a:endParaRPr lang="en-US" sz="2400" b="1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dirty="0">
                          <a:effectLst/>
                        </a:rPr>
                        <a:t>Отразяват очакванията на всеки член от групата спрямо другите и обратно.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9631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dirty="0">
                          <a:effectLst/>
                        </a:rPr>
                        <a:t>Групови норми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dirty="0">
                          <a:effectLst/>
                        </a:rPr>
                        <a:t>Набор от открити и закрити стандарти, определящи поведението, позициите и разбиранията на членовете на групата. 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134321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587-02D4-4BE0-9DEC-C4A70D017D7F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9747"/>
              </p:ext>
            </p:extLst>
          </p:nvPr>
        </p:nvGraphicFramePr>
        <p:xfrm>
          <a:off x="683568" y="198077"/>
          <a:ext cx="8136904" cy="63721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543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dirty="0">
                          <a:effectLst/>
                        </a:rPr>
                        <a:t>Групова сплотеност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dirty="0">
                          <a:effectLst/>
                        </a:rPr>
                        <a:t>Високата сплотеност в съчетание с високи цели гарантира висока ефективност на групата.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143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dirty="0">
                          <a:effectLst/>
                        </a:rPr>
                        <a:t>Лидерство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dirty="0">
                          <a:effectLst/>
                        </a:rPr>
                        <a:t>В неформалните групи лидерът се изявява, а във формалните групи той се назначава.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14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>
                          <a:effectLst/>
                        </a:rPr>
                        <a:t>Статус</a:t>
                      </a:r>
                      <a:endParaRPr lang="en-US" sz="2400" b="1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dirty="0">
                          <a:effectLst/>
                        </a:rPr>
                        <a:t>Развива се постепенно и зависи от знанията, уменията и професионалния опит на членовете на групата. </a:t>
                      </a:r>
                    </a:p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25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dirty="0">
                          <a:effectLst/>
                        </a:rPr>
                        <a:t>Продължителност на съществуване  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400" dirty="0">
                          <a:effectLst/>
                        </a:rPr>
                        <a:t>Може да бъде предварително определена и неопределена. </a:t>
                      </a:r>
                      <a:endParaRPr lang="en-US" sz="24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705006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587-02D4-4BE0-9DEC-C4A70D017D7F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805544"/>
              </p:ext>
            </p:extLst>
          </p:nvPr>
        </p:nvGraphicFramePr>
        <p:xfrm>
          <a:off x="755576" y="836709"/>
          <a:ext cx="8136904" cy="51845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1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9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478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Самостоятелност и автономност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Ако е голяма, ръководителят носи отговорността на групата и всеки член има свои задачи. При ограничена самостоятелност ръководителят се опира на неформалните лидери на групата. 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505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 err="1">
                          <a:effectLst/>
                        </a:rPr>
                        <a:t>Пропускливост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При нормална </a:t>
                      </a:r>
                      <a:r>
                        <a:rPr lang="bg-BG" sz="2000" dirty="0" err="1">
                          <a:effectLst/>
                        </a:rPr>
                        <a:t>пропускливост</a:t>
                      </a:r>
                      <a:r>
                        <a:rPr lang="bg-BG" sz="2000" dirty="0">
                          <a:effectLst/>
                        </a:rPr>
                        <a:t> конфликтите се разрешават лесно. Ако </a:t>
                      </a:r>
                      <a:r>
                        <a:rPr lang="bg-BG" sz="2000" dirty="0" err="1">
                          <a:effectLst/>
                        </a:rPr>
                        <a:t>пропускливостта</a:t>
                      </a:r>
                      <a:r>
                        <a:rPr lang="bg-BG" sz="2000" dirty="0">
                          <a:effectLst/>
                        </a:rPr>
                        <a:t> е малка, конфликтите се решават трудно. 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505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>
                          <a:effectLst/>
                        </a:rPr>
                        <a:t>Вътрешногрупов конфликт</a:t>
                      </a:r>
                      <a:endParaRPr lang="en-US" sz="2000" b="1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Отразява несъгласията между различните членове на групата във връзка с плановете, графиците за работа и стандартите.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478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>
                          <a:effectLst/>
                        </a:rPr>
                        <a:t>Междугрупов конфликт</a:t>
                      </a:r>
                      <a:endParaRPr lang="en-US" sz="2000" b="1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</a:rPr>
                        <a:t>Най-важните причини за възникването му са свързани с ограничени ресурси, различни възприятия, интереси и липса на подходящи канали за добро предаване на информацията. </a:t>
                      </a:r>
                      <a:endParaRPr lang="en-US" sz="2000" b="1" dirty="0">
                        <a:effectLst/>
                        <a:latin typeface="HebarU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522799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962674"/>
          </a:xfrm>
        </p:spPr>
        <p:txBody>
          <a:bodyPr>
            <a:normAutofit fontScale="90000"/>
          </a:bodyPr>
          <a:lstStyle/>
          <a:p>
            <a:r>
              <a:rPr lang="bg-BG" sz="3600" b="1" i="1" dirty="0">
                <a:solidFill>
                  <a:srgbClr val="FF0000"/>
                </a:solidFill>
              </a:rPr>
              <a:t>3.2. Основни елементи на груповия процес</a:t>
            </a:r>
            <a:br>
              <a:rPr lang="bg-BG" sz="3600" b="1" i="1" dirty="0">
                <a:solidFill>
                  <a:srgbClr val="FF0000"/>
                </a:solidFill>
              </a:rPr>
            </a:br>
            <a:br>
              <a:rPr lang="en-US" sz="3200" dirty="0">
                <a:solidFill>
                  <a:srgbClr val="FF0000"/>
                </a:solidFill>
              </a:rPr>
            </a:br>
            <a:r>
              <a:rPr lang="bg-BG" sz="3600" b="1" i="1" dirty="0">
                <a:solidFill>
                  <a:srgbClr val="FF0000"/>
                </a:solidFill>
              </a:rPr>
              <a:t>Групов процес</a:t>
            </a:r>
            <a:r>
              <a:rPr lang="bg-BG" sz="3600" dirty="0">
                <a:solidFill>
                  <a:srgbClr val="FF0000"/>
                </a:solidFill>
              </a:rPr>
              <a:t> </a:t>
            </a:r>
            <a:r>
              <a:rPr lang="bg-BG" sz="3600" dirty="0"/>
              <a:t>– </a:t>
            </a:r>
            <a:r>
              <a:rPr lang="bg-BG" sz="3600" b="1" i="1" dirty="0"/>
              <a:t>начинът на работа на групата за постигане на целите. </a:t>
            </a:r>
            <a:br>
              <a:rPr lang="bg-BG" sz="3600" b="1" i="1" dirty="0"/>
            </a:br>
            <a:br>
              <a:rPr lang="en-US" sz="3200" b="1" dirty="0"/>
            </a:br>
            <a:r>
              <a:rPr lang="bg-BG" sz="3200" b="1" dirty="0"/>
              <a:t>- </a:t>
            </a:r>
            <a:r>
              <a:rPr lang="bg-BG" sz="3200" b="1" i="1" dirty="0"/>
              <a:t>Процес на съвместна работа - </a:t>
            </a:r>
            <a:r>
              <a:rPr lang="bg-BG" sz="3200" dirty="0"/>
              <a:t>уникалният начин, по който групата си взаимодейства и работи заедно за постигане на крайните цели. </a:t>
            </a:r>
            <a:br>
              <a:rPr lang="bg-BG" sz="3200" dirty="0"/>
            </a:br>
            <a:br>
              <a:rPr lang="en-US" sz="3200" dirty="0"/>
            </a:br>
            <a:r>
              <a:rPr lang="bg-BG" sz="3200" dirty="0"/>
              <a:t>- </a:t>
            </a:r>
            <a:r>
              <a:rPr lang="bg-BG" sz="3200" b="1" i="1" dirty="0"/>
              <a:t>Стандарти –</a:t>
            </a:r>
            <a:r>
              <a:rPr lang="bg-BG" sz="3200" dirty="0"/>
              <a:t> специфични ценности и норми, които регулират поведението на групата. </a:t>
            </a:r>
            <a:br>
              <a:rPr lang="bg-BG" sz="3200" dirty="0"/>
            </a:br>
            <a:br>
              <a:rPr lang="bg-BG" sz="3200" dirty="0"/>
            </a:br>
            <a:r>
              <a:rPr lang="bg-BG" sz="3200" dirty="0"/>
              <a:t>- </a:t>
            </a:r>
            <a:r>
              <a:rPr lang="bg-BG" sz="3200" b="1" i="1" dirty="0"/>
              <a:t>Решаване на проблеми и вземане на решения</a:t>
            </a:r>
            <a:r>
              <a:rPr lang="bg-BG" sz="3200" dirty="0"/>
              <a:t>.</a:t>
            </a:r>
            <a:br>
              <a:rPr lang="bg-BG" sz="3200" dirty="0"/>
            </a:br>
            <a:endParaRPr lang="bg-BG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19706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96267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</a:pPr>
            <a:r>
              <a:rPr lang="bg-BG" sz="2800" dirty="0"/>
              <a:t>- </a:t>
            </a:r>
            <a:r>
              <a:rPr lang="bg-BG" sz="2800" b="1" i="1" dirty="0"/>
              <a:t>Комуникация. </a:t>
            </a:r>
            <a:r>
              <a:rPr lang="bg-BG" sz="2800" dirty="0"/>
              <a:t>Важно е да се определят вътрешните особености и стилове на комуникация между членовете на групата, с кого комуникира групата и т.н.</a:t>
            </a:r>
            <a:br>
              <a:rPr lang="bg-BG" sz="2800" dirty="0"/>
            </a:br>
            <a:br>
              <a:rPr lang="en-US" sz="2800" dirty="0"/>
            </a:br>
            <a:r>
              <a:rPr lang="bg-BG" sz="2800" dirty="0"/>
              <a:t>- </a:t>
            </a:r>
            <a:r>
              <a:rPr lang="bg-BG" sz="2800" b="1" i="1" dirty="0"/>
              <a:t>Роли, </a:t>
            </a:r>
            <a:r>
              <a:rPr lang="bg-BG" sz="2800" dirty="0"/>
              <a:t>изпълнявани от всеки член на групата.</a:t>
            </a:r>
            <a:br>
              <a:rPr lang="bg-BG" sz="2800" dirty="0"/>
            </a:br>
            <a:br>
              <a:rPr lang="bg-BG" sz="2800" dirty="0"/>
            </a:br>
            <a:r>
              <a:rPr lang="bg-BG" sz="2800" i="1" dirty="0"/>
              <a:t>- </a:t>
            </a:r>
            <a:r>
              <a:rPr lang="bg-BG" sz="2800" b="1" i="1" dirty="0"/>
              <a:t>Контактност на групата</a:t>
            </a:r>
            <a:r>
              <a:rPr lang="bg-BG" sz="2800" i="1" dirty="0"/>
              <a:t> – </a:t>
            </a:r>
            <a:r>
              <a:rPr lang="bg-BG" sz="2800" dirty="0"/>
              <a:t>коефициент на контактност и периодичност на контактите.</a:t>
            </a:r>
            <a:br>
              <a:rPr lang="bg-BG" sz="2800" dirty="0"/>
            </a:br>
            <a:br>
              <a:rPr lang="bg-BG" sz="2800" dirty="0"/>
            </a:br>
            <a:r>
              <a:rPr lang="bg-BG" sz="2800" dirty="0"/>
              <a:t>- </a:t>
            </a:r>
            <a:r>
              <a:rPr lang="bg-BG" sz="2800" b="1" dirty="0"/>
              <a:t>Групово действие </a:t>
            </a:r>
            <a:r>
              <a:rPr lang="bg-BG" sz="2800" dirty="0"/>
              <a:t>– характеризира се с общност на интересите, общност на це­лите и единство на действията.</a:t>
            </a:r>
            <a:endParaRPr lang="en-US" sz="28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70509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890666"/>
          </a:xfrm>
        </p:spPr>
        <p:txBody>
          <a:bodyPr>
            <a:normAutofit/>
          </a:bodyPr>
          <a:lstStyle/>
          <a:p>
            <a:r>
              <a:rPr lang="bg-BG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bg-BG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Социометрията</a:t>
            </a:r>
            <a:r>
              <a:rPr lang="bg-BG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ролята ѝ в управлението на малките групи</a:t>
            </a:r>
            <a:br>
              <a:rPr lang="bg-BG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79444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962674"/>
          </a:xfrm>
        </p:spPr>
        <p:txBody>
          <a:bodyPr>
            <a:noAutofit/>
          </a:bodyPr>
          <a:lstStyle/>
          <a:p>
            <a:r>
              <a:rPr lang="bg-BG" sz="3600" dirty="0"/>
              <a:t>През 30-те години на 20-ти век паралелно с развитието на школата на организационното поведение в мениджмънта нараства значително интересът към изучаване на функционирането на малките групи. За тази цел започва да се използва социометричния метод, въведен от Джордж Морено, американски психиатър и социален психолог. 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06431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962674"/>
          </a:xfrm>
        </p:spPr>
        <p:txBody>
          <a:bodyPr>
            <a:noAutofit/>
          </a:bodyPr>
          <a:lstStyle/>
          <a:p>
            <a:r>
              <a:rPr lang="bg-BG" sz="2800" b="1" i="1" dirty="0"/>
              <a:t>Социометрията</a:t>
            </a:r>
            <a:r>
              <a:rPr lang="bg-BG" sz="2800" dirty="0"/>
              <a:t> е разновидност на анкетния метод, който дава възможност: </a:t>
            </a:r>
            <a:br>
              <a:rPr lang="en-US" sz="2800" dirty="0"/>
            </a:br>
            <a:r>
              <a:rPr lang="bg-BG" sz="2800" dirty="0"/>
              <a:t>- да се проучи структурата и динамиката на взаимоотношенията в групата;</a:t>
            </a:r>
            <a:br>
              <a:rPr lang="en-US" sz="2800" dirty="0"/>
            </a:br>
            <a:r>
              <a:rPr lang="bg-BG" sz="2800" dirty="0"/>
              <a:t>- да се съпоставят формалната и неформалната структура; </a:t>
            </a:r>
            <a:br>
              <a:rPr lang="en-US" sz="2800" dirty="0"/>
            </a:br>
            <a:r>
              <a:rPr lang="bg-BG" sz="2800" dirty="0"/>
              <a:t>- да се измерят количествено взаимоотношенията в групата и да се установи статуса на всяко лице; </a:t>
            </a:r>
            <a:br>
              <a:rPr lang="en-US" sz="2800" dirty="0"/>
            </a:br>
            <a:r>
              <a:rPr lang="bg-BG" sz="2800" dirty="0"/>
              <a:t>- да се определи по емпиричен начин </a:t>
            </a:r>
            <a:r>
              <a:rPr lang="bg-BG" sz="2800" b="1" i="1" dirty="0"/>
              <a:t>лидерът на групата</a:t>
            </a:r>
            <a:r>
              <a:rPr lang="bg-BG" sz="2800" dirty="0"/>
              <a:t>; </a:t>
            </a:r>
            <a:br>
              <a:rPr lang="en-US" sz="2800" dirty="0"/>
            </a:br>
            <a:r>
              <a:rPr lang="bg-BG" sz="2800" dirty="0"/>
              <a:t>- да се предприемат съответни управленчески действия за оптимизиране на структурата на взаимоотношенията.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06803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890666"/>
          </a:xfrm>
        </p:spPr>
        <p:txBody>
          <a:bodyPr>
            <a:normAutofit/>
          </a:bodyPr>
          <a:lstStyle/>
          <a:p>
            <a:r>
              <a:rPr lang="bg-BG" sz="2800" dirty="0"/>
              <a:t>Основно средство за събиране на информация е </a:t>
            </a:r>
            <a:r>
              <a:rPr lang="bg-BG" sz="2800" b="1" i="1" dirty="0"/>
              <a:t>социометричната анкета</a:t>
            </a:r>
            <a:r>
              <a:rPr lang="bg-BG" sz="2800" i="1" dirty="0"/>
              <a:t>.</a:t>
            </a:r>
            <a:r>
              <a:rPr lang="bg-BG" sz="2800" dirty="0"/>
              <a:t> Задават се два типа въпроси, които отразяват желанието на анкетираните лица за съвместна работа или за съвместно прекарване на свободното време. Отговорите разкриват формалната и неформалната структура на взаимоотношенията в групата. Информацията се обработва в </a:t>
            </a:r>
            <a:r>
              <a:rPr lang="bg-BG" sz="2800" b="1" i="1" dirty="0"/>
              <a:t>социометрична таблица, </a:t>
            </a:r>
            <a:r>
              <a:rPr lang="bg-BG" sz="2800" dirty="0"/>
              <a:t>която представя нагледно връзките в групата. Съставя се чрез съчетание на </a:t>
            </a:r>
            <a:r>
              <a:rPr lang="bg-BG" sz="2800" b="1" i="1" dirty="0"/>
              <a:t>направените и получените избори за всяко лице в групата.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86573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buNone/>
            </a:pPr>
            <a:endParaRPr lang="ru-RU" sz="4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ru-RU" sz="4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bg-BG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Ролята на групите в здравните организации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4BF9-9287-469C-8BAA-BBC4BBE0ABCF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633010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587-02D4-4BE0-9DEC-C4A70D017D7F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143396"/>
              </p:ext>
            </p:extLst>
          </p:nvPr>
        </p:nvGraphicFramePr>
        <p:xfrm>
          <a:off x="683566" y="332660"/>
          <a:ext cx="8352930" cy="6048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6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6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68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68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986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607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775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№ на лицето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Напр. избори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 err="1">
                          <a:effectLst/>
                        </a:rPr>
                        <a:t>СЕк</a:t>
                      </a:r>
                      <a:r>
                        <a:rPr lang="bg-BG" sz="2000" dirty="0">
                          <a:effectLst/>
                        </a:rPr>
                        <a:t> </a:t>
                      </a:r>
                      <a:endParaRPr lang="en-US" sz="2000" b="1" i="1" dirty="0">
                        <a:solidFill>
                          <a:srgbClr val="243F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0.67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0.78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0.89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0.45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0.45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1.00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0.33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0.89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0.67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0.22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75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Получени избори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>
                          <a:effectLst/>
                        </a:rPr>
                        <a:t>57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bg-BG" sz="2000">
                          <a:effectLst/>
                        </a:rPr>
                        <a:t>ССт</a:t>
                      </a:r>
                      <a:endParaRPr lang="en-US" sz="2000">
                        <a:solidFill>
                          <a:srgbClr val="40404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0.56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0.7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0.4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0.5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0.6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007751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890666"/>
          </a:xfrm>
        </p:spPr>
        <p:txBody>
          <a:bodyPr>
            <a:noAutofit/>
          </a:bodyPr>
          <a:lstStyle/>
          <a:p>
            <a:r>
              <a:rPr lang="bg-BG" sz="3200" dirty="0"/>
              <a:t>От таблицата могат да се изчислят</a:t>
            </a:r>
            <a:r>
              <a:rPr lang="bg-BG" sz="3200" b="1" dirty="0"/>
              <a:t>:</a:t>
            </a:r>
            <a:br>
              <a:rPr lang="bg-BG" sz="3200" b="1" dirty="0"/>
            </a:br>
            <a:br>
              <a:rPr lang="en-US" sz="3200" dirty="0"/>
            </a:br>
            <a:r>
              <a:rPr lang="bg-BG" sz="3200" b="1" i="1" dirty="0">
                <a:solidFill>
                  <a:srgbClr val="FF0000"/>
                </a:solidFill>
              </a:rPr>
              <a:t>I. Индивидуални социометрични показатели:</a:t>
            </a:r>
            <a:br>
              <a:rPr lang="bg-BG" sz="3200" b="1" i="1" dirty="0">
                <a:solidFill>
                  <a:srgbClr val="FF0000"/>
                </a:solidFill>
              </a:rPr>
            </a:br>
            <a:br>
              <a:rPr lang="en-US" sz="3200" dirty="0"/>
            </a:br>
            <a:r>
              <a:rPr lang="bg-BG" sz="3200" dirty="0"/>
              <a:t>- </a:t>
            </a:r>
            <a:r>
              <a:rPr lang="bg-BG" sz="3200" b="1" i="1" dirty="0" err="1"/>
              <a:t>Социометричен</a:t>
            </a:r>
            <a:r>
              <a:rPr lang="bg-BG" sz="3200" b="1" i="1" dirty="0"/>
              <a:t> бал</a:t>
            </a:r>
            <a:r>
              <a:rPr lang="bg-BG" sz="3200" dirty="0"/>
              <a:t> - брой получени избори за всяко лице.</a:t>
            </a:r>
            <a:br>
              <a:rPr lang="bg-BG" sz="3200" dirty="0"/>
            </a:br>
            <a:br>
              <a:rPr lang="en-US" sz="3200" dirty="0"/>
            </a:br>
            <a:r>
              <a:rPr lang="bg-BG" sz="3200" dirty="0"/>
              <a:t>- </a:t>
            </a:r>
            <a:r>
              <a:rPr lang="bg-BG" sz="3200" b="1" i="1" dirty="0" err="1"/>
              <a:t>Рангов</a:t>
            </a:r>
            <a:r>
              <a:rPr lang="bg-BG" sz="3200" b="1" i="1" dirty="0"/>
              <a:t> номер</a:t>
            </a:r>
            <a:r>
              <a:rPr lang="bg-BG" sz="3200" dirty="0"/>
              <a:t> - подреждане на анкетираните според социометричния бал. В посочения пример лицата с № 4, 5 и 6 имат най-висок социометричен бал.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76080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890666"/>
          </a:xfrm>
        </p:spPr>
        <p:txBody>
          <a:bodyPr>
            <a:noAutofit/>
          </a:bodyPr>
          <a:lstStyle/>
          <a:p>
            <a:r>
              <a:rPr lang="bg-BG" sz="2800" b="1" i="1" dirty="0"/>
              <a:t>- Социална експанзивност (СЕк)</a:t>
            </a:r>
            <a:r>
              <a:rPr lang="bg-BG" sz="2800" i="1" dirty="0"/>
              <a:t> -</a:t>
            </a:r>
            <a:r>
              <a:rPr lang="bg-BG" sz="2800" dirty="0"/>
              <a:t> </a:t>
            </a:r>
            <a:r>
              <a:rPr lang="bg-BG" sz="2800" b="1" i="1" dirty="0"/>
              <a:t>брой</a:t>
            </a:r>
            <a:r>
              <a:rPr lang="bg-BG" sz="2800" dirty="0"/>
              <a:t> </a:t>
            </a:r>
            <a:r>
              <a:rPr lang="bg-BG" sz="2800" b="1" i="1" dirty="0"/>
              <a:t>направени избори</a:t>
            </a:r>
            <a:r>
              <a:rPr lang="bg-BG" sz="2800" dirty="0"/>
              <a:t> от дадено лице към общия брой анкетирани минус 1. Показва отношението на дадено лице към другите лица в групата - най-висока социална експанзивност имат лицата № 6, 3 и 8.</a:t>
            </a:r>
            <a:br>
              <a:rPr lang="bg-BG" sz="2800" dirty="0"/>
            </a:br>
            <a:br>
              <a:rPr lang="en-US" sz="2800" dirty="0"/>
            </a:br>
            <a:r>
              <a:rPr lang="bg-BG" sz="2800" dirty="0"/>
              <a:t>- </a:t>
            </a:r>
            <a:r>
              <a:rPr lang="bg-BG" sz="2800" b="1" i="1" dirty="0"/>
              <a:t>Социален статус</a:t>
            </a:r>
            <a:r>
              <a:rPr lang="bg-BG" sz="2800" i="1" dirty="0"/>
              <a:t> </a:t>
            </a:r>
            <a:r>
              <a:rPr lang="bg-BG" sz="2800" b="1" i="1" dirty="0"/>
              <a:t>(ССт) -</a:t>
            </a:r>
            <a:r>
              <a:rPr lang="bg-BG" sz="2800" dirty="0"/>
              <a:t> </a:t>
            </a:r>
            <a:r>
              <a:rPr lang="bg-BG" sz="2800" b="1" i="1" dirty="0"/>
              <a:t>брой</a:t>
            </a:r>
            <a:r>
              <a:rPr lang="bg-BG" sz="2800" dirty="0"/>
              <a:t> </a:t>
            </a:r>
            <a:r>
              <a:rPr lang="bg-BG" sz="2800" b="1" i="1" dirty="0"/>
              <a:t>получени избори</a:t>
            </a:r>
            <a:r>
              <a:rPr lang="bg-BG" sz="2800" dirty="0"/>
              <a:t> от дадено лице към общия брой анкетирани лица минус 1. Показва отношението на другите към даденото лице. В нашия пример с най-висок социален статус в групата са лица № 4, 5 и 6.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71468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890666"/>
          </a:xfrm>
        </p:spPr>
        <p:txBody>
          <a:bodyPr>
            <a:normAutofit fontScale="90000"/>
          </a:bodyPr>
          <a:lstStyle/>
          <a:p>
            <a:r>
              <a:rPr lang="bg-BG" sz="2800" b="1" i="1" dirty="0">
                <a:solidFill>
                  <a:srgbClr val="FF0000"/>
                </a:solidFill>
              </a:rPr>
              <a:t>II. Групови социометрични показатели:</a:t>
            </a:r>
            <a:br>
              <a:rPr lang="bg-BG" sz="2800" b="1" i="1" dirty="0">
                <a:solidFill>
                  <a:srgbClr val="FF0000"/>
                </a:solidFill>
              </a:rPr>
            </a:br>
            <a:br>
              <a:rPr lang="en-US" sz="2800" dirty="0"/>
            </a:br>
            <a:r>
              <a:rPr lang="bg-BG" sz="2800" b="1" i="1" dirty="0"/>
              <a:t>Сплотеност на групата</a:t>
            </a:r>
            <a:r>
              <a:rPr lang="bg-BG" sz="2800" dirty="0"/>
              <a:t> - общ брой направени избори от всички членове на групата, отнесени към възможния брой избори. За посочената група от 10 лица този показател е 57/90 = 0.63 – може да се изрази и в % - 63%.</a:t>
            </a:r>
            <a:br>
              <a:rPr lang="bg-BG" sz="2800" dirty="0"/>
            </a:br>
            <a:br>
              <a:rPr lang="en-US" sz="2800" dirty="0"/>
            </a:br>
            <a:r>
              <a:rPr lang="bg-BG" sz="2800" b="1" i="1" dirty="0"/>
              <a:t>Взаимна изборност</a:t>
            </a:r>
            <a:r>
              <a:rPr lang="bg-BG" sz="2800" b="1" dirty="0"/>
              <a:t> – </a:t>
            </a:r>
            <a:r>
              <a:rPr lang="bg-BG" sz="2800" dirty="0"/>
              <a:t>каква част от направените избори имат взаимно покритие. В нашия пример взаимната изборност е 34/57=0.596, т.е. 59,6%.</a:t>
            </a:r>
            <a:br>
              <a:rPr lang="bg-BG" sz="2800" dirty="0"/>
            </a:br>
            <a:br>
              <a:rPr lang="en-US" sz="2800" dirty="0"/>
            </a:br>
            <a:r>
              <a:rPr lang="bg-BG" sz="2800" b="1" i="1" dirty="0"/>
              <a:t>Изолираност на членовете на групата</a:t>
            </a:r>
            <a:r>
              <a:rPr lang="bg-BG" sz="2800" b="1" dirty="0"/>
              <a:t> – </a:t>
            </a:r>
            <a:r>
              <a:rPr lang="bg-BG" sz="2800" dirty="0"/>
              <a:t>показва каква</a:t>
            </a:r>
            <a:r>
              <a:rPr lang="bg-BG" sz="2800" b="1" dirty="0"/>
              <a:t> </a:t>
            </a:r>
            <a:r>
              <a:rPr lang="bg-BG" sz="2800" dirty="0"/>
              <a:t>част от лицата в групата не са избрани от никого. В посочения пример няма такива лица.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23909"/>
      </p:ext>
    </p:extLst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890666"/>
          </a:xfrm>
        </p:spPr>
        <p:txBody>
          <a:bodyPr>
            <a:noAutofit/>
          </a:bodyPr>
          <a:lstStyle/>
          <a:p>
            <a:r>
              <a:rPr lang="bg-BG" sz="2800" dirty="0"/>
              <a:t>Посочените индивидуални и групови социометрични показатели се изчисляват поотделно за формалната и неформалната структура на взаимоотношенията в групата. Съпоставянето им може да насочи към конкретни управленски решения за оптимизиране на психосоциалния климат. Лицето с най-висок социометричен бал (получило най-високо одобрение от членовете на групата) е неформалният лидер на групата. В идеалния случай неформалният лидер може да съвпада с формалния лидер и това е гаранция за ефективно функциониране на групата. 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16801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b="1" dirty="0"/>
              <a:t>	</a:t>
            </a:r>
          </a:p>
          <a:p>
            <a:pPr marL="0" indent="0" algn="ctr">
              <a:buNone/>
            </a:pPr>
            <a:endParaRPr lang="bg-BG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bg-BG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Фази в развитието на групите  и групови роли</a:t>
            </a:r>
            <a:endParaRPr lang="en-US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5B9E-6DCC-483C-A62E-7B63DD730557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621709"/>
      </p:ext>
    </p:extLst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/>
              <a:t>	</a:t>
            </a:r>
          </a:p>
          <a:p>
            <a:pPr marL="0" indent="0">
              <a:buNone/>
            </a:pPr>
            <a:r>
              <a:rPr lang="bg-BG" dirty="0"/>
              <a:t>Съществуват множество проучвания и становища относно фазите на развитие на групите или екипите. Водещи са две измерения – </a:t>
            </a:r>
            <a:r>
              <a:rPr lang="bg-BG" b="1" i="1" dirty="0"/>
              <a:t>развитие на отношенията в групата и дейностите по изпълнението на задачите.</a:t>
            </a:r>
            <a:r>
              <a:rPr lang="bg-BG" dirty="0"/>
              <a:t> 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	За нуждите на мениджмънта в здравните организации най-подходящ е </a:t>
            </a:r>
            <a:r>
              <a:rPr lang="bg-BG" b="1" dirty="0" err="1"/>
              <a:t>5-фазният</a:t>
            </a:r>
            <a:r>
              <a:rPr lang="bg-BG" b="1" dirty="0"/>
              <a:t> модел в развитието на групата</a:t>
            </a:r>
            <a:r>
              <a:rPr lang="bg-BG" dirty="0"/>
              <a:t>: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82A2-CBD0-4073-B970-CE22CE4BADCA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3653923"/>
      </p:ext>
    </p:extLst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b="1" i="1" dirty="0"/>
              <a:t>	</a:t>
            </a:r>
            <a:r>
              <a:rPr lang="bg-BG" sz="3600" b="1" i="1" dirty="0">
                <a:solidFill>
                  <a:srgbClr val="FF0000"/>
                </a:solidFill>
              </a:rPr>
              <a:t>1. Фаза на формиране (</a:t>
            </a:r>
            <a:r>
              <a:rPr lang="bg-BG" sz="3600" b="1" i="1" dirty="0" err="1">
                <a:solidFill>
                  <a:srgbClr val="FF0000"/>
                </a:solidFill>
              </a:rPr>
              <a:t>forming</a:t>
            </a:r>
            <a:r>
              <a:rPr lang="bg-BG" sz="3600" b="1" i="1" dirty="0">
                <a:solidFill>
                  <a:srgbClr val="FF0000"/>
                </a:solidFill>
              </a:rPr>
              <a:t>) - </a:t>
            </a:r>
            <a:r>
              <a:rPr lang="bg-BG" b="1" dirty="0"/>
              <a:t> </a:t>
            </a:r>
            <a:r>
              <a:rPr lang="bg-BG" b="1" i="1" dirty="0"/>
              <a:t>фаза на зависимост или ориентация. </a:t>
            </a:r>
            <a:r>
              <a:rPr lang="bg-BG" dirty="0"/>
              <a:t>Това е началната фаза на изграждане на групата, в която членовете са несигурни, с ниска степен на взаимно доверие,  те се ориентират в своите роли, права и задължения, групови цели и пр. Отношенията са хладно любезни. Целите все още не са </a:t>
            </a:r>
            <a:r>
              <a:rPr lang="bg-BG" dirty="0" err="1"/>
              <a:t>изкристализирали</a:t>
            </a:r>
            <a:r>
              <a:rPr lang="bg-BG" dirty="0"/>
              <a:t>; цир­кулира сравнително голям обем информация.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24C4-FF39-42C5-A58C-A1140860EAEB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108503"/>
      </p:ext>
    </p:extLst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b="1" i="1" dirty="0"/>
              <a:t>	</a:t>
            </a:r>
            <a:r>
              <a:rPr lang="bg-BG" sz="3600" b="1" i="1" dirty="0">
                <a:solidFill>
                  <a:srgbClr val="FF0000"/>
                </a:solidFill>
              </a:rPr>
              <a:t>2. Фаза на бурята (</a:t>
            </a:r>
            <a:r>
              <a:rPr lang="bg-BG" sz="3600" b="1" i="1" dirty="0" err="1">
                <a:solidFill>
                  <a:srgbClr val="FF0000"/>
                </a:solidFill>
              </a:rPr>
              <a:t>storming</a:t>
            </a:r>
            <a:r>
              <a:rPr lang="bg-BG" sz="3600" b="1" i="1" dirty="0">
                <a:solidFill>
                  <a:srgbClr val="FF0000"/>
                </a:solidFill>
              </a:rPr>
              <a:t>) - </a:t>
            </a:r>
            <a:r>
              <a:rPr lang="bg-BG" sz="3600" b="1" i="1" dirty="0"/>
              <a:t>фаза на независимост</a:t>
            </a:r>
            <a:r>
              <a:rPr lang="bg-BG" sz="3600" i="1" dirty="0"/>
              <a:t>. </a:t>
            </a:r>
            <a:r>
              <a:rPr lang="bg-BG" sz="3600" dirty="0"/>
              <a:t>Членовете на групата си изясняват правилата и ролите, състезават се за власт и статус, често възникват конфликти. Групата може да се разцепи на неформални подгрупи, които оказват натиск върху другите. Задачата на мениджъра е да подпомогне групата в разрешаването на конфликтите по начин, удовлетворяващ всички страни. 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448-812C-4155-8DD3-E94FDE38696E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511696"/>
      </p:ext>
    </p:extLst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b="1" i="1" dirty="0"/>
              <a:t>	</a:t>
            </a:r>
            <a:r>
              <a:rPr lang="bg-BG" b="1" i="1" dirty="0">
                <a:solidFill>
                  <a:srgbClr val="FF0000"/>
                </a:solidFill>
              </a:rPr>
              <a:t>3. Фаза на нормиране (</a:t>
            </a:r>
            <a:r>
              <a:rPr lang="bg-BG" b="1" i="1" dirty="0" err="1">
                <a:solidFill>
                  <a:srgbClr val="FF0000"/>
                </a:solidFill>
              </a:rPr>
              <a:t>norming</a:t>
            </a:r>
            <a:r>
              <a:rPr lang="bg-BG" b="1" i="1" dirty="0">
                <a:solidFill>
                  <a:srgbClr val="FF0000"/>
                </a:solidFill>
              </a:rPr>
              <a:t>)</a:t>
            </a:r>
            <a:r>
              <a:rPr lang="bg-BG" dirty="0">
                <a:solidFill>
                  <a:srgbClr val="FF0000"/>
                </a:solidFill>
              </a:rPr>
              <a:t> </a:t>
            </a:r>
            <a:r>
              <a:rPr lang="bg-BG" dirty="0"/>
              <a:t>- </a:t>
            </a:r>
            <a:r>
              <a:rPr lang="bg-BG" b="1" i="1" dirty="0"/>
              <a:t>фаза на взаимозависимост.</a:t>
            </a:r>
            <a:r>
              <a:rPr lang="bg-BG" b="1" i="1" dirty="0">
                <a:solidFill>
                  <a:srgbClr val="C00000"/>
                </a:solidFill>
              </a:rPr>
              <a:t> </a:t>
            </a:r>
            <a:r>
              <a:rPr lang="bg-BG" dirty="0"/>
              <a:t>Групата определя своите цели и правила на поведение. Развива се сплотеност на групата. Мениджърът обяснява стандартите за дейност и поведение, определя структурата на групата и съдейства за изграждане на добри взаимовръзки. Установява се чувство за колективизъм и „екипен дух“, уверена и удовлетворяваща атмосфера, добър обмен на информация.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8F253-9B92-4A6C-9C25-9140EABB6C4A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31512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962674"/>
          </a:xfrm>
        </p:spPr>
        <p:txBody>
          <a:bodyPr>
            <a:noAutofit/>
          </a:bodyPr>
          <a:lstStyle/>
          <a:p>
            <a:r>
              <a:rPr lang="bg-BG" sz="3200" dirty="0"/>
              <a:t>Здравните грижи на съвременния етап най-често се оказват в условията на екипна работа, което изисква експертни лидерски и мениджърски умения за управление на интердисциплинарни екипи, както и на традиционни работни групи. </a:t>
            </a:r>
            <a:br>
              <a:rPr lang="bg-BG" sz="3200" dirty="0"/>
            </a:br>
            <a:br>
              <a:rPr lang="bg-BG" sz="3200" dirty="0"/>
            </a:br>
            <a:r>
              <a:rPr lang="bg-BG" sz="3200" dirty="0"/>
              <a:t>Разбирането на характера на групите и на това как групите се превръщат във високоефективни екипи е съществено за управлението на човешките ресурси.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1099"/>
      </p:ext>
    </p:extLst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b="1" i="1" dirty="0"/>
              <a:t>	</a:t>
            </a:r>
            <a:r>
              <a:rPr lang="bg-BG" b="1" i="1" dirty="0">
                <a:solidFill>
                  <a:srgbClr val="FF0000"/>
                </a:solidFill>
              </a:rPr>
              <a:t>4. Фаза на извършване на дейностите (</a:t>
            </a:r>
            <a:r>
              <a:rPr lang="bg-BG" b="1" i="1" dirty="0" err="1">
                <a:solidFill>
                  <a:srgbClr val="FF0000"/>
                </a:solidFill>
              </a:rPr>
              <a:t>performing</a:t>
            </a:r>
            <a:r>
              <a:rPr lang="bg-BG" b="1" i="1" dirty="0">
                <a:solidFill>
                  <a:srgbClr val="FF0000"/>
                </a:solidFill>
              </a:rPr>
              <a:t>).</a:t>
            </a:r>
            <a:r>
              <a:rPr lang="bg-BG" i="1" dirty="0">
                <a:solidFill>
                  <a:srgbClr val="FF0000"/>
                </a:solidFill>
              </a:rPr>
              <a:t> </a:t>
            </a:r>
            <a:r>
              <a:rPr lang="bg-BG" dirty="0"/>
              <a:t>Членовете на групата са постигнали съгласие по основните цели и дейности и си взаимодействат в спокойна атмосфера и споделени отговорности. Атмосферата е открита и конструктивна. Хората говорят свободно, изслушват се и обменят информация . Налице е ангажираност към целта.  Конфликтите се разрешават своевременно. Решенията се вземат оптима­лно. Задачата на мениджъра е да предоставя обратна връзка за качеството на работата, да взема мерки за подобряване и да подкрепя междуличностните взаимоотношения в групата.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88B9-C828-440E-9C63-811C78C02C54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3046375"/>
      </p:ext>
    </p:extLst>
  </p:cSld>
  <p:clrMapOvr>
    <a:masterClrMapping/>
  </p:clrMapOvr>
  <p:transition spd="slow"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i="1" dirty="0"/>
              <a:t>	</a:t>
            </a:r>
            <a:r>
              <a:rPr lang="bg-BG" b="1" i="1" dirty="0">
                <a:solidFill>
                  <a:srgbClr val="C00000"/>
                </a:solidFill>
              </a:rPr>
              <a:t>5.</a:t>
            </a:r>
            <a:r>
              <a:rPr lang="bg-BG" b="1" dirty="0">
                <a:solidFill>
                  <a:srgbClr val="C00000"/>
                </a:solidFill>
              </a:rPr>
              <a:t> </a:t>
            </a:r>
            <a:r>
              <a:rPr lang="bg-BG" b="1" i="1" dirty="0">
                <a:solidFill>
                  <a:srgbClr val="C00000"/>
                </a:solidFill>
              </a:rPr>
              <a:t>Терминална фаза (</a:t>
            </a:r>
            <a:r>
              <a:rPr lang="bg-BG" b="1" i="1" dirty="0" err="1">
                <a:solidFill>
                  <a:srgbClr val="C00000"/>
                </a:solidFill>
              </a:rPr>
              <a:t>adjourning</a:t>
            </a:r>
            <a:r>
              <a:rPr lang="bg-BG" b="1" i="1" dirty="0">
                <a:solidFill>
                  <a:srgbClr val="C00000"/>
                </a:solidFill>
              </a:rPr>
              <a:t> или </a:t>
            </a:r>
            <a:r>
              <a:rPr lang="bg-BG" b="1" i="1" dirty="0" err="1">
                <a:solidFill>
                  <a:srgbClr val="C00000"/>
                </a:solidFill>
              </a:rPr>
              <a:t>re-forming</a:t>
            </a:r>
            <a:r>
              <a:rPr lang="bg-BG" b="1" i="1" dirty="0">
                <a:solidFill>
                  <a:srgbClr val="C00000"/>
                </a:solidFill>
              </a:rPr>
              <a:t>).</a:t>
            </a:r>
            <a:r>
              <a:rPr lang="bg-BG" i="1" dirty="0">
                <a:solidFill>
                  <a:srgbClr val="C00000"/>
                </a:solidFill>
              </a:rPr>
              <a:t> </a:t>
            </a:r>
            <a:r>
              <a:rPr lang="bg-BG" dirty="0"/>
              <a:t>До тази фаза се достига след постигане на целите при временно създадени групи или при нужда от реформиране, ако настъпват промени в околната среда, в състава или в целите на групата, което налага пренасочване на дейностите и преминаване отново през посочените четири фази. Задачата на мениджъра е да обясни новото направление и да обезпечи ръководство в процеса на реформиране.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0F0F-4B2F-4659-B73D-3889EBDCBAD4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367701"/>
      </p:ext>
    </p:extLst>
  </p:cSld>
  <p:clrMapOvr>
    <a:masterClrMapping/>
  </p:clrMapOvr>
  <p:transition spd="slow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b="1" dirty="0"/>
              <a:t>	</a:t>
            </a:r>
          </a:p>
          <a:p>
            <a:pPr marL="0" indent="0" algn="ctr">
              <a:buNone/>
            </a:pPr>
            <a:endParaRPr lang="bg-BG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bg-BG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bg-BG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Групови роли</a:t>
            </a:r>
            <a:endParaRPr lang="en-US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5B9E-6DCC-483C-A62E-7B63DD730557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79413"/>
      </p:ext>
    </p:extLst>
  </p:cSld>
  <p:clrMapOvr>
    <a:masterClrMapping/>
  </p:clrMapOvr>
  <p:transition spd="slow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 lnSpcReduction="20000"/>
          </a:bodyPr>
          <a:lstStyle/>
          <a:p>
            <a:r>
              <a:rPr lang="bg-BG" b="1" i="1" dirty="0">
                <a:solidFill>
                  <a:srgbClr val="FF0000"/>
                </a:solidFill>
              </a:rPr>
              <a:t>Ролята представлява поведение, което даден индивид демонстрира в определена социална среда</a:t>
            </a:r>
            <a:r>
              <a:rPr lang="bg-BG" b="1" dirty="0">
                <a:solidFill>
                  <a:srgbClr val="FF0000"/>
                </a:solidFill>
              </a:rPr>
              <a:t>.</a:t>
            </a:r>
            <a:r>
              <a:rPr lang="bg-BG" dirty="0">
                <a:solidFill>
                  <a:srgbClr val="FF0000"/>
                </a:solidFill>
              </a:rPr>
              <a:t> 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	Болшинството автори разграничават </a:t>
            </a:r>
            <a:r>
              <a:rPr lang="bg-BG" b="1" i="1" dirty="0"/>
              <a:t>три групи роли, свързани с: </a:t>
            </a:r>
          </a:p>
          <a:p>
            <a:r>
              <a:rPr lang="bg-BG" b="1" i="1" dirty="0"/>
              <a:t>изпълнението на задачите; </a:t>
            </a:r>
          </a:p>
          <a:p>
            <a:r>
              <a:rPr lang="bg-BG" b="1" i="1" dirty="0"/>
              <a:t>изграждането и поддържането на взаимоотношения в групата и </a:t>
            </a:r>
          </a:p>
          <a:p>
            <a:r>
              <a:rPr lang="bg-BG" b="1" i="1" dirty="0"/>
              <a:t>лични интереси (индивидуални роли).</a:t>
            </a:r>
            <a:endParaRPr lang="bg-BG" dirty="0"/>
          </a:p>
          <a:p>
            <a:pPr marL="0" indent="0">
              <a:buNone/>
            </a:pPr>
            <a:r>
              <a:rPr lang="bg-BG" dirty="0"/>
              <a:t>	Всяка роля може да се изпълнява от член на групата или от лидера, при това едно лице може да изпълнява няколко роли или една и съща роля може да се изпълнява от няколко лица.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C6681-6A77-4758-A41F-06187E0E24D3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64824"/>
      </p:ext>
    </p:extLst>
  </p:cSld>
  <p:clrMapOvr>
    <a:masterClrMapping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g-BG" sz="3300" b="1" i="1" dirty="0">
                <a:solidFill>
                  <a:srgbClr val="C00000"/>
                </a:solidFill>
              </a:rPr>
              <a:t>6.1. Роли, свързани с изпълнението на задачите </a:t>
            </a:r>
            <a:endParaRPr lang="en-US" sz="3300" i="1" dirty="0">
              <a:solidFill>
                <a:srgbClr val="C00000"/>
              </a:solidFill>
            </a:endParaRPr>
          </a:p>
          <a:p>
            <a:r>
              <a:rPr lang="bg-BG" i="1" dirty="0">
                <a:solidFill>
                  <a:srgbClr val="C00000"/>
                </a:solidFill>
              </a:rPr>
              <a:t>1.</a:t>
            </a:r>
            <a:r>
              <a:rPr lang="bg-BG" b="1" i="1" dirty="0">
                <a:solidFill>
                  <a:srgbClr val="C00000"/>
                </a:solidFill>
              </a:rPr>
              <a:t> </a:t>
            </a:r>
            <a:r>
              <a:rPr lang="bg-BG" i="1" dirty="0">
                <a:solidFill>
                  <a:srgbClr val="C00000"/>
                </a:solidFill>
              </a:rPr>
              <a:t>Инициатор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предлага нови цели на групата или дава ново определение на проблемите. 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2. Търсещ информация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търси основание за работата чрез факти, данни и източници за решаването на проблемите.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3. Търсещ мнение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опитва се да открие мнения, отразяващи или изясняват ценностите на членовете на групата.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4. Предоставящ информация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предоставя точни данни и факти, изказва становища.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5. Разработващ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предлага чрез примери или подробни разяснения предложения и начини за работа.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6. Предоставящ мнение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–излага личните си вярвания в групова дискусия.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9F7D-29E5-42CF-BFA0-58BE52D039DA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308314"/>
      </p:ext>
    </p:extLst>
  </p:cSld>
  <p:clrMapOvr>
    <a:masterClrMapping/>
  </p:clrMapOvr>
  <p:transition spd="slow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548680"/>
            <a:ext cx="8077200" cy="56886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bg-BG" i="1" dirty="0">
                <a:solidFill>
                  <a:srgbClr val="C00000"/>
                </a:solidFill>
              </a:rPr>
              <a:t>7. Координатор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изяснява и координира идеи, предложения и дейности на групата или подгрупите.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bg-BG" i="1" dirty="0">
                <a:solidFill>
                  <a:srgbClr val="C00000"/>
                </a:solidFill>
              </a:rPr>
              <a:t>8. </a:t>
            </a:r>
            <a:r>
              <a:rPr lang="bg-BG" i="1" dirty="0" err="1">
                <a:solidFill>
                  <a:srgbClr val="C00000"/>
                </a:solidFill>
              </a:rPr>
              <a:t>Ориентатор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обобщава решенията, идентифицира и търси отговор за различията спрямо съгласуваните цели.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bg-BG" i="1" dirty="0">
                <a:solidFill>
                  <a:srgbClr val="C00000"/>
                </a:solidFill>
              </a:rPr>
              <a:t>9. Оценител-критик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изучава и сравнява постиженията на групата с определени стандарти.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bg-BG" i="1" dirty="0">
                <a:solidFill>
                  <a:srgbClr val="C00000"/>
                </a:solidFill>
              </a:rPr>
              <a:t>10. Стимулатор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 – стимулира и подтиква групата към действие и издига нивото на нейните действия.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bg-BG" i="1" dirty="0">
                <a:solidFill>
                  <a:srgbClr val="C00000"/>
                </a:solidFill>
              </a:rPr>
              <a:t>11. Процедурен техник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подпомага действията на групата чрез аранжиране на околната среда.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bg-BG" i="1" dirty="0">
                <a:solidFill>
                  <a:srgbClr val="C00000"/>
                </a:solidFill>
              </a:rPr>
              <a:t>12. Регистратор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записва дейностите и постиженията на групата.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F2E2-29F4-49E1-A858-8EE5DF516157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07240"/>
      </p:ext>
    </p:extLst>
  </p:cSld>
  <p:clrMapOvr>
    <a:masterClrMapping/>
  </p:clrMapOvr>
  <p:transition spd="slow"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g-BG" sz="3600" b="1" i="1" dirty="0">
                <a:solidFill>
                  <a:srgbClr val="C00000"/>
                </a:solidFill>
              </a:rPr>
              <a:t>6.2. Роли, свързани с взаимоотношенията в групата</a:t>
            </a:r>
            <a:endParaRPr lang="en-US" sz="3600" i="1" dirty="0">
              <a:solidFill>
                <a:srgbClr val="C00000"/>
              </a:solidFill>
            </a:endParaRPr>
          </a:p>
          <a:p>
            <a:r>
              <a:rPr lang="bg-BG" i="1" dirty="0">
                <a:solidFill>
                  <a:srgbClr val="C00000"/>
                </a:solidFill>
              </a:rPr>
              <a:t>1. Насърчител </a:t>
            </a:r>
            <a:r>
              <a:rPr lang="bg-BG" dirty="0"/>
              <a:t>– възхвалява приносите, вижданията, идеите и предложенията на членовете на групата.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2.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i="1" dirty="0" err="1">
                <a:solidFill>
                  <a:srgbClr val="C00000"/>
                </a:solidFill>
              </a:rPr>
              <a:t>Хармонизатор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помага за намаляване на недоразуменията и за преодоляване на конфликтите.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3. Примиренец </a:t>
            </a:r>
            <a:r>
              <a:rPr lang="bg-BG" dirty="0"/>
              <a:t>– член на групата, който отстъпва своята позиция в рамките на даден конфликт.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4. Гард </a:t>
            </a:r>
            <a:r>
              <a:rPr lang="bg-BG" i="1" dirty="0"/>
              <a:t>-</a:t>
            </a:r>
            <a:r>
              <a:rPr lang="bg-BG" dirty="0"/>
              <a:t> насърчава откритата комуникация и улеснява участието на всички членове на групата.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5. Поставящ стандарти </a:t>
            </a:r>
            <a:r>
              <a:rPr lang="bg-BG" dirty="0"/>
              <a:t>– прилага стандарти за оценка на процесите и предлага пътища за по-добро функциониране.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6. Наблюдател и коментатор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регистрира груповите процеси и предоставя обратна връзка на групата.</a:t>
            </a:r>
            <a:endParaRPr lang="en-US" dirty="0"/>
          </a:p>
          <a:p>
            <a:r>
              <a:rPr lang="bg-BG" i="1" dirty="0">
                <a:solidFill>
                  <a:srgbClr val="C00000"/>
                </a:solidFill>
              </a:rPr>
              <a:t>7. Последовател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възприема идеите на групата и се вслушва в дискусиите и решенията на групата.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B823-A5AF-4326-880E-A7C2676F7D58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663558"/>
      </p:ext>
    </p:extLst>
  </p:cSld>
  <p:clrMapOvr>
    <a:masterClrMapping/>
  </p:clrMapOvr>
  <p:transition spd="slow"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g-BG" sz="4000" b="1" i="1" dirty="0">
                <a:solidFill>
                  <a:srgbClr val="C00000"/>
                </a:solidFill>
              </a:rPr>
              <a:t>6.3. Роли, свързани със собствените интереси </a:t>
            </a:r>
            <a:r>
              <a:rPr lang="bg-BG" sz="3400" b="1" i="1" dirty="0">
                <a:solidFill>
                  <a:srgbClr val="C00000"/>
                </a:solidFill>
              </a:rPr>
              <a:t> </a:t>
            </a:r>
            <a:endParaRPr lang="bg-BG" sz="3400" i="1" dirty="0">
              <a:solidFill>
                <a:srgbClr val="C00000"/>
              </a:solidFill>
            </a:endParaRPr>
          </a:p>
          <a:p>
            <a:pPr lvl="0">
              <a:spcBef>
                <a:spcPts val="1200"/>
              </a:spcBef>
            </a:pPr>
            <a:r>
              <a:rPr lang="bg-BG" i="1" dirty="0">
                <a:solidFill>
                  <a:srgbClr val="C00000"/>
                </a:solidFill>
              </a:rPr>
              <a:t>Агресор </a:t>
            </a:r>
            <a:r>
              <a:rPr lang="bg-BG" dirty="0"/>
              <a:t>– изразява неодобрение спрямо ценностите или чувствата на другите чрез атаки, подигравки или завист.</a:t>
            </a:r>
          </a:p>
          <a:p>
            <a:pPr lvl="0">
              <a:spcBef>
                <a:spcPts val="1200"/>
              </a:spcBef>
            </a:pPr>
            <a:r>
              <a:rPr lang="bg-BG" i="1" dirty="0">
                <a:solidFill>
                  <a:srgbClr val="C00000"/>
                </a:solidFill>
              </a:rPr>
              <a:t>Блок</a:t>
            </a:r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bg-BG" i="1" dirty="0">
                <a:solidFill>
                  <a:srgbClr val="C00000"/>
                </a:solidFill>
              </a:rPr>
              <a:t>тор </a:t>
            </a:r>
            <a:r>
              <a:rPr lang="bg-BG" i="1" dirty="0"/>
              <a:t>–</a:t>
            </a:r>
            <a:r>
              <a:rPr lang="bg-BG" dirty="0"/>
              <a:t> съпротивлява се, проявява упорство и изразява негативни мнения към проблемите и дискусиите.</a:t>
            </a:r>
          </a:p>
          <a:p>
            <a:pPr lvl="0">
              <a:spcBef>
                <a:spcPts val="1200"/>
              </a:spcBef>
            </a:pPr>
            <a:r>
              <a:rPr lang="bg-BG" i="1" dirty="0">
                <a:solidFill>
                  <a:srgbClr val="C00000"/>
                </a:solidFill>
              </a:rPr>
              <a:t>Търсещ признание </a:t>
            </a:r>
            <a:r>
              <a:rPr lang="bg-BG" i="1" dirty="0"/>
              <a:t>–</a:t>
            </a:r>
            <a:r>
              <a:rPr lang="bg-BG" dirty="0"/>
              <a:t> старае се да привлече внимание към себе си, проявява самохвалство и егоцентричност.</a:t>
            </a:r>
          </a:p>
          <a:p>
            <a:pPr lvl="0">
              <a:spcBef>
                <a:spcPts val="1200"/>
              </a:spcBef>
            </a:pPr>
            <a:r>
              <a:rPr lang="bg-BG" i="1" dirty="0">
                <a:solidFill>
                  <a:srgbClr val="C00000"/>
                </a:solidFill>
              </a:rPr>
              <a:t>Самоизповядващ се </a:t>
            </a:r>
            <a:r>
              <a:rPr lang="bg-BG" i="1" dirty="0"/>
              <a:t>–</a:t>
            </a:r>
            <a:r>
              <a:rPr lang="bg-BG" dirty="0"/>
              <a:t> използва обстановката в групата като форум за личностна изява.</a:t>
            </a:r>
          </a:p>
          <a:p>
            <a:pPr lvl="0">
              <a:spcBef>
                <a:spcPts val="1200"/>
              </a:spcBef>
            </a:pPr>
            <a:r>
              <a:rPr lang="bg-BG" i="1" dirty="0">
                <a:solidFill>
                  <a:srgbClr val="C00000"/>
                </a:solidFill>
              </a:rPr>
              <a:t>Плейбой</a:t>
            </a:r>
            <a:r>
              <a:rPr lang="bg-BG" b="1" i="1" dirty="0">
                <a:solidFill>
                  <a:srgbClr val="FF0000"/>
                </a:solidFill>
              </a:rPr>
              <a:t> </a:t>
            </a:r>
            <a:r>
              <a:rPr lang="bg-BG" i="1" dirty="0"/>
              <a:t>–</a:t>
            </a:r>
            <a:r>
              <a:rPr lang="bg-BG" dirty="0"/>
              <a:t> стои настрана от групата и демонстрира цинизъм, равнодушие, безгрижие или груби шеги. </a:t>
            </a:r>
          </a:p>
          <a:p>
            <a:pPr lvl="0">
              <a:spcBef>
                <a:spcPts val="1200"/>
              </a:spcBef>
            </a:pPr>
            <a:r>
              <a:rPr lang="bg-BG" i="1" dirty="0">
                <a:solidFill>
                  <a:srgbClr val="C00000"/>
                </a:solidFill>
              </a:rPr>
              <a:t>Доминиращ </a:t>
            </a:r>
            <a:r>
              <a:rPr lang="bg-BG" i="1" dirty="0"/>
              <a:t>–</a:t>
            </a:r>
            <a:r>
              <a:rPr lang="bg-BG" dirty="0"/>
              <a:t> опитва се да доминира и манипулира групата, налага своите виждания и желания.</a:t>
            </a:r>
          </a:p>
          <a:p>
            <a:pPr lvl="0">
              <a:spcBef>
                <a:spcPts val="1200"/>
              </a:spcBef>
            </a:pPr>
            <a:r>
              <a:rPr lang="bg-BG" i="1" dirty="0">
                <a:solidFill>
                  <a:srgbClr val="C00000"/>
                </a:solidFill>
              </a:rPr>
              <a:t>Търсещ помощ </a:t>
            </a:r>
            <a:r>
              <a:rPr lang="bg-BG" i="1" dirty="0"/>
              <a:t>–</a:t>
            </a:r>
            <a:r>
              <a:rPr lang="bg-BG" dirty="0"/>
              <a:t> манипулира членовете на групата чрез изразяване на несигурност, объркване или самоподценяване.</a:t>
            </a:r>
          </a:p>
          <a:p>
            <a:pPr lvl="0">
              <a:spcBef>
                <a:spcPts val="1200"/>
              </a:spcBef>
            </a:pPr>
            <a:r>
              <a:rPr lang="bg-BG" i="1" dirty="0">
                <a:solidFill>
                  <a:srgbClr val="C00000"/>
                </a:solidFill>
              </a:rPr>
              <a:t>Пледиращ специален интерес </a:t>
            </a:r>
            <a:r>
              <a:rPr lang="bg-BG" i="1" dirty="0"/>
              <a:t>–</a:t>
            </a:r>
            <a:r>
              <a:rPr lang="bg-BG" dirty="0"/>
              <a:t> прикрива личните си предразсъдъци или склонности чрез говорене за другите.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0F22-2221-4DB8-87D7-6700524269E2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118079"/>
      </p:ext>
    </p:extLst>
  </p:cSld>
  <p:clrMapOvr>
    <a:masterClrMapping/>
  </p:clrMapOvr>
  <p:transition spd="slow"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71600" y="404664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sz="5400" b="1" dirty="0">
              <a:solidFill>
                <a:srgbClr val="C00000"/>
              </a:solidFill>
            </a:endParaRPr>
          </a:p>
          <a:p>
            <a:pPr algn="ctr"/>
            <a:endParaRPr lang="bg-BG" sz="5400" b="1" dirty="0">
              <a:solidFill>
                <a:srgbClr val="C00000"/>
              </a:solidFill>
            </a:endParaRPr>
          </a:p>
          <a:p>
            <a:pPr algn="ctr"/>
            <a:endParaRPr lang="bg-BG" sz="5400" b="1" dirty="0">
              <a:solidFill>
                <a:srgbClr val="C00000"/>
              </a:solidFill>
            </a:endParaRPr>
          </a:p>
          <a:p>
            <a:pPr algn="ctr"/>
            <a:r>
              <a:rPr lang="bg-BG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Съвременни концепции за екипите и екипната работа</a:t>
            </a:r>
            <a:endParaRPr lang="en-US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800" b="1" i="1" dirty="0"/>
              <a:t>	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70BB-9553-4835-B2F7-9A3BBDF4E10B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534160"/>
      </p:ext>
    </p:extLst>
  </p:cSld>
  <p:clrMapOvr>
    <a:masterClrMapping/>
  </p:clrMapOvr>
  <p:transition spd="slow"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71600" y="404664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i="1" dirty="0"/>
              <a:t>	</a:t>
            </a:r>
            <a:r>
              <a:rPr lang="bg-BG" sz="2800" b="1" i="1" dirty="0">
                <a:solidFill>
                  <a:srgbClr val="FF0000"/>
                </a:solidFill>
              </a:rPr>
              <a:t>Екипите </a:t>
            </a:r>
            <a:r>
              <a:rPr lang="bg-BG" sz="2800" dirty="0">
                <a:solidFill>
                  <a:srgbClr val="FF0000"/>
                </a:solidFill>
              </a:rPr>
              <a:t>представляват</a:t>
            </a:r>
            <a:r>
              <a:rPr lang="bg-BG" sz="2800" b="1" i="1" dirty="0">
                <a:solidFill>
                  <a:srgbClr val="FF0000"/>
                </a:solidFill>
              </a:rPr>
              <a:t> малки </a:t>
            </a:r>
            <a:r>
              <a:rPr lang="bg-BG" sz="2800" b="1" dirty="0">
                <a:solidFill>
                  <a:srgbClr val="FF0000"/>
                </a:solidFill>
              </a:rPr>
              <a:t>реални групи от</a:t>
            </a:r>
            <a:r>
              <a:rPr lang="bg-BG" sz="2800" b="1" i="1" dirty="0">
                <a:solidFill>
                  <a:srgbClr val="FF0000"/>
                </a:solidFill>
              </a:rPr>
              <a:t> хора с допълващи се умения, обвързани с общо намерение, работни цели и подход, за които те са взаимно отговорни.</a:t>
            </a:r>
          </a:p>
          <a:p>
            <a:r>
              <a:rPr lang="bg-BG" sz="2800" b="1" i="1" dirty="0"/>
              <a:t>	Една работна група се превръща в екип</a:t>
            </a:r>
            <a:r>
              <a:rPr lang="bg-BG" sz="2800" dirty="0"/>
              <a:t>, когато индивидите прилагат умения за групов процес за постигане на специфични резултати. Те обменят идеи, координират работните действия и разбират ролите на другите членове на екипа. Членовете на екипа оценяват таланта и приноса на всеки индивид и търсят начини за извличане на полза от това. </a:t>
            </a:r>
            <a:r>
              <a:rPr lang="bg-BG" sz="2800" b="1" i="1" dirty="0"/>
              <a:t> </a:t>
            </a:r>
            <a:r>
              <a:rPr lang="bg-BG" sz="2800" dirty="0"/>
              <a:t>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FBEC-151E-4434-AC7D-993E75158C00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787658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962674"/>
          </a:xfrm>
        </p:spPr>
        <p:txBody>
          <a:bodyPr>
            <a:noAutofit/>
          </a:bodyPr>
          <a:lstStyle/>
          <a:p>
            <a:r>
              <a:rPr lang="bg-BG" sz="3600" dirty="0"/>
              <a:t>Постигането на балансирани взаимоотношения, дори с най-трудните членове на групата, създаването на позитивен </a:t>
            </a:r>
            <a:r>
              <a:rPr lang="bg-BG" sz="3600" dirty="0" err="1"/>
              <a:t>психоклимат</a:t>
            </a:r>
            <a:r>
              <a:rPr lang="bg-BG" sz="3600" dirty="0"/>
              <a:t> на взаимно уважение, безпрепятствено обсъждане на проблемите, критикуване и предлагане на рационални идеи за подобряване на здравните грижи, е изключително важно за ефективната управленска дейност. 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89667"/>
      </p:ext>
    </p:extLst>
  </p:cSld>
  <p:clrMapOvr>
    <a:masterClrMapping/>
  </p:clrMapOvr>
  <p:transition spd="slow"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dirty="0"/>
              <a:t>	Често пъти не се прави разлика между “формална група” и “екип” и това води до недоразумения у мениджъри и служители относно предназначението и ползите от екипната организация на работа.</a:t>
            </a:r>
            <a:endParaRPr lang="en-US" dirty="0"/>
          </a:p>
          <a:p>
            <a:pPr marL="0" indent="0">
              <a:buNone/>
            </a:pPr>
            <a:r>
              <a:rPr lang="bg-BG" dirty="0"/>
              <a:t>	Трябва да се помни, че екипът не е просто съвкупност от хора (служители, колеги, партньори), които работят заедно. </a:t>
            </a:r>
          </a:p>
          <a:p>
            <a:pPr marL="0" indent="0">
              <a:buNone/>
            </a:pPr>
            <a:r>
              <a:rPr lang="bg-BG" dirty="0"/>
              <a:t>Екипът има две изключително важни характеристики:</a:t>
            </a:r>
          </a:p>
          <a:p>
            <a:pPr>
              <a:buFontTx/>
              <a:buChar char="-"/>
            </a:pPr>
            <a:r>
              <a:rPr lang="bg-BG" b="1" i="1" dirty="0"/>
              <a:t>обща цел и </a:t>
            </a:r>
          </a:p>
          <a:p>
            <a:pPr>
              <a:buFontTx/>
              <a:buChar char="-"/>
            </a:pPr>
            <a:r>
              <a:rPr lang="bg-BG" b="1" i="1" dirty="0"/>
              <a:t>взаимна зависимост между хората</a:t>
            </a:r>
            <a:r>
              <a:rPr lang="bg-BG" i="1" dirty="0"/>
              <a:t> </a:t>
            </a:r>
            <a:r>
              <a:rPr lang="bg-BG" b="1" i="1" dirty="0"/>
              <a:t>при изпълнение на техните работни задачи.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6A46-DFBC-4984-BADD-179266EBBD57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692969"/>
      </p:ext>
    </p:extLst>
  </p:cSld>
  <p:clrMapOvr>
    <a:masterClrMapping/>
  </p:clrMapOvr>
  <p:transition spd="slow"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7C2A-8B86-4EF9-9BB5-B42EA213EEDF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346318"/>
              </p:ext>
            </p:extLst>
          </p:nvPr>
        </p:nvGraphicFramePr>
        <p:xfrm>
          <a:off x="323529" y="843441"/>
          <a:ext cx="8640958" cy="54970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79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8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3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725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b="1" dirty="0">
                          <a:effectLst/>
                          <a:latin typeface="+mn-lt"/>
                          <a:ea typeface="Arial Narrow"/>
                        </a:rPr>
                        <a:t>Параметър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b="1" dirty="0">
                          <a:effectLst/>
                          <a:latin typeface="+mn-lt"/>
                          <a:ea typeface="Arial Narrow"/>
                        </a:rPr>
                        <a:t>Формална група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b="1" dirty="0">
                          <a:effectLst/>
                          <a:latin typeface="+mn-lt"/>
                          <a:ea typeface="Arial Narrow"/>
                        </a:rPr>
                        <a:t>Екип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917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b="1" dirty="0">
                          <a:effectLst/>
                          <a:latin typeface="+mn-lt"/>
                          <a:ea typeface="Arial Narrow"/>
                        </a:rPr>
                        <a:t>Цел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  <a:latin typeface="+mn-lt"/>
                          <a:ea typeface="Arial Narrow"/>
                        </a:rPr>
                        <a:t>Административно събрани, не осъзнават общата цел, работят независимо един от друг. 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>
                          <a:effectLst/>
                          <a:latin typeface="+mn-lt"/>
                          <a:ea typeface="Arial Narrow"/>
                        </a:rPr>
                        <a:t>Ясно осъзнават общата цел, работят заедно, разчитат на взаимна подкрепа.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46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b="1">
                          <a:effectLst/>
                          <a:latin typeface="+mn-lt"/>
                          <a:ea typeface="Arial Narrow"/>
                        </a:rPr>
                        <a:t>Управление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 err="1">
                          <a:effectLst/>
                          <a:latin typeface="+mn-lt"/>
                          <a:ea typeface="Arial Narrow"/>
                        </a:rPr>
                        <a:t>Автократичен</a:t>
                      </a:r>
                      <a:r>
                        <a:rPr lang="bg-BG" sz="2000" dirty="0">
                          <a:effectLst/>
                          <a:latin typeface="+mn-lt"/>
                          <a:ea typeface="Arial Narrow"/>
                        </a:rPr>
                        <a:t> стил. 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  <a:latin typeface="+mn-lt"/>
                          <a:ea typeface="Arial Narrow"/>
                        </a:rPr>
                        <a:t>Демократичен стил. 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917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b="1">
                          <a:effectLst/>
                          <a:latin typeface="+mn-lt"/>
                          <a:ea typeface="Arial Narrow"/>
                        </a:rPr>
                        <a:t>Работна атмосфера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>
                          <a:effectLst/>
                          <a:latin typeface="+mn-lt"/>
                          <a:ea typeface="Arial Narrow"/>
                        </a:rPr>
                        <a:t>Изразяваните несъгласия пораждат непрекъснати конфликти в групата.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  <a:latin typeface="+mn-lt"/>
                          <a:ea typeface="Arial Narrow"/>
                        </a:rPr>
                        <a:t>Атмосфера на доверие и стремеж за съгласуване на идеи и действия.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915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b="1">
                          <a:effectLst/>
                          <a:latin typeface="+mn-lt"/>
                          <a:ea typeface="Arial Narrow"/>
                        </a:rPr>
                        <a:t>Комуникация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  <a:latin typeface="+mn-lt"/>
                          <a:ea typeface="Arial Narrow"/>
                        </a:rPr>
                        <a:t>Низходяща комуникация по формални канали.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  <a:latin typeface="+mn-lt"/>
                          <a:ea typeface="Arial Narrow"/>
                        </a:rPr>
                        <a:t>Хоризонтална комуникация между </a:t>
                      </a:r>
                      <a:r>
                        <a:rPr lang="bg-BG" sz="2000" dirty="0" err="1">
                          <a:effectLst/>
                          <a:latin typeface="+mn-lt"/>
                          <a:ea typeface="Arial Narrow"/>
                        </a:rPr>
                        <a:t>равнопоставени</a:t>
                      </a:r>
                      <a:r>
                        <a:rPr lang="bg-BG" sz="2000" dirty="0">
                          <a:effectLst/>
                          <a:latin typeface="+mn-lt"/>
                          <a:ea typeface="Arial Narrow"/>
                        </a:rPr>
                        <a:t>.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4917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b="1">
                          <a:effectLst/>
                          <a:latin typeface="+mn-lt"/>
                          <a:ea typeface="Arial Narrow"/>
                        </a:rPr>
                        <a:t>Контрол</a:t>
                      </a:r>
                      <a:endParaRPr lang="en-US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  <a:latin typeface="+mn-lt"/>
                          <a:ea typeface="Arial Narrow"/>
                        </a:rPr>
                        <a:t>Строга йерархична дисциплина, заплахи за</a:t>
                      </a:r>
                      <a:r>
                        <a:rPr lang="bg-BG" sz="2000" baseline="0" dirty="0">
                          <a:effectLst/>
                          <a:latin typeface="+mn-lt"/>
                          <a:ea typeface="Arial Narrow"/>
                        </a:rPr>
                        <a:t> </a:t>
                      </a:r>
                      <a:r>
                        <a:rPr lang="bg-BG" sz="2000" dirty="0">
                          <a:effectLst/>
                          <a:latin typeface="+mn-lt"/>
                          <a:ea typeface="Arial Narrow"/>
                        </a:rPr>
                        <a:t>наказания, </a:t>
                      </a:r>
                      <a:r>
                        <a:rPr lang="bg-BG" sz="2000" dirty="0" err="1">
                          <a:effectLst/>
                          <a:latin typeface="+mn-lt"/>
                          <a:ea typeface="Arial Narrow"/>
                        </a:rPr>
                        <a:t>мотиващия</a:t>
                      </a:r>
                      <a:r>
                        <a:rPr lang="bg-BG" sz="2000" dirty="0">
                          <a:effectLst/>
                          <a:latin typeface="+mn-lt"/>
                          <a:ea typeface="Arial Narrow"/>
                        </a:rPr>
                        <a:t> чрез парични награди.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2000" dirty="0">
                          <a:effectLst/>
                          <a:latin typeface="+mn-lt"/>
                          <a:ea typeface="Arial Narrow"/>
                        </a:rPr>
                        <a:t>Самоконтрол и самосъзнание. Мотивация на ниво </a:t>
                      </a:r>
                      <a:r>
                        <a:rPr lang="bg-BG" sz="2000" dirty="0" err="1">
                          <a:effectLst/>
                          <a:latin typeface="+mn-lt"/>
                          <a:ea typeface="Arial Narrow"/>
                        </a:rPr>
                        <a:t>себереализация</a:t>
                      </a:r>
                      <a:r>
                        <a:rPr lang="bg-BG" sz="2000" dirty="0">
                          <a:effectLst/>
                          <a:latin typeface="+mn-lt"/>
                          <a:ea typeface="Arial Narrow"/>
                        </a:rPr>
                        <a:t>.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9552" y="188640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b="1" i="1" dirty="0">
                <a:solidFill>
                  <a:srgbClr val="C00000"/>
                </a:solidFill>
                <a:ea typeface="Arial"/>
              </a:rPr>
              <a:t>Различия между формална група и екип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61941"/>
      </p:ext>
    </p:extLst>
  </p:cSld>
  <p:clrMapOvr>
    <a:masterClrMapping/>
  </p:clrMapOvr>
  <p:transition spd="slow"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3568" y="450830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/>
              <a:t>Един от най-известните изследователи в областта на екипната работа  е британският учен, доктор на психологичните науки  </a:t>
            </a:r>
            <a:r>
              <a:rPr lang="bg-BG" sz="2800" i="1" dirty="0" err="1">
                <a:solidFill>
                  <a:srgbClr val="C00000"/>
                </a:solidFill>
              </a:rPr>
              <a:t>Реймънд</a:t>
            </a:r>
            <a:r>
              <a:rPr lang="bg-BG" sz="2800" i="1" dirty="0">
                <a:solidFill>
                  <a:srgbClr val="C00000"/>
                </a:solidFill>
              </a:rPr>
              <a:t> Мередит </a:t>
            </a:r>
            <a:r>
              <a:rPr lang="bg-BG" sz="2800" i="1" dirty="0" err="1">
                <a:solidFill>
                  <a:srgbClr val="C00000"/>
                </a:solidFill>
              </a:rPr>
              <a:t>Белбин</a:t>
            </a:r>
            <a:r>
              <a:rPr lang="bg-BG" sz="2800" i="1" dirty="0">
                <a:solidFill>
                  <a:srgbClr val="C00000"/>
                </a:solidFill>
              </a:rPr>
              <a:t>, </a:t>
            </a:r>
            <a:r>
              <a:rPr lang="bg-BG" sz="2800" dirty="0"/>
              <a:t>възпитаник на  Университета в </a:t>
            </a:r>
            <a:r>
              <a:rPr lang="bg-BG" sz="2800" dirty="0" err="1"/>
              <a:t>Кембридж</a:t>
            </a:r>
            <a:r>
              <a:rPr lang="bg-BG" sz="2800" dirty="0"/>
              <a:t>, съветник на ООН и на комисии на европейския съюз. Той е създател на теорията и модела за</a:t>
            </a:r>
          </a:p>
          <a:p>
            <a:r>
              <a:rPr lang="bg-BG" sz="2800" dirty="0"/>
              <a:t>ролите в екипите, който развива в </a:t>
            </a:r>
          </a:p>
          <a:p>
            <a:r>
              <a:rPr lang="bg-BG" sz="2800" dirty="0"/>
              <a:t>своя знаменит труд „Мениджмънт на</a:t>
            </a:r>
          </a:p>
          <a:p>
            <a:r>
              <a:rPr lang="bg-BG" sz="2800" dirty="0"/>
              <a:t>екипите“, публикуван  през 1981 г. </a:t>
            </a:r>
          </a:p>
          <a:p>
            <a:r>
              <a:rPr lang="bg-BG" sz="2800" dirty="0"/>
              <a:t>Първоначално </a:t>
            </a:r>
            <a:r>
              <a:rPr lang="bg-BG" sz="2800" dirty="0" err="1"/>
              <a:t>Белбин</a:t>
            </a:r>
            <a:r>
              <a:rPr lang="bg-BG" sz="2800" dirty="0"/>
              <a:t> очертава осем </a:t>
            </a:r>
          </a:p>
          <a:p>
            <a:r>
              <a:rPr lang="bg-BG" sz="2800" dirty="0"/>
              <a:t>екипни роли, а през 1988 г. добавя и </a:t>
            </a:r>
          </a:p>
          <a:p>
            <a:r>
              <a:rPr lang="bg-BG" sz="2800" dirty="0"/>
              <a:t>девета роля.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D682-0ED8-4439-BB53-DA6C7CFB61AB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1026" name="Picture 2" descr="Image result for рэймонд мередит белбин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87497"/>
            <a:ext cx="24482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89162" y="3082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346811"/>
      </p:ext>
    </p:extLst>
  </p:cSld>
  <p:clrMapOvr>
    <a:masterClrMapping/>
  </p:clrMapOvr>
  <p:transition spd="slow"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3568" y="188640"/>
            <a:ext cx="798624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600" dirty="0" err="1"/>
              <a:t>Белбин</a:t>
            </a:r>
            <a:r>
              <a:rPr lang="bg-BG" sz="3600" dirty="0"/>
              <a:t> дава следното  определение на понятието „екип“: </a:t>
            </a:r>
          </a:p>
          <a:p>
            <a:r>
              <a:rPr lang="bg-BG" sz="2800" dirty="0"/>
              <a:t>	</a:t>
            </a:r>
            <a:r>
              <a:rPr lang="bg-BG" sz="3600" b="1" i="1" dirty="0">
                <a:solidFill>
                  <a:srgbClr val="C00000"/>
                </a:solidFill>
              </a:rPr>
              <a:t>„Екипът не е просто група хора с работни титли, а сбор от индивиди, всеки от които има определена роля, която е възприета от другите членове. Членовете на един екип се стремят към определени роли и се изявяват най-ефективно в тези роли, които са най-естествени за тях.“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D682-0ED8-4439-BB53-DA6C7CFB61AB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917852"/>
      </p:ext>
    </p:extLst>
  </p:cSld>
  <p:clrMapOvr>
    <a:masterClrMapping/>
  </p:clrMapOvr>
  <p:transition spd="slow"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	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0" y="332656"/>
            <a:ext cx="8329523" cy="60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A0FA-2F1D-472B-ACB6-A4FAD5FF938B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998283"/>
      </p:ext>
    </p:extLst>
  </p:cSld>
  <p:clrMapOvr>
    <a:masterClrMapping/>
  </p:clrMapOvr>
  <p:transition spd="slow"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CFC39-AE04-46CB-AAE1-49656BF8B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587-02D4-4BE0-9DEC-C4A70D017D7F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9C0E6-D4C0-412F-A751-1251C99B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066F8A-D445-40D1-A0C3-8EF4FAC47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88640"/>
            <a:ext cx="747083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5153"/>
      </p:ext>
    </p:extLst>
  </p:cSld>
  <p:clrMapOvr>
    <a:masterClrMapping/>
  </p:clrMapOvr>
  <p:transition spd="slow"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b="1" i="1" dirty="0">
                <a:solidFill>
                  <a:srgbClr val="FF0000"/>
                </a:solidFill>
              </a:rPr>
              <a:t>1. Оформител</a:t>
            </a:r>
            <a:r>
              <a:rPr lang="en-US" b="1" i="1" dirty="0">
                <a:solidFill>
                  <a:srgbClr val="FF0000"/>
                </a:solidFill>
              </a:rPr>
              <a:t> (Shaper)</a:t>
            </a:r>
            <a:r>
              <a:rPr lang="bg-BG" b="1" i="1" dirty="0">
                <a:solidFill>
                  <a:srgbClr val="FF0000"/>
                </a:solidFill>
              </a:rPr>
              <a:t>  - </a:t>
            </a:r>
            <a:r>
              <a:rPr lang="bg-BG" dirty="0"/>
              <a:t>умее да определя приоритетите и да координира усилията на другите членове, ръководи чрез личен пример и увлича другите хора от екипа., т.е.  изпълнява ролята на „президент”. Той е динамичен и пълен с енергия, силно ориентиран към постиженията.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7A28-A297-4DA3-9909-08AF9F231456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036680"/>
      </p:ext>
    </p:extLst>
  </p:cSld>
  <p:clrMapOvr>
    <a:masterClrMapping/>
  </p:clrMapOvr>
  <p:transition spd="slow"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7584" y="188640"/>
            <a:ext cx="8077200" cy="6120679"/>
          </a:xfrm>
        </p:spPr>
        <p:txBody>
          <a:bodyPr>
            <a:noAutofit/>
          </a:bodyPr>
          <a:lstStyle/>
          <a:p>
            <a:pPr marL="0" lvl="1" indent="0">
              <a:lnSpc>
                <a:spcPct val="134000"/>
              </a:lnSpc>
              <a:buNone/>
            </a:pPr>
            <a:r>
              <a:rPr lang="bg-BG" sz="2400" b="1" i="1" dirty="0">
                <a:solidFill>
                  <a:srgbClr val="C00000"/>
                </a:solidFill>
              </a:rPr>
              <a:t>2. Изпипващ нещата, угрижен интроверт</a:t>
            </a:r>
            <a:r>
              <a:rPr lang="en-US" sz="2400" b="1" i="1" dirty="0">
                <a:solidFill>
                  <a:srgbClr val="C00000"/>
                </a:solidFill>
              </a:rPr>
              <a:t> (Completer)</a:t>
            </a:r>
            <a:r>
              <a:rPr lang="bg-BG" sz="2400" b="1" i="1" dirty="0">
                <a:solidFill>
                  <a:srgbClr val="C00000"/>
                </a:solidFill>
              </a:rPr>
              <a:t> -</a:t>
            </a:r>
            <a:r>
              <a:rPr lang="bg-BG" sz="2400" b="1" dirty="0">
                <a:solidFill>
                  <a:srgbClr val="C00000"/>
                </a:solidFill>
              </a:rPr>
              <a:t> </a:t>
            </a:r>
            <a:r>
              <a:rPr lang="bg-BG" sz="2400" dirty="0"/>
              <a:t>Това е </a:t>
            </a:r>
            <a:r>
              <a:rPr lang="ru-RU" sz="2400" dirty="0"/>
              <a:t>най-</a:t>
            </a:r>
            <a:r>
              <a:rPr lang="ru-RU" sz="2400" dirty="0" err="1"/>
              <a:t>често</a:t>
            </a:r>
            <a:r>
              <a:rPr lang="ru-RU" sz="2400" dirty="0"/>
              <a:t> </a:t>
            </a:r>
            <a:r>
              <a:rPr lang="ru-RU" sz="2400" dirty="0" err="1"/>
              <a:t>вторачен</a:t>
            </a:r>
            <a:r>
              <a:rPr lang="ru-RU" sz="2400" dirty="0"/>
              <a:t> в </a:t>
            </a:r>
            <a:r>
              <a:rPr lang="ru-RU" sz="2400" dirty="0" err="1"/>
              <a:t>подробностите</a:t>
            </a:r>
            <a:r>
              <a:rPr lang="ru-RU" sz="2400" dirty="0"/>
              <a:t> перфекционист, </a:t>
            </a:r>
            <a:r>
              <a:rPr lang="ru-RU" sz="2400" dirty="0" err="1"/>
              <a:t>който</a:t>
            </a:r>
            <a:r>
              <a:rPr lang="ru-RU" sz="2400" dirty="0"/>
              <a:t> </a:t>
            </a:r>
            <a:r>
              <a:rPr lang="ru-RU" sz="2400" dirty="0" err="1"/>
              <a:t>поставя</a:t>
            </a:r>
            <a:r>
              <a:rPr lang="ru-RU" sz="2400" dirty="0"/>
              <a:t> </a:t>
            </a:r>
            <a:r>
              <a:rPr lang="ru-RU" sz="2400" dirty="0" err="1"/>
              <a:t>високи</a:t>
            </a:r>
            <a:r>
              <a:rPr lang="ru-RU" sz="2400" dirty="0"/>
              <a:t> </a:t>
            </a:r>
            <a:r>
              <a:rPr lang="ru-RU" sz="2400" dirty="0" err="1"/>
              <a:t>стандарти</a:t>
            </a:r>
            <a:r>
              <a:rPr lang="ru-RU" sz="2400" dirty="0"/>
              <a:t>, </a:t>
            </a:r>
            <a:r>
              <a:rPr lang="ru-RU" sz="2400" dirty="0" err="1"/>
              <a:t>както</a:t>
            </a:r>
            <a:r>
              <a:rPr lang="ru-RU" sz="2400" dirty="0"/>
              <a:t> за себе си, </a:t>
            </a:r>
            <a:r>
              <a:rPr lang="ru-RU" sz="2400" dirty="0" err="1"/>
              <a:t>така</a:t>
            </a:r>
            <a:r>
              <a:rPr lang="ru-RU" sz="2400" dirty="0"/>
              <a:t> и за </a:t>
            </a:r>
            <a:r>
              <a:rPr lang="ru-RU" sz="2400" dirty="0" err="1"/>
              <a:t>другите</a:t>
            </a:r>
            <a:r>
              <a:rPr lang="ru-RU" sz="2400" dirty="0"/>
              <a:t>. </a:t>
            </a:r>
            <a:r>
              <a:rPr lang="ru-RU" sz="2400" dirty="0" err="1"/>
              <a:t>Цялото</a:t>
            </a:r>
            <a:r>
              <a:rPr lang="ru-RU" sz="2400" dirty="0"/>
              <a:t> </a:t>
            </a:r>
            <a:r>
              <a:rPr lang="ru-RU" sz="2400" dirty="0" err="1"/>
              <a:t>му</a:t>
            </a:r>
            <a:r>
              <a:rPr lang="ru-RU" sz="2400" dirty="0"/>
              <a:t> внимание е приковано </a:t>
            </a:r>
            <a:r>
              <a:rPr lang="ru-RU" sz="2400" dirty="0" err="1"/>
              <a:t>към</a:t>
            </a:r>
            <a:r>
              <a:rPr lang="ru-RU" sz="2400" dirty="0"/>
              <a:t> </a:t>
            </a:r>
            <a:r>
              <a:rPr lang="ru-RU" sz="2400" dirty="0" err="1"/>
              <a:t>задачите</a:t>
            </a:r>
            <a:r>
              <a:rPr lang="ru-RU" sz="2400" dirty="0"/>
              <a:t>, </a:t>
            </a:r>
            <a:r>
              <a:rPr lang="ru-RU" sz="2400" dirty="0" err="1"/>
              <a:t>работата</a:t>
            </a:r>
            <a:r>
              <a:rPr lang="ru-RU" sz="2400" dirty="0"/>
              <a:t> си </a:t>
            </a:r>
            <a:r>
              <a:rPr lang="ru-RU" sz="2400" dirty="0" err="1"/>
              <a:t>върши</a:t>
            </a:r>
            <a:r>
              <a:rPr lang="ru-RU" sz="2400" dirty="0"/>
              <a:t> безупречно и </a:t>
            </a:r>
            <a:r>
              <a:rPr lang="ru-RU" sz="2400" dirty="0" err="1"/>
              <a:t>навреме</a:t>
            </a:r>
            <a:r>
              <a:rPr lang="ru-RU" sz="2400" dirty="0"/>
              <a:t>, но с </a:t>
            </a:r>
            <a:r>
              <a:rPr lang="ru-RU" sz="2400" dirty="0" err="1"/>
              <a:t>голямо</a:t>
            </a:r>
            <a:r>
              <a:rPr lang="ru-RU" sz="2400" dirty="0"/>
              <a:t> </a:t>
            </a:r>
            <a:r>
              <a:rPr lang="ru-RU" sz="2400" dirty="0" err="1"/>
              <a:t>напрежение</a:t>
            </a:r>
            <a:r>
              <a:rPr lang="ru-RU" sz="2400" dirty="0"/>
              <a:t>. </a:t>
            </a:r>
            <a:r>
              <a:rPr lang="ru-RU" sz="2400" dirty="0" err="1"/>
              <a:t>Упорството</a:t>
            </a:r>
            <a:r>
              <a:rPr lang="ru-RU" sz="2400" dirty="0"/>
              <a:t> </a:t>
            </a:r>
            <a:r>
              <a:rPr lang="ru-RU" sz="2400" dirty="0" err="1"/>
              <a:t>му</a:t>
            </a:r>
            <a:r>
              <a:rPr lang="ru-RU" sz="2400" dirty="0"/>
              <a:t> </a:t>
            </a:r>
            <a:r>
              <a:rPr lang="ru-RU" sz="2400" dirty="0" err="1"/>
              <a:t>помага</a:t>
            </a:r>
            <a:r>
              <a:rPr lang="ru-RU" sz="2400" dirty="0"/>
              <a:t> да се </a:t>
            </a:r>
            <a:r>
              <a:rPr lang="ru-RU" sz="2400" dirty="0" err="1"/>
              <a:t>предотвратява</a:t>
            </a:r>
            <a:r>
              <a:rPr lang="ru-RU" sz="2400" dirty="0"/>
              <a:t> </a:t>
            </a:r>
            <a:r>
              <a:rPr lang="ru-RU" sz="2400" dirty="0" err="1"/>
              <a:t>допускането</a:t>
            </a:r>
            <a:r>
              <a:rPr lang="ru-RU" sz="2400" dirty="0"/>
              <a:t> на грешки и пропуски по невнимание.</a:t>
            </a:r>
            <a:endParaRPr lang="bg-BG" sz="2400" b="1" dirty="0"/>
          </a:p>
          <a:p>
            <a:pPr marL="0" lvl="1" indent="0">
              <a:lnSpc>
                <a:spcPct val="134000"/>
              </a:lnSpc>
              <a:buNone/>
            </a:pPr>
            <a:r>
              <a:rPr lang="bg-BG" sz="2400" b="1">
                <a:solidFill>
                  <a:srgbClr val="C00000"/>
                </a:solidFill>
              </a:rPr>
              <a:t>3</a:t>
            </a:r>
            <a:r>
              <a:rPr lang="bg-BG" sz="2400" b="1" dirty="0">
                <a:solidFill>
                  <a:srgbClr val="C00000"/>
                </a:solidFill>
              </a:rPr>
              <a:t>. Изпълнител</a:t>
            </a:r>
            <a:r>
              <a:rPr lang="en-US" sz="2400" b="1" dirty="0">
                <a:solidFill>
                  <a:srgbClr val="C00000"/>
                </a:solidFill>
              </a:rPr>
              <a:t> (Implement</a:t>
            </a:r>
            <a:r>
              <a:rPr lang="bg-BG" sz="2400" b="1" dirty="0">
                <a:solidFill>
                  <a:srgbClr val="C00000"/>
                </a:solidFill>
              </a:rPr>
              <a:t>е</a:t>
            </a:r>
            <a:r>
              <a:rPr lang="en-US" sz="2400" b="1" dirty="0">
                <a:solidFill>
                  <a:srgbClr val="C00000"/>
                </a:solidFill>
              </a:rPr>
              <a:t>r)</a:t>
            </a:r>
            <a:r>
              <a:rPr lang="bg-BG" sz="2400" b="1" dirty="0">
                <a:solidFill>
                  <a:srgbClr val="C00000"/>
                </a:solidFill>
              </a:rPr>
              <a:t> </a:t>
            </a:r>
            <a:r>
              <a:rPr lang="bg-BG" sz="2400" dirty="0"/>
              <a:t>– нетърпелив,  притеснителен, проверяващ всеки детайл, не особено настоятелен, придава значение на неотложността, не толерира небрежността на околните, не пропуска крайния срок и е много подреден, обича реда и се чувства некомфортно от промени.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E776-5E68-439C-8DF0-A7C243346AE7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524583"/>
      </p:ext>
    </p:extLst>
  </p:cSld>
  <p:clrMapOvr>
    <a:masterClrMapping/>
  </p:clrMapOvr>
  <p:transition spd="slow">
    <p:wipe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sz="4000" b="1" dirty="0">
                <a:solidFill>
                  <a:srgbClr val="C00000"/>
                </a:solidFill>
              </a:rPr>
              <a:t>4. Изследовател на ресурси</a:t>
            </a:r>
            <a:r>
              <a:rPr lang="en-US" sz="4000" b="1" dirty="0">
                <a:solidFill>
                  <a:srgbClr val="C00000"/>
                </a:solidFill>
              </a:rPr>
              <a:t> (Resource investigator)</a:t>
            </a:r>
            <a:r>
              <a:rPr lang="bg-BG" sz="4000" b="1" dirty="0">
                <a:solidFill>
                  <a:srgbClr val="C00000"/>
                </a:solidFill>
              </a:rPr>
              <a:t> - </a:t>
            </a:r>
            <a:r>
              <a:rPr lang="bg-BG" sz="4000" dirty="0"/>
              <a:t>социален и комуникативен,  умее да открива клиенти, много подходящ за </a:t>
            </a:r>
            <a:r>
              <a:rPr lang="bg-BG" sz="4000" dirty="0" err="1"/>
              <a:t>промоционална</a:t>
            </a:r>
            <a:r>
              <a:rPr lang="bg-BG" sz="4000" dirty="0"/>
              <a:t> дейност, склонен да взема идеи от другите и да ги реализира</a:t>
            </a:r>
            <a:r>
              <a:rPr lang="bg-BG" sz="4000" b="1" dirty="0"/>
              <a:t>, </a:t>
            </a:r>
            <a:r>
              <a:rPr lang="bg-BG" sz="4000" dirty="0"/>
              <a:t>спокоен, любознателен,  оптимистична натура, влияе положително на мотивацията на екипа. </a:t>
            </a:r>
          </a:p>
          <a:p>
            <a:pPr marL="0" indent="0">
              <a:lnSpc>
                <a:spcPct val="120000"/>
              </a:lnSpc>
              <a:buNone/>
            </a:pPr>
            <a:endParaRPr lang="bg-BG" sz="4000" dirty="0"/>
          </a:p>
          <a:p>
            <a:pPr marL="0" indent="0">
              <a:lnSpc>
                <a:spcPct val="120000"/>
              </a:lnSpc>
              <a:buNone/>
            </a:pPr>
            <a:r>
              <a:rPr lang="bg-BG" sz="4000" b="1" dirty="0">
                <a:solidFill>
                  <a:srgbClr val="C00000"/>
                </a:solidFill>
              </a:rPr>
              <a:t>5. Координатор</a:t>
            </a:r>
            <a:r>
              <a:rPr lang="en-US" sz="4000" b="1" dirty="0">
                <a:solidFill>
                  <a:srgbClr val="C00000"/>
                </a:solidFill>
              </a:rPr>
              <a:t> (Co-</a:t>
            </a:r>
            <a:r>
              <a:rPr lang="en-US" sz="4000" b="1" dirty="0" err="1">
                <a:solidFill>
                  <a:srgbClr val="C00000"/>
                </a:solidFill>
              </a:rPr>
              <a:t>Ordinator</a:t>
            </a:r>
            <a:r>
              <a:rPr lang="en-US" sz="4000" b="1" dirty="0">
                <a:solidFill>
                  <a:srgbClr val="C00000"/>
                </a:solidFill>
              </a:rPr>
              <a:t>)</a:t>
            </a:r>
            <a:r>
              <a:rPr lang="bg-BG" sz="4000" b="1" dirty="0">
                <a:solidFill>
                  <a:srgbClr val="C00000"/>
                </a:solidFill>
              </a:rPr>
              <a:t> – </a:t>
            </a:r>
            <a:r>
              <a:rPr lang="bg-BG" sz="4000" dirty="0"/>
              <a:t>дисциплиниран, с фокус върху целите, има обединяваща сила в колектива и обикновено се радва на уважението на другите, търси нови възможности вътре в екипа, уверен, авторитетен, добър </a:t>
            </a:r>
            <a:r>
              <a:rPr lang="bg-BG" sz="4000" dirty="0" err="1"/>
              <a:t>комуникатор</a:t>
            </a:r>
            <a:r>
              <a:rPr lang="bg-BG" sz="4000" dirty="0"/>
              <a:t>.</a:t>
            </a:r>
            <a:r>
              <a:rPr lang="bg-BG" b="1" i="1" dirty="0"/>
              <a:t>	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A95D-E0A2-44C9-9B37-1C4CF4C1535F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131355"/>
      </p:ext>
    </p:extLst>
  </p:cSld>
  <p:clrMapOvr>
    <a:masterClrMapping/>
  </p:clrMapOvr>
  <p:transition spd="slow">
    <p:wipe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sz="2800" b="1" dirty="0">
                <a:solidFill>
                  <a:srgbClr val="C00000"/>
                </a:solidFill>
              </a:rPr>
              <a:t>6. Екипен работник</a:t>
            </a:r>
            <a:r>
              <a:rPr lang="en-US" sz="2800" b="1" dirty="0">
                <a:solidFill>
                  <a:srgbClr val="C00000"/>
                </a:solidFill>
              </a:rPr>
              <a:t> (Team worker)</a:t>
            </a:r>
            <a:r>
              <a:rPr lang="bg-BG" sz="2800" b="1" dirty="0">
                <a:solidFill>
                  <a:srgbClr val="C00000"/>
                </a:solidFill>
              </a:rPr>
              <a:t> - </a:t>
            </a:r>
            <a:r>
              <a:rPr lang="bg-BG" sz="2800" dirty="0"/>
              <a:t>чувствителен към проблемите на колегите си, добър слушател и дипломат, лоялен към екипа,  неконкурентен, често нерешителен, стреми се да оптимизира климата в  екипа и да разрешава неразбирателството.</a:t>
            </a:r>
          </a:p>
          <a:p>
            <a:pPr marL="0" indent="0">
              <a:lnSpc>
                <a:spcPct val="120000"/>
              </a:lnSpc>
              <a:buNone/>
            </a:pPr>
            <a:endParaRPr lang="bg-BG" sz="2800" dirty="0"/>
          </a:p>
          <a:p>
            <a:pPr marL="0" indent="0">
              <a:lnSpc>
                <a:spcPct val="120000"/>
              </a:lnSpc>
              <a:buNone/>
            </a:pPr>
            <a:r>
              <a:rPr lang="bg-BG" sz="2800" b="1" dirty="0">
                <a:solidFill>
                  <a:srgbClr val="C00000"/>
                </a:solidFill>
              </a:rPr>
              <a:t>7. </a:t>
            </a:r>
            <a:r>
              <a:rPr lang="bg-BG" sz="2800" b="1" dirty="0" err="1">
                <a:solidFill>
                  <a:srgbClr val="C00000"/>
                </a:solidFill>
              </a:rPr>
              <a:t>Визионер</a:t>
            </a:r>
            <a:r>
              <a:rPr lang="bg-BG" sz="2800" b="1" dirty="0">
                <a:solidFill>
                  <a:srgbClr val="C00000"/>
                </a:solidFill>
              </a:rPr>
              <a:t> – генератор на идеи (</a:t>
            </a:r>
            <a:r>
              <a:rPr lang="en-US" sz="2800" b="1" dirty="0">
                <a:solidFill>
                  <a:srgbClr val="C00000"/>
                </a:solidFill>
              </a:rPr>
              <a:t>Plant)</a:t>
            </a:r>
            <a:r>
              <a:rPr lang="bg-BG" sz="2800" b="1" dirty="0">
                <a:solidFill>
                  <a:srgbClr val="C00000"/>
                </a:solidFill>
              </a:rPr>
              <a:t> - </a:t>
            </a:r>
            <a:r>
              <a:rPr lang="bg-BG" sz="2800" dirty="0"/>
              <a:t> човек на идеите,  мисли по особен начин и с въображение, предпочита да работи независимо и нетрадиционно, чувствителен към критики и похвали, отделя много време на идеи.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4EB9-E14D-4E3C-9D7B-C107026E75B3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795421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962674"/>
          </a:xfrm>
        </p:spPr>
        <p:txBody>
          <a:bodyPr>
            <a:normAutofit/>
          </a:bodyPr>
          <a:lstStyle/>
          <a:p>
            <a:pPr marL="514350" indent="-514350"/>
            <a:r>
              <a:rPr lang="bg-BG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Определение на работна група и видове работни групи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47415"/>
      </p:ext>
    </p:extLst>
  </p:cSld>
  <p:clrMapOvr>
    <a:masterClrMapping/>
  </p:clrMapOvr>
  <p:transition spd="slow">
    <p:wipe dir="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800" b="1" dirty="0">
                <a:solidFill>
                  <a:srgbClr val="C00000"/>
                </a:solidFill>
              </a:rPr>
              <a:t>8. Наблюдател-оценител</a:t>
            </a:r>
            <a:r>
              <a:rPr lang="en-US" sz="2800" b="1" dirty="0">
                <a:solidFill>
                  <a:srgbClr val="C00000"/>
                </a:solidFill>
              </a:rPr>
              <a:t> (Monitor-evaluator)</a:t>
            </a:r>
            <a:r>
              <a:rPr lang="bg-BG" sz="2800" b="1" dirty="0">
                <a:solidFill>
                  <a:srgbClr val="C00000"/>
                </a:solidFill>
              </a:rPr>
              <a:t> - </a:t>
            </a:r>
            <a:r>
              <a:rPr lang="bg-BG" sz="2800" dirty="0"/>
              <a:t> безпристрастен анализатор, безкомпромисен диагностик на проблемите, интелигентен и стабилен, предпазва екипа от грешни решения, критикува обективно, балансиран и справедлив.</a:t>
            </a:r>
          </a:p>
          <a:p>
            <a:pPr marL="0" indent="0">
              <a:buNone/>
            </a:pPr>
            <a:endParaRPr lang="bg-BG" sz="2800" dirty="0"/>
          </a:p>
          <a:p>
            <a:pPr marL="0" indent="0">
              <a:buNone/>
            </a:pPr>
            <a:r>
              <a:rPr lang="bg-BG" sz="2800" b="1" dirty="0">
                <a:solidFill>
                  <a:srgbClr val="C00000"/>
                </a:solidFill>
              </a:rPr>
              <a:t>9. Специалист</a:t>
            </a:r>
            <a:r>
              <a:rPr lang="en-US" sz="2800" b="1" dirty="0">
                <a:solidFill>
                  <a:srgbClr val="C00000"/>
                </a:solidFill>
              </a:rPr>
              <a:t> (Specialist)</a:t>
            </a:r>
            <a:r>
              <a:rPr lang="bg-BG" sz="2800" b="1" dirty="0">
                <a:solidFill>
                  <a:srgbClr val="C00000"/>
                </a:solidFill>
              </a:rPr>
              <a:t> - </a:t>
            </a:r>
            <a:r>
              <a:rPr lang="bg-BG" sz="2800" dirty="0"/>
              <a:t>устремен към придобиване на високо специализирани познания или умения, прецизен експерт в дадена сфера, целенасочен и предан, с добра способност за вземане на решения, базиращи се на дълбоки познания в дадена сфера.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E691-2700-4400-B484-659AA7E029B9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404326"/>
      </p:ext>
    </p:extLst>
  </p:cSld>
  <p:clrMapOvr>
    <a:masterClrMapping/>
  </p:clrMapOvr>
  <p:transition spd="slow"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g-BG" dirty="0"/>
              <a:t>	</a:t>
            </a:r>
            <a:r>
              <a:rPr lang="bg-BG" sz="3400" dirty="0"/>
              <a:t>Основните предпоставки за създаване на ефективен екип включват: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bg-BG" sz="3400" dirty="0"/>
              <a:t>внимателен подбор на членовете и на лидера;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bg-BG" sz="3400" dirty="0"/>
              <a:t>създаване на мотивиращ работен климат;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bg-BG" sz="3400" dirty="0"/>
              <a:t>определяне на система за контрол и оценка на резултатите;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bg-BG" sz="3400" dirty="0"/>
              <a:t>продължаващо обучение за повишаване на професионалната квалификация;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bg-BG" sz="3400" dirty="0"/>
              <a:t>ясна система и параметри за мотивационни действия при постигане на целите.</a:t>
            </a:r>
            <a:endParaRPr lang="en-US" sz="3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6CE0-EA5E-4EB6-9289-A3D78B8EAC5B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811340"/>
      </p:ext>
    </p:extLst>
  </p:cSld>
  <p:clrMapOvr>
    <a:masterClrMapping/>
  </p:clrMapOvr>
  <p:transition spd="slow">
    <p:wipe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b="1" dirty="0">
                <a:solidFill>
                  <a:srgbClr val="C00000"/>
                </a:solidFill>
              </a:rPr>
              <a:t>Работата на ефективния екип се основава на:</a:t>
            </a:r>
            <a:endParaRPr lang="en-US" b="1" dirty="0">
              <a:solidFill>
                <a:srgbClr val="C00000"/>
              </a:solidFill>
            </a:endParaRPr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Принцип на съвместната дейност.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Членовете с пълна готовност прилагат своя опит в работата, съобразяват се с опита на другите и взаимно си помагат за решаване на възникналите казуси.</a:t>
            </a:r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Принцип на конфликтността.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Конфликтите се приемат като полезни и се решават конструктивно с цел повишаване на скоростта и ефективността на работния процес.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FE2A-8DB6-4CCB-9BEA-5EEE63915A19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38391"/>
      </p:ext>
    </p:extLst>
  </p:cSld>
  <p:clrMapOvr>
    <a:masterClrMapping/>
  </p:clrMapOvr>
  <p:transition spd="slow">
    <p:wipe dir="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lvl="0"/>
            <a:r>
              <a:rPr lang="bg-BG" i="1" dirty="0">
                <a:solidFill>
                  <a:srgbClr val="C00000"/>
                </a:solidFill>
              </a:rPr>
              <a:t>Принцип на ефективността.</a:t>
            </a:r>
            <a:r>
              <a:rPr lang="bg-BG" dirty="0"/>
              <a:t> Всеки член на екипа се стреми да направи процеса максимално ефективен, като стимулира и подкрепя партньорите си.</a:t>
            </a:r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Принцип на съгласуваността.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Лидерът или мениджърът изпълнява екипните решения, дори ако не е съгласен с тях.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FE2A-8DB6-4CCB-9BEA-5EEE63915A19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434194"/>
      </p:ext>
    </p:extLst>
  </p:cSld>
  <p:clrMapOvr>
    <a:masterClrMapping/>
  </p:clrMapOvr>
  <p:transition spd="slow">
    <p:wipe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g-BG" sz="4100" b="1" dirty="0">
                <a:solidFill>
                  <a:srgbClr val="C00000"/>
                </a:solidFill>
              </a:rPr>
              <a:t>Видове екипи:</a:t>
            </a:r>
          </a:p>
          <a:p>
            <a:pPr lvl="0">
              <a:lnSpc>
                <a:spcPct val="120000"/>
              </a:lnSpc>
            </a:pPr>
            <a:r>
              <a:rPr lang="bg-BG" i="1" dirty="0">
                <a:solidFill>
                  <a:srgbClr val="C00000"/>
                </a:solidFill>
              </a:rPr>
              <a:t>Работен екип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най-често срещан, полезен е, когато е нужно ежедневно и непрекъсваемо да се произвежда определена стока или услуга.</a:t>
            </a:r>
            <a:endParaRPr lang="en-US" dirty="0"/>
          </a:p>
          <a:p>
            <a:pPr lvl="0">
              <a:lnSpc>
                <a:spcPct val="120000"/>
              </a:lnSpc>
            </a:pPr>
            <a:r>
              <a:rPr lang="bg-BG" i="1" dirty="0">
                <a:solidFill>
                  <a:srgbClr val="C00000"/>
                </a:solidFill>
              </a:rPr>
              <a:t>Проектен екип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създава се за постигане на конкретен, често еднократен резултат, полезен е, когато целта е да се създаде нов продукт.</a:t>
            </a:r>
            <a:endParaRPr lang="en-US" dirty="0"/>
          </a:p>
          <a:p>
            <a:pPr lvl="0">
              <a:lnSpc>
                <a:spcPct val="120000"/>
              </a:lnSpc>
            </a:pPr>
            <a:r>
              <a:rPr lang="bg-BG" i="1" dirty="0">
                <a:solidFill>
                  <a:srgbClr val="C00000"/>
                </a:solidFill>
              </a:rPr>
              <a:t>Паралелен екип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създава се, когато е нужно да се оптимизира качеството на работните процеси, да се усъвършенства координацията и т.н. Наподобява проектен екип, но резултатът не е създаване на нов продукт. Паралелен екип е нужен, когато трябва да се разреши някакъв проблем, без да се променя фундаментално структурата на организацията.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9BF0-D586-4841-AA29-816BFF189AD1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008106"/>
      </p:ext>
    </p:extLst>
  </p:cSld>
  <p:clrMapOvr>
    <a:masterClrMapping/>
  </p:clrMapOvr>
  <p:transition spd="slow">
    <p:wipe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34000"/>
              </a:lnSpc>
            </a:pPr>
            <a:r>
              <a:rPr lang="bg-BG" i="1" dirty="0">
                <a:solidFill>
                  <a:srgbClr val="C00000"/>
                </a:solidFill>
              </a:rPr>
              <a:t>Мениджърски екип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състои се от мениджъри, които координират и синхронизират всички </a:t>
            </a:r>
            <a:r>
              <a:rPr lang="bg-BG" dirty="0" err="1"/>
              <a:t>взаимозависими</a:t>
            </a:r>
            <a:r>
              <a:rPr lang="bg-BG" dirty="0"/>
              <a:t> структури на организацията (екипи, работни групи, отдели, цехове, бригади). Има за задача да предоставя ресурси и напътствия за постигане на стратегическите цели на организацията.</a:t>
            </a:r>
            <a:endParaRPr lang="en-US" dirty="0"/>
          </a:p>
          <a:p>
            <a:pPr lvl="0">
              <a:lnSpc>
                <a:spcPct val="134000"/>
              </a:lnSpc>
            </a:pPr>
            <a:r>
              <a:rPr lang="bg-BG" i="1" dirty="0">
                <a:solidFill>
                  <a:srgbClr val="C00000"/>
                </a:solidFill>
              </a:rPr>
              <a:t>Неформален екип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съставен е от хора с общи интереси или цели, участието е доброволно, броят на членовете му варира с времето, липсва ясна граница между екипа и организацията.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8CCF-87BC-4F21-9726-5A58EACD9A21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936678"/>
      </p:ext>
    </p:extLst>
  </p:cSld>
  <p:clrMapOvr>
    <a:masterClrMapping/>
  </p:clrMapOvr>
  <p:transition spd="slow">
    <p:wipe dir="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 algn="ctr" hangingPunct="0">
              <a:buNone/>
            </a:pPr>
            <a:endParaRPr lang="ru-RU" sz="5400" b="1" cap="small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hangingPunct="0">
              <a:buNone/>
            </a:pPr>
            <a:endParaRPr lang="ru-RU" sz="5400" b="1" cap="small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hangingPunct="0">
              <a:buNone/>
            </a:pPr>
            <a:r>
              <a:rPr lang="bg-BG" sz="40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r>
              <a:rPr lang="ru-RU" sz="40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4000" b="1" i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Екипна</a:t>
            </a:r>
            <a:r>
              <a:rPr lang="ru-RU" sz="40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000" b="1" i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ефективност</a:t>
            </a:r>
            <a:r>
              <a:rPr lang="ru-RU" sz="40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</a:t>
            </a:r>
            <a:r>
              <a:rPr lang="ru-RU" sz="4000" b="1" i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фактори</a:t>
            </a:r>
            <a:r>
              <a:rPr lang="ru-RU" sz="4000" b="1" i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</a:t>
            </a:r>
            <a:r>
              <a:rPr lang="ru-RU" sz="4000" b="1" i="1" cap="sm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ефективността</a:t>
            </a:r>
            <a:endParaRPr lang="en-US" sz="4000" b="1" i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bg-BG" dirty="0"/>
              <a:t>	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CE9C-A7C4-48A8-BFB7-40BEF5BA4DCA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836645"/>
      </p:ext>
    </p:extLst>
  </p:cSld>
  <p:clrMapOvr>
    <a:masterClrMapping/>
  </p:clrMapOvr>
  <p:transition spd="slow">
    <p:wipe dir="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bg-BG" dirty="0"/>
              <a:t>	</a:t>
            </a:r>
            <a:r>
              <a:rPr lang="bg-BG" sz="3300" dirty="0"/>
              <a:t>Един екип е ефективен, когато постига целите, за които е създаден.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g-BG" sz="3300" dirty="0"/>
              <a:t>	Съществуват редица фактори, които водят до неефективност.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g-BG" sz="3300" dirty="0"/>
              <a:t>	Част от тях са “външни”, независещи от членовете на екипа – напр., влошена икономическа среда, липса на достатъчно ресурси, информация, пълномощия и т.н.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g-BG" sz="3300" dirty="0"/>
              <a:t>	Важно значение имат онези фактори, които зависят от самите участници в екипната работа и от ръководителите на екипа. Именно те често пъти предопределят успеха или провала на екипа.</a:t>
            </a:r>
            <a:r>
              <a:rPr lang="bg-BG" dirty="0"/>
              <a:t>	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15E3-1489-40BC-8755-C5F59C6B197E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415926"/>
      </p:ext>
    </p:extLst>
  </p:cSld>
  <p:clrMapOvr>
    <a:masterClrMapping/>
  </p:clrMapOvr>
  <p:transition spd="slow">
    <p:wipe dir="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	За да се определят факторите, които подкопават (или благоприятстват) екипната ефективност, те следва да се измерят и класират по степен на важност или влияние. </a:t>
            </a:r>
          </a:p>
          <a:p>
            <a:pPr marL="0" indent="0">
              <a:buNone/>
            </a:pPr>
            <a:r>
              <a:rPr lang="bg-BG" dirty="0"/>
              <a:t>	Специалистите по мениджмънт са разработили подходи, които позволяват да се измери ефективността на един екип и да се открият слабите места, които подкопават неговата дейност.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0882-1CA1-43F9-AAAE-F3634720A6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44129"/>
      </p:ext>
    </p:extLst>
  </p:cSld>
  <p:clrMapOvr>
    <a:masterClrMapping/>
  </p:clrMapOvr>
  <p:transition spd="slow">
    <p:wipe dir="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Сред основните фактори за </a:t>
            </a:r>
            <a:r>
              <a:rPr lang="bg-BG" b="1" i="1" dirty="0"/>
              <a:t>добра</a:t>
            </a:r>
            <a:r>
              <a:rPr lang="bg-BG" dirty="0"/>
              <a:t> </a:t>
            </a:r>
            <a:r>
              <a:rPr lang="bg-BG" b="1" i="1" dirty="0"/>
              <a:t>екипна ефективност </a:t>
            </a:r>
            <a:r>
              <a:rPr lang="bg-BG" dirty="0"/>
              <a:t>могат да се посочат: 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Атмосферата</a:t>
            </a:r>
            <a:r>
              <a:rPr lang="bg-BG" dirty="0"/>
              <a:t> – наличието на добри отношения, уважение между членовете, активно участие в екипната работа.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Справянето с конфликт</a:t>
            </a:r>
            <a:r>
              <a:rPr lang="bg-BG" dirty="0">
                <a:solidFill>
                  <a:srgbClr val="C00000"/>
                </a:solidFill>
              </a:rPr>
              <a:t>ите </a:t>
            </a:r>
            <a:r>
              <a:rPr lang="bg-BG" dirty="0"/>
              <a:t>– наличието на открита дискусия, доверие между членовете и правилен подход в конфликтни ситуации.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A794-C937-4867-A06C-F2A07E26856C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929039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818658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rgbClr val="FF0000"/>
                </a:solidFill>
              </a:rPr>
              <a:t>Определение на работна група</a:t>
            </a:r>
            <a:br>
              <a:rPr lang="en-US" dirty="0"/>
            </a:br>
            <a:br>
              <a:rPr lang="bg-BG" dirty="0"/>
            </a:br>
            <a:r>
              <a:rPr lang="bg-BG" b="1" i="1" dirty="0"/>
              <a:t>Работната група</a:t>
            </a:r>
            <a:r>
              <a:rPr lang="bg-BG" dirty="0"/>
              <a:t> представлява </a:t>
            </a:r>
            <a:r>
              <a:rPr lang="bg-BG" b="1" i="1" dirty="0"/>
              <a:t>съвкупност от индивиди, които си взаимодействат и влияят, споделят определени норми и се стремят да задоволят своите потребности чрез постигането на групови цели”.</a:t>
            </a:r>
            <a:r>
              <a:rPr lang="bg-BG" dirty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98113"/>
      </p:ext>
    </p:extLst>
  </p:cSld>
  <p:clrMapOvr>
    <a:masterClrMapping/>
  </p:clrMapOvr>
  <p:transition spd="slow">
    <p:wipe dir="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lnSpcReduction="10000"/>
          </a:bodyPr>
          <a:lstStyle/>
          <a:p>
            <a:pPr lvl="0"/>
            <a:r>
              <a:rPr lang="bg-BG" i="1" dirty="0">
                <a:solidFill>
                  <a:srgbClr val="C00000"/>
                </a:solidFill>
              </a:rPr>
              <a:t>Лидерството</a:t>
            </a:r>
            <a:r>
              <a:rPr lang="bg-BG" b="1" dirty="0"/>
              <a:t> </a:t>
            </a:r>
            <a:r>
              <a:rPr lang="bg-BG" dirty="0"/>
              <a:t>- умелото ръководство на екипа от един или повече негови членове.</a:t>
            </a:r>
          </a:p>
          <a:p>
            <a:pPr lvl="0"/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Мотивацията</a:t>
            </a:r>
            <a:r>
              <a:rPr lang="bg-BG" b="1" dirty="0"/>
              <a:t> </a:t>
            </a:r>
            <a:r>
              <a:rPr lang="bg-BG" dirty="0"/>
              <a:t>- когато членовете на екипа са мотивирани за работа, екипът може да постигне отлични резултати.</a:t>
            </a:r>
          </a:p>
          <a:p>
            <a:pPr lvl="0"/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Професионалното и личностно развитие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членовете на екипа да усещат, че не просто постигат определени организационни цели, но и се развиват в личностен и професионален план.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A794-C937-4867-A06C-F2A07E26856C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837625"/>
      </p:ext>
    </p:extLst>
  </p:cSld>
  <p:clrMapOvr>
    <a:masterClrMapping/>
  </p:clrMapOvr>
  <p:transition spd="slow">
    <p:wipe dir="d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lnSpcReduction="10000"/>
          </a:bodyPr>
          <a:lstStyle/>
          <a:p>
            <a:pPr lvl="0"/>
            <a:r>
              <a:rPr lang="bg-BG" i="1" dirty="0">
                <a:solidFill>
                  <a:srgbClr val="C00000"/>
                </a:solidFill>
              </a:rPr>
              <a:t>Целите на екипа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един екип е много по-ефективен, ако членовете му вземат пряко участие в определянето на целите му и периодично оценяват постигнатото.</a:t>
            </a:r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Начинът на вземане на решения</a:t>
            </a:r>
            <a:r>
              <a:rPr lang="bg-BG" dirty="0"/>
              <a:t> – екипът трябва да има изработен ясен механизъм за вземане на решения, което повишава ползите и ефективността от екипната работа.</a:t>
            </a:r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Сътрудничеството</a:t>
            </a:r>
            <a:r>
              <a:rPr lang="bg-BG" b="1" dirty="0"/>
              <a:t> </a:t>
            </a:r>
            <a:r>
              <a:rPr lang="bg-BG" dirty="0"/>
              <a:t>- когато хората си сътрудничат, крайните резултати са много по-високи, отколкото ако всеки работи индивидуално, сам за себе си. 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78F8-CE88-4E51-B466-6B64B47F0F71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490941"/>
      </p:ext>
    </p:extLst>
  </p:cSld>
  <p:clrMapOvr>
    <a:masterClrMapping/>
  </p:clrMapOvr>
  <p:transition spd="slow">
    <p:wipe dir="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lvl="0"/>
            <a:r>
              <a:rPr lang="bg-BG" i="1" dirty="0">
                <a:solidFill>
                  <a:srgbClr val="C00000"/>
                </a:solidFill>
              </a:rPr>
              <a:t>Комуникациите</a:t>
            </a:r>
            <a:r>
              <a:rPr lang="bg-BG" b="1" dirty="0"/>
              <a:t> </a:t>
            </a:r>
            <a:r>
              <a:rPr lang="bg-BG" dirty="0"/>
              <a:t>- те са изключително важни. Общуването ражда идеи, дава решения, изглажда недоразумения и повишава ефективността на екипа.</a:t>
            </a:r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Критиката</a:t>
            </a:r>
            <a:r>
              <a:rPr lang="bg-BG" b="1" dirty="0">
                <a:solidFill>
                  <a:srgbClr val="C00000"/>
                </a:solidFill>
              </a:rPr>
              <a:t> </a:t>
            </a:r>
            <a:r>
              <a:rPr lang="bg-BG" dirty="0"/>
              <a:t>– когато тя е на принципна основа, това способства за прогреса на екипа.</a:t>
            </a:r>
            <a:endParaRPr lang="en-US" dirty="0"/>
          </a:p>
          <a:p>
            <a:pPr lvl="0"/>
            <a:r>
              <a:rPr lang="bg-BG" i="1" dirty="0">
                <a:solidFill>
                  <a:srgbClr val="C00000"/>
                </a:solidFill>
              </a:rPr>
              <a:t>Постигането на целите</a:t>
            </a:r>
            <a:r>
              <a:rPr lang="bg-BG" dirty="0">
                <a:solidFill>
                  <a:srgbClr val="C00000"/>
                </a:solidFill>
              </a:rPr>
              <a:t> </a:t>
            </a:r>
            <a:r>
              <a:rPr lang="bg-BG" dirty="0"/>
              <a:t>– ако екипът не постига целта си, се обезсмисля неговото създаване и съществуване.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278F8-CE88-4E51-B466-6B64B47F0F71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599933"/>
      </p:ext>
    </p:extLst>
  </p:cSld>
  <p:clrMapOvr>
    <a:masterClrMapping/>
  </p:clrMapOvr>
  <p:transition spd="slow">
    <p:wipe dir="d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3000" b="1" dirty="0">
                <a:solidFill>
                  <a:srgbClr val="C00000"/>
                </a:solidFill>
              </a:rPr>
              <a:t>Пет вида екипи с</a:t>
            </a:r>
            <a:r>
              <a:rPr lang="bg-BG" sz="2800" dirty="0"/>
              <a:t>поред </a:t>
            </a:r>
            <a:r>
              <a:rPr lang="bg-BG" sz="3000" dirty="0"/>
              <a:t>екипната ефективност :</a:t>
            </a:r>
            <a:endParaRPr lang="en-US" sz="3000" dirty="0"/>
          </a:p>
          <a:p>
            <a:pPr lvl="0"/>
            <a:r>
              <a:rPr lang="bg-BG" sz="3000" i="1" dirty="0">
                <a:solidFill>
                  <a:srgbClr val="C00000"/>
                </a:solidFill>
              </a:rPr>
              <a:t>Неефективен екип</a:t>
            </a:r>
            <a:r>
              <a:rPr lang="bg-BG" sz="3000" dirty="0">
                <a:solidFill>
                  <a:srgbClr val="C00000"/>
                </a:solidFill>
              </a:rPr>
              <a:t> </a:t>
            </a:r>
            <a:r>
              <a:rPr lang="bg-BG" sz="3000" dirty="0"/>
              <a:t>– нуждае се от радикални промени.</a:t>
            </a:r>
            <a:endParaRPr lang="en-US" sz="3000" dirty="0"/>
          </a:p>
          <a:p>
            <a:pPr lvl="0"/>
            <a:r>
              <a:rPr lang="bg-BG" sz="3000" i="1" dirty="0">
                <a:solidFill>
                  <a:srgbClr val="C00000"/>
                </a:solidFill>
              </a:rPr>
              <a:t>Посредствен екип</a:t>
            </a:r>
            <a:r>
              <a:rPr lang="bg-BG" sz="3000" dirty="0">
                <a:solidFill>
                  <a:srgbClr val="C00000"/>
                </a:solidFill>
              </a:rPr>
              <a:t> </a:t>
            </a:r>
            <a:r>
              <a:rPr lang="bg-BG" sz="3000" dirty="0"/>
              <a:t>– нуждае от съществени подобрения.</a:t>
            </a:r>
            <a:endParaRPr lang="en-US" sz="3000" dirty="0"/>
          </a:p>
          <a:p>
            <a:pPr lvl="0"/>
            <a:r>
              <a:rPr lang="bg-BG" sz="3000" i="1" dirty="0">
                <a:solidFill>
                  <a:srgbClr val="C00000"/>
                </a:solidFill>
              </a:rPr>
              <a:t>Задоволително работещ екип</a:t>
            </a:r>
            <a:r>
              <a:rPr lang="bg-BG" sz="3000" dirty="0"/>
              <a:t> –изпълнява сравнително успешно предназначението си, но в редица области се налага подобрение.</a:t>
            </a:r>
            <a:endParaRPr lang="en-US" sz="3000" dirty="0"/>
          </a:p>
          <a:p>
            <a:pPr lvl="0"/>
            <a:r>
              <a:rPr lang="bg-BG" sz="3000" i="1" dirty="0">
                <a:solidFill>
                  <a:srgbClr val="C00000"/>
                </a:solidFill>
              </a:rPr>
              <a:t>Успешен екип</a:t>
            </a:r>
            <a:r>
              <a:rPr lang="bg-BG" sz="3000" dirty="0">
                <a:solidFill>
                  <a:srgbClr val="C00000"/>
                </a:solidFill>
              </a:rPr>
              <a:t> </a:t>
            </a:r>
            <a:r>
              <a:rPr lang="bg-BG" sz="3000" dirty="0"/>
              <a:t>– изпълнява функциите си много добре и прогресира устойчиво към желаните крайни цели.</a:t>
            </a:r>
            <a:endParaRPr lang="en-US" sz="3000" dirty="0"/>
          </a:p>
          <a:p>
            <a:pPr lvl="0"/>
            <a:r>
              <a:rPr lang="bg-BG" sz="3000" i="1" dirty="0">
                <a:solidFill>
                  <a:srgbClr val="C00000"/>
                </a:solidFill>
              </a:rPr>
              <a:t>Високо ефективен екип</a:t>
            </a:r>
            <a:r>
              <a:rPr lang="bg-BG" sz="3000" dirty="0">
                <a:solidFill>
                  <a:srgbClr val="C00000"/>
                </a:solidFill>
              </a:rPr>
              <a:t> </a:t>
            </a:r>
            <a:r>
              <a:rPr lang="bg-BG" sz="3000" dirty="0"/>
              <a:t>– екипът работи отлично.</a:t>
            </a:r>
            <a:endParaRPr lang="en-US" sz="3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64F0-17D2-4A6E-A76A-7873FB2FE375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785061"/>
      </p:ext>
    </p:extLst>
  </p:cSld>
  <p:clrMapOvr>
    <a:masterClrMapping/>
  </p:clrMapOvr>
  <p:transition spd="slow">
    <p:wipe dir="d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2684" y="332656"/>
            <a:ext cx="8077200" cy="59046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g-BG" sz="4100" b="1" dirty="0">
                <a:solidFill>
                  <a:srgbClr val="C00000"/>
                </a:solidFill>
              </a:rPr>
              <a:t>Пет основни слабости при работа в екип по </a:t>
            </a:r>
            <a:r>
              <a:rPr lang="bg-BG" sz="4100" b="1" dirty="0" err="1">
                <a:solidFill>
                  <a:srgbClr val="C00000"/>
                </a:solidFill>
              </a:rPr>
              <a:t>Ленсиони</a:t>
            </a:r>
            <a:endParaRPr lang="en-US" sz="41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bg-BG" dirty="0"/>
          </a:p>
          <a:p>
            <a:pPr marL="0" indent="0">
              <a:lnSpc>
                <a:spcPct val="120000"/>
              </a:lnSpc>
              <a:buNone/>
            </a:pPr>
            <a:r>
              <a:rPr lang="bg-BG" sz="3600" dirty="0"/>
              <a:t>Патрик </a:t>
            </a:r>
            <a:r>
              <a:rPr lang="bg-BG" sz="3600" dirty="0" err="1"/>
              <a:t>Ленсиони</a:t>
            </a:r>
            <a:r>
              <a:rPr lang="bg-BG" sz="3600" dirty="0"/>
              <a:t> </a:t>
            </a:r>
            <a:r>
              <a:rPr lang="en-US" sz="3600" dirty="0"/>
              <a:t>(1965) </a:t>
            </a:r>
            <a:r>
              <a:rPr lang="bg-BG" sz="3600" dirty="0"/>
              <a:t>–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3600" dirty="0"/>
              <a:t>американски автор на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3600" dirty="0"/>
              <a:t>редица книги по бизнес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3600" dirty="0"/>
              <a:t>мениджмънт, сред които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3600" dirty="0"/>
              <a:t>„Петте основни слабости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3600" dirty="0"/>
              <a:t>при работа в екип”(2006) и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3600" dirty="0"/>
              <a:t>„Преодоляване на петте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bg-BG" sz="3600" dirty="0"/>
              <a:t>основни слабости в работата на екипа”  (2013), които стават бестселъри в областта на мениджмънта на екипите</a:t>
            </a:r>
            <a:r>
              <a:rPr lang="en-US" sz="3600" dirty="0"/>
              <a:t>.</a:t>
            </a:r>
            <a:endParaRPr lang="bg-B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CFEB-16C7-4158-AB35-64AC7C989186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6" name="Picture 4" descr="Image result for патрик ленсиони википеди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61" y="1124744"/>
            <a:ext cx="374312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6352287"/>
      </p:ext>
    </p:extLst>
  </p:cSld>
  <p:clrMapOvr>
    <a:masterClrMapping/>
  </p:clrMapOvr>
  <p:transition spd="slow">
    <p:wipe dir="d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5605"/>
            <a:ext cx="7848872" cy="555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F8D5-4347-438F-B7DB-99CEE73BD65A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495204"/>
      </p:ext>
    </p:extLst>
  </p:cSld>
  <p:clrMapOvr>
    <a:masterClrMapping/>
  </p:clrMapOvr>
  <p:transition spd="slow">
    <p:wipe dir="d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 lnSpcReduction="10000"/>
          </a:bodyPr>
          <a:lstStyle/>
          <a:p>
            <a:r>
              <a:rPr lang="bg-BG" b="1" i="1" dirty="0">
                <a:solidFill>
                  <a:srgbClr val="C00000"/>
                </a:solidFill>
              </a:rPr>
              <a:t>Слабост №1:</a:t>
            </a:r>
            <a:r>
              <a:rPr lang="bg-BG" i="1" dirty="0">
                <a:solidFill>
                  <a:srgbClr val="C00000"/>
                </a:solidFill>
              </a:rPr>
              <a:t> </a:t>
            </a:r>
            <a:r>
              <a:rPr lang="bg-BG" b="1" i="1" dirty="0">
                <a:solidFill>
                  <a:srgbClr val="C00000"/>
                </a:solidFill>
              </a:rPr>
              <a:t>Липса на доверие.</a:t>
            </a:r>
            <a:r>
              <a:rPr lang="bg-BG" b="1" dirty="0">
                <a:solidFill>
                  <a:srgbClr val="C00000"/>
                </a:solidFill>
              </a:rPr>
              <a:t> </a:t>
            </a:r>
            <a:r>
              <a:rPr lang="bg-BG" dirty="0"/>
              <a:t>Членовете на силните екипи си вярват едни на други и не се притесняват да си показват слабостите, грешките, страховете. Те са напълно открити едни към други. </a:t>
            </a:r>
          </a:p>
          <a:p>
            <a:pPr marL="0" indent="0">
              <a:buNone/>
            </a:pPr>
            <a:endParaRPr lang="en-US" dirty="0"/>
          </a:p>
          <a:p>
            <a:r>
              <a:rPr lang="bg-BG" b="1" i="1" dirty="0">
                <a:solidFill>
                  <a:srgbClr val="C00000"/>
                </a:solidFill>
              </a:rPr>
              <a:t>Слабост №2: Страх от конфликт.</a:t>
            </a:r>
            <a:r>
              <a:rPr lang="bg-BG" b="1" dirty="0">
                <a:solidFill>
                  <a:srgbClr val="C00000"/>
                </a:solidFill>
              </a:rPr>
              <a:t> </a:t>
            </a:r>
            <a:r>
              <a:rPr lang="bg-BG" dirty="0"/>
              <a:t>Екипи, в които хората си вярват едни на други, не се страхуват да се включат в разпален диалог по ключовите за успеха на организацията въпроси и решения. Те без колебание изразяват несъгласие или оспорват мнения в името на откриването на истината и вземането на най-доброто решение.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2CB4-4D28-4437-AE64-D1212CB6F170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43295"/>
      </p:ext>
    </p:extLst>
  </p:cSld>
  <p:clrMapOvr>
    <a:masterClrMapping/>
  </p:clrMapOvr>
  <p:transition spd="slow">
    <p:wipe dir="d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 lnSpcReduction="10000"/>
          </a:bodyPr>
          <a:lstStyle/>
          <a:p>
            <a:r>
              <a:rPr lang="bg-BG" b="1" i="1" dirty="0">
                <a:solidFill>
                  <a:srgbClr val="C00000"/>
                </a:solidFill>
              </a:rPr>
              <a:t>Слабост №3:</a:t>
            </a:r>
            <a:r>
              <a:rPr lang="bg-BG" i="1" dirty="0">
                <a:solidFill>
                  <a:srgbClr val="C00000"/>
                </a:solidFill>
              </a:rPr>
              <a:t> </a:t>
            </a:r>
            <a:r>
              <a:rPr lang="bg-BG" b="1" i="1" dirty="0">
                <a:solidFill>
                  <a:srgbClr val="C00000"/>
                </a:solidFill>
              </a:rPr>
              <a:t>Липса на ангажираност.</a:t>
            </a:r>
            <a:r>
              <a:rPr lang="bg-BG" b="1" dirty="0"/>
              <a:t> </a:t>
            </a:r>
            <a:r>
              <a:rPr lang="bg-BG" dirty="0"/>
              <a:t>Екипите с висока ангажираност са способни да си осигурят подкрепа на важните решения, дори ако някои членове на екипа не са съгласни с тях. </a:t>
            </a:r>
          </a:p>
          <a:p>
            <a:endParaRPr lang="bg-BG" dirty="0"/>
          </a:p>
          <a:p>
            <a:r>
              <a:rPr lang="bg-BG" b="1" i="1" dirty="0">
                <a:solidFill>
                  <a:srgbClr val="C00000"/>
                </a:solidFill>
              </a:rPr>
              <a:t>Слабост №4:</a:t>
            </a:r>
            <a:r>
              <a:rPr lang="bg-BG" i="1" dirty="0">
                <a:solidFill>
                  <a:srgbClr val="C00000"/>
                </a:solidFill>
              </a:rPr>
              <a:t> </a:t>
            </a:r>
            <a:r>
              <a:rPr lang="bg-BG" b="1" i="1" dirty="0">
                <a:solidFill>
                  <a:srgbClr val="C00000"/>
                </a:solidFill>
              </a:rPr>
              <a:t>Избягване на търсене на отговорност.</a:t>
            </a:r>
            <a:r>
              <a:rPr lang="bg-BG" b="1" dirty="0">
                <a:solidFill>
                  <a:srgbClr val="C00000"/>
                </a:solidFill>
              </a:rPr>
              <a:t> </a:t>
            </a:r>
            <a:r>
              <a:rPr lang="bg-BG" dirty="0"/>
              <a:t>Екипи, обвързани с решения и стандарти, не се колебаят да се държат един друг отговорни за придържането към тези решения и спазването на стандартите. Те не разчитат единствено на лидера на екипа да търси отговорност, а изискват такава от колегите си. </a:t>
            </a:r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2CB4-4D28-4437-AE64-D1212CB6F170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3863923"/>
      </p:ext>
    </p:extLst>
  </p:cSld>
  <p:clrMapOvr>
    <a:masterClrMapping/>
  </p:clrMapOvr>
  <p:transition spd="slow">
    <p:wipe dir="d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 fontScale="92500"/>
          </a:bodyPr>
          <a:lstStyle/>
          <a:p>
            <a:r>
              <a:rPr lang="bg-BG" b="1" i="1" dirty="0">
                <a:solidFill>
                  <a:srgbClr val="C00000"/>
                </a:solidFill>
              </a:rPr>
              <a:t>Слабост №5:</a:t>
            </a:r>
            <a:r>
              <a:rPr lang="bg-BG" i="1" dirty="0">
                <a:solidFill>
                  <a:srgbClr val="C00000"/>
                </a:solidFill>
              </a:rPr>
              <a:t> </a:t>
            </a:r>
            <a:r>
              <a:rPr lang="bg-BG" b="1" i="1" dirty="0">
                <a:solidFill>
                  <a:srgbClr val="C00000"/>
                </a:solidFill>
              </a:rPr>
              <a:t>Отклоняване от резултатите.</a:t>
            </a:r>
            <a:r>
              <a:rPr lang="bg-BG" b="1" dirty="0">
                <a:solidFill>
                  <a:srgbClr val="C00000"/>
                </a:solidFill>
              </a:rPr>
              <a:t> </a:t>
            </a:r>
            <a:r>
              <a:rPr lang="bg-BG" dirty="0"/>
              <a:t>Екипи, в които хората си вярват един на друг, не се ангажират в конфликти, придържат се към взетите решения и си търсят взаимна отговорност, обикновено оставят настрана личните си нужди и планове и се фокусират единствено върху това, което е най-доброто за екипа. Те не се поддават на изкушението да поставят своя отдел, израстването в кариерата или егоистичните си стремежи пред колективните резултати, гарантиращи успеха на екипа.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99F2-4F7B-4F5D-8CEE-B0F8F985CF81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087047"/>
      </p:ext>
    </p:extLst>
  </p:cSld>
  <p:clrMapOvr>
    <a:masterClrMapping/>
  </p:clrMapOvr>
  <p:transition spd="slow">
    <p:wipe dir="d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88640"/>
            <a:ext cx="80772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	Преодоляването на тези слабости не бива да се разглежда като пет различни проблема. Те са взаимосвързани в един модел и даването на предимство на някоя от тези слабости може да се окаже фатално за успеха на екипа. Това е напълно валидно за екипите, изграждани в здравните организации.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8443-971F-42EF-8DB0-BEDFBC3CAB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841442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5818658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rgbClr val="FF0000"/>
                </a:solidFill>
              </a:rPr>
              <a:t>Видове работни групи</a:t>
            </a:r>
            <a:br>
              <a:rPr lang="bg-BG" sz="3200" b="1" dirty="0">
                <a:solidFill>
                  <a:srgbClr val="FF0000"/>
                </a:solidFill>
              </a:rPr>
            </a:br>
            <a:br>
              <a:rPr lang="en-US" sz="3200" dirty="0"/>
            </a:br>
            <a:r>
              <a:rPr lang="bg-BG" sz="3200" b="1" i="1" dirty="0">
                <a:solidFill>
                  <a:srgbClr val="FF0000"/>
                </a:solidFill>
              </a:rPr>
              <a:t>Първични групи </a:t>
            </a:r>
            <a:r>
              <a:rPr lang="bg-BG" sz="3200" b="1" i="1" dirty="0"/>
              <a:t>-</a:t>
            </a:r>
            <a:r>
              <a:rPr lang="bg-BG" sz="3200" dirty="0"/>
              <a:t> съставени от индивиди, които си взаимодействат „лице в лице” и взаимовръзките имат личен характер, няма писани формални правила или предписания – напр., семейства или приятелски групи. </a:t>
            </a:r>
            <a:br>
              <a:rPr lang="en-US" sz="3200" dirty="0"/>
            </a:br>
            <a:br>
              <a:rPr lang="bg-BG" sz="3200" dirty="0"/>
            </a:br>
            <a:r>
              <a:rPr lang="bg-BG" sz="3200" b="1" i="1" dirty="0">
                <a:solidFill>
                  <a:srgbClr val="FF0000"/>
                </a:solidFill>
              </a:rPr>
              <a:t>Вторични групи</a:t>
            </a:r>
            <a:r>
              <a:rPr lang="bg-BG" sz="3200" dirty="0">
                <a:solidFill>
                  <a:srgbClr val="FF0000"/>
                </a:solidFill>
              </a:rPr>
              <a:t> </a:t>
            </a:r>
            <a:r>
              <a:rPr lang="bg-BG" sz="3200" dirty="0"/>
              <a:t>– те са по големи и по-безлични, организирани са на базата на формални правила, процедури, политики.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14931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6034682"/>
          </a:xfrm>
        </p:spPr>
        <p:txBody>
          <a:bodyPr>
            <a:noAutofit/>
          </a:bodyPr>
          <a:lstStyle/>
          <a:p>
            <a:r>
              <a:rPr lang="bg-BG" sz="3200" b="1" i="1" dirty="0">
                <a:solidFill>
                  <a:srgbClr val="FF0000"/>
                </a:solidFill>
              </a:rPr>
              <a:t>Реални групи </a:t>
            </a:r>
            <a:r>
              <a:rPr lang="bg-BG" sz="3200" dirty="0"/>
              <a:t>– законни организационни единици за изпълнение на рутинни задачи, свързани с мисията на организацията. Членовете им са взаимозависими, споделят определени норми, имат диференцирани роли и задължения и са колективно отговорни за крайните резултати. Например, реална група е редовно назначеният персонал, работещ заедно под ръководството на единичен мениджър.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E46-55AF-4F4A-8116-1BAB6488A53D}" type="datetime1">
              <a:rPr lang="bg-BG" smtClean="0"/>
              <a:t>26.3.2020 г.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85439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8154</Words>
  <Application>Microsoft Office PowerPoint</Application>
  <PresentationFormat>On-screen Show (4:3)</PresentationFormat>
  <Paragraphs>815</Paragraphs>
  <Slides>79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0" baseType="lpstr">
      <vt:lpstr>Arial</vt:lpstr>
      <vt:lpstr>Arial Black</vt:lpstr>
      <vt:lpstr>Arial Unicode MS</vt:lpstr>
      <vt:lpstr>Calibri</vt:lpstr>
      <vt:lpstr>Cambria</vt:lpstr>
      <vt:lpstr>Georgia</vt:lpstr>
      <vt:lpstr>HebarU</vt:lpstr>
      <vt:lpstr>Times New Roman</vt:lpstr>
      <vt:lpstr>Training</vt:lpstr>
      <vt:lpstr>Default Design</vt:lpstr>
      <vt:lpstr>CorelDRAW.Graphic.10</vt:lpstr>
      <vt:lpstr>PowerPoint Presentation</vt:lpstr>
      <vt:lpstr>PowerPoint Presentation</vt:lpstr>
      <vt:lpstr>PowerPoint Presentation</vt:lpstr>
      <vt:lpstr>Здравните грижи на съвременния етап най-често се оказват в условията на екипна работа, което изисква експертни лидерски и мениджърски умения за управление на интердисциплинарни екипи, както и на традиционни работни групи.   Разбирането на характера на групите и на това как групите се превръщат във високоефективни екипи е съществено за управлението на човешките ресурси. </vt:lpstr>
      <vt:lpstr>Постигането на балансирани взаимоотношения, дори с най-трудните членове на групата, създаването на позитивен психоклимат на взаимно уважение, безпрепятствено обсъждане на проблемите, критикуване и предлагане на рационални идеи за подобряване на здравните грижи, е изключително важно за ефективната управленска дейност. </vt:lpstr>
      <vt:lpstr>2. Определение на работна група и видове работни групи</vt:lpstr>
      <vt:lpstr>Определение на работна група  Работната група представлява съвкупност от индивиди, които си взаимодействат и влияят, споделят определени норми и се стремят да задоволят своите потребности чрез постигането на групови цели”. </vt:lpstr>
      <vt:lpstr>Видове работни групи  Първични групи - съставени от индивиди, които си взаимодействат „лице в лице” и взаимовръзките имат личен характер, няма писани формални правила или предписания – напр., семейства или приятелски групи.   Вторични групи – те са по големи и по-безлични, организирани са на базата на формални правила, процедури, политики.  </vt:lpstr>
      <vt:lpstr>Реални групи – законни организационни единици за изпълнение на рутинни задачи, свързани с мисията на организацията. Членовете им са взаимозависими, споделят определени норми, имат диференцирани роли и задължения и са колективно отговорни за крайните резултати. Например, реална група е редовно назначеният персонал, работещ заедно под ръководството на единичен мениджър.</vt:lpstr>
      <vt:lpstr>Големи реални групи - големи общности от хора, свързани с общи интереси и потребности – например,  политически партии, етнически групи.   Малки реални групи – това са изградени колективи (трудови, учебни и др.), при които отношенията се проявяват под формата на непосредствени лични контакти.</vt:lpstr>
      <vt:lpstr>Комисии или групи със специално предназначение за решаване на  специфични въпроси, включващи области на няколко звена – напр.,  комисия по  безопасността на пациентите.    В здравните организации функционират много комисии от различни специалисти. Някои от тях се избират за определен мандат от официалните и контролни органи – напр., комисии по акредитацията, комисии по разработване на стандарти и др.</vt:lpstr>
      <vt:lpstr>Формални групи - официални, законни работни групи, изграждани временно или постоянно за изпълнение на целите на организацията. Напр., работещите в отделни клиники, отделения, лаборатории и др.  Колкото по-рутинна и ясно дефинирана е целта, толкова по-структурирана е групата, ролята на всеки член е точно определена, има строга йерархия на авторитет и власт. </vt:lpstr>
      <vt:lpstr>Неформални групи - възникват по естествен начин вътре във формалните организации и извън тях в отговор на потребности от социално общуване, взаимно уважение, общи интереси, хобита и др.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Основни параметри на групите и основни елементи на груповия процес </vt:lpstr>
      <vt:lpstr>PowerPoint Presentation</vt:lpstr>
      <vt:lpstr>PowerPoint Presentation</vt:lpstr>
      <vt:lpstr>PowerPoint Presentation</vt:lpstr>
      <vt:lpstr>PowerPoint Presentation</vt:lpstr>
      <vt:lpstr>3.2. Основни елементи на груповия процес  Групов процес – начинът на работа на групата за постигане на целите.   - Процес на съвместна работа - уникалният начин, по който групата си взаимодейства и работи заедно за постигане на крайните цели.   - Стандарти – специфични ценности и норми, които регулират поведението на групата.   - Решаване на проблеми и вземане на решения. </vt:lpstr>
      <vt:lpstr>- Комуникация. Важно е да се определят вътрешните особености и стилове на комуникация между членовете на групата, с кого комуникира групата и т.н.  - Роли, изпълнявани от всеки член на групата.  - Контактност на групата – коефициент на контактност и периодичност на контактите.  - Групово действие – характеризира се с общност на интересите, общност на це­лите и единство на действията.</vt:lpstr>
      <vt:lpstr>4. Социометрията и ролята ѝ в управлението на малките групи </vt:lpstr>
      <vt:lpstr>През 30-те години на 20-ти век паралелно с развитието на школата на организационното поведение в мениджмънта нараства значително интересът към изучаване на функционирането на малките групи. За тази цел започва да се използва социометричния метод, въведен от Джордж Морено, американски психиатър и социален психолог. </vt:lpstr>
      <vt:lpstr>Социометрията е разновидност на анкетния метод, който дава възможност:  - да се проучи структурата и динамиката на взаимоотношенията в групата; - да се съпоставят формалната и неформалната структура;  - да се измерят количествено взаимоотношенията в групата и да се установи статуса на всяко лице;  - да се определи по емпиричен начин лидерът на групата;  - да се предприемат съответни управленчески действия за оптимизиране на структурата на взаимоотношенията.</vt:lpstr>
      <vt:lpstr>Основно средство за събиране на информация е социометричната анкета. Задават се два типа въпроси, които отразяват желанието на анкетираните лица за съвместна работа или за съвместно прекарване на свободното време. Отговорите разкриват формалната и неформалната структура на взаимоотношенията в групата. Информацията се обработва в социометрична таблица, която представя нагледно връзките в групата. Съставя се чрез съчетание на направените и получените избори за всяко лице в групата.</vt:lpstr>
      <vt:lpstr>PowerPoint Presentation</vt:lpstr>
      <vt:lpstr>От таблицата могат да се изчислят:  I. Индивидуални социометрични показатели:  - Социометричен бал - брой получени избори за всяко лице.  - Рангов номер - подреждане на анкетираните според социометричния бал. В посочения пример лицата с № 4, 5 и 6 имат най-висок социометричен бал.</vt:lpstr>
      <vt:lpstr>- Социална експанзивност (СЕк) - брой направени избори от дадено лице към общия брой анкетирани минус 1. Показва отношението на дадено лице към другите лица в групата - най-висока социална експанзивност имат лицата № 6, 3 и 8.  - Социален статус (ССт) - брой получени избори от дадено лице към общия брой анкетирани лица минус 1. Показва отношението на другите към даденото лице. В нашия пример с най-висок социален статус в групата са лица № 4, 5 и 6.</vt:lpstr>
      <vt:lpstr>II. Групови социометрични показатели:  Сплотеност на групата - общ брой направени избори от всички членове на групата, отнесени към възможния брой избори. За посочената група от 10 лица този показател е 57/90 = 0.63 – може да се изрази и в % - 63%.  Взаимна изборност – каква част от направените избори имат взаимно покритие. В нашия пример взаимната изборност е 34/57=0.596, т.е. 59,6%.  Изолираност на членовете на групата – показва каква част от лицата в групата не са избрани от никого. В посочения пример няма такива лица. </vt:lpstr>
      <vt:lpstr>Посочените индивидуални и групови социометрични показатели се изчисляват поотделно за формалната и неформалната структура на взаимоотношенията в групата. Съпоставянето им може да насочи към конкретни управленски решения за оптимизиране на психосоциалния климат. Лицето с най-висок социометричен бал (получило най-високо одобрение от членовете на групата) е неформалният лидер на групата. В идеалния случай неформалният лидер може да съвпада с формалния лидер и това е гаранция за ефективно функциониране на групата.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2015-04-25T10:42:11Z</dcterms:created>
  <dcterms:modified xsi:type="dcterms:W3CDTF">2020-03-26T13:05:22Z</dcterms:modified>
</cp:coreProperties>
</file>