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39"/>
  </p:notesMasterIdLst>
  <p:handoutMasterIdLst>
    <p:handoutMasterId r:id="rId40"/>
  </p:handoutMasterIdLst>
  <p:sldIdLst>
    <p:sldId id="324" r:id="rId2"/>
    <p:sldId id="290" r:id="rId3"/>
    <p:sldId id="308" r:id="rId4"/>
    <p:sldId id="309" r:id="rId5"/>
    <p:sldId id="310" r:id="rId6"/>
    <p:sldId id="292" r:id="rId7"/>
    <p:sldId id="311" r:id="rId8"/>
    <p:sldId id="312" r:id="rId9"/>
    <p:sldId id="313" r:id="rId10"/>
    <p:sldId id="295" r:id="rId11"/>
    <p:sldId id="296" r:id="rId12"/>
    <p:sldId id="297" r:id="rId13"/>
    <p:sldId id="303" r:id="rId14"/>
    <p:sldId id="314" r:id="rId15"/>
    <p:sldId id="315" r:id="rId16"/>
    <p:sldId id="30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6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BCAF25-A5A1-455E-B106-92D4F3E42EE0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B7B90D-4A4B-4F03-9F55-06F73F9CAC3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49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8D0979-2DCA-46BD-B9B4-8538E4C6A764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  <a:endParaRPr lang="bg-BG" noProof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B19A98-F478-413C-B548-A320294A5A4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8718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7A1E8-CF6E-4D65-84FB-05332DF6D4A5}" type="slidenum">
              <a:rPr kumimoji="0" lang="bg-BG" altLang="bg-BG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7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fld id="{A9D72FFF-AD7E-42FE-AB0C-F5D91B0EAFA7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5E0AF95-A3AD-4151-8B38-E1CD503AB3E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70832-11E8-4590-9877-56034CF04CCA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B91834-4EDF-4EE1-B6BB-9151312BD2F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66599-DC9F-41FB-810C-6F67AA9E11AE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FC2A1-4381-4E5C-BE1F-5869A7124AC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4231B-4F05-4B2A-81F0-DA20FB4D0A23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1673F0-7308-4D6E-A7E8-F0EB4EECE445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fld id="{806CF751-65EC-4174-9CC1-8F6144356B75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90389F82-6B0D-4C75-BFF1-6C719FC705B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521F0-94C7-43E4-AA4B-CCFC48BD5B8E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59D078-3AF3-481F-80BF-32D6A5F7CD37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37D00-08F5-4AAC-A3B6-89806146A11B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FDA943-E96C-4B50-912F-C00F19550D6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1CEC2-358B-4FC6-BD09-E09EA5788F3E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0FCAF9-879C-40B0-B8C7-3996552CD0A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8772D-81B7-4392-9CB0-8B49DC8CD8A6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5380C5-603F-4FC5-AA09-1528BE7651C5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034A1-82B0-47D8-9F6E-790053CE3314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EFD1A-3EA0-49F1-9235-BB049B447DB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2C6CA-7BBC-4DE8-880C-23B8302C965D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E5A025-1429-48B8-92A6-9C407AE14F5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6F862BC-CAFD-4FDC-8389-47D51C387C8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CECBF99-D62A-4F15-9FBC-5ADA0EA88B4D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627784" y="1412776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932792" y="680517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792" y="680517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86381" y="1287555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166015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922222" y="680517"/>
            <a:ext cx="7416824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МЕДИЦИНСКИ УНИВЕРСИТЕТ – ПЛЕВЕН</a:t>
            </a:r>
            <a:endParaRPr kumimoji="0" lang="bg-BG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ФАКУЛТЕТ „ОБЩЕСТВЕНО ЗДРАВЕ“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kumimoji="0" lang="bg-BG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КАТЕДРА „ОБЩЕСТВЕНОЗДРАВНИ НАУКИ“</a:t>
            </a:r>
            <a:endParaRPr kumimoji="0" lang="bg-BG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913185" y="1964371"/>
            <a:ext cx="221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Лекция </a:t>
            </a:r>
            <a:r>
              <a:rPr kumimoji="0" lang="bg-BG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№</a:t>
            </a:r>
            <a:r>
              <a:rPr lang="bg-BG" altLang="bg-BG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</a:t>
            </a:r>
            <a:endParaRPr kumimoji="0" lang="bg-BG" altLang="bg-BG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1138412" y="5512590"/>
            <a:ext cx="686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Проф. д-р Силвия Александрова-Янкуловска, </a:t>
            </a:r>
            <a:r>
              <a:rPr kumimoji="0" lang="bg-BG" altLang="bg-BG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д.м.н</a:t>
            </a:r>
            <a:r>
              <a:rPr kumimoji="0" lang="bg-BG" alt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755576" y="3140968"/>
            <a:ext cx="77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ТЕОРИИ В БИЗНЕС ЕТИКАТА</a:t>
            </a:r>
            <a:endParaRPr kumimoji="0" lang="bg-BG" altLang="bg-BG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2032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 marL="65087" indent="0">
              <a:buNone/>
            </a:pPr>
            <a:r>
              <a:rPr lang="bg-BG" sz="2400" dirty="0" smtClean="0"/>
              <a:t>И в двата описани примера могат да бъдат спасени 3 живота на цената на един. </a:t>
            </a:r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случая на хирурга </a:t>
            </a:r>
            <a:r>
              <a:rPr lang="bg-BG" sz="2400" dirty="0" smtClean="0"/>
              <a:t>са налице важни морални принципи, направляващи решението му – моралната забрана за умишлено убиване на хора и изискването за информирано съгласие на пациента. </a:t>
            </a:r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случая на стрелочника</a:t>
            </a:r>
            <a:r>
              <a:rPr lang="bg-BG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g-BG" sz="2400" dirty="0" smtClean="0"/>
              <a:t>човек е убит без неговото съгласие, но това би се случило и ако влака беше пренасочен към другия тунел. Така че, макар и моралния принцип сам по себе си да е важен, той не предоставя решение в случая.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884174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124744"/>
            <a:ext cx="3816424" cy="5040560"/>
          </a:xfrm>
        </p:spPr>
        <p:txBody>
          <a:bodyPr>
            <a:noAutofit/>
          </a:bodyPr>
          <a:lstStyle/>
          <a:p>
            <a:pPr marL="407987" indent="-342900">
              <a:buFont typeface="Wingdings" pitchFamily="2" charset="2"/>
              <a:buChar char="q"/>
            </a:pPr>
            <a:r>
              <a:rPr lang="bg-BG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Консеквенционализмът</a:t>
            </a:r>
            <a:r>
              <a:rPr lang="bg-BG" sz="2400" dirty="0" smtClean="0"/>
              <a:t> може да се изроди до „целта оправдава средствата“ и в такива случаи е добре да има твърди принципи за проверка на нещата. </a:t>
            </a:r>
          </a:p>
          <a:p>
            <a:pPr marL="65087" indent="0">
              <a:buNone/>
            </a:pPr>
            <a:endParaRPr lang="bg-BG" sz="2400" dirty="0" smtClean="0"/>
          </a:p>
          <a:p>
            <a:pPr marL="407987" indent="-342900">
              <a:buFont typeface="Wingdings" pitchFamily="2" charset="2"/>
              <a:buChar char="q"/>
            </a:pPr>
            <a:r>
              <a:rPr lang="bg-BG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Деонтологията</a:t>
            </a:r>
            <a:r>
              <a:rPr lang="bg-BG" sz="2400" dirty="0" smtClean="0"/>
              <a:t> може да се изроди в морален фанатизъм и тогава е добре да се помисли за последиците.</a:t>
            </a:r>
            <a:endParaRPr lang="bg-BG" sz="24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310053">
            <a:off x="4655439" y="457200"/>
            <a:ext cx="3888432" cy="5564088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Допълващи се взаимоотношения </a:t>
            </a:r>
            <a:r>
              <a:rPr lang="bg-BG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консеквенциализъм-деонтология</a:t>
            </a:r>
            <a:endParaRPr lang="bg-BG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177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q"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В такива случаи приоритет има деонтологията!</a:t>
            </a:r>
          </a:p>
          <a:p>
            <a:pPr>
              <a:buSzPct val="90000"/>
              <a:buFont typeface="Wingdings" pitchFamily="2" charset="2"/>
              <a:buChar char="q"/>
            </a:pPr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ct val="90000"/>
              <a:buFont typeface="Wingdings" pitchFamily="2" charset="2"/>
              <a:buChar char="q"/>
            </a:pPr>
            <a:r>
              <a:rPr lang="bg-BG" sz="2400" dirty="0" smtClean="0"/>
              <a:t> Единствено, когато приложението на даден принцип води до сериозни последици, се отдава приоритет на </a:t>
            </a:r>
            <a:r>
              <a:rPr lang="bg-BG" sz="2400" dirty="0" err="1" smtClean="0"/>
              <a:t>консеквенционализма</a:t>
            </a:r>
            <a:r>
              <a:rPr lang="bg-BG" sz="2400" dirty="0" smtClean="0"/>
              <a:t>.</a:t>
            </a:r>
            <a:endParaRPr lang="bg-BG" sz="24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022126">
            <a:off x="4662752" y="457200"/>
            <a:ext cx="3871664" cy="5715000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Противопоставени взаимоотношения </a:t>
            </a:r>
            <a:r>
              <a:rPr lang="bg-BG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консеквенциализъм-деонтология</a:t>
            </a:r>
            <a:endParaRPr lang="bg-BG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768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4834880" cy="5714999"/>
          </a:xfrm>
        </p:spPr>
        <p:txBody>
          <a:bodyPr>
            <a:normAutofit lnSpcReduction="10000"/>
          </a:bodyPr>
          <a:lstStyle/>
          <a:p>
            <a:r>
              <a:rPr lang="bg-BG" sz="2400" dirty="0" err="1" smtClean="0"/>
              <a:t>Консеквенциална</a:t>
            </a:r>
            <a:r>
              <a:rPr lang="bg-BG" sz="2400" dirty="0" smtClean="0"/>
              <a:t> теория</a:t>
            </a:r>
          </a:p>
          <a:p>
            <a:r>
              <a:rPr lang="bg-BG" sz="2400" dirty="0" smtClean="0"/>
              <a:t>Дадено действие е добро, когато резултатът е това, което хората предпочитат. </a:t>
            </a:r>
          </a:p>
          <a:p>
            <a:r>
              <a:rPr lang="bg-BG" sz="2400" dirty="0" smtClean="0"/>
              <a:t>Всяко действие, обаче, има както добри, така и лоши последици. Следователно, важно е </a:t>
            </a:r>
            <a:r>
              <a:rPr lang="bg-BG" sz="2400" b="1" u="sng" dirty="0" smtClean="0">
                <a:solidFill>
                  <a:schemeClr val="accent1">
                    <a:lumMod val="75000"/>
                  </a:schemeClr>
                </a:solidFill>
              </a:rPr>
              <a:t>претеглянето на рисковете и ползите</a:t>
            </a:r>
            <a:r>
              <a:rPr lang="bg-BG" sz="2400" dirty="0" smtClean="0"/>
              <a:t>.</a:t>
            </a:r>
          </a:p>
          <a:p>
            <a:r>
              <a:rPr lang="bg-BG" sz="2400" dirty="0" smtClean="0"/>
              <a:t>Когато трябва да изберем между няколко алтернативи на поведението, трябва да предпочетем тази, която носи най-голяма полза.</a:t>
            </a:r>
          </a:p>
          <a:p>
            <a:r>
              <a:rPr lang="bg-BG" sz="2400" dirty="0" smtClean="0"/>
              <a:t>Търси се </a:t>
            </a:r>
            <a:r>
              <a:rPr lang="bg-BG" sz="2400" b="1" u="sng" dirty="0" smtClean="0">
                <a:solidFill>
                  <a:schemeClr val="accent1">
                    <a:lumMod val="75000"/>
                  </a:schemeClr>
                </a:solidFill>
              </a:rPr>
              <a:t>най-доброто за всички въвлечени лица</a:t>
            </a:r>
            <a:r>
              <a:rPr lang="bg-BG" sz="2400" dirty="0" smtClean="0"/>
              <a:t>.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735000">
            <a:off x="7216263" y="357300"/>
            <a:ext cx="576064" cy="627480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Утилитаризъм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981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8244408" y="357300"/>
            <a:ext cx="576064" cy="627480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Утилитаризъм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63248"/>
              </p:ext>
            </p:extLst>
          </p:nvPr>
        </p:nvGraphicFramePr>
        <p:xfrm>
          <a:off x="1043608" y="1121110"/>
          <a:ext cx="6779096" cy="4615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2420">
                <a:tc gridSpan="2"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Ако сключа брак 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Единици 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удоволствие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</a:rPr>
                        <a:t>Ако не сключа брак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</a:rPr>
                        <a:t>Единици 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</a:rPr>
                        <a:t>удоволствие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17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1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Сигурен сексуален живот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1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Свобода на връзките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84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2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Но никакво заиграване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2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Самота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84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3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Радост от децата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3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Няма деца и внуци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317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4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Разходи по децата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4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Няма отговорности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21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5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Компания на стари години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5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Нищо не ме задържа на едно место или работа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421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6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Отговорности, обвързаност, тежести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6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Никой не го е грижа жив ли съм или не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317">
                <a:tc gridSpan="3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Обща полза от 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сключване на брак </a:t>
                      </a:r>
                      <a:r>
                        <a:rPr lang="en-US" sz="1600" b="1" dirty="0">
                          <a:effectLst/>
                        </a:rPr>
                        <a:t>    </a:t>
                      </a:r>
                      <a:r>
                        <a:rPr lang="en-US" sz="1600" b="1" dirty="0" smtClean="0">
                          <a:effectLst/>
                        </a:rPr>
                        <a:t>        </a:t>
                      </a:r>
                      <a:r>
                        <a:rPr lang="bg-BG" sz="1600" b="1" dirty="0" smtClean="0">
                          <a:effectLst/>
                        </a:rPr>
                        <a:t>        </a:t>
                      </a:r>
                      <a:r>
                        <a:rPr lang="en-US" sz="1600" b="1" dirty="0" smtClean="0">
                          <a:effectLst/>
                        </a:rPr>
                        <a:t>    </a:t>
                      </a:r>
                      <a:r>
                        <a:rPr lang="bg-BG" sz="1600" b="1" dirty="0" smtClean="0">
                          <a:effectLst/>
                        </a:rPr>
                        <a:t>    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Обща полза от 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несключване на брак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bg-BG" sz="1600" b="1" dirty="0" smtClean="0">
                          <a:effectLst/>
                        </a:rPr>
                        <a:t>           </a:t>
                      </a:r>
                      <a:r>
                        <a:rPr lang="en-US" sz="1600" b="1" dirty="0" smtClean="0">
                          <a:effectLst/>
                        </a:rPr>
                        <a:t>   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18906"/>
            <a:ext cx="2808312" cy="2410468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35" y="2420888"/>
            <a:ext cx="253279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Left"/>
            <a:lightRig rig="threePt" dir="t"/>
          </a:scene3d>
        </p:spPr>
      </p:pic>
      <p:sp>
        <p:nvSpPr>
          <p:cNvPr id="9" name="Текстово поле 8"/>
          <p:cNvSpPr txBox="1"/>
          <p:nvPr/>
        </p:nvSpPr>
        <p:spPr>
          <a:xfrm>
            <a:off x="971600" y="2606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atin typeface="+mj-lt"/>
              </a:rPr>
              <a:t>Калкулирайте отговора на въпроса „Да сключа ли брак?“ според Вашата собствена преценка на Единиците удоволствие</a:t>
            </a:r>
            <a:endParaRPr lang="bg-BG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442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1"/>
          <p:cNvSpPr txBox="1">
            <a:spLocks/>
          </p:cNvSpPr>
          <p:nvPr/>
        </p:nvSpPr>
        <p:spPr>
          <a:xfrm>
            <a:off x="8244408" y="357300"/>
            <a:ext cx="576064" cy="627480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Утилитаризъм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81599"/>
              </p:ext>
            </p:extLst>
          </p:nvPr>
        </p:nvGraphicFramePr>
        <p:xfrm>
          <a:off x="1043608" y="1121110"/>
          <a:ext cx="6779096" cy="4615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2420">
                <a:tc gridSpan="2"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Ако сключа брак 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Единици 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удоволствие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</a:rPr>
                        <a:t>Ако не сключа брак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</a:rPr>
                        <a:t>Единици 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</a:rPr>
                        <a:t>удоволствие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17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1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Сигурен сексуален живот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+1000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1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Свобода на връзките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+500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84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2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Но никакво заиграване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-300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2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Самота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-300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84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3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Радост от децата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+700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3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Няма деца и внуци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-800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317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4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Разходи по децата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-300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4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Няма отговорности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+1000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21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5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Компания на стари години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+400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5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Нищо не ме задържа на едно место или работа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+400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421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6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Отговорности, обвързаност, тежести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-600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6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</a:rPr>
                        <a:t>Никой не го е грижа жив ли съм или не</a:t>
                      </a:r>
                      <a:endParaRPr lang="bg-BG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-500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317">
                <a:tc gridSpan="3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Обща полза от 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сключване на брак </a:t>
                      </a:r>
                      <a:r>
                        <a:rPr lang="en-US" sz="1600" b="1" dirty="0">
                          <a:effectLst/>
                        </a:rPr>
                        <a:t>    </a:t>
                      </a:r>
                      <a:r>
                        <a:rPr lang="en-US" sz="1600" b="1" dirty="0" smtClean="0">
                          <a:effectLst/>
                        </a:rPr>
                        <a:t>        </a:t>
                      </a:r>
                      <a:r>
                        <a:rPr lang="bg-BG" sz="1600" b="1" dirty="0" smtClean="0">
                          <a:effectLst/>
                        </a:rPr>
                        <a:t>        </a:t>
                      </a:r>
                      <a:r>
                        <a:rPr lang="en-US" sz="1600" b="1" dirty="0" smtClean="0">
                          <a:effectLst/>
                        </a:rPr>
                        <a:t>    </a:t>
                      </a:r>
                      <a:r>
                        <a:rPr lang="bg-BG" sz="1600" b="1" dirty="0" smtClean="0">
                          <a:effectLst/>
                        </a:rPr>
                        <a:t>    +</a:t>
                      </a:r>
                      <a:r>
                        <a:rPr lang="bg-BG" sz="1600" b="1" dirty="0">
                          <a:effectLst/>
                        </a:rPr>
                        <a:t>700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Обща полза от 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несключване на брак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bg-BG" sz="1600" b="1" dirty="0" smtClean="0">
                          <a:effectLst/>
                        </a:rPr>
                        <a:t>           </a:t>
                      </a:r>
                      <a:r>
                        <a:rPr lang="en-US" sz="1600" b="1" dirty="0" smtClean="0">
                          <a:effectLst/>
                        </a:rPr>
                        <a:t>   </a:t>
                      </a:r>
                      <a:r>
                        <a:rPr lang="bg-BG" sz="1600" b="1" dirty="0">
                          <a:effectLst/>
                        </a:rPr>
                        <a:t>+300</a:t>
                      </a:r>
                      <a:endParaRPr lang="bg-BG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61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5266928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5087" indent="0">
              <a:buNone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</a:p>
          <a:p>
            <a:r>
              <a:rPr lang="bg-BG" sz="2400" dirty="0" err="1" smtClean="0"/>
              <a:t>Флексибилна</a:t>
            </a:r>
            <a:r>
              <a:rPr lang="bg-BG" sz="2400" dirty="0" smtClean="0"/>
              <a:t> теория – преценката се прави за всяко индивидуално действие</a:t>
            </a:r>
          </a:p>
          <a:p>
            <a:r>
              <a:rPr lang="bg-BG" sz="2400" dirty="0" smtClean="0"/>
              <a:t>Емпирична – предпочитанията могат да се измерят със социологични методи</a:t>
            </a:r>
          </a:p>
          <a:p>
            <a:r>
              <a:rPr lang="bg-BG" sz="2400" dirty="0" smtClean="0"/>
              <a:t>Добра основа за изграждане на управленска политика</a:t>
            </a:r>
            <a:endParaRPr lang="bg-BG" sz="24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5266928" cy="189168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5087" indent="0">
              <a:buNone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Недостатъци</a:t>
            </a:r>
          </a:p>
          <a:p>
            <a:pPr marL="65087" indent="0">
              <a:buNone/>
            </a:pPr>
            <a:r>
              <a:rPr lang="bg-BG" sz="2400" dirty="0" smtClean="0"/>
              <a:t>Проблеми в измерването </a:t>
            </a:r>
            <a:endParaRPr lang="bg-BG" sz="2400" dirty="0"/>
          </a:p>
        </p:txBody>
      </p:sp>
      <p:sp>
        <p:nvSpPr>
          <p:cNvPr id="6" name="Заглавие 1"/>
          <p:cNvSpPr>
            <a:spLocks noGrp="1"/>
          </p:cNvSpPr>
          <p:nvPr>
            <p:ph type="title"/>
          </p:nvPr>
        </p:nvSpPr>
        <p:spPr>
          <a:xfrm rot="20735000">
            <a:off x="7216263" y="357300"/>
            <a:ext cx="576064" cy="627480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Утилитаризъм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029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88024" y="571500"/>
            <a:ext cx="3962400" cy="571500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Защо етичните теории не дават лесни отговори?</a:t>
            </a:r>
            <a:endParaRPr lang="bg-BG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1166843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latin typeface="+mj-lt"/>
              </a:rPr>
              <a:t>Огромно </a:t>
            </a:r>
            <a:r>
              <a:rPr lang="bg-BG" sz="2400" dirty="0">
                <a:latin typeface="+mj-lt"/>
              </a:rPr>
              <a:t>разнообразие от етични теории, при което съвсем не е толкова очевидно коя теория трябва да бъде приложена към конкретния проблем. </a:t>
            </a:r>
            <a:endParaRPr lang="bg-BG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>
                <a:latin typeface="+mj-lt"/>
              </a:rPr>
              <a:t>Т</a:t>
            </a:r>
            <a:r>
              <a:rPr lang="bg-BG" sz="2400" dirty="0" smtClean="0">
                <a:latin typeface="+mj-lt"/>
              </a:rPr>
              <a:t>еориите </a:t>
            </a:r>
            <a:r>
              <a:rPr lang="bg-BG" sz="2400" dirty="0">
                <a:latin typeface="+mj-lt"/>
              </a:rPr>
              <a:t>са общи, така че невинаги е ясно как трябва да се интерпретират в дадения случай. </a:t>
            </a:r>
            <a:endParaRPr lang="bg-BG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latin typeface="+mj-lt"/>
              </a:rPr>
              <a:t>Не </a:t>
            </a:r>
            <a:r>
              <a:rPr lang="bg-BG" sz="2400" dirty="0">
                <a:latin typeface="+mj-lt"/>
              </a:rPr>
              <a:t>съществува консенсус по тези въпроси. </a:t>
            </a:r>
          </a:p>
        </p:txBody>
      </p:sp>
    </p:spTree>
    <p:extLst>
      <p:ext uri="{BB962C8B-B14F-4D97-AF65-F5344CB8AC3E}">
        <p14:creationId xmlns:p14="http://schemas.microsoft.com/office/powerpoint/2010/main" val="4062127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89813"/>
              </p:ext>
            </p:extLst>
          </p:nvPr>
        </p:nvGraphicFramePr>
        <p:xfrm>
          <a:off x="1187621" y="548681"/>
          <a:ext cx="6480723" cy="57535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005">
                <a:tc rowSpan="6">
                  <a:txBody>
                    <a:bodyPr/>
                    <a:lstStyle/>
                    <a:p>
                      <a:pPr marL="71755" marR="7175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Принцип</a:t>
                      </a:r>
                    </a:p>
                    <a:p>
                      <a:pPr marL="71755" marR="7175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Да действаш правилно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 vert="vert270" anchor="ctr"/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Индивидуален процес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Адаптивност и отзивчивост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1755" marR="7175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Политика, Курс на поведение</a:t>
                      </a:r>
                    </a:p>
                    <a:p>
                      <a:pPr marL="71755" marR="71755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Да правиш добро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 vert="vert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92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800" cap="all" dirty="0">
                          <a:effectLst/>
                        </a:rPr>
                        <a:t>Етика на </a:t>
                      </a:r>
                      <a:endParaRPr lang="bg-BG" sz="1800" dirty="0">
                        <a:effectLst/>
                      </a:endParaRPr>
                    </a:p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cap="all" dirty="0">
                          <a:effectLst/>
                        </a:rPr>
                        <a:t>добродетелта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800" cap="all" dirty="0">
                          <a:effectLst/>
                        </a:rPr>
                        <a:t>етично </a:t>
                      </a:r>
                      <a:endParaRPr lang="bg-BG" sz="1800" dirty="0">
                        <a:effectLst/>
                      </a:endParaRPr>
                    </a:p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cap="all" dirty="0">
                          <a:effectLst/>
                        </a:rPr>
                        <a:t>израстване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92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bg-BG" sz="1800" dirty="0">
                          <a:effectLst/>
                        </a:rPr>
                        <a:t>Етика на 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добродетелта на Аристотел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32" marR="2963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bg-BG" sz="1800" dirty="0">
                          <a:effectLst/>
                        </a:rPr>
                        <a:t>Комунитаризъм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92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bg-BG" sz="1800" cap="all" dirty="0" smtClean="0">
                          <a:effectLst/>
                        </a:rPr>
                        <a:t>деонтологична </a:t>
                      </a:r>
                      <a:r>
                        <a:rPr lang="bg-BG" sz="1800" cap="all" dirty="0">
                          <a:effectLst/>
                        </a:rPr>
                        <a:t>етика</a:t>
                      </a:r>
                      <a:endParaRPr lang="bg-BG" sz="1800" dirty="0">
                        <a:effectLst/>
                      </a:endParaRPr>
                    </a:p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800" cap="all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cap="all" dirty="0" err="1">
                          <a:effectLst/>
                        </a:rPr>
                        <a:t>консеквенциална</a:t>
                      </a:r>
                      <a:r>
                        <a:rPr lang="bg-BG" sz="1800" cap="all" dirty="0">
                          <a:effectLst/>
                        </a:rPr>
                        <a:t> етика</a:t>
                      </a:r>
                      <a:endParaRPr lang="bg-BG" sz="1800" dirty="0">
                        <a:effectLst/>
                      </a:endParaRPr>
                    </a:p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800" cap="all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292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bg-BG" sz="1800" dirty="0">
                          <a:effectLst/>
                        </a:rPr>
                        <a:t>Кантианизъм</a:t>
                      </a:r>
                    </a:p>
                    <a:p>
                      <a:pPr marL="2286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bg-BG" sz="1800" dirty="0">
                          <a:effectLst/>
                        </a:rPr>
                        <a:t>Утилитаризъм</a:t>
                      </a:r>
                    </a:p>
                    <a:p>
                      <a:pPr marL="228600"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Институционална структура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Устойчивост и постоянство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2" marR="29632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830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14056" y="457200"/>
            <a:ext cx="3962400" cy="5715000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Етика на добродетелта на Аристотел </a:t>
            </a:r>
            <a:br>
              <a:rPr lang="bg-BG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39552" y="686301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latin typeface="+mj-lt"/>
              </a:rPr>
              <a:t>Противоположна </a:t>
            </a:r>
            <a:r>
              <a:rPr lang="bg-BG" sz="2400" dirty="0">
                <a:latin typeface="+mj-lt"/>
              </a:rPr>
              <a:t>на утилитаризма. </a:t>
            </a:r>
            <a:endParaRPr lang="bg-BG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latin typeface="+mj-lt"/>
              </a:rPr>
              <a:t>Акцентира се върху </a:t>
            </a:r>
            <a:r>
              <a:rPr lang="bg-BG" sz="2400" dirty="0">
                <a:latin typeface="+mj-lt"/>
              </a:rPr>
              <a:t>това, което прави човека добър. </a:t>
            </a:r>
            <a:endParaRPr lang="bg-BG" sz="24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latin typeface="+mj-lt"/>
              </a:rPr>
              <a:t>Не </a:t>
            </a:r>
            <a:r>
              <a:rPr lang="bg-BG" sz="2400" dirty="0">
                <a:latin typeface="+mj-lt"/>
              </a:rPr>
              <a:t>представлява система от правила, а по-скоро набор от индивидуални </a:t>
            </a:r>
            <a:r>
              <a:rPr lang="bg-BG" sz="2400" dirty="0" smtClean="0">
                <a:latin typeface="+mj-lt"/>
              </a:rPr>
              <a:t>характеристики, </a:t>
            </a:r>
            <a:r>
              <a:rPr lang="bg-BG" sz="2400" dirty="0">
                <a:latin typeface="+mj-lt"/>
              </a:rPr>
              <a:t>които обезпечават „правилен“ </a:t>
            </a:r>
            <a:r>
              <a:rPr lang="bg-BG" sz="2400" dirty="0" smtClean="0">
                <a:latin typeface="+mj-lt"/>
              </a:rPr>
              <a:t>избор.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sz="2400" dirty="0" smtClean="0">
                <a:latin typeface="+mj-lt"/>
              </a:rPr>
              <a:t>„</a:t>
            </a:r>
            <a:r>
              <a:rPr lang="bg-BG" sz="2400" dirty="0">
                <a:latin typeface="+mj-lt"/>
              </a:rPr>
              <a:t>Какво би направил един добродетелен човек в тази ситуация?“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226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2996952"/>
            <a:ext cx="4474840" cy="309904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5087" indent="0">
              <a:buNone/>
            </a:pPr>
            <a:r>
              <a:rPr lang="bg-BG" sz="2400" b="1" dirty="0" err="1" smtClean="0">
                <a:solidFill>
                  <a:schemeClr val="accent1">
                    <a:lumMod val="75000"/>
                  </a:schemeClr>
                </a:solidFill>
              </a:rPr>
              <a:t>Консеквенциални</a:t>
            </a:r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5087" indent="0">
              <a:buNone/>
            </a:pPr>
            <a:r>
              <a:rPr lang="bg-BG" sz="2400" dirty="0" smtClean="0"/>
              <a:t>Моралното решение се взима на базата на последиците от различните варианти на поведение – предпочита се варианта с най-добър резултат.</a:t>
            </a:r>
          </a:p>
          <a:p>
            <a:r>
              <a:rPr lang="bg-BG" sz="2400" b="1" dirty="0" err="1" smtClean="0">
                <a:solidFill>
                  <a:schemeClr val="accent1">
                    <a:lumMod val="75000"/>
                  </a:schemeClr>
                </a:solidFill>
              </a:rPr>
              <a:t>Хедонизъм</a:t>
            </a:r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Утилитаризъм</a:t>
            </a: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4474840" cy="217971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5087" indent="0">
              <a:buNone/>
            </a:pPr>
            <a:r>
              <a:rPr lang="bg-BG" sz="2400" b="1" dirty="0" err="1" smtClean="0">
                <a:solidFill>
                  <a:schemeClr val="accent1">
                    <a:lumMod val="75000"/>
                  </a:schemeClr>
                </a:solidFill>
              </a:rPr>
              <a:t>Деонтологични</a:t>
            </a:r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5087" indent="0">
              <a:buNone/>
            </a:pPr>
            <a:r>
              <a:rPr lang="bg-BG" sz="2400" dirty="0" smtClean="0"/>
              <a:t>Действието е добро, ако е в съответствие с общоприети принципи.</a:t>
            </a:r>
            <a:endParaRPr lang="bg-BG" sz="2400" dirty="0">
              <a:solidFill>
                <a:schemeClr val="accent1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034539">
            <a:off x="5840229" y="457200"/>
            <a:ext cx="2819400" cy="5714999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в бизнес етиката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018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81553"/>
              </p:ext>
            </p:extLst>
          </p:nvPr>
        </p:nvGraphicFramePr>
        <p:xfrm>
          <a:off x="911444" y="34329"/>
          <a:ext cx="7044932" cy="6795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55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Контекст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Порок на </a:t>
                      </a:r>
                    </a:p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недостига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Добродетел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Порок на </a:t>
                      </a:r>
                    </a:p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излишъка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7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Заплаха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Смелост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53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Физически </a:t>
                      </a:r>
                    </a:p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удоволствия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Самоконтрол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Богатство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Щедрост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Пари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Разкош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41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Мнение за себе си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Благородство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Лично признание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Равнодушие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Слаби дразнители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Търпение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5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Лично поведение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Любезност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Искреност в изразяването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Правдивост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35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Общителност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Духовитост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1742643" cy="357301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174264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20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19719"/>
              </p:ext>
            </p:extLst>
          </p:nvPr>
        </p:nvGraphicFramePr>
        <p:xfrm>
          <a:off x="911444" y="34329"/>
          <a:ext cx="7044932" cy="6795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55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Контекст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Порок на </a:t>
                      </a:r>
                    </a:p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недостига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Добродетел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Порок на </a:t>
                      </a:r>
                    </a:p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излишъка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7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Заплаха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Страхливост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Смелост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Безразсъдство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53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Физически </a:t>
                      </a:r>
                    </a:p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удоволствия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Безразличие /неспособност да се оцени радостта от физическите удоволствия/ 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Самоконтрол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Ненаситност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Богатство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Дребнавост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Щедрост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Прахосничество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Пари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Скъперничество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Разкош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Разсипничество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41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Мнение за себе си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Смирение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Благородство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Суетност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Лично признание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Фалшива скромност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Равнодушие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Кариерист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Слаби дразнители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Пораженство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Търпение</a:t>
                      </a:r>
                      <a:endParaRPr lang="bg-BG" sz="1600" dirty="0">
                        <a:effectLst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Избухливост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5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Лично поведение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Раболепие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Любезност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Свадливост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Искреност в изразяването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Самосъжаление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Правдивост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Самохвалство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35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Общителност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Грубост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Духовитост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Простащина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46" marR="5154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502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562100"/>
            <a:ext cx="6153150" cy="3733800"/>
          </a:xfrm>
          <a:prstGeom prst="rect">
            <a:avLst/>
          </a:prstGeom>
        </p:spPr>
      </p:pic>
      <p:sp>
        <p:nvSpPr>
          <p:cNvPr id="3" name="Закръглено правоъгълно изнесено означение 2"/>
          <p:cNvSpPr/>
          <p:nvPr/>
        </p:nvSpPr>
        <p:spPr>
          <a:xfrm>
            <a:off x="323528" y="764704"/>
            <a:ext cx="2376264" cy="1152128"/>
          </a:xfrm>
          <a:prstGeom prst="wedgeRoundRectCallout">
            <a:avLst>
              <a:gd name="adj1" fmla="val 46002"/>
              <a:gd name="adj2" fmla="val 750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Утилитаризъм ?</a:t>
            </a:r>
            <a:endParaRPr lang="bg-BG" sz="2400" dirty="0"/>
          </a:p>
        </p:txBody>
      </p:sp>
      <p:sp>
        <p:nvSpPr>
          <p:cNvPr id="4" name="Закръглено правоъгълно изнесено означение 3"/>
          <p:cNvSpPr/>
          <p:nvPr/>
        </p:nvSpPr>
        <p:spPr>
          <a:xfrm>
            <a:off x="6012160" y="764704"/>
            <a:ext cx="2376264" cy="1152128"/>
          </a:xfrm>
          <a:prstGeom prst="wedgeRoundRectCallout">
            <a:avLst>
              <a:gd name="adj1" fmla="val -36225"/>
              <a:gd name="adj2" fmla="val 8422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 err="1" smtClean="0"/>
              <a:t>Деонтология</a:t>
            </a:r>
            <a:r>
              <a:rPr lang="bg-BG" sz="2400" dirty="0" smtClean="0"/>
              <a:t> ?</a:t>
            </a:r>
            <a:endParaRPr lang="bg-BG" sz="2400" dirty="0"/>
          </a:p>
        </p:txBody>
      </p:sp>
      <p:sp>
        <p:nvSpPr>
          <p:cNvPr id="5" name="Закръглено правоъгълно изнесено означение 4"/>
          <p:cNvSpPr/>
          <p:nvPr/>
        </p:nvSpPr>
        <p:spPr>
          <a:xfrm>
            <a:off x="3203848" y="5373216"/>
            <a:ext cx="2376264" cy="1152128"/>
          </a:xfrm>
          <a:prstGeom prst="wedgeRoundRectCallout">
            <a:avLst>
              <a:gd name="adj1" fmla="val -13137"/>
              <a:gd name="adj2" fmla="val -7785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Етика на добродетелта ?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788204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48064" y="457200"/>
            <a:ext cx="3602360" cy="5715000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Комунитаризъм</a:t>
            </a:r>
            <a:endParaRPr lang="bg-BG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95536" y="548680"/>
            <a:ext cx="5112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sz="2000" dirty="0" smtClean="0">
                <a:latin typeface="+mj-lt"/>
              </a:rPr>
              <a:t>Хората </a:t>
            </a:r>
            <a:r>
              <a:rPr lang="ru-RU" sz="2000" dirty="0" err="1" smtClean="0">
                <a:latin typeface="+mj-lt"/>
              </a:rPr>
              <a:t>могат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да </a:t>
            </a:r>
            <a:r>
              <a:rPr lang="ru-RU" sz="2000" dirty="0" err="1">
                <a:latin typeface="+mj-lt"/>
              </a:rPr>
              <a:t>достигнат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моралния</a:t>
            </a:r>
            <a:r>
              <a:rPr lang="ru-RU" sz="2000" dirty="0">
                <a:latin typeface="+mj-lt"/>
              </a:rPr>
              <a:t> си потенциал само </a:t>
            </a:r>
            <a:r>
              <a:rPr lang="ru-RU" sz="2000" dirty="0" err="1">
                <a:latin typeface="+mj-lt"/>
              </a:rPr>
              <a:t>ако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са</a:t>
            </a:r>
            <a:r>
              <a:rPr lang="ru-RU" sz="2000" dirty="0">
                <a:latin typeface="+mj-lt"/>
              </a:rPr>
              <a:t> част от </a:t>
            </a:r>
            <a:r>
              <a:rPr lang="ru-RU" sz="2000" dirty="0" err="1">
                <a:latin typeface="+mj-lt"/>
              </a:rPr>
              <a:t>развиваща</a:t>
            </a:r>
            <a:r>
              <a:rPr lang="ru-RU" sz="2000" dirty="0">
                <a:latin typeface="+mj-lt"/>
              </a:rPr>
              <a:t> се </a:t>
            </a:r>
            <a:r>
              <a:rPr lang="ru-RU" sz="2000" dirty="0" err="1">
                <a:latin typeface="+mj-lt"/>
              </a:rPr>
              <a:t>общност</a:t>
            </a:r>
            <a:r>
              <a:rPr lang="ru-RU" sz="2000" dirty="0">
                <a:latin typeface="+mj-lt"/>
              </a:rPr>
              <a:t>. </a:t>
            </a:r>
            <a:endParaRPr lang="ru-RU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>
                <a:latin typeface="+mj-lt"/>
              </a:rPr>
              <a:t>Допринасяйки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за </a:t>
            </a:r>
            <a:r>
              <a:rPr lang="ru-RU" sz="2000" dirty="0" err="1">
                <a:latin typeface="+mj-lt"/>
              </a:rPr>
              <a:t>етичното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израстване</a:t>
            </a:r>
            <a:r>
              <a:rPr lang="ru-RU" sz="2000" dirty="0">
                <a:latin typeface="+mj-lt"/>
              </a:rPr>
              <a:t> на </a:t>
            </a:r>
            <a:r>
              <a:rPr lang="ru-RU" sz="2000" dirty="0" err="1">
                <a:latin typeface="+mj-lt"/>
              </a:rPr>
              <a:t>общността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хората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стават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етични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индивиди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ru-RU" sz="2000" dirty="0" smtClean="0">
                <a:latin typeface="+mj-lt"/>
              </a:rPr>
              <a:t>Не </a:t>
            </a:r>
            <a:r>
              <a:rPr lang="ru-RU" sz="2000" dirty="0" err="1">
                <a:latin typeface="+mj-lt"/>
              </a:rPr>
              <a:t>подкрепя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универсализма - </a:t>
            </a:r>
            <a:r>
              <a:rPr lang="ru-RU" sz="2000" dirty="0" err="1" smtClean="0">
                <a:latin typeface="+mj-lt"/>
              </a:rPr>
              <a:t>различните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общности </a:t>
            </a:r>
            <a:r>
              <a:rPr lang="ru-RU" sz="2000" dirty="0" err="1">
                <a:latin typeface="+mj-lt"/>
              </a:rPr>
              <a:t>могат</a:t>
            </a:r>
            <a:r>
              <a:rPr lang="ru-RU" sz="2000" dirty="0">
                <a:latin typeface="+mj-lt"/>
              </a:rPr>
              <a:t> да </a:t>
            </a:r>
            <a:r>
              <a:rPr lang="ru-RU" sz="2000" dirty="0" err="1">
                <a:latin typeface="+mj-lt"/>
              </a:rPr>
              <a:t>развият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собствени</a:t>
            </a:r>
            <a:r>
              <a:rPr lang="ru-RU" sz="2000" dirty="0">
                <a:latin typeface="+mj-lt"/>
              </a:rPr>
              <a:t> ценности и </a:t>
            </a:r>
            <a:r>
              <a:rPr lang="ru-RU" sz="2000" dirty="0" err="1">
                <a:latin typeface="+mj-lt"/>
              </a:rPr>
              <a:t>морални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принципи</a:t>
            </a:r>
            <a:r>
              <a:rPr lang="ru-RU" sz="2000" dirty="0" smtClean="0">
                <a:latin typeface="+mj-lt"/>
              </a:rPr>
              <a:t> - </a:t>
            </a:r>
            <a:r>
              <a:rPr lang="bg-BG" sz="2000" i="1" dirty="0">
                <a:latin typeface="+mj-lt"/>
              </a:rPr>
              <a:t>Трябва ли бизнеса да се опитва да създаде хомогенен свят, в който всеки да консумира едни и същи продукти и да споделя еднакви ценности? Или бизнесът трябва да отговаря на особеностите на различните общества и групи като съответно разнообразява продуктите и бизнес моделите?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450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85112"/>
              </p:ext>
            </p:extLst>
          </p:nvPr>
        </p:nvGraphicFramePr>
        <p:xfrm>
          <a:off x="107504" y="144017"/>
          <a:ext cx="8640960" cy="6525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5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Теория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Предмет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Типичен въпрос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67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Деонтология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Задължения към другите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Към</a:t>
                      </a:r>
                      <a:r>
                        <a:rPr lang="ru-RU" sz="1800" dirty="0">
                          <a:effectLst/>
                        </a:rPr>
                        <a:t> кого имам </a:t>
                      </a:r>
                      <a:r>
                        <a:rPr lang="ru-RU" sz="1800" dirty="0" err="1">
                          <a:effectLst/>
                        </a:rPr>
                        <a:t>задължения</a:t>
                      </a:r>
                      <a:r>
                        <a:rPr lang="ru-RU" sz="1800" dirty="0">
                          <a:effectLst/>
                        </a:rPr>
                        <a:t> в </a:t>
                      </a:r>
                      <a:r>
                        <a:rPr lang="ru-RU" sz="1800" dirty="0" err="1">
                          <a:effectLst/>
                        </a:rPr>
                        <a:t>тази</a:t>
                      </a:r>
                      <a:r>
                        <a:rPr lang="ru-RU" sz="1800" dirty="0">
                          <a:effectLst/>
                        </a:rPr>
                        <a:t> ситуация? </a:t>
                      </a:r>
                      <a:r>
                        <a:rPr lang="ru-RU" sz="1800" dirty="0" err="1">
                          <a:effectLst/>
                        </a:rPr>
                        <a:t>Какво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би</a:t>
                      </a:r>
                      <a:r>
                        <a:rPr lang="ru-RU" sz="1800" dirty="0">
                          <a:effectLst/>
                        </a:rPr>
                        <a:t> се случило, </a:t>
                      </a:r>
                      <a:r>
                        <a:rPr lang="ru-RU" sz="1800" dirty="0" err="1">
                          <a:effectLst/>
                        </a:rPr>
                        <a:t>ако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всеки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постъпи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като</a:t>
                      </a:r>
                      <a:r>
                        <a:rPr lang="ru-RU" sz="1800" dirty="0">
                          <a:effectLst/>
                        </a:rPr>
                        <a:t> мен? Как се </a:t>
                      </a:r>
                      <a:r>
                        <a:rPr lang="ru-RU" sz="1800" dirty="0" err="1">
                          <a:effectLst/>
                        </a:rPr>
                        <a:t>отнасям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към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хората</a:t>
                      </a:r>
                      <a:r>
                        <a:rPr lang="ru-RU" sz="1800" dirty="0">
                          <a:effectLst/>
                        </a:rPr>
                        <a:t> – само </a:t>
                      </a:r>
                      <a:r>
                        <a:rPr lang="ru-RU" sz="1800" dirty="0" err="1">
                          <a:effectLst/>
                        </a:rPr>
                        <a:t>като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към</a:t>
                      </a:r>
                      <a:r>
                        <a:rPr lang="ru-RU" sz="1800" dirty="0">
                          <a:effectLst/>
                        </a:rPr>
                        <a:t> средство за </a:t>
                      </a:r>
                      <a:r>
                        <a:rPr lang="ru-RU" sz="1800" dirty="0" err="1">
                          <a:effectLst/>
                        </a:rPr>
                        <a:t>постигане</a:t>
                      </a:r>
                      <a:r>
                        <a:rPr lang="ru-RU" sz="1800" dirty="0">
                          <a:effectLst/>
                        </a:rPr>
                        <a:t> на </a:t>
                      </a:r>
                      <a:r>
                        <a:rPr lang="ru-RU" sz="1800" dirty="0" err="1">
                          <a:effectLst/>
                        </a:rPr>
                        <a:t>моите</a:t>
                      </a:r>
                      <a:r>
                        <a:rPr lang="ru-RU" sz="1800" dirty="0">
                          <a:effectLst/>
                        </a:rPr>
                        <a:t> цели или </a:t>
                      </a:r>
                      <a:r>
                        <a:rPr lang="ru-RU" sz="1800" dirty="0" err="1">
                          <a:effectLst/>
                        </a:rPr>
                        <a:t>отчитам</a:t>
                      </a:r>
                      <a:r>
                        <a:rPr lang="ru-RU" sz="1800" dirty="0">
                          <a:effectLst/>
                        </a:rPr>
                        <a:t> и </a:t>
                      </a:r>
                      <a:r>
                        <a:rPr lang="ru-RU" sz="1800" dirty="0" err="1">
                          <a:effectLst/>
                        </a:rPr>
                        <a:t>какво</a:t>
                      </a:r>
                      <a:r>
                        <a:rPr lang="ru-RU" sz="1800" dirty="0">
                          <a:effectLst/>
                        </a:rPr>
                        <a:t> те </a:t>
                      </a:r>
                      <a:r>
                        <a:rPr lang="ru-RU" sz="1800" dirty="0" err="1">
                          <a:effectLst/>
                        </a:rPr>
                        <a:t>самите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биха</a:t>
                      </a:r>
                      <a:r>
                        <a:rPr lang="ru-RU" sz="1800" dirty="0">
                          <a:effectLst/>
                        </a:rPr>
                        <a:t> искали</a:t>
                      </a:r>
                      <a:r>
                        <a:rPr lang="ru-RU" sz="1800" dirty="0" smtClean="0">
                          <a:effectLst/>
                        </a:rPr>
                        <a:t>?</a:t>
                      </a:r>
                      <a:endParaRPr lang="bg-BG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29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Утилитаризъм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Социални 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последици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Ако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взема</a:t>
                      </a:r>
                      <a:r>
                        <a:rPr lang="ru-RU" sz="1800" dirty="0">
                          <a:effectLst/>
                        </a:rPr>
                        <a:t> под внимание </a:t>
                      </a:r>
                      <a:r>
                        <a:rPr lang="ru-RU" sz="1800" dirty="0" err="1">
                          <a:effectLst/>
                        </a:rPr>
                        <a:t>всички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възможни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последици</a:t>
                      </a:r>
                      <a:r>
                        <a:rPr lang="ru-RU" sz="1800" dirty="0">
                          <a:effectLst/>
                        </a:rPr>
                        <a:t> от </a:t>
                      </a:r>
                      <a:r>
                        <a:rPr lang="ru-RU" sz="1800" dirty="0" err="1">
                          <a:effectLst/>
                        </a:rPr>
                        <a:t>моите</a:t>
                      </a:r>
                      <a:r>
                        <a:rPr lang="ru-RU" sz="1800" dirty="0">
                          <a:effectLst/>
                        </a:rPr>
                        <a:t> действия за </a:t>
                      </a:r>
                      <a:r>
                        <a:rPr lang="ru-RU" sz="1800" dirty="0" err="1">
                          <a:effectLst/>
                        </a:rPr>
                        <a:t>всички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въвлечени</a:t>
                      </a:r>
                      <a:r>
                        <a:rPr lang="ru-RU" sz="1800" dirty="0">
                          <a:effectLst/>
                        </a:rPr>
                        <a:t> лица, </a:t>
                      </a:r>
                      <a:r>
                        <a:rPr lang="ru-RU" sz="1800" dirty="0" err="1">
                          <a:effectLst/>
                        </a:rPr>
                        <a:t>какъв</a:t>
                      </a:r>
                      <a:r>
                        <a:rPr lang="ru-RU" sz="1800" dirty="0">
                          <a:effectLst/>
                        </a:rPr>
                        <a:t> е </a:t>
                      </a:r>
                      <a:r>
                        <a:rPr lang="ru-RU" sz="1800" dirty="0" err="1">
                          <a:effectLst/>
                        </a:rPr>
                        <a:t>крайния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резултат</a:t>
                      </a:r>
                      <a:r>
                        <a:rPr lang="ru-RU" sz="1800" dirty="0">
                          <a:effectLst/>
                        </a:rPr>
                        <a:t> - </a:t>
                      </a:r>
                      <a:r>
                        <a:rPr lang="ru-RU" sz="1800" dirty="0" err="1">
                          <a:effectLst/>
                        </a:rPr>
                        <a:t>по-добър</a:t>
                      </a:r>
                      <a:r>
                        <a:rPr lang="ru-RU" sz="1800" dirty="0">
                          <a:effectLst/>
                        </a:rPr>
                        <a:t> или </a:t>
                      </a:r>
                      <a:r>
                        <a:rPr lang="ru-RU" sz="1800" dirty="0" err="1">
                          <a:effectLst/>
                        </a:rPr>
                        <a:t>по-лош</a:t>
                      </a:r>
                      <a:r>
                        <a:rPr lang="ru-RU" sz="1800" dirty="0">
                          <a:effectLst/>
                        </a:rPr>
                        <a:t>? </a:t>
                      </a:r>
                      <a:r>
                        <a:rPr lang="ru-RU" sz="1800" dirty="0" err="1">
                          <a:effectLst/>
                        </a:rPr>
                        <a:t>Каква</a:t>
                      </a:r>
                      <a:r>
                        <a:rPr lang="ru-RU" sz="1800" dirty="0">
                          <a:effectLst/>
                        </a:rPr>
                        <a:t> е </a:t>
                      </a:r>
                      <a:r>
                        <a:rPr lang="ru-RU" sz="1800" dirty="0" err="1">
                          <a:effectLst/>
                        </a:rPr>
                        <a:t>вероятността</a:t>
                      </a:r>
                      <a:r>
                        <a:rPr lang="ru-RU" sz="1800" dirty="0">
                          <a:effectLst/>
                        </a:rPr>
                        <a:t> да се случат </a:t>
                      </a:r>
                      <a:r>
                        <a:rPr lang="ru-RU" sz="1800" dirty="0" err="1">
                          <a:effectLst/>
                        </a:rPr>
                        <a:t>тези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последици</a:t>
                      </a:r>
                      <a:r>
                        <a:rPr lang="ru-RU" sz="1800" dirty="0">
                          <a:effectLst/>
                        </a:rPr>
                        <a:t> и </a:t>
                      </a:r>
                      <a:r>
                        <a:rPr lang="ru-RU" sz="1800" dirty="0" err="1">
                          <a:effectLst/>
                        </a:rPr>
                        <a:t>каква</a:t>
                      </a:r>
                      <a:r>
                        <a:rPr lang="ru-RU" sz="1800" dirty="0">
                          <a:effectLst/>
                        </a:rPr>
                        <a:t> е </a:t>
                      </a:r>
                      <a:r>
                        <a:rPr lang="ru-RU" sz="1800" dirty="0" err="1">
                          <a:effectLst/>
                        </a:rPr>
                        <a:t>тежестта</a:t>
                      </a:r>
                      <a:r>
                        <a:rPr lang="ru-RU" sz="1800" dirty="0">
                          <a:effectLst/>
                        </a:rPr>
                        <a:t> им? </a:t>
                      </a:r>
                      <a:endParaRPr lang="bg-BG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5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Етика на 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добродетелта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Морален 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характер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 </a:t>
                      </a:r>
                      <a:r>
                        <a:rPr lang="ru-RU" sz="1800" dirty="0" err="1">
                          <a:effectLst/>
                        </a:rPr>
                        <a:t>би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постъпил</a:t>
                      </a:r>
                      <a:r>
                        <a:rPr lang="ru-RU" sz="1800" dirty="0">
                          <a:effectLst/>
                        </a:rPr>
                        <a:t> един благоприличен, честен </a:t>
                      </a:r>
                      <a:r>
                        <a:rPr lang="ru-RU" sz="1800" dirty="0" err="1">
                          <a:effectLst/>
                        </a:rPr>
                        <a:t>човек</a:t>
                      </a:r>
                      <a:r>
                        <a:rPr lang="ru-RU" sz="1800" dirty="0">
                          <a:effectLst/>
                        </a:rPr>
                        <a:t> на мое </a:t>
                      </a:r>
                      <a:r>
                        <a:rPr lang="ru-RU" sz="1800" dirty="0" err="1">
                          <a:effectLst/>
                        </a:rPr>
                        <a:t>място</a:t>
                      </a:r>
                      <a:r>
                        <a:rPr lang="ru-RU" sz="1800" dirty="0" smtClean="0">
                          <a:effectLst/>
                        </a:rPr>
                        <a:t>?</a:t>
                      </a:r>
                      <a:endParaRPr lang="bg-BG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56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bg-BG" sz="180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Комунитаризъм</a:t>
                      </a:r>
                      <a:endParaRPr lang="bg-BG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Доброто</a:t>
                      </a:r>
                      <a:r>
                        <a:rPr lang="ru-RU" sz="1800" dirty="0">
                          <a:effectLst/>
                        </a:rPr>
                        <a:t> за </a:t>
                      </a:r>
                      <a:endParaRPr lang="bg-BG" sz="1800" dirty="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общността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 </a:t>
                      </a:r>
                      <a:r>
                        <a:rPr lang="ru-RU" sz="1800" dirty="0" err="1">
                          <a:effectLst/>
                        </a:rPr>
                        <a:t>биха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постъпили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хората</a:t>
                      </a:r>
                      <a:r>
                        <a:rPr lang="ru-RU" sz="1800" dirty="0">
                          <a:effectLst/>
                        </a:rPr>
                        <a:t> от </a:t>
                      </a:r>
                      <a:r>
                        <a:rPr lang="ru-RU" sz="1800" dirty="0" err="1">
                          <a:effectLst/>
                        </a:rPr>
                        <a:t>моята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общност</a:t>
                      </a:r>
                      <a:r>
                        <a:rPr lang="ru-RU" sz="1800" dirty="0">
                          <a:effectLst/>
                        </a:rPr>
                        <a:t>?</a:t>
                      </a:r>
                      <a:endParaRPr lang="bg-BG" sz="1800" dirty="0">
                        <a:effectLst/>
                      </a:endParaRP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bg-BG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75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015480"/>
            <a:ext cx="3962400" cy="21336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ОТГОВОРНОСТИ КЪМ ПОТРЕБИТЕЛЯ</a:t>
            </a:r>
            <a:endParaRPr lang="bg-BG" sz="3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„</a:t>
            </a:r>
            <a:r>
              <a:rPr lang="bg-BG" dirty="0" smtClean="0"/>
              <a:t>Харта </a:t>
            </a:r>
            <a:r>
              <a:rPr lang="bg-BG" dirty="0"/>
              <a:t>на правата на потребителя</a:t>
            </a:r>
            <a:r>
              <a:rPr lang="bg-BG" dirty="0" smtClean="0"/>
              <a:t>“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4978896" cy="5714999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bg-BG" dirty="0"/>
              <a:t>През 1962 г. американският президент Джон Кенеди </a:t>
            </a:r>
            <a:r>
              <a:rPr lang="bg-BG" dirty="0" smtClean="0"/>
              <a:t>: </a:t>
            </a:r>
            <a:endParaRPr lang="bg-BG" dirty="0"/>
          </a:p>
          <a:p>
            <a:pPr marL="514350" lvl="0" indent="-514350">
              <a:buFont typeface="+mj-lt"/>
              <a:buAutoNum type="arabicPeriod"/>
            </a:pPr>
            <a:r>
              <a:rPr lang="bg-BG" i="1" u="sng" dirty="0"/>
              <a:t>Правото на сигурност</a:t>
            </a:r>
            <a:r>
              <a:rPr lang="bg-BG" i="1" dirty="0"/>
              <a:t>: </a:t>
            </a:r>
            <a:r>
              <a:rPr lang="bg-BG" dirty="0"/>
              <a:t>да бъде защитен от продажбата на </a:t>
            </a:r>
            <a:r>
              <a:rPr lang="bg-BG" dirty="0" smtClean="0"/>
              <a:t>стоки </a:t>
            </a:r>
            <a:r>
              <a:rPr lang="bg-BG" dirty="0"/>
              <a:t>и услуги, които са опасни за здравето или живота;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bg-BG" i="1" u="sng" dirty="0"/>
              <a:t>Правото да бъде информиран</a:t>
            </a:r>
            <a:r>
              <a:rPr lang="bg-BG" i="1" dirty="0"/>
              <a:t>: </a:t>
            </a:r>
            <a:r>
              <a:rPr lang="bg-BG" dirty="0"/>
              <a:t>да бъде защитен от невярна или подвеждаща информация и да му се осигури възможност да избира, след като бъде информиран;</a:t>
            </a:r>
          </a:p>
          <a:p>
            <a:pPr marL="514350" lvl="0" indent="-514350">
              <a:buFont typeface="+mj-lt"/>
              <a:buAutoNum type="arabicPeriod"/>
            </a:pPr>
            <a:r>
              <a:rPr lang="bg-BG" i="1" u="sng" dirty="0"/>
              <a:t>Правото да избира</a:t>
            </a:r>
            <a:r>
              <a:rPr lang="bg-BG" i="1" dirty="0"/>
              <a:t>: </a:t>
            </a:r>
            <a:r>
              <a:rPr lang="bg-BG" dirty="0"/>
              <a:t>да му бъде осигурен, доколкото е </a:t>
            </a:r>
            <a:r>
              <a:rPr lang="bg-BG" dirty="0" smtClean="0"/>
              <a:t>възможно</a:t>
            </a:r>
            <a:r>
              <a:rPr lang="bg-BG" dirty="0"/>
              <a:t>, достъп до разнообразни стоки и услуги с конкурентни цени;</a:t>
            </a:r>
          </a:p>
          <a:p>
            <a:pPr marL="514350" indent="-514350">
              <a:buFont typeface="+mj-lt"/>
              <a:buAutoNum type="arabicPeriod"/>
            </a:pPr>
            <a:r>
              <a:rPr lang="bg-BG" i="1" u="sng" dirty="0"/>
              <a:t>Правото да бъде чут</a:t>
            </a:r>
            <a:r>
              <a:rPr lang="bg-BG" i="1" dirty="0"/>
              <a:t>: </a:t>
            </a:r>
            <a:r>
              <a:rPr lang="bg-BG" dirty="0"/>
              <a:t>да му бъде гарантирано, че неговите </a:t>
            </a:r>
            <a:r>
              <a:rPr lang="bg-BG" dirty="0" smtClean="0"/>
              <a:t>интереси </a:t>
            </a:r>
            <a:r>
              <a:rPr lang="bg-BG" dirty="0"/>
              <a:t>ще бъдат признати и защитени чрез правителствена политика </a:t>
            </a:r>
          </a:p>
        </p:txBody>
      </p:sp>
    </p:spTree>
    <p:extLst>
      <p:ext uri="{BB962C8B-B14F-4D97-AF65-F5344CB8AC3E}">
        <p14:creationId xmlns:p14="http://schemas.microsoft.com/office/powerpoint/2010/main" val="21982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Право на сигурност (1)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4978896" cy="5714999"/>
          </a:xfrm>
        </p:spPr>
        <p:txBody>
          <a:bodyPr>
            <a:normAutofit/>
          </a:bodyPr>
          <a:lstStyle/>
          <a:p>
            <a:r>
              <a:rPr lang="bg-BG" sz="2400" b="1" i="1" dirty="0"/>
              <a:t>Според </a:t>
            </a:r>
            <a:r>
              <a:rPr lang="bg-BG" sz="2400" b="1" i="1" dirty="0">
                <a:solidFill>
                  <a:srgbClr val="C00000"/>
                </a:solidFill>
              </a:rPr>
              <a:t>принципа на съответна грижа </a:t>
            </a:r>
            <a:r>
              <a:rPr lang="bg-BG" sz="2400" b="1" i="1" dirty="0"/>
              <a:t>производителите имат морално задължение да защитят потребителите срещу всички предвидими </a:t>
            </a:r>
            <a:r>
              <a:rPr lang="bg-BG" sz="2400" b="1" i="1" dirty="0" smtClean="0"/>
              <a:t>рискове.</a:t>
            </a:r>
          </a:p>
          <a:p>
            <a:r>
              <a:rPr lang="bg-BG" sz="2400" b="1" i="1" dirty="0" smtClean="0"/>
              <a:t>Простира се върху проектирането, производството и информацията за продукта.</a:t>
            </a:r>
          </a:p>
          <a:p>
            <a:r>
              <a:rPr lang="bg-BG" sz="2400" b="1" i="1" dirty="0" smtClean="0"/>
              <a:t>Рискове: </a:t>
            </a:r>
            <a:r>
              <a:rPr lang="bg-BG" sz="2400" i="1" dirty="0" smtClean="0"/>
              <a:t>ограничава се изборът, дългосрочни рискове, отговорност на потребителя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08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Право на сигурност (2)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4834880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i="1" dirty="0" smtClean="0">
                <a:solidFill>
                  <a:srgbClr val="C00000"/>
                </a:solidFill>
              </a:rPr>
              <a:t>Подход </a:t>
            </a:r>
            <a:r>
              <a:rPr lang="bg-BG" sz="2400" b="1" i="1" dirty="0">
                <a:solidFill>
                  <a:srgbClr val="C00000"/>
                </a:solidFill>
              </a:rPr>
              <a:t>на социалната </a:t>
            </a:r>
            <a:r>
              <a:rPr lang="bg-BG" sz="2400" b="1" i="1" dirty="0" smtClean="0">
                <a:solidFill>
                  <a:srgbClr val="C00000"/>
                </a:solidFill>
              </a:rPr>
              <a:t>цена</a:t>
            </a:r>
            <a:r>
              <a:rPr lang="bg-BG" sz="2400" dirty="0"/>
              <a:t> </a:t>
            </a:r>
            <a:r>
              <a:rPr lang="bg-BG" sz="2400" dirty="0" smtClean="0"/>
              <a:t>-  </a:t>
            </a:r>
            <a:r>
              <a:rPr lang="bg-BG" sz="2400" dirty="0"/>
              <a:t>утилитарен по същността си </a:t>
            </a:r>
            <a:r>
              <a:rPr lang="bg-BG" sz="2400" dirty="0" smtClean="0"/>
              <a:t>- производителят </a:t>
            </a:r>
            <a:r>
              <a:rPr lang="bg-BG" sz="2400" dirty="0"/>
              <a:t>трябва винаги да компенсира потребителя за настъпили вреди поради дефекти в продукта. </a:t>
            </a:r>
            <a:endParaRPr lang="bg-BG" sz="2400" i="1" dirty="0" smtClean="0"/>
          </a:p>
          <a:p>
            <a:r>
              <a:rPr lang="bg-BG" sz="2400" dirty="0" smtClean="0"/>
              <a:t>Увеличава се законовата сигурност за клиентите.</a:t>
            </a:r>
          </a:p>
          <a:p>
            <a:r>
              <a:rPr lang="bg-BG" sz="2400" b="1" i="1" dirty="0" smtClean="0"/>
              <a:t>Рискове</a:t>
            </a:r>
            <a:r>
              <a:rPr lang="bg-BG" sz="2400" dirty="0" smtClean="0"/>
              <a:t>: </a:t>
            </a:r>
            <a:r>
              <a:rPr lang="bg-BG" sz="2400" i="1" dirty="0" smtClean="0"/>
              <a:t>ниска отговорност на потребителите, ограничена иновативност</a:t>
            </a:r>
            <a:endParaRPr lang="bg-BG" sz="2400" i="1" dirty="0"/>
          </a:p>
        </p:txBody>
      </p:sp>
    </p:spTree>
    <p:extLst>
      <p:ext uri="{BB962C8B-B14F-4D97-AF65-F5344CB8AC3E}">
        <p14:creationId xmlns:p14="http://schemas.microsoft.com/office/powerpoint/2010/main" val="24459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438400" y="2015480"/>
            <a:ext cx="3962400" cy="2133600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ОТГОВОРНОСТИ КЪМ 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СЛУЖИТЕЛИТЕ</a:t>
            </a:r>
            <a:endParaRPr lang="bg-BG" sz="3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46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0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6BBE0E2-336E-45D9-AE94-D28063494B7E}" type="slidenum">
              <a:rPr lang="nl-NL" sz="1000" smtClean="0">
                <a:solidFill>
                  <a:schemeClr val="bg1"/>
                </a:solidFill>
              </a:rPr>
              <a:pPr eaLnBrk="1" hangingPunct="1"/>
              <a:t>3</a:t>
            </a:fld>
            <a:endParaRPr lang="nl-NL" sz="1000" smtClean="0">
              <a:solidFill>
                <a:schemeClr val="bg1"/>
              </a:solidFill>
            </a:endParaRPr>
          </a:p>
        </p:txBody>
      </p:sp>
      <p:sp>
        <p:nvSpPr>
          <p:cNvPr id="3" name="Vrije vorm 8"/>
          <p:cNvSpPr/>
          <p:nvPr/>
        </p:nvSpPr>
        <p:spPr>
          <a:xfrm>
            <a:off x="1284288" y="882650"/>
            <a:ext cx="6370637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4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684463"/>
            <a:ext cx="12271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74813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лавие 1"/>
          <p:cNvSpPr txBox="1">
            <a:spLocks/>
          </p:cNvSpPr>
          <p:nvPr/>
        </p:nvSpPr>
        <p:spPr>
          <a:xfrm>
            <a:off x="107504" y="-27384"/>
            <a:ext cx="8748464" cy="8115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Консеквенциални теории в бизнес етиката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1755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3962400" cy="5715000"/>
          </a:xfrm>
        </p:spPr>
        <p:txBody>
          <a:bodyPr>
            <a:normAutofit/>
          </a:bodyPr>
          <a:lstStyle/>
          <a:p>
            <a:r>
              <a:rPr lang="bg-BG" dirty="0" smtClean="0"/>
              <a:t>Отговорности към здравето на </a:t>
            </a:r>
            <a:r>
              <a:rPr lang="bg-BG" dirty="0"/>
              <a:t>с</a:t>
            </a:r>
            <a:r>
              <a:rPr lang="bg-BG" dirty="0" smtClean="0"/>
              <a:t>лужителите</a:t>
            </a:r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67544" y="1844824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g-BG" sz="2400" dirty="0" smtClean="0"/>
              <a:t>Стрес на работното място</a:t>
            </a:r>
          </a:p>
          <a:p>
            <a:pPr marL="342900" indent="-342900">
              <a:buFont typeface="Wingdings" pitchFamily="2" charset="2"/>
              <a:buChar char="ü"/>
            </a:pPr>
            <a:endParaRPr lang="bg-BG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bg-BG" sz="2400" dirty="0"/>
              <a:t>От етична гледна точка работодателите имат морална отговорност да предотвратят възникването на заболявания свързани с изпълнението на професионалните задължения. </a:t>
            </a:r>
            <a:endParaRPr lang="bg-BG" sz="2400" dirty="0" smtClean="0"/>
          </a:p>
          <a:p>
            <a:pPr marL="342900" indent="-342900">
              <a:buFont typeface="Wingdings" pitchFamily="2" charset="2"/>
              <a:buChar char="ü"/>
            </a:pPr>
            <a:endParaRPr lang="bg-BG" sz="2400" dirty="0" smtClean="0"/>
          </a:p>
          <a:p>
            <a:pPr marL="342900" indent="-342900">
              <a:buFont typeface="Wingdings" pitchFamily="2" charset="2"/>
              <a:buChar char="ü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88570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01752" y="548680"/>
            <a:ext cx="4038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 smtClean="0">
                <a:solidFill>
                  <a:srgbClr val="C00000"/>
                </a:solidFill>
              </a:rPr>
              <a:t>Сигурност за работното място</a:t>
            </a:r>
            <a:r>
              <a:rPr lang="bg-BG" sz="2000" dirty="0" smtClean="0">
                <a:solidFill>
                  <a:srgbClr val="C00000"/>
                </a:solidFill>
              </a:rPr>
              <a:t>	</a:t>
            </a:r>
          </a:p>
          <a:p>
            <a:pPr lvl="0"/>
            <a:r>
              <a:rPr lang="bg-BG" sz="2000" dirty="0"/>
              <a:t>Желание на служителите да допринасят чрез своите знания и усилия за увеличаване продуктивността на компанията;</a:t>
            </a:r>
          </a:p>
          <a:p>
            <a:pPr lvl="0"/>
            <a:r>
              <a:rPr lang="bg-BG" sz="2000" dirty="0"/>
              <a:t>Предотвратява се твърде лесното освобождаване на хора при финансови затруднения</a:t>
            </a:r>
            <a:r>
              <a:rPr lang="bg-BG" sz="2000" dirty="0" smtClean="0"/>
              <a:t>.</a:t>
            </a:r>
            <a:endParaRPr lang="bg-BG" sz="2000" dirty="0"/>
          </a:p>
          <a:p>
            <a:pPr lvl="0"/>
            <a:r>
              <a:rPr lang="bg-BG" sz="2000" dirty="0"/>
              <a:t>Внимателна и умерена политика на наемане на работна ръка.</a:t>
            </a:r>
          </a:p>
          <a:p>
            <a:pPr lvl="0"/>
            <a:r>
              <a:rPr lang="bg-BG" sz="2000" dirty="0"/>
              <a:t>Насърчават се служителите да мислят в дългосрочен план за приноса си за бизнеса.</a:t>
            </a:r>
          </a:p>
          <a:p>
            <a:pPr marL="0" indent="0">
              <a:buNone/>
            </a:pP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800600" y="620688"/>
            <a:ext cx="4038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>
                <a:solidFill>
                  <a:srgbClr val="C00000"/>
                </a:solidFill>
              </a:rPr>
              <a:t>Пригодност за заетост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sz="2000" dirty="0" smtClean="0"/>
              <a:t>Работещият трябва </a:t>
            </a:r>
            <a:r>
              <a:rPr lang="bg-BG" sz="2000" dirty="0"/>
              <a:t>да запазва и изгражда качества, които да го правят годен за придобиване на </a:t>
            </a:r>
            <a:r>
              <a:rPr lang="bg-BG" sz="2000" dirty="0" smtClean="0"/>
              <a:t>работа.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9514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755576" y="242611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/>
              <a:t>Психологичен договор е обединяващ термин за мненията, схващанията, очакванията и задълженията, които оформят договора между работника и работодателя.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543992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2" y="364211"/>
          <a:ext cx="8712968" cy="558506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bg-BG" sz="2400" dirty="0" smtClean="0">
                        <a:effectLst/>
                      </a:endParaRPr>
                    </a:p>
                    <a:p>
                      <a:pPr algn="l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2400" i="1" dirty="0" smtClean="0">
                          <a:effectLst/>
                        </a:rPr>
                        <a:t>Стар психологичен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2400" i="1" dirty="0" smtClean="0">
                          <a:effectLst/>
                        </a:rPr>
                        <a:t>договор</a:t>
                      </a:r>
                      <a:endParaRPr lang="bg-BG" sz="2400" i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bg-BG" sz="2400" dirty="0" smtClean="0">
                        <a:effectLst/>
                      </a:endParaRPr>
                    </a:p>
                    <a:p>
                      <a:pPr algn="l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effectLst/>
                        </a:rPr>
                        <a:t>Нов психологичен</a:t>
                      </a:r>
                    </a:p>
                    <a:p>
                      <a:pPr algn="l" hangingPunct="0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effectLst/>
                        </a:rPr>
                        <a:t>договор</a:t>
                      </a:r>
                      <a:endParaRPr lang="bg-BG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261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bg-BG" sz="2400" b="0" i="1" dirty="0">
                          <a:effectLst/>
                        </a:rPr>
                        <a:t>Сигурна работа/лоялност</a:t>
                      </a:r>
                      <a:endParaRPr lang="bg-BG" sz="24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2400">
                          <a:effectLst/>
                        </a:rPr>
                        <a:t>Пригодност/ангажираност</a:t>
                      </a:r>
                      <a:endParaRPr lang="bg-BG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65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bg-BG" sz="2400" b="0" i="1" dirty="0">
                          <a:effectLst/>
                        </a:rPr>
                        <a:t>Дългосрочен</a:t>
                      </a:r>
                      <a:endParaRPr lang="bg-BG" sz="24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2400">
                          <a:effectLst/>
                        </a:rPr>
                        <a:t>Краткосрочен</a:t>
                      </a:r>
                      <a:endParaRPr lang="bg-BG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65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bg-BG" sz="2400" b="0" i="1" dirty="0">
                          <a:effectLst/>
                        </a:rPr>
                        <a:t>Стабилност</a:t>
                      </a:r>
                      <a:endParaRPr lang="bg-BG" sz="24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2400">
                          <a:effectLst/>
                        </a:rPr>
                        <a:t>Флексибилност</a:t>
                      </a:r>
                      <a:endParaRPr lang="bg-BG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261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bg-BG" sz="2400" b="0" i="1" dirty="0">
                          <a:effectLst/>
                        </a:rPr>
                        <a:t>Емоционална обвързаност</a:t>
                      </a:r>
                      <a:endParaRPr lang="bg-BG" sz="24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2400">
                          <a:effectLst/>
                        </a:rPr>
                        <a:t>Неутралност </a:t>
                      </a:r>
                      <a:endParaRPr lang="bg-BG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0521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bg-BG" sz="2400" b="0" i="1" dirty="0">
                          <a:effectLst/>
                        </a:rPr>
                        <a:t>Зависимост (работодателят направлява кариерата)</a:t>
                      </a:r>
                      <a:endParaRPr lang="bg-BG" sz="24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2400" dirty="0">
                          <a:effectLst/>
                        </a:rPr>
                        <a:t>Отговорност (служителят сам направлява кариерата си)</a:t>
                      </a:r>
                      <a:endParaRPr lang="bg-BG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09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Права 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на служителите в контекста на новия психологичен </a:t>
            </a:r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договор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95536" y="1412776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bg-BG" sz="2000" dirty="0"/>
              <a:t>Да бъдат третирани като индивиди, които могат ефективно да допринесат за организацията и трябва да разполагат със средствата за това;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000" dirty="0"/>
              <a:t>Да получават обратна информация за справянето си с работата и съответни възможности за подобряване на уменията си;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000" dirty="0"/>
              <a:t>Право на обучение и придобиване на нови способности;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000" dirty="0"/>
              <a:t>Предоставяне на възможност за регулярно практикуване на уменията и тестването им в реална пазарна среда;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000" dirty="0"/>
              <a:t>Да очакват предприемане на всички възможни мерки за предотвратяване на освобождаването им, освен ако това не е крайно наложително; при наличие на оплаквания от работата им да се подсигурят справедливи процедури за изслушване и на двете страни;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000" dirty="0"/>
              <a:t>При избор между служителите по отношение на назначаване, повишение и други ще се прилагат обективни критерии без дискриминация и предубеждения; </a:t>
            </a:r>
          </a:p>
          <a:p>
            <a:pPr marL="285750" indent="-285750">
              <a:buFont typeface="Wingdings" pitchFamily="2" charset="2"/>
              <a:buChar char="§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418918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1"/>
          <p:cNvSpPr txBox="1">
            <a:spLocks/>
          </p:cNvSpPr>
          <p:nvPr/>
        </p:nvSpPr>
        <p:spPr>
          <a:xfrm>
            <a:off x="301752" y="365792"/>
            <a:ext cx="8534400" cy="75895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Права на служителите в контекста на новия психологичен договор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(2)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01752" y="1484784"/>
            <a:ext cx="8446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/>
              <a:t>Право на смяна на работно място в рамките на компанията при придобиване на нови умения;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/>
              <a:t>Възможност за развитие на професионалните компетенции;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/>
              <a:t>Да бъдат изслушвани и да се обединяват в професионални асоциации, за да защитават ефективно интересите си пред работодателите;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/>
              <a:t>Справедливо заплащане за труда си в съответствие с уменията и отговорностите си;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/>
              <a:t>Право да споделят финансовия успех на компанията;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/>
              <a:t>Да не бъдат възпрепятствани от участие в обществен дебат по въпроси, засягащи компанията, както и да не бъдат насилвани за такива участия</a:t>
            </a:r>
            <a:r>
              <a:rPr lang="bg-BG" sz="2400" dirty="0" smtClean="0"/>
              <a:t>;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37753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1"/>
          <p:cNvSpPr txBox="1">
            <a:spLocks/>
          </p:cNvSpPr>
          <p:nvPr/>
        </p:nvSpPr>
        <p:spPr>
          <a:xfrm>
            <a:off x="301752" y="365792"/>
            <a:ext cx="8534400" cy="75895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Права на служителите в контекста на новия психологичен договор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11560" y="1628800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/>
              <a:t>Да очакват, че ще бъдат взети всякакви необходими мерки за защита на здравето и безопасността им, в това число и избягване на ненужен и прекомерен стрес;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/>
              <a:t>Право на личен живот извън работното място, както и съответно задължението на работодателите да не поставят нереалистични задачи пред служителите и да ги лишават от личен живот;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bg-BG" sz="2400" dirty="0" smtClean="0"/>
              <a:t>Да бъдат информирани за перспективите </a:t>
            </a:r>
            <a:r>
              <a:rPr lang="bg-BG" sz="2400" dirty="0"/>
              <a:t>на бизнеса;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g-BG" sz="2400" dirty="0"/>
              <a:t>Правото да се включват в обществени </a:t>
            </a:r>
            <a:r>
              <a:rPr lang="bg-BG" sz="2400" dirty="0" smtClean="0"/>
              <a:t>инициативи.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00796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1"/>
          <p:cNvSpPr txBox="1">
            <a:spLocks/>
          </p:cNvSpPr>
          <p:nvPr/>
        </p:nvSpPr>
        <p:spPr>
          <a:xfrm>
            <a:off x="301752" y="365792"/>
            <a:ext cx="8534400" cy="75895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b="1" i="1" dirty="0" smtClean="0">
                <a:solidFill>
                  <a:schemeClr val="accent1">
                    <a:lumMod val="50000"/>
                  </a:schemeClr>
                </a:solidFill>
              </a:rPr>
              <a:t>Задължения на служителите в контекста на новия психологичен договор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67544" y="1936571"/>
            <a:ext cx="7920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bg-BG" sz="2400" dirty="0"/>
              <a:t>Да се стремят към постигане целите на компанията и собствено развитие;</a:t>
            </a: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bg-BG" sz="2400" dirty="0"/>
              <a:t>Да имат желание да работят в условията на </a:t>
            </a:r>
            <a:r>
              <a:rPr lang="bg-BG" sz="2400" dirty="0" err="1"/>
              <a:t>флексибилност</a:t>
            </a:r>
            <a:r>
              <a:rPr lang="bg-BG" sz="2400" dirty="0"/>
              <a:t> и да използват изцяло уменията си;</a:t>
            </a: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bg-BG" sz="2400" dirty="0"/>
              <a:t>Да сътрудничат на колегите си без предубеждения и дискриминация;</a:t>
            </a: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bg-BG" sz="2400" dirty="0"/>
              <a:t>Да вземат мерки за защита на собственото си и на другите здраве и </a:t>
            </a:r>
            <a:r>
              <a:rPr lang="bg-BG" sz="2400" dirty="0" smtClean="0"/>
              <a:t>безопасност</a:t>
            </a:r>
            <a:r>
              <a:rPr lang="bg-B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396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1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A3080A-D3CE-42E8-8EC7-CBDA2CBEC1FF}" type="slidenum">
              <a:rPr lang="nl-NL" sz="1000" smtClean="0">
                <a:solidFill>
                  <a:schemeClr val="bg1"/>
                </a:solidFill>
              </a:rPr>
              <a:pPr eaLnBrk="1" hangingPunct="1"/>
              <a:t>4</a:t>
            </a:fld>
            <a:endParaRPr lang="nl-NL" sz="1000" smtClean="0">
              <a:solidFill>
                <a:schemeClr val="bg1"/>
              </a:solidFill>
            </a:endParaRPr>
          </a:p>
        </p:txBody>
      </p:sp>
      <p:sp>
        <p:nvSpPr>
          <p:cNvPr id="11" name="Vrije vorm 8"/>
          <p:cNvSpPr/>
          <p:nvPr/>
        </p:nvSpPr>
        <p:spPr>
          <a:xfrm>
            <a:off x="1295400" y="882650"/>
            <a:ext cx="6370638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2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84463"/>
            <a:ext cx="12271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rgbClr val="00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6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85925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60888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622800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лавие 1"/>
          <p:cNvSpPr txBox="1">
            <a:spLocks/>
          </p:cNvSpPr>
          <p:nvPr/>
        </p:nvSpPr>
        <p:spPr>
          <a:xfrm>
            <a:off x="107504" y="-27384"/>
            <a:ext cx="8748464" cy="8115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Консеквенциални теории в бизнес етиката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291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5A17D6-1224-4410-BF44-BE6446077726}" type="slidenum">
              <a:rPr lang="nl-NL" sz="1000" smtClean="0">
                <a:solidFill>
                  <a:schemeClr val="bg1"/>
                </a:solidFill>
              </a:rPr>
              <a:pPr eaLnBrk="1" hangingPunct="1"/>
              <a:t>5</a:t>
            </a:fld>
            <a:endParaRPr lang="nl-NL" sz="1000" smtClean="0">
              <a:solidFill>
                <a:schemeClr val="bg1"/>
              </a:solidFill>
            </a:endParaRPr>
          </a:p>
        </p:txBody>
      </p:sp>
      <p:sp>
        <p:nvSpPr>
          <p:cNvPr id="3" name="Vrije vorm 8"/>
          <p:cNvSpPr/>
          <p:nvPr/>
        </p:nvSpPr>
        <p:spPr>
          <a:xfrm>
            <a:off x="1284288" y="882650"/>
            <a:ext cx="6370637" cy="3051175"/>
          </a:xfrm>
          <a:custGeom>
            <a:avLst/>
            <a:gdLst>
              <a:gd name="connsiteX0" fmla="*/ 0 w 6371077"/>
              <a:gd name="connsiteY0" fmla="*/ 201855 h 3050583"/>
              <a:gd name="connsiteX1" fmla="*/ 298938 w 6371077"/>
              <a:gd name="connsiteY1" fmla="*/ 122724 h 3050583"/>
              <a:gd name="connsiteX2" fmla="*/ 1406769 w 6371077"/>
              <a:gd name="connsiteY2" fmla="*/ 1643794 h 3050583"/>
              <a:gd name="connsiteX3" fmla="*/ 1758461 w 6371077"/>
              <a:gd name="connsiteY3" fmla="*/ 2646117 h 3050583"/>
              <a:gd name="connsiteX4" fmla="*/ 2989384 w 6371077"/>
              <a:gd name="connsiteY4" fmla="*/ 3050563 h 3050583"/>
              <a:gd name="connsiteX5" fmla="*/ 4598377 w 6371077"/>
              <a:gd name="connsiteY5" fmla="*/ 2654909 h 3050583"/>
              <a:gd name="connsiteX6" fmla="*/ 5275384 w 6371077"/>
              <a:gd name="connsiteY6" fmla="*/ 1125047 h 3050583"/>
              <a:gd name="connsiteX7" fmla="*/ 5723792 w 6371077"/>
              <a:gd name="connsiteY7" fmla="*/ 272194 h 3050583"/>
              <a:gd name="connsiteX8" fmla="*/ 6277707 w 6371077"/>
              <a:gd name="connsiteY8" fmla="*/ 210647 h 3050583"/>
              <a:gd name="connsiteX9" fmla="*/ 6365630 w 6371077"/>
              <a:gd name="connsiteY9" fmla="*/ 280986 h 305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077" h="3050583">
                <a:moveTo>
                  <a:pt x="0" y="201855"/>
                </a:moveTo>
                <a:cubicBezTo>
                  <a:pt x="32238" y="42128"/>
                  <a:pt x="64476" y="-117599"/>
                  <a:pt x="298938" y="122724"/>
                </a:cubicBezTo>
                <a:cubicBezTo>
                  <a:pt x="533400" y="363047"/>
                  <a:pt x="1163515" y="1223229"/>
                  <a:pt x="1406769" y="1643794"/>
                </a:cubicBezTo>
                <a:cubicBezTo>
                  <a:pt x="1650023" y="2064359"/>
                  <a:pt x="1494692" y="2411656"/>
                  <a:pt x="1758461" y="2646117"/>
                </a:cubicBezTo>
                <a:cubicBezTo>
                  <a:pt x="2022230" y="2880579"/>
                  <a:pt x="2516065" y="3049098"/>
                  <a:pt x="2989384" y="3050563"/>
                </a:cubicBezTo>
                <a:cubicBezTo>
                  <a:pt x="3462703" y="3052028"/>
                  <a:pt x="4217377" y="2975828"/>
                  <a:pt x="4598377" y="2654909"/>
                </a:cubicBezTo>
                <a:cubicBezTo>
                  <a:pt x="4979377" y="2333990"/>
                  <a:pt x="5087815" y="1522166"/>
                  <a:pt x="5275384" y="1125047"/>
                </a:cubicBezTo>
                <a:cubicBezTo>
                  <a:pt x="5462953" y="727928"/>
                  <a:pt x="5556738" y="424594"/>
                  <a:pt x="5723792" y="272194"/>
                </a:cubicBezTo>
                <a:cubicBezTo>
                  <a:pt x="5890846" y="119794"/>
                  <a:pt x="6170734" y="209182"/>
                  <a:pt x="6277707" y="210647"/>
                </a:cubicBezTo>
                <a:cubicBezTo>
                  <a:pt x="6384680" y="212112"/>
                  <a:pt x="6375155" y="246549"/>
                  <a:pt x="6365630" y="2809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4" name="Picture 2" descr="C:\Users\Bas\AppData\Local\Microsoft\Windows\Temporary Internet Files\Content.IE5\F93330DH\MC9002956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684463"/>
            <a:ext cx="12271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021263"/>
            <a:ext cx="37941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941888"/>
            <a:ext cx="135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5"/>
          <p:cNvSpPr/>
          <p:nvPr/>
        </p:nvSpPr>
        <p:spPr>
          <a:xfrm>
            <a:off x="4500659" y="4214301"/>
            <a:ext cx="719413" cy="719413"/>
          </a:xfrm>
          <a:prstGeom prst="rect">
            <a:avLst/>
          </a:prstGeom>
          <a:solidFill>
            <a:srgbClr val="611925"/>
          </a:solidFill>
          <a:ln w="38100">
            <a:solidFill>
              <a:srgbClr val="00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" name="Picture 3" descr="C:\Users\Bas\AppData\Local\Microsoft\Windows\Temporary Internet Files\Content.IE5\0RZLQ53S\MC900352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122">
            <a:off x="1674813" y="344488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as\AppData\Local\Microsoft\Windows\Temporary Internet Files\Content.IE5\0RZLQ53S\MC90043256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6467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60888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622800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Bas\AppData\Local\Microsoft\Windows\Temporary Internet Files\Content.IE5\B4G2X542\MC90030743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611813"/>
            <a:ext cx="11255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903913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608638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Bas\AppData\Local\Microsoft\Windows\Temporary Internet Files\Content.IE5\F93330DH\MM90028403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608638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лавие 1"/>
          <p:cNvSpPr txBox="1">
            <a:spLocks/>
          </p:cNvSpPr>
          <p:nvPr/>
        </p:nvSpPr>
        <p:spPr>
          <a:xfrm>
            <a:off x="107504" y="-27384"/>
            <a:ext cx="8748464" cy="8115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Консеквенциални теории в бизнес етиката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3665488" y="191272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със стрелочника</a:t>
            </a:r>
            <a:endParaRPr lang="bg-BG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564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4016" y="-27384"/>
            <a:ext cx="8748464" cy="81156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Консеквенциални</a:t>
            </a: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теории в бизнес етиката</a:t>
            </a:r>
          </a:p>
        </p:txBody>
      </p:sp>
      <p:sp>
        <p:nvSpPr>
          <p:cNvPr id="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14400" y="2132856"/>
            <a:ext cx="7715200" cy="3096344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65087" indent="0">
              <a:buNone/>
            </a:pPr>
            <a:r>
              <a:rPr lang="bg-BG" sz="2800" b="1" i="1" dirty="0" smtClean="0">
                <a:solidFill>
                  <a:schemeClr val="tx1"/>
                </a:solidFill>
              </a:rPr>
              <a:t>	Според </a:t>
            </a:r>
            <a:r>
              <a:rPr lang="bg-BG" sz="2800" b="1" i="1" dirty="0" err="1">
                <a:solidFill>
                  <a:schemeClr val="tx1"/>
                </a:solidFill>
              </a:rPr>
              <a:t>консеквенциалните</a:t>
            </a:r>
            <a:r>
              <a:rPr lang="bg-BG" sz="2800" b="1" i="1" dirty="0">
                <a:solidFill>
                  <a:schemeClr val="tx1"/>
                </a:solidFill>
              </a:rPr>
              <a:t> теории трябва да се избере този вариант на поведение сред наличните алтернативи, който би довел до най-добрите последици</a:t>
            </a:r>
            <a:r>
              <a:rPr lang="bg-BG" sz="2800" b="1" i="1" dirty="0" smtClean="0">
                <a:solidFill>
                  <a:schemeClr val="tx1"/>
                </a:solidFill>
              </a:rPr>
              <a:t>.</a:t>
            </a:r>
          </a:p>
          <a:p>
            <a:pPr marL="65087" indent="0">
              <a:buNone/>
            </a:pPr>
            <a:r>
              <a:rPr lang="bg-BG" sz="2800" b="1" i="1" dirty="0">
                <a:solidFill>
                  <a:schemeClr val="tx1"/>
                </a:solidFill>
              </a:rPr>
              <a:t>	</a:t>
            </a:r>
          </a:p>
          <a:p>
            <a:endParaRPr lang="bg-B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30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47F4F79-7008-4110-8A2F-0F94B4A91CB9}" type="slidenum">
              <a:rPr lang="nl-NL" sz="1000" smtClean="0">
                <a:solidFill>
                  <a:schemeClr val="bg1"/>
                </a:solidFill>
              </a:rPr>
              <a:pPr eaLnBrk="1" hangingPunct="1"/>
              <a:t>7</a:t>
            </a:fld>
            <a:endParaRPr lang="nl-NL" sz="1000" smtClean="0">
              <a:solidFill>
                <a:schemeClr val="bg1"/>
              </a:solidFill>
            </a:endParaRPr>
          </a:p>
        </p:txBody>
      </p:sp>
      <p:pic>
        <p:nvPicPr>
          <p:cNvPr id="1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1859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ng 5"/>
          <p:cNvSpPr/>
          <p:nvPr/>
        </p:nvSpPr>
        <p:spPr>
          <a:xfrm>
            <a:off x="1277318" y="2888941"/>
            <a:ext cx="233496" cy="25202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Заглавие 1"/>
          <p:cNvSpPr txBox="1">
            <a:spLocks/>
          </p:cNvSpPr>
          <p:nvPr/>
        </p:nvSpPr>
        <p:spPr>
          <a:xfrm>
            <a:off x="144016" y="-27384"/>
            <a:ext cx="8748464" cy="8115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Деонтологични</a:t>
            </a:r>
            <a:r>
              <a:rPr lang="bg-BG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теории в бизнес етиката</a:t>
            </a:r>
            <a:endParaRPr lang="bg-BG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504056" y="486916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latin typeface="+mj-lt"/>
              </a:rPr>
              <a:t>Представете си, че сте хирург, извършващ апендектомия. 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665488" y="21235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+mj-lt"/>
              </a:rPr>
              <a:t>Случаят с хирурга</a:t>
            </a:r>
            <a:endParaRPr lang="bg-BG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048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46132"/>
            <a:ext cx="2184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6"/>
          <p:cNvCxnSpPr/>
          <p:nvPr/>
        </p:nvCxnSpPr>
        <p:spPr>
          <a:xfrm>
            <a:off x="2663825" y="1731963"/>
            <a:ext cx="0" cy="37131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952625"/>
            <a:ext cx="2181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912938"/>
            <a:ext cx="21828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912938"/>
            <a:ext cx="2181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ng 11"/>
          <p:cNvSpPr/>
          <p:nvPr/>
        </p:nvSpPr>
        <p:spPr>
          <a:xfrm>
            <a:off x="1277318" y="2888941"/>
            <a:ext cx="233496" cy="25202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Hart 13"/>
          <p:cNvSpPr/>
          <p:nvPr/>
        </p:nvSpPr>
        <p:spPr>
          <a:xfrm>
            <a:off x="3923928" y="2456893"/>
            <a:ext cx="400281" cy="432048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Stroomdiagram: Uitstel 14"/>
          <p:cNvSpPr/>
          <p:nvPr/>
        </p:nvSpPr>
        <p:spPr>
          <a:xfrm>
            <a:off x="5971464" y="2564904"/>
            <a:ext cx="200140" cy="432048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Traan 15"/>
          <p:cNvSpPr/>
          <p:nvPr/>
        </p:nvSpPr>
        <p:spPr>
          <a:xfrm>
            <a:off x="7708400" y="2858523"/>
            <a:ext cx="224131" cy="241918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Stroomdiagram: Uitstel 16"/>
          <p:cNvSpPr/>
          <p:nvPr/>
        </p:nvSpPr>
        <p:spPr>
          <a:xfrm flipH="1">
            <a:off x="5756440" y="2564904"/>
            <a:ext cx="183712" cy="432048"/>
          </a:xfrm>
          <a:prstGeom prst="flowChartDela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Заглавие 1"/>
          <p:cNvSpPr txBox="1">
            <a:spLocks/>
          </p:cNvSpPr>
          <p:nvPr/>
        </p:nvSpPr>
        <p:spPr>
          <a:xfrm>
            <a:off x="144016" y="-27384"/>
            <a:ext cx="8748464" cy="8115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Деонтологични</a:t>
            </a:r>
            <a:r>
              <a:rPr lang="bg-BG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теории в бизнес етиката</a:t>
            </a:r>
            <a:endParaRPr lang="bg-BG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46100" y="4586352"/>
            <a:ext cx="820236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5087" indent="0">
              <a:buNone/>
            </a:pPr>
            <a:r>
              <a:rPr lang="bg-BG" sz="2400" dirty="0">
                <a:latin typeface="+mj-lt"/>
              </a:rPr>
              <a:t>Докато пациентът е под анестезия, се сещате за 3-ма пациенти, лежащи в интензивно отделение. Единият се нуждае от сърце, другият – от </a:t>
            </a:r>
            <a:r>
              <a:rPr lang="bg-BG" sz="2400" dirty="0" smtClean="0">
                <a:latin typeface="+mj-lt"/>
              </a:rPr>
              <a:t>бял </a:t>
            </a:r>
            <a:r>
              <a:rPr lang="bg-BG" sz="2400" dirty="0">
                <a:latin typeface="+mj-lt"/>
              </a:rPr>
              <a:t>дроб, а третият – от бъбрек. Можете ли да пожертвате пациента с </a:t>
            </a:r>
            <a:r>
              <a:rPr lang="bg-BG" sz="2400" dirty="0" err="1">
                <a:latin typeface="+mj-lt"/>
              </a:rPr>
              <a:t>апендектомията</a:t>
            </a:r>
            <a:r>
              <a:rPr lang="bg-BG" sz="2400" dirty="0">
                <a:latin typeface="+mj-lt"/>
              </a:rPr>
              <a:t>, за да спасите 3 други животи?</a:t>
            </a:r>
          </a:p>
        </p:txBody>
      </p:sp>
    </p:spTree>
    <p:extLst>
      <p:ext uri="{BB962C8B-B14F-4D97-AF65-F5344CB8AC3E}">
        <p14:creationId xmlns:p14="http://schemas.microsoft.com/office/powerpoint/2010/main" val="1629597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144016" y="-27384"/>
            <a:ext cx="8748464" cy="8115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Деонтологични</a:t>
            </a:r>
            <a:r>
              <a:rPr lang="bg-BG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теории в бизнес етиката</a:t>
            </a:r>
            <a:endParaRPr lang="bg-BG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 txBox="1">
            <a:spLocks/>
          </p:cNvSpPr>
          <p:nvPr/>
        </p:nvSpPr>
        <p:spPr>
          <a:xfrm>
            <a:off x="714400" y="2132856"/>
            <a:ext cx="7715200" cy="309634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buNone/>
            </a:pPr>
            <a:r>
              <a:rPr lang="bg-BG" sz="2800" b="1" dirty="0" smtClean="0">
                <a:solidFill>
                  <a:schemeClr val="tx1"/>
                </a:solidFill>
              </a:rPr>
              <a:t>	</a:t>
            </a:r>
            <a:r>
              <a:rPr lang="bg-BG" sz="2800" b="1" dirty="0">
                <a:solidFill>
                  <a:schemeClr val="tx1"/>
                </a:solidFill>
              </a:rPr>
              <a:t>Когато извършваме действие, наше морално задължение е да изберем алтернативата, която е в съгласие с моралните принципи, независимо от </a:t>
            </a:r>
            <a:r>
              <a:rPr lang="bg-BG" sz="2800" b="1" dirty="0" smtClean="0">
                <a:solidFill>
                  <a:schemeClr val="tx1"/>
                </a:solidFill>
              </a:rPr>
              <a:t>последиците.</a:t>
            </a:r>
          </a:p>
          <a:p>
            <a:pPr marL="65087" indent="0">
              <a:buFont typeface="Wingdings" pitchFamily="2" charset="2"/>
              <a:buNone/>
            </a:pPr>
            <a:r>
              <a:rPr lang="bg-BG" sz="2800" b="1" dirty="0" smtClean="0">
                <a:solidFill>
                  <a:schemeClr val="tx1"/>
                </a:solidFill>
              </a:rPr>
              <a:t>	</a:t>
            </a:r>
          </a:p>
          <a:p>
            <a:endParaRPr lang="bg-B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59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мпозитни">
  <a:themeElements>
    <a:clrScheme name="Композитни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Композитни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мпозитн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1604</TotalTime>
  <Words>1693</Words>
  <Application>Microsoft Office PowerPoint</Application>
  <PresentationFormat>On-screen Show (4:3)</PresentationFormat>
  <Paragraphs>372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Cambria</vt:lpstr>
      <vt:lpstr>Times New Roman</vt:lpstr>
      <vt:lpstr>Wingdings</vt:lpstr>
      <vt:lpstr>Композитни</vt:lpstr>
      <vt:lpstr>CorelDRAW.Graphic.10</vt:lpstr>
      <vt:lpstr>PowerPoint Presentation</vt:lpstr>
      <vt:lpstr>Теории в бизнес етиката</vt:lpstr>
      <vt:lpstr>PowerPoint Presentation</vt:lpstr>
      <vt:lpstr>PowerPoint Presentation</vt:lpstr>
      <vt:lpstr>PowerPoint Presentation</vt:lpstr>
      <vt:lpstr>Консеквенциални теории в бизнес етиката</vt:lpstr>
      <vt:lpstr>PowerPoint Presentation</vt:lpstr>
      <vt:lpstr>PowerPoint Presentation</vt:lpstr>
      <vt:lpstr>PowerPoint Presentation</vt:lpstr>
      <vt:lpstr>PowerPoint Presentation</vt:lpstr>
      <vt:lpstr>Допълващи се взаимоотношения консеквенциализъм-деонтология</vt:lpstr>
      <vt:lpstr>Противопоставени взаимоотношения консеквенциализъм-деонтология</vt:lpstr>
      <vt:lpstr>Утилитаризъм</vt:lpstr>
      <vt:lpstr>PowerPoint Presentation</vt:lpstr>
      <vt:lpstr>PowerPoint Presentation</vt:lpstr>
      <vt:lpstr>Утилитаризъм</vt:lpstr>
      <vt:lpstr>Защо етичните теории не дават лесни отговори?</vt:lpstr>
      <vt:lpstr>PowerPoint Presentation</vt:lpstr>
      <vt:lpstr>Етика на добродетелта на Аристотел  </vt:lpstr>
      <vt:lpstr>PowerPoint Presentation</vt:lpstr>
      <vt:lpstr>PowerPoint Presentation</vt:lpstr>
      <vt:lpstr>PowerPoint Presentation</vt:lpstr>
      <vt:lpstr>Комунитаризъм</vt:lpstr>
      <vt:lpstr>PowerPoint Presentation</vt:lpstr>
      <vt:lpstr>ОТГОВОРНОСТИ КЪМ ПОТРЕБИТЕЛЯ</vt:lpstr>
      <vt:lpstr>„Харта на правата на потребителя“ </vt:lpstr>
      <vt:lpstr>Право на сигурност (1)</vt:lpstr>
      <vt:lpstr>Право на сигурност (2)</vt:lpstr>
      <vt:lpstr>ОТГОВОРНОСТИ КЪМ СЛУЖИТЕЛИТЕ</vt:lpstr>
      <vt:lpstr>Отговорности към здравето на служителите</vt:lpstr>
      <vt:lpstr>PowerPoint Presentation</vt:lpstr>
      <vt:lpstr>PowerPoint Presentation</vt:lpstr>
      <vt:lpstr>PowerPoint Presentation</vt:lpstr>
      <vt:lpstr>Права на служителите в контекста на новия психологичен договор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Doc.Alexsandrova</dc:creator>
  <cp:lastModifiedBy>Silviya Aleksandrova</cp:lastModifiedBy>
  <cp:revision>126</cp:revision>
  <dcterms:created xsi:type="dcterms:W3CDTF">2013-03-03T20:22:38Z</dcterms:created>
  <dcterms:modified xsi:type="dcterms:W3CDTF">2020-03-23T18:35:38Z</dcterms:modified>
</cp:coreProperties>
</file>