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50"/>
  </p:notesMasterIdLst>
  <p:sldIdLst>
    <p:sldId id="537" r:id="rId2"/>
    <p:sldId id="360" r:id="rId3"/>
    <p:sldId id="362" r:id="rId4"/>
    <p:sldId id="363" r:id="rId5"/>
    <p:sldId id="367" r:id="rId6"/>
    <p:sldId id="368" r:id="rId7"/>
    <p:sldId id="369" r:id="rId8"/>
    <p:sldId id="538" r:id="rId9"/>
    <p:sldId id="372" r:id="rId10"/>
    <p:sldId id="370" r:id="rId11"/>
    <p:sldId id="374" r:id="rId12"/>
    <p:sldId id="458" r:id="rId13"/>
    <p:sldId id="539" r:id="rId14"/>
    <p:sldId id="540" r:id="rId15"/>
    <p:sldId id="541" r:id="rId16"/>
    <p:sldId id="542" r:id="rId17"/>
    <p:sldId id="543" r:id="rId18"/>
    <p:sldId id="544" r:id="rId19"/>
    <p:sldId id="377" r:id="rId20"/>
    <p:sldId id="378" r:id="rId21"/>
    <p:sldId id="493" r:id="rId22"/>
    <p:sldId id="379" r:id="rId23"/>
    <p:sldId id="380" r:id="rId24"/>
    <p:sldId id="511" r:id="rId25"/>
    <p:sldId id="382" r:id="rId26"/>
    <p:sldId id="383" r:id="rId27"/>
    <p:sldId id="547" r:id="rId28"/>
    <p:sldId id="494" r:id="rId29"/>
    <p:sldId id="546" r:id="rId30"/>
    <p:sldId id="510" r:id="rId31"/>
    <p:sldId id="472" r:id="rId32"/>
    <p:sldId id="501" r:id="rId33"/>
    <p:sldId id="474" r:id="rId34"/>
    <p:sldId id="466" r:id="rId35"/>
    <p:sldId id="475" r:id="rId36"/>
    <p:sldId id="476" r:id="rId37"/>
    <p:sldId id="468" r:id="rId38"/>
    <p:sldId id="390" r:id="rId39"/>
    <p:sldId id="391" r:id="rId40"/>
    <p:sldId id="392" r:id="rId41"/>
    <p:sldId id="456" r:id="rId42"/>
    <p:sldId id="545" r:id="rId43"/>
    <p:sldId id="530" r:id="rId44"/>
    <p:sldId id="536" r:id="rId45"/>
    <p:sldId id="395" r:id="rId46"/>
    <p:sldId id="531" r:id="rId47"/>
    <p:sldId id="398" r:id="rId48"/>
    <p:sldId id="399" r:id="rId49"/>
  </p:sldIdLst>
  <p:sldSz cx="9144000" cy="6858000" type="screen4x3"/>
  <p:notesSz cx="6858000" cy="9144000"/>
  <p:defaultTextStyle>
    <a:defPPr>
      <a:defRPr lang="bg-BG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FFCC"/>
    <a:srgbClr val="CCECFF"/>
    <a:srgbClr val="FF0000"/>
    <a:srgbClr val="FFFFCC"/>
    <a:srgbClr val="FFFF99"/>
    <a:srgbClr val="3333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3482" autoAdjust="0"/>
  </p:normalViewPr>
  <p:slideViewPr>
    <p:cSldViewPr>
      <p:cViewPr varScale="1">
        <p:scale>
          <a:sx n="65" d="100"/>
          <a:sy n="65" d="100"/>
        </p:scale>
        <p:origin x="7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926707-BC04-44F4-8069-9ED74E604722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85EF7756-8B38-4036-982D-A8042518DF01}">
      <dgm:prSet phldrT="[Text]"/>
      <dgm:spPr/>
      <dgm:t>
        <a:bodyPr/>
        <a:lstStyle/>
        <a:p>
          <a:r>
            <a:rPr lang="bg-BG" dirty="0" smtClean="0"/>
            <a:t>РАНЕН НЕОНАТАЛЕН</a:t>
          </a:r>
          <a:endParaRPr lang="en-US" dirty="0"/>
        </a:p>
      </dgm:t>
    </dgm:pt>
    <dgm:pt modelId="{462DF925-0030-4FAE-A1E4-52774A2BDBFB}" type="parTrans" cxnId="{E0714963-B6F9-4460-82CE-48924B12806C}">
      <dgm:prSet/>
      <dgm:spPr/>
      <dgm:t>
        <a:bodyPr/>
        <a:lstStyle/>
        <a:p>
          <a:endParaRPr lang="en-US"/>
        </a:p>
      </dgm:t>
    </dgm:pt>
    <dgm:pt modelId="{2B9F5530-4860-4F83-869E-E4AF5B61FD0F}" type="sibTrans" cxnId="{E0714963-B6F9-4460-82CE-48924B12806C}">
      <dgm:prSet/>
      <dgm:spPr/>
      <dgm:t>
        <a:bodyPr/>
        <a:lstStyle/>
        <a:p>
          <a:endParaRPr lang="en-US"/>
        </a:p>
      </dgm:t>
    </dgm:pt>
    <dgm:pt modelId="{8699928D-FB4C-47F8-9EE7-260980D8D0DE}">
      <dgm:prSet phldrT="[Text]"/>
      <dgm:spPr/>
      <dgm:t>
        <a:bodyPr/>
        <a:lstStyle/>
        <a:p>
          <a:r>
            <a:rPr lang="bg-BG" dirty="0" smtClean="0"/>
            <a:t>КЪСЕН НЕОНАТАЛЕН</a:t>
          </a:r>
          <a:endParaRPr lang="en-US" dirty="0"/>
        </a:p>
      </dgm:t>
    </dgm:pt>
    <dgm:pt modelId="{E35FD3AE-A815-412A-9BDA-D2869547B317}" type="parTrans" cxnId="{2EAE0DA6-FBB9-4945-A3D5-891D6D3A14E4}">
      <dgm:prSet/>
      <dgm:spPr/>
      <dgm:t>
        <a:bodyPr/>
        <a:lstStyle/>
        <a:p>
          <a:endParaRPr lang="en-US"/>
        </a:p>
      </dgm:t>
    </dgm:pt>
    <dgm:pt modelId="{28496F43-8682-42A4-AF2C-A821BC003BF4}" type="sibTrans" cxnId="{2EAE0DA6-FBB9-4945-A3D5-891D6D3A14E4}">
      <dgm:prSet/>
      <dgm:spPr/>
      <dgm:t>
        <a:bodyPr/>
        <a:lstStyle/>
        <a:p>
          <a:endParaRPr lang="en-US"/>
        </a:p>
      </dgm:t>
    </dgm:pt>
    <dgm:pt modelId="{9398D0F1-1EF9-462E-AC0A-DB76BAC551CE}">
      <dgm:prSet phldrT="[Text]"/>
      <dgm:spPr/>
      <dgm:t>
        <a:bodyPr/>
        <a:lstStyle/>
        <a:p>
          <a:r>
            <a:rPr lang="bg-BG" dirty="0" smtClean="0"/>
            <a:t>ПОСТНЕОНАТАЛЕН</a:t>
          </a:r>
          <a:endParaRPr lang="en-US" dirty="0"/>
        </a:p>
      </dgm:t>
    </dgm:pt>
    <dgm:pt modelId="{7C3D99F7-C1A2-4D08-AE00-B3D22987D106}" type="parTrans" cxnId="{0DA607FF-F397-4878-8435-495AD40530B8}">
      <dgm:prSet/>
      <dgm:spPr/>
      <dgm:t>
        <a:bodyPr/>
        <a:lstStyle/>
        <a:p>
          <a:endParaRPr lang="en-US"/>
        </a:p>
      </dgm:t>
    </dgm:pt>
    <dgm:pt modelId="{A12B7772-538B-469B-BA1E-93170DCB2581}" type="sibTrans" cxnId="{0DA607FF-F397-4878-8435-495AD40530B8}">
      <dgm:prSet/>
      <dgm:spPr/>
      <dgm:t>
        <a:bodyPr/>
        <a:lstStyle/>
        <a:p>
          <a:endParaRPr lang="en-US"/>
        </a:p>
      </dgm:t>
    </dgm:pt>
    <dgm:pt modelId="{4EFE9016-F408-4F6B-856B-5F15813BE1B5}" type="pres">
      <dgm:prSet presAssocID="{4C926707-BC04-44F4-8069-9ED74E604722}" presName="Name0" presStyleCnt="0">
        <dgm:presLayoutVars>
          <dgm:dir/>
          <dgm:resizeHandles val="exact"/>
        </dgm:presLayoutVars>
      </dgm:prSet>
      <dgm:spPr/>
    </dgm:pt>
    <dgm:pt modelId="{BBC0BE55-5DB6-44AE-965E-6BAB4E2CE2A7}" type="pres">
      <dgm:prSet presAssocID="{85EF7756-8B38-4036-982D-A8042518DF01}" presName="composite" presStyleCnt="0"/>
      <dgm:spPr/>
    </dgm:pt>
    <dgm:pt modelId="{BC470BED-9AA6-4E23-88A8-45BB8A8FAA9F}" type="pres">
      <dgm:prSet presAssocID="{85EF7756-8B38-4036-982D-A8042518DF01}" presName="bgChev" presStyleLbl="node1" presStyleIdx="0" presStyleCnt="3"/>
      <dgm:spPr/>
    </dgm:pt>
    <dgm:pt modelId="{D3FAAACD-E1B3-4248-8E15-0DE93C7D024E}" type="pres">
      <dgm:prSet presAssocID="{85EF7756-8B38-4036-982D-A8042518DF01}" presName="tx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8C269C-891F-4BCC-A077-B669E501A6D9}" type="pres">
      <dgm:prSet presAssocID="{2B9F5530-4860-4F83-869E-E4AF5B61FD0F}" presName="compositeSpace" presStyleCnt="0"/>
      <dgm:spPr/>
    </dgm:pt>
    <dgm:pt modelId="{319C0C19-3CD0-498A-B174-5BA870A53EDE}" type="pres">
      <dgm:prSet presAssocID="{8699928D-FB4C-47F8-9EE7-260980D8D0DE}" presName="composite" presStyleCnt="0"/>
      <dgm:spPr/>
    </dgm:pt>
    <dgm:pt modelId="{36903694-4FA0-4C83-8FC7-ADA3046CE8F9}" type="pres">
      <dgm:prSet presAssocID="{8699928D-FB4C-47F8-9EE7-260980D8D0DE}" presName="bgChev" presStyleLbl="node1" presStyleIdx="1" presStyleCnt="3"/>
      <dgm:spPr/>
    </dgm:pt>
    <dgm:pt modelId="{7327CAE4-DFC4-4986-B491-5FCB2E355585}" type="pres">
      <dgm:prSet presAssocID="{8699928D-FB4C-47F8-9EE7-260980D8D0DE}" presName="tx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982CB-239C-4A66-8FF2-238A10A34B91}" type="pres">
      <dgm:prSet presAssocID="{28496F43-8682-42A4-AF2C-A821BC003BF4}" presName="compositeSpace" presStyleCnt="0"/>
      <dgm:spPr/>
    </dgm:pt>
    <dgm:pt modelId="{8D401219-FA25-4AEC-B403-D58A98C46C4A}" type="pres">
      <dgm:prSet presAssocID="{9398D0F1-1EF9-462E-AC0A-DB76BAC551CE}" presName="composite" presStyleCnt="0"/>
      <dgm:spPr/>
    </dgm:pt>
    <dgm:pt modelId="{E931E923-D953-44A6-88A2-C02E20E1E3DE}" type="pres">
      <dgm:prSet presAssocID="{9398D0F1-1EF9-462E-AC0A-DB76BAC551CE}" presName="bgChev" presStyleLbl="node1" presStyleIdx="2" presStyleCnt="3"/>
      <dgm:spPr/>
    </dgm:pt>
    <dgm:pt modelId="{278840B7-4098-4737-96FC-41D02A3B34C9}" type="pres">
      <dgm:prSet presAssocID="{9398D0F1-1EF9-462E-AC0A-DB76BAC551CE}" presName="tx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8DA582-FE37-4935-AA50-75F24116716C}" type="presOf" srcId="{4C926707-BC04-44F4-8069-9ED74E604722}" destId="{4EFE9016-F408-4F6B-856B-5F15813BE1B5}" srcOrd="0" destOrd="0" presId="urn:microsoft.com/office/officeart/2005/8/layout/chevronAccent+Icon"/>
    <dgm:cxn modelId="{0E3856CD-A56B-4793-9327-59C875271B55}" type="presOf" srcId="{8699928D-FB4C-47F8-9EE7-260980D8D0DE}" destId="{7327CAE4-DFC4-4986-B491-5FCB2E355585}" srcOrd="0" destOrd="0" presId="urn:microsoft.com/office/officeart/2005/8/layout/chevronAccent+Icon"/>
    <dgm:cxn modelId="{2EAE0DA6-FBB9-4945-A3D5-891D6D3A14E4}" srcId="{4C926707-BC04-44F4-8069-9ED74E604722}" destId="{8699928D-FB4C-47F8-9EE7-260980D8D0DE}" srcOrd="1" destOrd="0" parTransId="{E35FD3AE-A815-412A-9BDA-D2869547B317}" sibTransId="{28496F43-8682-42A4-AF2C-A821BC003BF4}"/>
    <dgm:cxn modelId="{46AFEFFB-E4EB-4443-97C7-1FF872C6BC85}" type="presOf" srcId="{9398D0F1-1EF9-462E-AC0A-DB76BAC551CE}" destId="{278840B7-4098-4737-96FC-41D02A3B34C9}" srcOrd="0" destOrd="0" presId="urn:microsoft.com/office/officeart/2005/8/layout/chevronAccent+Icon"/>
    <dgm:cxn modelId="{0DA607FF-F397-4878-8435-495AD40530B8}" srcId="{4C926707-BC04-44F4-8069-9ED74E604722}" destId="{9398D0F1-1EF9-462E-AC0A-DB76BAC551CE}" srcOrd="2" destOrd="0" parTransId="{7C3D99F7-C1A2-4D08-AE00-B3D22987D106}" sibTransId="{A12B7772-538B-469B-BA1E-93170DCB2581}"/>
    <dgm:cxn modelId="{E0714963-B6F9-4460-82CE-48924B12806C}" srcId="{4C926707-BC04-44F4-8069-9ED74E604722}" destId="{85EF7756-8B38-4036-982D-A8042518DF01}" srcOrd="0" destOrd="0" parTransId="{462DF925-0030-4FAE-A1E4-52774A2BDBFB}" sibTransId="{2B9F5530-4860-4F83-869E-E4AF5B61FD0F}"/>
    <dgm:cxn modelId="{619976B8-3773-4143-882C-70305674478F}" type="presOf" srcId="{85EF7756-8B38-4036-982D-A8042518DF01}" destId="{D3FAAACD-E1B3-4248-8E15-0DE93C7D024E}" srcOrd="0" destOrd="0" presId="urn:microsoft.com/office/officeart/2005/8/layout/chevronAccent+Icon"/>
    <dgm:cxn modelId="{0760C9DC-7C36-4685-88B5-AE91300A7525}" type="presParOf" srcId="{4EFE9016-F408-4F6B-856B-5F15813BE1B5}" destId="{BBC0BE55-5DB6-44AE-965E-6BAB4E2CE2A7}" srcOrd="0" destOrd="0" presId="urn:microsoft.com/office/officeart/2005/8/layout/chevronAccent+Icon"/>
    <dgm:cxn modelId="{3E57623C-2A01-4EEE-B832-47FB56CE7CC6}" type="presParOf" srcId="{BBC0BE55-5DB6-44AE-965E-6BAB4E2CE2A7}" destId="{BC470BED-9AA6-4E23-88A8-45BB8A8FAA9F}" srcOrd="0" destOrd="0" presId="urn:microsoft.com/office/officeart/2005/8/layout/chevronAccent+Icon"/>
    <dgm:cxn modelId="{513703BD-DFF9-4F58-939F-B0059142C2F2}" type="presParOf" srcId="{BBC0BE55-5DB6-44AE-965E-6BAB4E2CE2A7}" destId="{D3FAAACD-E1B3-4248-8E15-0DE93C7D024E}" srcOrd="1" destOrd="0" presId="urn:microsoft.com/office/officeart/2005/8/layout/chevronAccent+Icon"/>
    <dgm:cxn modelId="{53E2AD71-05B7-475A-9740-2C41F0B50687}" type="presParOf" srcId="{4EFE9016-F408-4F6B-856B-5F15813BE1B5}" destId="{BC8C269C-891F-4BCC-A077-B669E501A6D9}" srcOrd="1" destOrd="0" presId="urn:microsoft.com/office/officeart/2005/8/layout/chevronAccent+Icon"/>
    <dgm:cxn modelId="{2EF7C458-B866-49CA-9558-69FE92D675D5}" type="presParOf" srcId="{4EFE9016-F408-4F6B-856B-5F15813BE1B5}" destId="{319C0C19-3CD0-498A-B174-5BA870A53EDE}" srcOrd="2" destOrd="0" presId="urn:microsoft.com/office/officeart/2005/8/layout/chevronAccent+Icon"/>
    <dgm:cxn modelId="{4112F9E0-51CC-415A-BA74-B0080759FF8A}" type="presParOf" srcId="{319C0C19-3CD0-498A-B174-5BA870A53EDE}" destId="{36903694-4FA0-4C83-8FC7-ADA3046CE8F9}" srcOrd="0" destOrd="0" presId="urn:microsoft.com/office/officeart/2005/8/layout/chevronAccent+Icon"/>
    <dgm:cxn modelId="{42C9037C-85C3-4A73-9919-DFA2ABC97F87}" type="presParOf" srcId="{319C0C19-3CD0-498A-B174-5BA870A53EDE}" destId="{7327CAE4-DFC4-4986-B491-5FCB2E355585}" srcOrd="1" destOrd="0" presId="urn:microsoft.com/office/officeart/2005/8/layout/chevronAccent+Icon"/>
    <dgm:cxn modelId="{7C411B37-EF64-40F7-B3C9-46B50C0F647B}" type="presParOf" srcId="{4EFE9016-F408-4F6B-856B-5F15813BE1B5}" destId="{5A1982CB-239C-4A66-8FF2-238A10A34B91}" srcOrd="3" destOrd="0" presId="urn:microsoft.com/office/officeart/2005/8/layout/chevronAccent+Icon"/>
    <dgm:cxn modelId="{9C6B0911-8789-4014-A488-B010586F9EFA}" type="presParOf" srcId="{4EFE9016-F408-4F6B-856B-5F15813BE1B5}" destId="{8D401219-FA25-4AEC-B403-D58A98C46C4A}" srcOrd="4" destOrd="0" presId="urn:microsoft.com/office/officeart/2005/8/layout/chevronAccent+Icon"/>
    <dgm:cxn modelId="{D80CB7A6-829F-4F3F-9B6F-629AD53BE6C2}" type="presParOf" srcId="{8D401219-FA25-4AEC-B403-D58A98C46C4A}" destId="{E931E923-D953-44A6-88A2-C02E20E1E3DE}" srcOrd="0" destOrd="0" presId="urn:microsoft.com/office/officeart/2005/8/layout/chevronAccent+Icon"/>
    <dgm:cxn modelId="{1CBEEB05-F75B-48CD-A087-5395B6FB6FAC}" type="presParOf" srcId="{8D401219-FA25-4AEC-B403-D58A98C46C4A}" destId="{278840B7-4098-4737-96FC-41D02A3B34C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70BED-9AA6-4E23-88A8-45BB8A8FAA9F}">
      <dsp:nvSpPr>
        <dsp:cNvPr id="0" name=""/>
        <dsp:cNvSpPr/>
      </dsp:nvSpPr>
      <dsp:spPr>
        <a:xfrm>
          <a:off x="961" y="1448903"/>
          <a:ext cx="2416979" cy="932954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AAACD-E1B3-4248-8E15-0DE93C7D024E}">
      <dsp:nvSpPr>
        <dsp:cNvPr id="0" name=""/>
        <dsp:cNvSpPr/>
      </dsp:nvSpPr>
      <dsp:spPr>
        <a:xfrm>
          <a:off x="645489" y="1682142"/>
          <a:ext cx="2041004" cy="932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kern="1200" dirty="0" smtClean="0"/>
            <a:t>РАНЕН НЕОНАТАЛЕН</a:t>
          </a:r>
          <a:endParaRPr lang="en-US" sz="1700" kern="1200" dirty="0"/>
        </a:p>
      </dsp:txBody>
      <dsp:txXfrm>
        <a:off x="672814" y="1709467"/>
        <a:ext cx="1986354" cy="878304"/>
      </dsp:txXfrm>
    </dsp:sp>
    <dsp:sp modelId="{36903694-4FA0-4C83-8FC7-ADA3046CE8F9}">
      <dsp:nvSpPr>
        <dsp:cNvPr id="0" name=""/>
        <dsp:cNvSpPr/>
      </dsp:nvSpPr>
      <dsp:spPr>
        <a:xfrm>
          <a:off x="2761689" y="1448903"/>
          <a:ext cx="2416979" cy="932954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27CAE4-DFC4-4986-B491-5FCB2E355585}">
      <dsp:nvSpPr>
        <dsp:cNvPr id="0" name=""/>
        <dsp:cNvSpPr/>
      </dsp:nvSpPr>
      <dsp:spPr>
        <a:xfrm>
          <a:off x="3406217" y="1682142"/>
          <a:ext cx="2041004" cy="932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kern="1200" dirty="0" smtClean="0"/>
            <a:t>КЪСЕН НЕОНАТАЛЕН</a:t>
          </a:r>
          <a:endParaRPr lang="en-US" sz="1700" kern="1200" dirty="0"/>
        </a:p>
      </dsp:txBody>
      <dsp:txXfrm>
        <a:off x="3433542" y="1709467"/>
        <a:ext cx="1986354" cy="878304"/>
      </dsp:txXfrm>
    </dsp:sp>
    <dsp:sp modelId="{E931E923-D953-44A6-88A2-C02E20E1E3DE}">
      <dsp:nvSpPr>
        <dsp:cNvPr id="0" name=""/>
        <dsp:cNvSpPr/>
      </dsp:nvSpPr>
      <dsp:spPr>
        <a:xfrm>
          <a:off x="5522417" y="1448903"/>
          <a:ext cx="2416979" cy="932954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8840B7-4098-4737-96FC-41D02A3B34C9}">
      <dsp:nvSpPr>
        <dsp:cNvPr id="0" name=""/>
        <dsp:cNvSpPr/>
      </dsp:nvSpPr>
      <dsp:spPr>
        <a:xfrm>
          <a:off x="6166945" y="1682142"/>
          <a:ext cx="2041004" cy="932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kern="1200" dirty="0" smtClean="0"/>
            <a:t>ПОСТНЕОНАТАЛЕН</a:t>
          </a:r>
          <a:endParaRPr lang="en-US" sz="1700" kern="1200" dirty="0"/>
        </a:p>
      </dsp:txBody>
      <dsp:txXfrm>
        <a:off x="6194270" y="1709467"/>
        <a:ext cx="1986354" cy="878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116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5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25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25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BEB99BB-141F-4602-81D2-992ABE61B5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160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E6B634-80BF-4370-8936-E7C5D7309712}" type="datetime1">
              <a:rPr lang="bg-BG" altLang="en-US" smtClean="0"/>
              <a:t>24.8.2020 г.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85AAE-8EEF-4C9F-934B-EAB865FBD42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03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5974FA-E42A-4652-A26F-FD90A02FE93B}" type="datetime1">
              <a:rPr lang="bg-BG" altLang="en-US" smtClean="0"/>
              <a:t>24.8.2020 г.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ADD3F-BFBC-43DC-9FDB-73AE6D2E8E8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604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1548A2-FBF1-480C-AD9C-0201272BEE9A}" type="datetime1">
              <a:rPr lang="bg-BG" altLang="en-US" smtClean="0"/>
              <a:t>24.8.2020 г.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DD0FAD-1C47-413B-BC85-82B6C52E24C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17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B65AC4-FA1B-4758-A939-9479F4B4F0C2}" type="datetime1">
              <a:rPr lang="bg-BG" altLang="en-US" smtClean="0"/>
              <a:t>24.8.2020 г.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DFB53-1AD7-4F0A-A761-57801D23F7E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79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FE4D30-4AC9-4CDA-BB65-9A694A91146B}" type="datetime1">
              <a:rPr lang="bg-BG" altLang="en-US" smtClean="0"/>
              <a:t>24.8.2020 г.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10C58-8371-49C3-91F1-DB9BA8FE14A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97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8B7022-5D0A-418C-9447-D71C56714893}" type="datetime1">
              <a:rPr lang="bg-BG" altLang="en-US" smtClean="0"/>
              <a:t>24.8.2020 г.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05E62-D273-4A15-9590-1EA0ABA2128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36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5CE95-1FA9-4EDF-BD04-F82DFB0B5B38}" type="datetime1">
              <a:rPr lang="bg-BG" altLang="en-US" smtClean="0"/>
              <a:t>24.8.2020 г.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AD0FC-DBA9-44DF-8B33-8A5E3BF184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48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7DFF78-9EAE-44C0-BAFA-E28AB7F7617B}" type="datetime1">
              <a:rPr lang="bg-BG" altLang="en-US" smtClean="0"/>
              <a:t>24.8.2020 г.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8F6A3-DEEC-42D7-823C-5CD3C5F6478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30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3C6F27-4E16-44C1-A778-066806CD89D9}" type="datetime1">
              <a:rPr lang="bg-BG" altLang="en-US" smtClean="0"/>
              <a:t>24.8.2020 г.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E39D05-1CAB-41C0-918B-86758F29A23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03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C20E29D-08D3-44A5-9D2E-2F52EEDF5BAC}" type="datetime1">
              <a:rPr lang="bg-BG" altLang="en-US" smtClean="0"/>
              <a:t>24.8.2020 г.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016D48C-1354-467C-B88B-03FC20C8C2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2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92A6EE-5BE3-4607-BFBC-1296F73B9B8B}" type="datetime1">
              <a:rPr lang="bg-BG" altLang="en-US" smtClean="0"/>
              <a:t>24.8.2020 г.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486C1-207B-4900-8635-A3A4C2962D8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913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73AFF84-FF3C-4FF1-B71A-54DF6A06AF39}" type="datetime1">
              <a:rPr lang="bg-BG" altLang="en-US" smtClean="0"/>
              <a:t>24.8.2020 г.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52B227B-B78F-4F96-89A9-3804ADFFA6B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84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лавие 1"/>
          <p:cNvSpPr txBox="1">
            <a:spLocks/>
          </p:cNvSpPr>
          <p:nvPr/>
        </p:nvSpPr>
        <p:spPr>
          <a:xfrm>
            <a:off x="1562100" y="2793086"/>
            <a:ext cx="6019800" cy="20760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bg-BG" sz="4000" b="1" dirty="0" smtClean="0"/>
              <a:t>МЕДИКО-СОЦИАЛНИ АСПЕКТИ НА ДЕТСКАТА СМЪРТНОСТ</a:t>
            </a:r>
            <a:endParaRPr lang="bg-BG" sz="40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2195736" y="1041400"/>
            <a:ext cx="5086350" cy="0"/>
          </a:xfrm>
          <a:prstGeom prst="line">
            <a:avLst/>
          </a:prstGeom>
          <a:noFill/>
          <a:ln w="158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bg-BG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6"/>
          <p:cNvGraphicFramePr>
            <a:graphicFrameLocks noChangeAspect="1"/>
          </p:cNvGraphicFramePr>
          <p:nvPr>
            <p:extLst/>
          </p:nvPr>
        </p:nvGraphicFramePr>
        <p:xfrm>
          <a:off x="539480" y="410369"/>
          <a:ext cx="86042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r:id="rId3" imgW="4785480" imgH="4894560" progId="CorelDRAW.Graphic.10">
                  <p:embed/>
                </p:oleObj>
              </mc:Choice>
              <mc:Fallback>
                <p:oleObj r:id="rId3" imgW="4785480" imgH="4894560" progId="CorelDRAW.Graphic.10">
                  <p:embed/>
                  <p:pic>
                    <p:nvPicPr>
                      <p:cNvPr id="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80" y="410369"/>
                        <a:ext cx="860425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71438" y="2649022"/>
            <a:ext cx="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bg-BG" altLang="bg-BG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71438" y="2649538"/>
            <a:ext cx="9144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bg-BG" altLang="bg-BG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90697" y="282575"/>
            <a:ext cx="914400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bg-BG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 УНИВЕРСИТЕТ-ПЛЕВЕН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bg-BG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ФАКУЛТЕТ ОБЩЕСТВЕНО ЗДРАВЕ</a:t>
            </a:r>
            <a:endParaRPr lang="bg-BG" alt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bg-BG" alt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КАТЕДРА „ОБЩЕСТВЕНОЗДРАВНИ  НАУКИ“</a:t>
            </a:r>
            <a:r>
              <a:rPr lang="en-US" alt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alt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408908" y="1897668"/>
            <a:ext cx="23261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bg-BG" altLang="bg-BG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№</a:t>
            </a:r>
            <a:r>
              <a:rPr lang="bg-BG" alt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bg-BG" altLang="bg-BG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4379118" y="5733256"/>
            <a:ext cx="43481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bg-BG" altLang="bg-BG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Проф. д-р Силвия Янкуловска, дмн</a:t>
            </a:r>
          </a:p>
        </p:txBody>
      </p:sp>
    </p:spTree>
    <p:extLst>
      <p:ext uri="{BB962C8B-B14F-4D97-AF65-F5344CB8AC3E}">
        <p14:creationId xmlns:p14="http://schemas.microsoft.com/office/powerpoint/2010/main" val="888747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959475"/>
          </a:xfrm>
          <a:solidFill>
            <a:srgbClr val="FFFFCC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bg-BG" altLang="en-US" sz="4000" b="1" i="1" u="sng" dirty="0" err="1">
                <a:solidFill>
                  <a:srgbClr val="990000"/>
                </a:solidFill>
              </a:rPr>
              <a:t>Неонатален</a:t>
            </a:r>
            <a:r>
              <a:rPr lang="bg-BG" altLang="en-US" sz="4000" b="1" i="1" u="sng" dirty="0">
                <a:solidFill>
                  <a:srgbClr val="990000"/>
                </a:solidFill>
              </a:rPr>
              <a:t> период</a:t>
            </a:r>
            <a:r>
              <a:rPr lang="bg-BG" altLang="en-US" sz="4000" b="1" i="1" dirty="0"/>
              <a:t> </a:t>
            </a:r>
            <a:r>
              <a:rPr lang="bg-BG" altLang="en-US" sz="4000" b="1" i="1" dirty="0">
                <a:solidFill>
                  <a:srgbClr val="000000"/>
                </a:solidFill>
              </a:rPr>
              <a:t>–</a:t>
            </a:r>
            <a:r>
              <a:rPr lang="bg-BG" altLang="en-US" sz="4000" b="1" dirty="0">
                <a:solidFill>
                  <a:srgbClr val="000000"/>
                </a:solidFill>
              </a:rPr>
              <a:t> </a:t>
            </a:r>
            <a:br>
              <a:rPr lang="bg-BG" altLang="en-US" sz="4000" b="1" dirty="0">
                <a:solidFill>
                  <a:srgbClr val="000000"/>
                </a:solidFill>
              </a:rPr>
            </a:br>
            <a:r>
              <a:rPr lang="bg-BG" altLang="en-US" sz="4000" b="1" dirty="0">
                <a:solidFill>
                  <a:srgbClr val="000000"/>
                </a:solidFill>
              </a:rPr>
              <a:t>от раждането до 28-я ден:</a:t>
            </a:r>
            <a:r>
              <a:rPr lang="bg-BG" altLang="en-US" sz="4000" b="1" i="1" dirty="0"/>
              <a:t/>
            </a:r>
            <a:br>
              <a:rPr lang="bg-BG" altLang="en-US" sz="4000" b="1" i="1" dirty="0"/>
            </a:br>
            <a:r>
              <a:rPr lang="bg-BG" altLang="en-US" sz="4000" b="1" i="1" dirty="0">
                <a:solidFill>
                  <a:srgbClr val="990000"/>
                </a:solidFill>
              </a:rPr>
              <a:t>- ранен </a:t>
            </a:r>
            <a:r>
              <a:rPr lang="bg-BG" altLang="en-US" sz="4000" b="1" i="1" dirty="0" err="1">
                <a:solidFill>
                  <a:srgbClr val="990000"/>
                </a:solidFill>
              </a:rPr>
              <a:t>неонатален</a:t>
            </a:r>
            <a:r>
              <a:rPr lang="bg-BG" altLang="en-US" sz="4000" b="1" i="1" dirty="0">
                <a:solidFill>
                  <a:srgbClr val="990000"/>
                </a:solidFill>
              </a:rPr>
              <a:t> </a:t>
            </a:r>
            <a:br>
              <a:rPr lang="bg-BG" altLang="en-US" sz="4000" b="1" i="1" dirty="0">
                <a:solidFill>
                  <a:srgbClr val="990000"/>
                </a:solidFill>
              </a:rPr>
            </a:br>
            <a:r>
              <a:rPr lang="bg-BG" altLang="en-US" sz="4000" b="1" dirty="0">
                <a:solidFill>
                  <a:srgbClr val="000000"/>
                </a:solidFill>
              </a:rPr>
              <a:t>(от 0-я до 6-я </a:t>
            </a:r>
            <a:r>
              <a:rPr lang="bg-BG" altLang="en-US" sz="4000" b="1" dirty="0" smtClean="0">
                <a:solidFill>
                  <a:srgbClr val="000000"/>
                </a:solidFill>
              </a:rPr>
              <a:t>ден включително) </a:t>
            </a:r>
            <a:r>
              <a:rPr lang="bg-BG" altLang="en-US" sz="4000" b="1" i="1" dirty="0">
                <a:solidFill>
                  <a:srgbClr val="000000"/>
                </a:solidFill>
              </a:rPr>
              <a:t/>
            </a:r>
            <a:br>
              <a:rPr lang="bg-BG" altLang="en-US" sz="4000" b="1" i="1" dirty="0">
                <a:solidFill>
                  <a:srgbClr val="000000"/>
                </a:solidFill>
              </a:rPr>
            </a:br>
            <a:r>
              <a:rPr lang="bg-BG" altLang="en-US" sz="4000" b="1" i="1" dirty="0">
                <a:solidFill>
                  <a:srgbClr val="990000"/>
                </a:solidFill>
              </a:rPr>
              <a:t>- късен </a:t>
            </a:r>
            <a:r>
              <a:rPr lang="bg-BG" altLang="en-US" sz="4000" b="1" i="1" dirty="0" err="1">
                <a:solidFill>
                  <a:srgbClr val="990000"/>
                </a:solidFill>
              </a:rPr>
              <a:t>неонатален</a:t>
            </a:r>
            <a:r>
              <a:rPr lang="bg-BG" altLang="en-US" sz="4000" b="1" i="1" dirty="0">
                <a:solidFill>
                  <a:srgbClr val="990000"/>
                </a:solidFill>
              </a:rPr>
              <a:t> </a:t>
            </a:r>
            <a:br>
              <a:rPr lang="bg-BG" altLang="en-US" sz="4000" b="1" i="1" dirty="0">
                <a:solidFill>
                  <a:srgbClr val="990000"/>
                </a:solidFill>
              </a:rPr>
            </a:br>
            <a:r>
              <a:rPr lang="bg-BG" altLang="en-US" sz="4000" b="1" dirty="0">
                <a:solidFill>
                  <a:srgbClr val="000000"/>
                </a:solidFill>
              </a:rPr>
              <a:t>(от 7-я до 28-я)</a:t>
            </a:r>
            <a:br>
              <a:rPr lang="bg-BG" altLang="en-US" sz="4000" b="1" dirty="0">
                <a:solidFill>
                  <a:srgbClr val="000000"/>
                </a:solidFill>
              </a:rPr>
            </a:br>
            <a:r>
              <a:rPr lang="bg-BG" altLang="en-US" sz="4000" b="1" dirty="0">
                <a:solidFill>
                  <a:srgbClr val="000000"/>
                </a:solidFill>
              </a:rPr>
              <a:t/>
            </a:r>
            <a:br>
              <a:rPr lang="bg-BG" altLang="en-US" sz="4000" b="1" dirty="0">
                <a:solidFill>
                  <a:srgbClr val="000000"/>
                </a:solidFill>
              </a:rPr>
            </a:br>
            <a:r>
              <a:rPr lang="bg-BG" altLang="en-US" sz="4000" b="1" i="1" u="sng" dirty="0" err="1">
                <a:solidFill>
                  <a:srgbClr val="990000"/>
                </a:solidFill>
              </a:rPr>
              <a:t>Постнеонатален</a:t>
            </a:r>
            <a:r>
              <a:rPr lang="bg-BG" altLang="en-US" sz="4000" b="1" i="1" u="sng" dirty="0">
                <a:solidFill>
                  <a:srgbClr val="990000"/>
                </a:solidFill>
              </a:rPr>
              <a:t> период</a:t>
            </a:r>
            <a:r>
              <a:rPr lang="bg-BG" altLang="en-US" sz="4000" b="1" i="1" dirty="0">
                <a:solidFill>
                  <a:srgbClr val="990000"/>
                </a:solidFill>
              </a:rPr>
              <a:t> -</a:t>
            </a:r>
            <a:r>
              <a:rPr lang="bg-BG" altLang="en-US" sz="4000" b="1" i="1" dirty="0"/>
              <a:t> </a:t>
            </a:r>
            <a:r>
              <a:rPr lang="bg-BG" altLang="en-US" sz="4000" dirty="0">
                <a:solidFill>
                  <a:srgbClr val="000000"/>
                </a:solidFill>
              </a:rPr>
              <a:t>от 29-я ден до 1 година.</a:t>
            </a:r>
            <a:r>
              <a:rPr lang="bg-BG" altLang="en-US" sz="4000" b="1" i="1" u="sng" dirty="0">
                <a:solidFill>
                  <a:srgbClr val="000000"/>
                </a:solidFill>
              </a:rPr>
              <a:t/>
            </a:r>
            <a:br>
              <a:rPr lang="bg-BG" altLang="en-US" sz="4000" b="1" i="1" u="sng" dirty="0">
                <a:solidFill>
                  <a:srgbClr val="000000"/>
                </a:solidFill>
              </a:rPr>
            </a:br>
            <a:endParaRPr lang="en-US" altLang="en-US" sz="4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798638"/>
            <a:ext cx="8229600" cy="4446587"/>
          </a:xfrm>
          <a:solidFill>
            <a:srgbClr val="FFFFCC"/>
          </a:solidFill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bg-BG" altLang="en-US" sz="3600" b="1" dirty="0">
                <a:solidFill>
                  <a:srgbClr val="000000"/>
                </a:solidFill>
              </a:rPr>
              <a:t>Съответно на тази периодизация:</a:t>
            </a:r>
            <a:br>
              <a:rPr lang="bg-BG" altLang="en-US" sz="3600" b="1" dirty="0">
                <a:solidFill>
                  <a:srgbClr val="000000"/>
                </a:solidFill>
              </a:rPr>
            </a:br>
            <a:r>
              <a:rPr lang="bg-BG" altLang="en-US" sz="3600" b="1" i="1" dirty="0">
                <a:solidFill>
                  <a:srgbClr val="990000"/>
                </a:solidFill>
              </a:rPr>
              <a:t>- </a:t>
            </a:r>
            <a:r>
              <a:rPr lang="bg-BG" altLang="en-US" sz="3600" b="1" i="1" dirty="0" err="1">
                <a:solidFill>
                  <a:srgbClr val="990000"/>
                </a:solidFill>
              </a:rPr>
              <a:t>Неонатална</a:t>
            </a:r>
            <a:r>
              <a:rPr lang="bg-BG" altLang="en-US" sz="3600" b="1" i="1" dirty="0">
                <a:solidFill>
                  <a:srgbClr val="990000"/>
                </a:solidFill>
              </a:rPr>
              <a:t> смъртност</a:t>
            </a:r>
            <a:r>
              <a:rPr lang="bg-BG" altLang="en-US" sz="3600" dirty="0">
                <a:solidFill>
                  <a:srgbClr val="990000"/>
                </a:solidFill>
              </a:rPr>
              <a:t> </a:t>
            </a:r>
            <a:r>
              <a:rPr lang="bg-BG" altLang="en-US" sz="3600" b="1" i="1" dirty="0">
                <a:solidFill>
                  <a:srgbClr val="990000"/>
                </a:solidFill>
              </a:rPr>
              <a:t/>
            </a:r>
            <a:br>
              <a:rPr lang="bg-BG" altLang="en-US" sz="3600" b="1" i="1" dirty="0">
                <a:solidFill>
                  <a:srgbClr val="990000"/>
                </a:solidFill>
              </a:rPr>
            </a:br>
            <a:r>
              <a:rPr lang="bg-BG" altLang="en-US" sz="4000" b="1" i="1" dirty="0">
                <a:solidFill>
                  <a:srgbClr val="990000"/>
                </a:solidFill>
              </a:rPr>
              <a:t>- </a:t>
            </a:r>
            <a:r>
              <a:rPr lang="bg-BG" altLang="en-US" sz="3600" b="1" i="1" dirty="0">
                <a:solidFill>
                  <a:srgbClr val="990000"/>
                </a:solidFill>
              </a:rPr>
              <a:t>Ранна </a:t>
            </a:r>
            <a:r>
              <a:rPr lang="bg-BG" altLang="en-US" sz="3600" b="1" i="1" dirty="0" err="1">
                <a:solidFill>
                  <a:srgbClr val="990000"/>
                </a:solidFill>
              </a:rPr>
              <a:t>неонатална</a:t>
            </a:r>
            <a:r>
              <a:rPr lang="bg-BG" altLang="en-US" sz="3600" b="1" i="1" dirty="0">
                <a:solidFill>
                  <a:srgbClr val="990000"/>
                </a:solidFill>
              </a:rPr>
              <a:t> смъртност</a:t>
            </a:r>
            <a:r>
              <a:rPr lang="bg-BG" altLang="en-US" sz="3600" dirty="0">
                <a:solidFill>
                  <a:srgbClr val="990000"/>
                </a:solidFill>
              </a:rPr>
              <a:t> </a:t>
            </a:r>
            <a:r>
              <a:rPr lang="bg-BG" altLang="en-US" sz="3600" b="1" i="1" dirty="0">
                <a:solidFill>
                  <a:srgbClr val="990000"/>
                </a:solidFill>
              </a:rPr>
              <a:t/>
            </a:r>
            <a:br>
              <a:rPr lang="bg-BG" altLang="en-US" sz="3600" b="1" i="1" dirty="0">
                <a:solidFill>
                  <a:srgbClr val="990000"/>
                </a:solidFill>
              </a:rPr>
            </a:br>
            <a:r>
              <a:rPr lang="bg-BG" altLang="en-US" sz="3600" b="1" i="1" dirty="0">
                <a:solidFill>
                  <a:srgbClr val="990000"/>
                </a:solidFill>
              </a:rPr>
              <a:t>- Късна </a:t>
            </a:r>
            <a:r>
              <a:rPr lang="bg-BG" altLang="en-US" sz="3600" b="1" i="1" dirty="0" err="1">
                <a:solidFill>
                  <a:srgbClr val="990000"/>
                </a:solidFill>
              </a:rPr>
              <a:t>неонатална</a:t>
            </a:r>
            <a:r>
              <a:rPr lang="bg-BG" altLang="en-US" sz="3600" b="1" i="1" dirty="0">
                <a:solidFill>
                  <a:srgbClr val="990000"/>
                </a:solidFill>
              </a:rPr>
              <a:t> смъртност</a:t>
            </a:r>
            <a:r>
              <a:rPr lang="bg-BG" altLang="en-US" sz="3600" dirty="0">
                <a:solidFill>
                  <a:srgbClr val="990000"/>
                </a:solidFill>
              </a:rPr>
              <a:t>.</a:t>
            </a:r>
            <a:r>
              <a:rPr lang="bg-BG" altLang="en-US" sz="3600" b="1" i="1" dirty="0">
                <a:solidFill>
                  <a:srgbClr val="990000"/>
                </a:solidFill>
              </a:rPr>
              <a:t/>
            </a:r>
            <a:br>
              <a:rPr lang="bg-BG" altLang="en-US" sz="3600" b="1" i="1" dirty="0">
                <a:solidFill>
                  <a:srgbClr val="990000"/>
                </a:solidFill>
              </a:rPr>
            </a:br>
            <a:r>
              <a:rPr lang="bg-BG" altLang="en-US" sz="3600" b="1" i="1" dirty="0">
                <a:solidFill>
                  <a:srgbClr val="990000"/>
                </a:solidFill>
              </a:rPr>
              <a:t>-  </a:t>
            </a:r>
            <a:r>
              <a:rPr lang="bg-BG" altLang="en-US" sz="3600" b="1" i="1" dirty="0" err="1">
                <a:solidFill>
                  <a:srgbClr val="990000"/>
                </a:solidFill>
              </a:rPr>
              <a:t>Постнеонатална</a:t>
            </a:r>
            <a:r>
              <a:rPr lang="bg-BG" altLang="en-US" sz="3600" b="1" i="1" dirty="0">
                <a:solidFill>
                  <a:srgbClr val="990000"/>
                </a:solidFill>
              </a:rPr>
              <a:t> смъртност</a:t>
            </a:r>
            <a:r>
              <a:rPr lang="bg-BG" altLang="en-US" sz="4000" dirty="0"/>
              <a:t> </a:t>
            </a:r>
            <a:endParaRPr lang="en-US" alt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bg-BG" altLang="en-US" sz="4000" b="1" dirty="0">
                <a:solidFill>
                  <a:srgbClr val="C00000"/>
                </a:solidFill>
              </a:rPr>
              <a:t>Изчисляване на възрастово-специфичните показатели за детска смъртност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764704"/>
            <a:ext cx="7543800" cy="756633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838200" indent="-838200" eaLnBrk="1" hangingPunct="1">
              <a:lnSpc>
                <a:spcPct val="110000"/>
              </a:lnSpc>
            </a:pPr>
            <a:r>
              <a:rPr lang="bg-BG" altLang="en-US" sz="3600" b="1" i="1" u="sng" dirty="0" err="1" smtClean="0">
                <a:solidFill>
                  <a:srgbClr val="990000"/>
                </a:solidFill>
              </a:rPr>
              <a:t>Неонатална</a:t>
            </a:r>
            <a:r>
              <a:rPr lang="bg-BG" altLang="en-US" sz="3600" b="1" i="1" u="sng" dirty="0" smtClean="0">
                <a:solidFill>
                  <a:srgbClr val="990000"/>
                </a:solidFill>
              </a:rPr>
              <a:t> детска смъртност</a:t>
            </a:r>
            <a:r>
              <a:rPr lang="bg-BG" altLang="en-US" sz="3600" dirty="0" smtClean="0"/>
              <a:t> </a:t>
            </a:r>
            <a:endParaRPr lang="en-US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3903" y="4217391"/>
                <a:ext cx="8396529" cy="619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b="0" i="1" smtClean="0">
                          <a:latin typeface="Cambria Math" panose="02040503050406030204" pitchFamily="18" charset="0"/>
                        </a:rPr>
                        <m:t>НЕОНАТАЛНА ДЕТСКА СМЪРТНОСТ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БРОЙ ПОЧИНАЛИ ДЕЦА ОТ 0 ДО 28 ДЕН.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ОБЩ БРОЙ ЖИВОРОДЕНИ</m:t>
                          </m:r>
                        </m:den>
                      </m:f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3" y="4217391"/>
                <a:ext cx="8396529" cy="6197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02522" y="4345359"/>
            <a:ext cx="805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Х 1000</a:t>
            </a:r>
            <a:endParaRPr lang="bg-BG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46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764704"/>
            <a:ext cx="7543800" cy="756633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838200" indent="-838200" eaLnBrk="1" hangingPunct="1">
              <a:lnSpc>
                <a:spcPct val="110000"/>
              </a:lnSpc>
            </a:pPr>
            <a:r>
              <a:rPr lang="bg-BG" altLang="en-US" sz="3600" b="1" i="1" u="sng" dirty="0" smtClean="0">
                <a:solidFill>
                  <a:srgbClr val="990000"/>
                </a:solidFill>
              </a:rPr>
              <a:t>Ранна </a:t>
            </a:r>
            <a:r>
              <a:rPr lang="bg-BG" altLang="en-US" sz="3600" b="1" i="1" u="sng" dirty="0" err="1" smtClean="0">
                <a:solidFill>
                  <a:srgbClr val="990000"/>
                </a:solidFill>
              </a:rPr>
              <a:t>неонатална</a:t>
            </a:r>
            <a:r>
              <a:rPr lang="bg-BG" altLang="en-US" sz="3600" b="1" i="1" u="sng" dirty="0" smtClean="0">
                <a:solidFill>
                  <a:srgbClr val="990000"/>
                </a:solidFill>
              </a:rPr>
              <a:t> детска смъртност</a:t>
            </a:r>
            <a:r>
              <a:rPr lang="bg-BG" altLang="en-US" sz="3600" dirty="0" smtClean="0"/>
              <a:t> </a:t>
            </a:r>
            <a:endParaRPr lang="en-US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49264" y="4217391"/>
                <a:ext cx="7112525" cy="619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i="1" smtClean="0">
                          <a:latin typeface="Cambria Math" panose="02040503050406030204" pitchFamily="18" charset="0"/>
                        </a:rPr>
                        <m:t>Р</m:t>
                      </m:r>
                      <m:r>
                        <a:rPr lang="bg-BG" b="0" i="1" smtClean="0">
                          <a:latin typeface="Cambria Math" panose="02040503050406030204" pitchFamily="18" charset="0"/>
                        </a:rPr>
                        <m:t>АННА НЕОНАТАЛНА ДС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БРОЙ ПОЧИНАЛИ ДЕЦА ОТ 0 ДО 7 ДЕН.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ОБЩ БРОЙ ЖИВОРОДЕНИ</m:t>
                          </m:r>
                        </m:den>
                      </m:f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64" y="4217391"/>
                <a:ext cx="7112525" cy="6197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812360" y="4345359"/>
            <a:ext cx="805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Х 1000</a:t>
            </a:r>
            <a:endParaRPr lang="bg-BG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96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764704"/>
            <a:ext cx="7543800" cy="756633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838200" indent="-838200" eaLnBrk="1" hangingPunct="1">
              <a:lnSpc>
                <a:spcPct val="110000"/>
              </a:lnSpc>
            </a:pPr>
            <a:r>
              <a:rPr lang="bg-BG" altLang="en-US" sz="3600" b="1" i="1" u="sng" dirty="0" smtClean="0">
                <a:solidFill>
                  <a:srgbClr val="990000"/>
                </a:solidFill>
              </a:rPr>
              <a:t>Късна </a:t>
            </a:r>
            <a:r>
              <a:rPr lang="bg-BG" altLang="en-US" sz="3600" b="1" i="1" u="sng" dirty="0" err="1" smtClean="0">
                <a:solidFill>
                  <a:srgbClr val="990000"/>
                </a:solidFill>
              </a:rPr>
              <a:t>неонатална</a:t>
            </a:r>
            <a:r>
              <a:rPr lang="bg-BG" altLang="en-US" sz="3600" b="1" i="1" u="sng" dirty="0" smtClean="0">
                <a:solidFill>
                  <a:srgbClr val="990000"/>
                </a:solidFill>
              </a:rPr>
              <a:t> детска смъртност</a:t>
            </a:r>
            <a:r>
              <a:rPr lang="bg-BG" altLang="en-US" sz="3600" dirty="0" smtClean="0"/>
              <a:t> </a:t>
            </a:r>
            <a:endParaRPr lang="en-US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2560" y="4217391"/>
                <a:ext cx="7865936" cy="619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i="1" smtClean="0">
                          <a:latin typeface="Cambria Math" panose="02040503050406030204" pitchFamily="18" charset="0"/>
                        </a:rPr>
                        <m:t>К</m:t>
                      </m:r>
                      <m:r>
                        <a:rPr lang="bg-BG" b="0" i="1" smtClean="0">
                          <a:latin typeface="Cambria Math" panose="02040503050406030204" pitchFamily="18" charset="0"/>
                        </a:rPr>
                        <m:t>ЪСНА НЕОНАТАЛНА ДС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БРОЙ ПОЧИНАЛИ ДЕЦА ОТ 7 ДО 28 ДЕН.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ОБЩ БРОЙ ЖИВОРОДЕНИ, ПРЕЖИВЕЛИ 7 ДЕН</m:t>
                          </m:r>
                        </m:den>
                      </m:f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60" y="4217391"/>
                <a:ext cx="7865936" cy="6197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086498" y="4345359"/>
            <a:ext cx="805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Х 1000</a:t>
            </a:r>
            <a:endParaRPr lang="bg-BG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467544" y="5229200"/>
            <a:ext cx="7975848" cy="1008112"/>
          </a:xfrm>
          <a:prstGeom prst="wedgeEllipseCallout">
            <a:avLst>
              <a:gd name="adj1" fmla="val 25605"/>
              <a:gd name="adj2" fmla="val -8672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БРОЙ ЖИВОРОДЕНИ – ПОЧИНАЛИ ДЕЦА ДО 7 ДЕН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6899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764704"/>
            <a:ext cx="7543800" cy="756633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838200" indent="-838200" eaLnBrk="1" hangingPunct="1">
              <a:lnSpc>
                <a:spcPct val="110000"/>
              </a:lnSpc>
            </a:pPr>
            <a:r>
              <a:rPr lang="bg-BG" altLang="en-US" sz="3600" b="1" i="1" u="sng" dirty="0" err="1" smtClean="0">
                <a:solidFill>
                  <a:srgbClr val="990000"/>
                </a:solidFill>
              </a:rPr>
              <a:t>Постнеонатална</a:t>
            </a:r>
            <a:r>
              <a:rPr lang="bg-BG" altLang="en-US" sz="3600" b="1" i="1" u="sng" dirty="0" smtClean="0">
                <a:solidFill>
                  <a:srgbClr val="990000"/>
                </a:solidFill>
              </a:rPr>
              <a:t> детска смъртност</a:t>
            </a:r>
            <a:r>
              <a:rPr lang="bg-BG" altLang="en-US" sz="3600" dirty="0" smtClean="0"/>
              <a:t> </a:t>
            </a:r>
            <a:endParaRPr lang="en-US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1490" y="4217391"/>
                <a:ext cx="7728078" cy="619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i="1" smtClean="0">
                          <a:latin typeface="Cambria Math" panose="02040503050406030204" pitchFamily="18" charset="0"/>
                        </a:rPr>
                        <m:t>П</m:t>
                      </m:r>
                      <m:r>
                        <a:rPr lang="bg-BG" b="0" i="1" smtClean="0">
                          <a:latin typeface="Cambria Math" panose="02040503050406030204" pitchFamily="18" charset="0"/>
                        </a:rPr>
                        <m:t>ОСТНЕОНАТАЛНА ДС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БРОЙ ПОЧИНАЛИ ДЕЦА ОТ 28 ДЕН ДО 1 Г.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ОБЩ БРОЙ ЖИВОРОДЕНИ, ПРЕЖИВЕЛИ 28 ДЕН</m:t>
                          </m:r>
                        </m:den>
                      </m:f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90" y="4217391"/>
                <a:ext cx="7728078" cy="6197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086498" y="4345359"/>
            <a:ext cx="805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Х 1000</a:t>
            </a:r>
            <a:endParaRPr lang="bg-BG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467544" y="5229200"/>
            <a:ext cx="8219256" cy="1008112"/>
          </a:xfrm>
          <a:prstGeom prst="wedgeEllipseCallout">
            <a:avLst>
              <a:gd name="adj1" fmla="val 25605"/>
              <a:gd name="adj2" fmla="val -8672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БРОЙ ЖИВОРОДЕНИ – ПОЧИНАЛИ ДЕЦА ДО 28 ДЕН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945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bg-BG" altLang="en-US" sz="4000" b="1" i="1" dirty="0" smtClean="0">
                <a:solidFill>
                  <a:srgbClr val="C00000"/>
                </a:solidFill>
              </a:rPr>
              <a:t>3. Специфични коефициенти </a:t>
            </a:r>
            <a:r>
              <a:rPr lang="bg-BG" altLang="en-US" sz="4000" b="1" i="1" dirty="0">
                <a:solidFill>
                  <a:srgbClr val="C00000"/>
                </a:solidFill>
              </a:rPr>
              <a:t>за детска </a:t>
            </a:r>
            <a:r>
              <a:rPr lang="bg-BG" altLang="en-US" sz="4000" b="1" i="1" dirty="0" smtClean="0">
                <a:solidFill>
                  <a:srgbClr val="C00000"/>
                </a:solidFill>
              </a:rPr>
              <a:t>смъртност по причини</a:t>
            </a:r>
            <a:endParaRPr lang="bg-BG" altLang="en-US" sz="4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15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9761" y="2420888"/>
                <a:ext cx="8005397" cy="619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b="0" i="1" smtClean="0">
                          <a:latin typeface="Cambria Math" panose="02040503050406030204" pitchFamily="18" charset="0"/>
                        </a:rPr>
                        <m:t>ДС ПО ПРИЧИНИ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БРОЙ ПОЧИНАЛИ ДЕЦА ДО 1 Г.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 ОТ ДАДЕНА ПРИЧИНА</m:t>
                          </m:r>
                        </m:num>
                        <m:den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ОБЩ БРОЙ ЖИВОРОДЕНИ</m:t>
                          </m:r>
                        </m:den>
                      </m:f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61" y="2420888"/>
                <a:ext cx="8005397" cy="6197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071750" y="2561471"/>
            <a:ext cx="805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Х 1000</a:t>
            </a:r>
            <a:endParaRPr lang="bg-BG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400" dirty="0" smtClean="0"/>
              <a:t>Специфичен интензивен показател за ДС по причини</a:t>
            </a:r>
            <a:endParaRPr lang="bg-BG" sz="4400" dirty="0"/>
          </a:p>
        </p:txBody>
      </p:sp>
    </p:spTree>
    <p:extLst>
      <p:ext uri="{BB962C8B-B14F-4D97-AF65-F5344CB8AC3E}">
        <p14:creationId xmlns:p14="http://schemas.microsoft.com/office/powerpoint/2010/main" val="303376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404664"/>
            <a:ext cx="7543800" cy="1184144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20000"/>
              </a:lnSpc>
            </a:pPr>
            <a:r>
              <a:rPr lang="bg-BG" alt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Други </a:t>
            </a:r>
            <a:r>
              <a:rPr lang="bg-BG" alt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специфични показатели за детска </a:t>
            </a:r>
            <a:r>
              <a:rPr lang="bg-BG" alt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смъртност</a:t>
            </a:r>
            <a:endParaRPr lang="en-US" altLang="en-US" sz="3600" b="1" i="1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348880"/>
            <a:ext cx="7543800" cy="2016224"/>
          </a:xfrm>
        </p:spPr>
        <p:txBody>
          <a:bodyPr>
            <a:noAutofit/>
          </a:bodyPr>
          <a:lstStyle/>
          <a:p>
            <a:r>
              <a:rPr lang="bg-BG" altLang="en-US" b="1" i="1" dirty="0" smtClean="0">
                <a:solidFill>
                  <a:srgbClr val="000000"/>
                </a:solidFill>
              </a:rPr>
              <a:t>- по </a:t>
            </a:r>
            <a:r>
              <a:rPr lang="bg-BG" altLang="en-US" b="1" i="1" dirty="0">
                <a:solidFill>
                  <a:srgbClr val="000000"/>
                </a:solidFill>
              </a:rPr>
              <a:t>местоживеене</a:t>
            </a:r>
            <a:r>
              <a:rPr lang="bg-BG" altLang="en-US" dirty="0">
                <a:solidFill>
                  <a:srgbClr val="000000"/>
                </a:solidFill>
              </a:rPr>
              <a:t>;</a:t>
            </a:r>
            <a:r>
              <a:rPr lang="bg-BG" altLang="en-US" b="1" i="1" dirty="0">
                <a:solidFill>
                  <a:srgbClr val="000000"/>
                </a:solidFill>
              </a:rPr>
              <a:t/>
            </a:r>
            <a:br>
              <a:rPr lang="bg-BG" altLang="en-US" b="1" i="1" dirty="0">
                <a:solidFill>
                  <a:srgbClr val="000000"/>
                </a:solidFill>
              </a:rPr>
            </a:br>
            <a:r>
              <a:rPr lang="bg-BG" altLang="en-US" b="1" i="1" dirty="0">
                <a:solidFill>
                  <a:srgbClr val="000000"/>
                </a:solidFill>
              </a:rPr>
              <a:t>- по пол</a:t>
            </a:r>
            <a:r>
              <a:rPr lang="bg-BG" altLang="en-US" dirty="0">
                <a:solidFill>
                  <a:srgbClr val="000000"/>
                </a:solidFill>
              </a:rPr>
              <a:t>;</a:t>
            </a:r>
            <a:r>
              <a:rPr lang="bg-BG" altLang="en-US" b="1" i="1" dirty="0">
                <a:solidFill>
                  <a:srgbClr val="000000"/>
                </a:solidFill>
              </a:rPr>
              <a:t/>
            </a:r>
            <a:br>
              <a:rPr lang="bg-BG" altLang="en-US" b="1" i="1" dirty="0">
                <a:solidFill>
                  <a:srgbClr val="000000"/>
                </a:solidFill>
              </a:rPr>
            </a:br>
            <a:r>
              <a:rPr lang="bg-BG" altLang="en-US" b="1" i="1" dirty="0">
                <a:solidFill>
                  <a:srgbClr val="000000"/>
                </a:solidFill>
              </a:rPr>
              <a:t>- по степен на </a:t>
            </a:r>
            <a:r>
              <a:rPr lang="bg-BG" altLang="en-US" b="1" i="1" dirty="0" err="1">
                <a:solidFill>
                  <a:srgbClr val="000000"/>
                </a:solidFill>
              </a:rPr>
              <a:t>доносеност</a:t>
            </a:r>
            <a:r>
              <a:rPr lang="bg-BG" altLang="en-US" b="1" i="1" dirty="0">
                <a:solidFill>
                  <a:srgbClr val="000000"/>
                </a:solidFill>
              </a:rPr>
              <a:t>;</a:t>
            </a:r>
            <a:br>
              <a:rPr lang="bg-BG" altLang="en-US" b="1" i="1" dirty="0">
                <a:solidFill>
                  <a:srgbClr val="000000"/>
                </a:solidFill>
              </a:rPr>
            </a:br>
            <a:r>
              <a:rPr lang="bg-BG" altLang="en-US" b="1" i="1" dirty="0">
                <a:solidFill>
                  <a:srgbClr val="000000"/>
                </a:solidFill>
              </a:rPr>
              <a:t>- по възраст на майката;</a:t>
            </a:r>
            <a:br>
              <a:rPr lang="bg-BG" altLang="en-US" b="1" i="1" dirty="0">
                <a:solidFill>
                  <a:srgbClr val="000000"/>
                </a:solidFill>
              </a:rPr>
            </a:br>
            <a:r>
              <a:rPr lang="bg-BG" altLang="en-US" b="1" i="1" dirty="0">
                <a:solidFill>
                  <a:srgbClr val="000000"/>
                </a:solidFill>
              </a:rPr>
              <a:t>- по образование на майката и др.</a:t>
            </a:r>
            <a:endParaRPr lang="en-US" altLang="en-US" b="1" i="1" dirty="0">
              <a:solidFill>
                <a:srgbClr val="000000"/>
              </a:solidFill>
            </a:endParaRPr>
          </a:p>
          <a:p>
            <a:endParaRPr lang="bg-BG" dirty="0"/>
          </a:p>
        </p:txBody>
      </p:sp>
      <p:sp>
        <p:nvSpPr>
          <p:cNvPr id="22530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7711E09-5A24-4BC5-9791-0A45F70F815C}" type="slidenum">
              <a:rPr lang="en-US" altLang="en-US" sz="1400"/>
              <a:pPr algn="r" eaLnBrk="1" hangingPunct="1"/>
              <a:t>19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1988840"/>
            <a:ext cx="7543800" cy="2192256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bg-BG" altLang="en-US" sz="4000" b="1" i="1" dirty="0" smtClean="0">
                <a:solidFill>
                  <a:srgbClr val="C00000"/>
                </a:solidFill>
              </a:rPr>
              <a:t>1. ОПРЕДЕЛЕНИЕ </a:t>
            </a:r>
            <a:r>
              <a:rPr lang="bg-BG" altLang="en-US" sz="4000" b="1" i="1" dirty="0">
                <a:solidFill>
                  <a:srgbClr val="C00000"/>
                </a:solidFill>
              </a:rPr>
              <a:t>НА ОСНОВНИТЕ </a:t>
            </a:r>
            <a:r>
              <a:rPr lang="bg-BG" altLang="en-US" sz="4000" b="1" i="1" dirty="0" smtClean="0">
                <a:solidFill>
                  <a:srgbClr val="C00000"/>
                </a:solidFill>
              </a:rPr>
              <a:t>ПОНЯТИЯ</a:t>
            </a:r>
            <a:endParaRPr lang="en-US" altLang="en-US" sz="5400" b="1" i="1" dirty="0">
              <a:solidFill>
                <a:srgbClr val="C00000"/>
              </a:solidFill>
            </a:endParaRPr>
          </a:p>
        </p:txBody>
      </p:sp>
      <p:sp>
        <p:nvSpPr>
          <p:cNvPr id="3074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18539F9-C9C9-42D8-B4DA-848124C479BA}" type="slidenum">
              <a:rPr lang="en-US" altLang="en-US" sz="1400"/>
              <a:pPr algn="r" eaLnBrk="1" hangingPunct="1"/>
              <a:t>2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</a:pPr>
            <a:r>
              <a:rPr lang="bg-BG" alt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Пропорции </a:t>
            </a:r>
            <a:r>
              <a:rPr lang="bg-BG" alt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(структурни, екстензивни показатели, </a:t>
            </a:r>
            <a:r>
              <a:rPr lang="bg-BG" alt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относителни </a:t>
            </a:r>
            <a:r>
              <a:rPr lang="bg-BG" alt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дялове</a:t>
            </a:r>
            <a:r>
              <a:rPr lang="bg-BG" alt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200" b="1" i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1007202"/>
          </a:xfrm>
        </p:spPr>
        <p:txBody>
          <a:bodyPr>
            <a:normAutofit/>
          </a:bodyPr>
          <a:lstStyle/>
          <a:p>
            <a:r>
              <a:rPr lang="bg-BG" altLang="en-US" sz="2400" dirty="0">
                <a:solidFill>
                  <a:srgbClr val="000000"/>
                </a:solidFill>
              </a:rPr>
              <a:t>– напр., структура на причините за детска смъртност и за смъртност до 5 год.</a:t>
            </a:r>
            <a:endParaRPr lang="bg-BG" sz="2400" dirty="0"/>
          </a:p>
        </p:txBody>
      </p:sp>
      <p:sp>
        <p:nvSpPr>
          <p:cNvPr id="23554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656AD9C-EB06-4EB1-BA9E-1A3957ABE2FD}" type="slidenum">
              <a:rPr lang="en-US" altLang="en-US" sz="1400"/>
              <a:pPr algn="r" eaLnBrk="1" hangingPunct="1"/>
              <a:t>20</a:t>
            </a:fld>
            <a:endParaRPr lang="en-US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26026" y="3097311"/>
                <a:ext cx="5592877" cy="1157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b="0" i="1" smtClean="0">
                          <a:latin typeface="Cambria Math" panose="02040503050406030204" pitchFamily="18" charset="0"/>
                        </a:rPr>
                        <m:t>ОТНОСИТЕЛЕН ДЯЛ НА ПОЧИНАЛИ ОТ ПНЕВМОНИИ</m:t>
                      </m:r>
                    </m:oMath>
                  </m:oMathPara>
                </a14:m>
                <a:endParaRPr lang="bg-BG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bg-BG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БРОЙ ПОЧИНАЛИ ДЕЦА ДО 1 Г.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 ОТ ПНЕВМОНИИ</m:t>
                          </m:r>
                        </m:num>
                        <m:den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ВСИЧКИ ПОЧИНАЛИ ДО 1 г. ДЕЦА</m:t>
                          </m:r>
                        </m:den>
                      </m:f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026" y="3097311"/>
                <a:ext cx="5592877" cy="1157305"/>
              </a:xfrm>
              <a:prstGeom prst="rect">
                <a:avLst/>
              </a:prstGeom>
              <a:blipFill>
                <a:blip r:embed="rId2"/>
                <a:stretch>
                  <a:fillRect l="-981" r="-218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018902" y="3841840"/>
            <a:ext cx="1153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Х 100</a:t>
            </a:r>
            <a:endParaRPr lang="bg-BG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bg-BG" altLang="en-US" sz="2800" b="1" dirty="0">
                <a:solidFill>
                  <a:srgbClr val="C00000"/>
                </a:solidFill>
              </a:rPr>
              <a:t>Разлика между специфични интензивни показатели и пропорции</a:t>
            </a:r>
            <a:endParaRPr lang="en-US" altLang="en-US" sz="2800" b="1" dirty="0">
              <a:solidFill>
                <a:srgbClr val="C00000"/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5734"/>
            <a:ext cx="3929688" cy="4023360"/>
          </a:xfrm>
          <a:solidFill>
            <a:srgbClr val="CC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endParaRPr lang="bg-BG" altLang="en-US" b="1" dirty="0">
              <a:solidFill>
                <a:srgbClr val="3333FF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bg-BG" altLang="en-US" b="1" dirty="0">
                <a:solidFill>
                  <a:srgbClr val="3333FF"/>
                </a:solidFill>
              </a:rPr>
              <a:t>Спец. </a:t>
            </a:r>
            <a:r>
              <a:rPr lang="bg-BG" altLang="en-US" b="1" dirty="0" smtClean="0">
                <a:solidFill>
                  <a:srgbClr val="3333FF"/>
                </a:solidFill>
              </a:rPr>
              <a:t>интензивен показател </a:t>
            </a:r>
            <a:r>
              <a:rPr lang="bg-BG" altLang="en-US" b="1" dirty="0">
                <a:solidFill>
                  <a:srgbClr val="3333FF"/>
                </a:solidFill>
              </a:rPr>
              <a:t>за детска смъртност от пневмония</a:t>
            </a:r>
          </a:p>
          <a:p>
            <a:pPr marL="0" indent="0" eaLnBrk="1" hangingPunct="1">
              <a:buFontTx/>
              <a:buNone/>
            </a:pPr>
            <a:r>
              <a:rPr lang="bg-BG" altLang="en-US" sz="2400" dirty="0"/>
              <a:t>	</a:t>
            </a:r>
          </a:p>
          <a:p>
            <a:pPr marL="0" indent="0" eaLnBrk="1" hangingPunct="1">
              <a:buFontTx/>
              <a:buNone/>
            </a:pPr>
            <a:r>
              <a:rPr lang="bg-BG" altLang="en-US" sz="2400" dirty="0"/>
              <a:t>	</a:t>
            </a:r>
            <a:r>
              <a:rPr lang="bg-BG" altLang="en-US" sz="2000" dirty="0"/>
              <a:t>Умрели деца до 1 г. </a:t>
            </a:r>
          </a:p>
          <a:p>
            <a:pPr marL="0" indent="0" eaLnBrk="1" hangingPunct="1">
              <a:buFontTx/>
              <a:buNone/>
            </a:pPr>
            <a:r>
              <a:rPr lang="bg-BG" altLang="en-US" sz="2000" dirty="0"/>
              <a:t>	от пневмония</a:t>
            </a:r>
          </a:p>
          <a:p>
            <a:pPr marL="0" indent="0" eaLnBrk="1" hangingPunct="1">
              <a:buFontTx/>
              <a:buNone/>
            </a:pPr>
            <a:r>
              <a:rPr lang="bg-BG" altLang="en-US" sz="2000" b="1" dirty="0">
                <a:solidFill>
                  <a:srgbClr val="3333FF"/>
                </a:solidFill>
              </a:rPr>
              <a:t>СИП</a:t>
            </a:r>
            <a:r>
              <a:rPr lang="bg-BG" altLang="en-US" sz="2000" dirty="0"/>
              <a:t> = ---------------------------- х</a:t>
            </a:r>
            <a:r>
              <a:rPr lang="en-US" altLang="en-US" sz="2000" b="1" dirty="0"/>
              <a:t> 10</a:t>
            </a:r>
            <a:r>
              <a:rPr lang="en-US" altLang="en-US" sz="2000" b="1" baseline="30000" dirty="0"/>
              <a:t>n</a:t>
            </a:r>
            <a:endParaRPr lang="bg-BG" altLang="en-US" sz="2000" b="1" baseline="30000" dirty="0"/>
          </a:p>
          <a:p>
            <a:pPr marL="0" indent="0" eaLnBrk="1" hangingPunct="1">
              <a:buFontTx/>
              <a:buNone/>
            </a:pPr>
            <a:r>
              <a:rPr lang="bg-BG" altLang="en-US" sz="2000" b="1" baseline="30000" dirty="0"/>
              <a:t> </a:t>
            </a:r>
            <a:r>
              <a:rPr lang="bg-BG" altLang="en-US" sz="2000" b="1" dirty="0"/>
              <a:t>        	</a:t>
            </a:r>
            <a:r>
              <a:rPr lang="bg-BG" altLang="en-US" sz="2000" dirty="0"/>
              <a:t>Брой </a:t>
            </a:r>
            <a:r>
              <a:rPr lang="bg-BG" altLang="en-US" sz="2000" dirty="0" err="1"/>
              <a:t>живородени</a:t>
            </a:r>
            <a:endParaRPr lang="en-US" altLang="en-US" sz="2000" dirty="0"/>
          </a:p>
        </p:txBody>
      </p:sp>
      <p:sp>
        <p:nvSpPr>
          <p:cNvPr id="6451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5735"/>
            <a:ext cx="4316413" cy="4023360"/>
          </a:xfr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FontTx/>
              <a:buNone/>
            </a:pPr>
            <a:endParaRPr lang="bg-BG" altLang="en-US" b="1" dirty="0">
              <a:solidFill>
                <a:srgbClr val="3333FF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bg-BG" altLang="en-US" b="1" dirty="0">
                <a:solidFill>
                  <a:srgbClr val="3333FF"/>
                </a:solidFill>
              </a:rPr>
              <a:t>Относителен дял на умрелите деца до 1 г. от пневмония</a:t>
            </a:r>
          </a:p>
          <a:p>
            <a:pPr marL="0" indent="0" eaLnBrk="1" hangingPunct="1">
              <a:buFontTx/>
              <a:buNone/>
            </a:pPr>
            <a:endParaRPr lang="bg-BG" altLang="en-US" b="1" dirty="0">
              <a:solidFill>
                <a:srgbClr val="3333FF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bg-BG" altLang="en-US" sz="2000" dirty="0"/>
              <a:t>	    Умрели деца до 1 г. </a:t>
            </a:r>
          </a:p>
          <a:p>
            <a:pPr marL="0" indent="0" eaLnBrk="1" hangingPunct="1">
              <a:buFontTx/>
              <a:buNone/>
            </a:pPr>
            <a:r>
              <a:rPr lang="bg-BG" altLang="en-US" sz="2000" dirty="0"/>
              <a:t>	     от пневмония</a:t>
            </a:r>
          </a:p>
          <a:p>
            <a:pPr marL="0" indent="0" eaLnBrk="1" hangingPunct="1">
              <a:buFontTx/>
              <a:buNone/>
            </a:pPr>
            <a:r>
              <a:rPr lang="bg-BG" altLang="en-US" sz="2000" b="1" dirty="0">
                <a:solidFill>
                  <a:srgbClr val="3333FF"/>
                </a:solidFill>
              </a:rPr>
              <a:t>Отн.дял</a:t>
            </a:r>
            <a:r>
              <a:rPr lang="bg-BG" altLang="en-US" sz="2000" dirty="0"/>
              <a:t> = ------------------------- х</a:t>
            </a:r>
            <a:r>
              <a:rPr lang="en-US" altLang="en-US" sz="2000" b="1" dirty="0"/>
              <a:t> </a:t>
            </a:r>
            <a:r>
              <a:rPr lang="bg-BG" altLang="en-US" sz="2000" b="1" dirty="0"/>
              <a:t>100</a:t>
            </a:r>
            <a:endParaRPr lang="bg-BG" altLang="en-US" sz="2000" b="1" baseline="30000" dirty="0"/>
          </a:p>
          <a:p>
            <a:pPr marL="0" indent="0" eaLnBrk="1" hangingPunct="1">
              <a:buFontTx/>
              <a:buNone/>
            </a:pPr>
            <a:r>
              <a:rPr lang="bg-BG" altLang="en-US" sz="2000" b="1" baseline="30000" dirty="0"/>
              <a:t> </a:t>
            </a:r>
            <a:r>
              <a:rPr lang="bg-BG" altLang="en-US" sz="2000" b="1" dirty="0"/>
              <a:t>        	     </a:t>
            </a:r>
            <a:r>
              <a:rPr lang="bg-BG" altLang="en-US" sz="2000" dirty="0"/>
              <a:t>Всички</a:t>
            </a:r>
            <a:r>
              <a:rPr lang="bg-BG" altLang="en-US" sz="2000" b="1" dirty="0"/>
              <a:t> </a:t>
            </a:r>
            <a:r>
              <a:rPr lang="bg-BG" altLang="en-US" sz="2000" dirty="0"/>
              <a:t>умрели </a:t>
            </a:r>
          </a:p>
          <a:p>
            <a:pPr marL="0" indent="0" eaLnBrk="1" hangingPunct="1">
              <a:buFontTx/>
              <a:buNone/>
            </a:pPr>
            <a:r>
              <a:rPr lang="bg-BG" altLang="en-US" sz="2000" dirty="0"/>
              <a:t>	      деца до 1 год. </a:t>
            </a:r>
            <a:endParaRPr lang="en-US" altLang="en-US" sz="2000" dirty="0"/>
          </a:p>
          <a:p>
            <a:pPr marL="0" indent="0" eaLnBrk="1" hangingPunct="1">
              <a:buFontTx/>
              <a:buNone/>
            </a:pPr>
            <a:endParaRPr lang="en-US" altLang="en-US" b="1" dirty="0">
              <a:solidFill>
                <a:srgbClr val="3333FF"/>
              </a:solidFill>
            </a:endParaRPr>
          </a:p>
        </p:txBody>
      </p:sp>
      <p:sp>
        <p:nvSpPr>
          <p:cNvPr id="24581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BCEF2D1-3B2F-43EB-918D-0C6E70140E7F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bg-BG" alt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СМЪРТНОСТ ДО 5-ГОДИШНА ВЪЗРАСТ (</a:t>
            </a:r>
            <a:r>
              <a:rPr lang="en-US" alt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U5MR)</a:t>
            </a:r>
            <a:r>
              <a:rPr lang="bg-BG" alt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alt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40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2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D994EF1-1FAE-4D8D-B3C2-2DB8E9F8E65D}" type="slidenum">
              <a:rPr lang="en-US" altLang="en-US" sz="1400"/>
              <a:pPr algn="r" eaLnBrk="1" hangingPunct="1"/>
              <a:t>22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44824"/>
            <a:ext cx="8229600" cy="3456360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lnSpc>
                <a:spcPct val="120000"/>
              </a:lnSpc>
            </a:pPr>
            <a:r>
              <a:rPr lang="bg-BG" altLang="en-US" sz="4000" dirty="0">
                <a:solidFill>
                  <a:srgbClr val="000000"/>
                </a:solidFill>
              </a:rPr>
              <a:t>Важен обобщаващ коефициент</a:t>
            </a:r>
            <a:r>
              <a:rPr lang="en-US" altLang="en-US" sz="4000" dirty="0">
                <a:solidFill>
                  <a:srgbClr val="000000"/>
                </a:solidFill>
              </a:rPr>
              <a:t>,</a:t>
            </a:r>
            <a:r>
              <a:rPr lang="bg-BG" altLang="en-US" sz="4000" dirty="0">
                <a:solidFill>
                  <a:srgbClr val="000000"/>
                </a:solidFill>
              </a:rPr>
              <a:t> въведен от УНИЦЕФ. </a:t>
            </a:r>
            <a:br>
              <a:rPr lang="bg-BG" altLang="en-US" sz="4000" dirty="0">
                <a:solidFill>
                  <a:srgbClr val="000000"/>
                </a:solidFill>
              </a:rPr>
            </a:br>
            <a:r>
              <a:rPr lang="bg-BG" altLang="en-US" sz="4000" dirty="0">
                <a:solidFill>
                  <a:srgbClr val="000000"/>
                </a:solidFill>
              </a:rPr>
              <a:t>Изчислява се като отношение на умрелите деца до 5-годишна възраст към </a:t>
            </a:r>
            <a:r>
              <a:rPr lang="bg-BG" altLang="en-US" sz="4000" dirty="0" err="1">
                <a:solidFill>
                  <a:srgbClr val="000000"/>
                </a:solidFill>
              </a:rPr>
              <a:t>живородените</a:t>
            </a:r>
            <a:r>
              <a:rPr lang="bg-BG" altLang="en-US" sz="4000" dirty="0">
                <a:solidFill>
                  <a:srgbClr val="000000"/>
                </a:solidFill>
              </a:rPr>
              <a:t> на 1000 (в ‰) и се оценява:</a:t>
            </a:r>
            <a:r>
              <a:rPr lang="bg-BG" altLang="en-US" sz="4000" dirty="0"/>
              <a:t> </a:t>
            </a:r>
            <a:endParaRPr lang="en-US" alt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531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bg-BG" altLang="en-US" sz="3600" b="1" dirty="0">
                <a:solidFill>
                  <a:srgbClr val="C00000"/>
                </a:solidFill>
              </a:rPr>
              <a:t>Скала за оценка на смъртността под 5-годишна възраст</a:t>
            </a:r>
            <a:br>
              <a:rPr lang="bg-BG" altLang="en-US" sz="3600" b="1" dirty="0">
                <a:solidFill>
                  <a:srgbClr val="C00000"/>
                </a:solidFill>
              </a:rPr>
            </a:br>
            <a:r>
              <a:rPr lang="bg-BG" altLang="en-US" sz="3600" b="1" dirty="0">
                <a:solidFill>
                  <a:srgbClr val="C00000"/>
                </a:solidFill>
              </a:rPr>
              <a:t/>
            </a:r>
            <a:br>
              <a:rPr lang="bg-BG" altLang="en-US" sz="3600" b="1" dirty="0">
                <a:solidFill>
                  <a:srgbClr val="C00000"/>
                </a:solidFill>
              </a:rPr>
            </a:br>
            <a:r>
              <a:rPr lang="bg-BG" altLang="en-US" sz="3600" b="1" dirty="0">
                <a:solidFill>
                  <a:schemeClr val="tx1"/>
                </a:solidFill>
              </a:rPr>
              <a:t>много ниска – под 10</a:t>
            </a:r>
            <a:r>
              <a:rPr lang="bg-BG" altLang="en-US" sz="3600" b="1" i="1" dirty="0">
                <a:solidFill>
                  <a:schemeClr val="tx1"/>
                </a:solidFill>
              </a:rPr>
              <a:t>‰</a:t>
            </a:r>
            <a:r>
              <a:rPr lang="en-US" altLang="en-US" sz="3600" b="1" dirty="0">
                <a:solidFill>
                  <a:srgbClr val="FF0000"/>
                </a:solidFill>
              </a:rPr>
              <a:t/>
            </a:r>
            <a:br>
              <a:rPr lang="en-US" altLang="en-US" sz="3600" b="1" dirty="0">
                <a:solidFill>
                  <a:srgbClr val="FF0000"/>
                </a:solidFill>
              </a:rPr>
            </a:br>
            <a:r>
              <a:rPr lang="bg-BG" altLang="en-US" sz="3600" b="1" dirty="0">
                <a:solidFill>
                  <a:schemeClr val="tx1"/>
                </a:solidFill>
              </a:rPr>
              <a:t>ниска – 10 - 20</a:t>
            </a:r>
            <a:r>
              <a:rPr lang="bg-BG" altLang="en-US" sz="3600" b="1" i="1" dirty="0">
                <a:solidFill>
                  <a:schemeClr val="tx1"/>
                </a:solidFill>
              </a:rPr>
              <a:t>‰ </a:t>
            </a:r>
            <a:r>
              <a:rPr lang="bg-BG" altLang="en-US" sz="3600" b="1" dirty="0">
                <a:solidFill>
                  <a:schemeClr val="tx1"/>
                </a:solidFill>
              </a:rPr>
              <a:t/>
            </a:r>
            <a:br>
              <a:rPr lang="bg-BG" altLang="en-US" sz="3600" b="1" dirty="0">
                <a:solidFill>
                  <a:schemeClr val="tx1"/>
                </a:solidFill>
              </a:rPr>
            </a:br>
            <a:r>
              <a:rPr lang="bg-BG" altLang="en-US" sz="3600" b="1" dirty="0">
                <a:solidFill>
                  <a:schemeClr val="tx1"/>
                </a:solidFill>
              </a:rPr>
              <a:t>средна – 20 - 50</a:t>
            </a:r>
            <a:r>
              <a:rPr lang="bg-BG" altLang="en-US" sz="3600" b="1" i="1" dirty="0"/>
              <a:t>‰</a:t>
            </a:r>
            <a:r>
              <a:rPr lang="bg-BG" altLang="en-US" sz="3600" b="1" dirty="0">
                <a:solidFill>
                  <a:schemeClr val="tx1"/>
                </a:solidFill>
              </a:rPr>
              <a:t/>
            </a:r>
            <a:br>
              <a:rPr lang="bg-BG" altLang="en-US" sz="3600" b="1" dirty="0">
                <a:solidFill>
                  <a:schemeClr val="tx1"/>
                </a:solidFill>
              </a:rPr>
            </a:br>
            <a:r>
              <a:rPr lang="bg-BG" altLang="en-US" sz="3600" b="1" dirty="0">
                <a:solidFill>
                  <a:schemeClr val="tx1"/>
                </a:solidFill>
              </a:rPr>
              <a:t>висока – 50 - 100</a:t>
            </a:r>
            <a:r>
              <a:rPr lang="bg-BG" altLang="en-US" sz="3600" b="1" i="1" dirty="0"/>
              <a:t>‰</a:t>
            </a:r>
            <a:r>
              <a:rPr lang="bg-BG" altLang="en-US" sz="3600" b="1" dirty="0">
                <a:solidFill>
                  <a:schemeClr val="tx1"/>
                </a:solidFill>
              </a:rPr>
              <a:t/>
            </a:r>
            <a:br>
              <a:rPr lang="bg-BG" altLang="en-US" sz="3600" b="1" dirty="0">
                <a:solidFill>
                  <a:schemeClr val="tx1"/>
                </a:solidFill>
              </a:rPr>
            </a:br>
            <a:r>
              <a:rPr lang="bg-BG" altLang="en-US" sz="3600" b="1" dirty="0">
                <a:solidFill>
                  <a:schemeClr val="tx1"/>
                </a:solidFill>
              </a:rPr>
              <a:t>много висока – над 100</a:t>
            </a:r>
            <a:r>
              <a:rPr lang="bg-BG" altLang="en-US" sz="3600" b="1" i="1" dirty="0"/>
              <a:t>‰</a:t>
            </a:r>
            <a:r>
              <a:rPr lang="bg-BG" altLang="en-US" sz="3600" b="1" dirty="0">
                <a:solidFill>
                  <a:schemeClr val="tx1"/>
                </a:solidFill>
              </a:rPr>
              <a:t> </a:t>
            </a:r>
            <a:endParaRPr lang="en-US" alt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3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bg-BG" altLang="en-US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ГЛОБАЛНИ </a:t>
            </a:r>
            <a:r>
              <a:rPr lang="bg-BG" altLang="en-US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ТЕНДЕНЦИИ НА ДЕТСКАТА СМЪРТНОСТ И СМЪРТНОСТТА ДО 5-ГОДИШНА ВЪЗРАСТ</a:t>
            </a:r>
            <a:endParaRPr lang="en-US" altLang="en-US" sz="36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4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36C4A8F-0386-467D-B6B3-3D9874F69573}" type="slidenum">
              <a:rPr lang="en-US" altLang="en-US" sz="1400"/>
              <a:pPr algn="r" eaLnBrk="1" hangingPunct="1"/>
              <a:t>25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916832"/>
            <a:ext cx="7272808" cy="410445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bg-BG" alt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Детската смъртност в отделните региони на света варира в много по-широки граници в сравнение с раждаемостта и общата смъртност и показва много силна зависимост от социално-икономическото</a:t>
            </a:r>
            <a:r>
              <a:rPr lang="bg-BG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bg-BG" alt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развитие.</a:t>
            </a:r>
            <a:r>
              <a:rPr lang="bg-BG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bg-BG" alt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bg-BG" alt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bg-BG" alt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bg-BG" alt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bg-BG" altLang="en-US" sz="2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Още </a:t>
            </a:r>
            <a:r>
              <a:rPr lang="bg-BG" alt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по-силно изразени са различията между отделните страни. Ясно очертана е зависимостта от социално-икономическото развитие на страните.</a:t>
            </a:r>
            <a:r>
              <a:rPr lang="bg-BG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alt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299065"/>
            <a:ext cx="9036496" cy="60102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262389"/>
            <a:ext cx="61926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g-BG" dirty="0" smtClean="0"/>
              <a:t>ТЕНДЕНЦИИ НА ДЕТСКАТА СМЪРТНОСТ 1960 - 2018</a:t>
            </a:r>
          </a:p>
          <a:p>
            <a:r>
              <a:rPr lang="bg-BG" dirty="0" smtClean="0"/>
              <a:t>Данни за света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8203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6233677-8688-4ED0-A4B5-810167AEBE79}" type="slidenum">
              <a:rPr lang="en-US" altLang="en-US" sz="1400"/>
              <a:pPr algn="r" eaLnBrk="1" hangingPunct="1"/>
              <a:t>28</a:t>
            </a:fld>
            <a:endParaRPr lang="en-US" altLang="en-US" sz="140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5888"/>
            <a:ext cx="7704856" cy="6532562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262389"/>
            <a:ext cx="61926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g-BG" dirty="0" smtClean="0"/>
              <a:t>ТЕНДЕНЦИИ НА ДЕТСКАТА СМЪРТНОСТ 1990-2013</a:t>
            </a:r>
          </a:p>
          <a:p>
            <a:r>
              <a:rPr lang="bg-BG" dirty="0" smtClean="0"/>
              <a:t>Данни за света и по региони на СЗО</a:t>
            </a:r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64" y="764704"/>
            <a:ext cx="9160728" cy="532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262389"/>
            <a:ext cx="61926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g-BG" dirty="0" smtClean="0"/>
              <a:t>ДЕТСКАТА СМЪРТНОСТ 2018</a:t>
            </a:r>
          </a:p>
        </p:txBody>
      </p:sp>
    </p:spTree>
    <p:extLst>
      <p:ext uri="{BB962C8B-B14F-4D97-AF65-F5344CB8AC3E}">
        <p14:creationId xmlns:p14="http://schemas.microsoft.com/office/powerpoint/2010/main" val="134883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132855"/>
            <a:ext cx="7776864" cy="2808313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</a:pPr>
            <a:r>
              <a:rPr lang="bg-BG" altLang="en-US" sz="4000" b="1" i="1">
                <a:solidFill>
                  <a:srgbClr val="990000"/>
                </a:solidFill>
              </a:rPr>
              <a:t>Под  детска смъртност се разбира смъртността при децата от 0 до 1-годишна възраст.</a:t>
            </a:r>
            <a:endParaRPr lang="en-US" altLang="en-US" sz="4000" b="1" i="1">
              <a:solidFill>
                <a:srgbClr val="990000"/>
              </a:solidFill>
            </a:endParaRPr>
          </a:p>
        </p:txBody>
      </p:sp>
      <p:sp>
        <p:nvSpPr>
          <p:cNvPr id="4098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0BF1C9A-15E4-4D07-879A-F6C3E773A3C3}" type="slidenum">
              <a:rPr lang="en-US" altLang="en-US" sz="1400"/>
              <a:pPr algn="r" eaLnBrk="1" hangingPunct="1"/>
              <a:t>3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50" name="Line 262"/>
          <p:cNvSpPr>
            <a:spLocks noChangeShapeType="1"/>
          </p:cNvSpPr>
          <p:nvPr/>
        </p:nvSpPr>
        <p:spPr bwMode="auto">
          <a:xfrm>
            <a:off x="4568825" y="3279775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15019" name="Group 3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822833"/>
              </p:ext>
            </p:extLst>
          </p:nvPr>
        </p:nvGraphicFramePr>
        <p:xfrm>
          <a:off x="395536" y="404813"/>
          <a:ext cx="8352928" cy="5715003"/>
        </p:xfrm>
        <a:graphic>
          <a:graphicData uri="http://schemas.openxmlformats.org/drawingml/2006/table">
            <a:tbl>
              <a:tblPr/>
              <a:tblGrid>
                <a:gridCol w="3624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1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6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3763"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Страни с най-ниска детска смъртност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Страни с най-висока детска смъртност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Исландия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Сиера Леоне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1</a:t>
                      </a:r>
                      <a:r>
                        <a:rPr kumimoji="0" lang="bg-BG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07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Япония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Ангола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102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7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Финландия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Центр</a:t>
                      </a:r>
                      <a:r>
                        <a:rPr kumimoji="0" lang="bg-BG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.</a:t>
                      </a:r>
                      <a:r>
                        <a:rPr kumimoji="0" lang="bg-BG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 Афр. република</a:t>
                      </a:r>
                      <a:endParaRPr kumimoji="0" lang="bg-BG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96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2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Швеция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Сомалия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90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8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Норвегия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Конго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86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2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Словения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Гвинея-Бисау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78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2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Сингапур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Нигерия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74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9275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Австрия, Австралия, Германия, Дания, Италия, Холандия, Ирландия, Чехия и</a:t>
                      </a:r>
                      <a:r>
                        <a:rPr kumimoji="0" lang="bg-BG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bg-BG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др.</a:t>
                      </a:r>
                      <a:endParaRPr kumimoji="0" lang="bg-BG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Лесото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73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92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Афганистан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70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0213">
                <a:tc gridSpan="4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България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  - </a:t>
                      </a: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6.5</a:t>
                      </a:r>
                      <a:r>
                        <a:rPr lang="bg-BG" altLang="en-US" sz="2400" b="1" i="1" dirty="0">
                          <a:solidFill>
                            <a:srgbClr val="C00000"/>
                          </a:solidFill>
                        </a:rPr>
                        <a:t>‰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Times New Roman" pitchFamily="18" charset="0"/>
                        </a:rPr>
                        <a:t> за 2016 г.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5D23D9C-9991-42C0-8D45-4F2ACC95F12E}" type="slidenum">
              <a:rPr lang="en-US" altLang="en-US" sz="1400"/>
              <a:pPr algn="r" eaLnBrk="1" hangingPunct="1"/>
              <a:t>31</a:t>
            </a:fld>
            <a:endParaRPr lang="en-US" altLang="en-US" sz="1400"/>
          </a:p>
        </p:txBody>
      </p:sp>
      <p:graphicFrame>
        <p:nvGraphicFramePr>
          <p:cNvPr id="34816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841088"/>
              </p:ext>
            </p:extLst>
          </p:nvPr>
        </p:nvGraphicFramePr>
        <p:xfrm>
          <a:off x="250825" y="994437"/>
          <a:ext cx="8642350" cy="5116131"/>
        </p:xfrm>
        <a:graphic>
          <a:graphicData uri="http://schemas.openxmlformats.org/drawingml/2006/table">
            <a:tbl>
              <a:tblPr/>
              <a:tblGrid>
                <a:gridCol w="432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64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РАЗВИТИ СТРАНИ</a:t>
                      </a:r>
                      <a:endParaRPr kumimoji="0" lang="bg-BG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РАЗВИВАЩИ СЕ СТРАНИ</a:t>
                      </a:r>
                      <a:endParaRPr kumimoji="0" lang="bg-BG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68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1. Състояния, свързани с перинаталния период (асфиксия, хипоксия, родови травми, недоносеност и др.)</a:t>
                      </a:r>
                      <a:endParaRPr kumimoji="0" lang="bg-BG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1.Ваксинопредотвратими заболявания (дифтерия, коклюш, тетанус, морбили, туберкулоза, полиомиелит)</a:t>
                      </a:r>
                      <a:endParaRPr kumimoji="0" lang="bg-BG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76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2. Вродени аномалии</a:t>
                      </a:r>
                      <a:endParaRPr kumimoji="0" lang="bg-BG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2. Диарийни заболявания</a:t>
                      </a:r>
                      <a:endParaRPr kumimoji="0" lang="bg-BG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11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3. Болести на дихателната система</a:t>
                      </a:r>
                      <a:endParaRPr kumimoji="0" lang="bg-BG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3. Остри респираторни инфекции (главно пневмонии)</a:t>
                      </a:r>
                      <a:endParaRPr kumimoji="0" lang="bg-BG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640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4. Други причини</a:t>
                      </a:r>
                      <a:endParaRPr kumimoji="0" lang="bg-BG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4. </a:t>
                      </a:r>
                      <a:r>
                        <a:rPr kumimoji="0" lang="bg-BG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Неонатални</a:t>
                      </a: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bg-BG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перинатални</a:t>
                      </a: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причини (без пневмония, но вкл. </a:t>
                      </a:r>
                      <a:r>
                        <a:rPr kumimoji="0" lang="bg-BG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неонатален</a:t>
                      </a: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сепсис)</a:t>
                      </a:r>
                      <a:endParaRPr kumimoji="0" lang="bg-BG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0562" y="404664"/>
            <a:ext cx="8402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 smtClean="0"/>
              <a:t>СТРУКТУРА НА ПРИЧИНИТЕ ЗА ДЕТСКА СМЪРТНОСТ</a:t>
            </a:r>
            <a:endParaRPr lang="bg-BG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3456360"/>
          </a:xfrm>
          <a:solidFill>
            <a:srgbClr val="CCFFCC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bg-BG" altLang="en-US" sz="4400" b="1" dirty="0"/>
              <a:t>Причини за </a:t>
            </a:r>
            <a:r>
              <a:rPr lang="bg-BG" altLang="en-US" sz="4400" b="1" dirty="0" err="1"/>
              <a:t>умирания</a:t>
            </a:r>
            <a:r>
              <a:rPr lang="bg-BG" altLang="en-US" sz="4400" b="1" dirty="0"/>
              <a:t> до 5-год. възраст</a:t>
            </a:r>
            <a:r>
              <a:rPr lang="en-US" altLang="en-US" sz="4400" b="1" dirty="0"/>
              <a:t> </a:t>
            </a:r>
            <a:r>
              <a:rPr lang="bg-BG" altLang="en-US" sz="4400" b="1" dirty="0"/>
              <a:t>- </a:t>
            </a:r>
            <a:r>
              <a:rPr lang="en-US" altLang="en-US" sz="4400" b="1" dirty="0"/>
              <a:t>2013</a:t>
            </a:r>
            <a:r>
              <a:rPr lang="bg-BG" altLang="en-US" sz="4400" b="1" dirty="0"/>
              <a:t/>
            </a:r>
            <a:br>
              <a:rPr lang="bg-BG" altLang="en-US" sz="4400" b="1" dirty="0"/>
            </a:br>
            <a:r>
              <a:rPr lang="bg-BG" altLang="en-US" sz="4400" b="1" dirty="0"/>
              <a:t/>
            </a:r>
            <a:br>
              <a:rPr lang="bg-BG" altLang="en-US" sz="4400" b="1" dirty="0"/>
            </a:br>
            <a:r>
              <a:rPr lang="bg-BG" altLang="en-US" sz="3600" b="1" dirty="0" err="1">
                <a:solidFill>
                  <a:srgbClr val="C00000"/>
                </a:solidFill>
              </a:rPr>
              <a:t>Недоносеността</a:t>
            </a:r>
            <a:r>
              <a:rPr lang="bg-BG" altLang="en-US" sz="3600" dirty="0">
                <a:solidFill>
                  <a:srgbClr val="FF0000"/>
                </a:solidFill>
              </a:rPr>
              <a:t> </a:t>
            </a:r>
            <a:r>
              <a:rPr lang="bg-BG" altLang="en-US" sz="3600" dirty="0"/>
              <a:t>в най-голямата единична причина за </a:t>
            </a:r>
            <a:r>
              <a:rPr lang="bg-BG" altLang="en-US" sz="3600" dirty="0" err="1"/>
              <a:t>умирания</a:t>
            </a:r>
            <a:r>
              <a:rPr lang="bg-BG" altLang="en-US" sz="3600" dirty="0"/>
              <a:t> при децата до 5-год.</a:t>
            </a:r>
            <a:r>
              <a:rPr lang="en-US" altLang="en-US" sz="3600" dirty="0"/>
              <a:t/>
            </a:r>
            <a:br>
              <a:rPr lang="en-US" altLang="en-US" sz="3600" dirty="0"/>
            </a:br>
            <a:endParaRPr lang="en-US" altLang="en-US" sz="3600" dirty="0"/>
          </a:p>
        </p:txBody>
      </p:sp>
      <p:sp>
        <p:nvSpPr>
          <p:cNvPr id="37891" name="Slide Number Placeholder 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182CF0F-EF5B-4A28-8E13-C3A034DB6494}" type="slidenum">
              <a:rPr lang="en-US" altLang="en-US" sz="1400"/>
              <a:pPr algn="r" eaLnBrk="1" hangingPunct="1"/>
              <a:t>32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20000"/>
              </a:lnSpc>
            </a:pPr>
            <a:r>
              <a:rPr lang="bg-BG" altLang="en-US" sz="2800" b="1" dirty="0" smtClean="0">
                <a:solidFill>
                  <a:srgbClr val="000000"/>
                </a:solidFill>
              </a:rPr>
              <a:t>НАЙ-ВАЖНИ РИСКОВИ ФАКТОРИ ( ≠ причини за смъртност, не са диагнози):</a:t>
            </a:r>
            <a:r>
              <a:rPr lang="bg-BG" altLang="en-US" sz="2800" dirty="0">
                <a:solidFill>
                  <a:srgbClr val="000000"/>
                </a:solidFill>
                <a:sym typeface="Wingdings 2" pitchFamily="18" charset="2"/>
              </a:rPr>
              <a:t/>
            </a:r>
            <a:br>
              <a:rPr lang="bg-BG" altLang="en-US" sz="2800" dirty="0">
                <a:solidFill>
                  <a:srgbClr val="000000"/>
                </a:solidFill>
                <a:sym typeface="Wingdings 2" pitchFamily="18" charset="2"/>
              </a:rPr>
            </a:br>
            <a:endParaRPr lang="en-US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altLang="en-US" sz="2800" dirty="0">
                <a:solidFill>
                  <a:srgbClr val="000000"/>
                </a:solidFill>
                <a:sym typeface="Wingdings 2" pitchFamily="18" charset="2"/>
              </a:rPr>
              <a:t></a:t>
            </a:r>
            <a:r>
              <a:rPr lang="bg-BG" altLang="en-US" sz="2800" dirty="0">
                <a:solidFill>
                  <a:srgbClr val="000000"/>
                </a:solidFill>
              </a:rPr>
              <a:t> </a:t>
            </a:r>
            <a:r>
              <a:rPr lang="bg-BG" altLang="en-US" sz="2800" b="1" i="1" dirty="0">
                <a:solidFill>
                  <a:srgbClr val="000000"/>
                </a:solidFill>
              </a:rPr>
              <a:t>Недостатъчен обхват с рутинни имунизации. </a:t>
            </a:r>
            <a:r>
              <a:rPr lang="bg-BG" altLang="en-US" sz="2800" dirty="0">
                <a:solidFill>
                  <a:srgbClr val="000000"/>
                </a:solidFill>
                <a:sym typeface="Wingdings 2" pitchFamily="18" charset="2"/>
              </a:rPr>
              <a:t/>
            </a:r>
            <a:br>
              <a:rPr lang="bg-BG" altLang="en-US" sz="2800" dirty="0">
                <a:solidFill>
                  <a:srgbClr val="000000"/>
                </a:solidFill>
                <a:sym typeface="Wingdings 2" pitchFamily="18" charset="2"/>
              </a:rPr>
            </a:br>
            <a:r>
              <a:rPr lang="bg-BG" altLang="en-US" sz="2800" dirty="0">
                <a:solidFill>
                  <a:srgbClr val="000000"/>
                </a:solidFill>
                <a:sym typeface="Wingdings 2" pitchFamily="18" charset="2"/>
              </a:rPr>
              <a:t></a:t>
            </a:r>
            <a:r>
              <a:rPr lang="bg-BG" altLang="en-US" sz="2800" dirty="0">
                <a:solidFill>
                  <a:srgbClr val="000000"/>
                </a:solidFill>
              </a:rPr>
              <a:t> </a:t>
            </a:r>
            <a:r>
              <a:rPr lang="bg-BG" altLang="en-US" sz="2800" b="1" i="1" dirty="0">
                <a:solidFill>
                  <a:srgbClr val="000000"/>
                </a:solidFill>
              </a:rPr>
              <a:t>Недохранването на децата</a:t>
            </a:r>
            <a:r>
              <a:rPr lang="bg-BG" altLang="en-US" sz="2800" dirty="0">
                <a:solidFill>
                  <a:srgbClr val="000000"/>
                </a:solidFill>
              </a:rPr>
              <a:t> </a:t>
            </a:r>
            <a:r>
              <a:rPr lang="bg-BG" altLang="en-US" sz="2800" b="1" i="1" dirty="0">
                <a:solidFill>
                  <a:srgbClr val="000000"/>
                </a:solidFill>
              </a:rPr>
              <a:t>и майките.</a:t>
            </a:r>
            <a:r>
              <a:rPr lang="bg-BG" altLang="en-US" sz="2800" dirty="0">
                <a:solidFill>
                  <a:srgbClr val="000000"/>
                </a:solidFill>
                <a:sym typeface="Wingdings 2" pitchFamily="18" charset="2"/>
              </a:rPr>
              <a:t/>
            </a:r>
            <a:br>
              <a:rPr lang="bg-BG" altLang="en-US" sz="2800" dirty="0">
                <a:solidFill>
                  <a:srgbClr val="000000"/>
                </a:solidFill>
                <a:sym typeface="Wingdings 2" pitchFamily="18" charset="2"/>
              </a:rPr>
            </a:br>
            <a:r>
              <a:rPr lang="bg-BG" altLang="en-US" sz="2800" dirty="0">
                <a:solidFill>
                  <a:srgbClr val="000000"/>
                </a:solidFill>
                <a:sym typeface="Wingdings 2" pitchFamily="18" charset="2"/>
              </a:rPr>
              <a:t></a:t>
            </a:r>
            <a:r>
              <a:rPr lang="bg-BG" altLang="en-US" sz="2800" dirty="0">
                <a:solidFill>
                  <a:srgbClr val="000000"/>
                </a:solidFill>
              </a:rPr>
              <a:t> </a:t>
            </a:r>
            <a:r>
              <a:rPr lang="bg-BG" altLang="en-US" sz="2800" b="1" i="1" dirty="0">
                <a:solidFill>
                  <a:srgbClr val="000000"/>
                </a:solidFill>
              </a:rPr>
              <a:t>Недостатъчно наблюдение на бременните и нисък обхват с основни акушерски грижи.</a:t>
            </a:r>
            <a:r>
              <a:rPr lang="bg-BG" altLang="en-US" sz="2800" dirty="0">
                <a:solidFill>
                  <a:srgbClr val="000000"/>
                </a:solidFill>
              </a:rPr>
              <a:t> </a:t>
            </a:r>
            <a:r>
              <a:rPr lang="bg-BG" altLang="en-US" sz="2800" b="1" i="1" dirty="0">
                <a:solidFill>
                  <a:srgbClr val="000000"/>
                </a:solidFill>
              </a:rPr>
              <a:t/>
            </a:r>
            <a:br>
              <a:rPr lang="bg-BG" altLang="en-US" sz="2800" b="1" i="1" dirty="0">
                <a:solidFill>
                  <a:srgbClr val="000000"/>
                </a:solidFill>
              </a:rPr>
            </a:br>
            <a:r>
              <a:rPr lang="bg-BG" altLang="en-US" sz="2800" b="1" i="1" dirty="0">
                <a:solidFill>
                  <a:srgbClr val="000000"/>
                </a:solidFill>
              </a:rPr>
              <a:t> </a:t>
            </a:r>
            <a:r>
              <a:rPr lang="bg-BG" altLang="en-US" sz="2800" dirty="0">
                <a:solidFill>
                  <a:srgbClr val="000000"/>
                </a:solidFill>
                <a:sym typeface="Wingdings 2" pitchFamily="18" charset="2"/>
              </a:rPr>
              <a:t></a:t>
            </a:r>
            <a:r>
              <a:rPr lang="bg-BG" altLang="en-US" sz="2800" b="1" i="1" dirty="0">
                <a:solidFill>
                  <a:srgbClr val="000000"/>
                </a:solidFill>
              </a:rPr>
              <a:t> Ниска грамотност и образователно ниво на жените</a:t>
            </a:r>
            <a:r>
              <a:rPr lang="bg-BG" altLang="en-US" sz="2800" dirty="0">
                <a:solidFill>
                  <a:srgbClr val="000000"/>
                </a:solidFill>
              </a:rPr>
              <a:t>.</a:t>
            </a:r>
            <a:r>
              <a:rPr lang="bg-BG" altLang="en-US" sz="2800" dirty="0"/>
              <a:t> </a:t>
            </a:r>
            <a:br>
              <a:rPr lang="bg-BG" altLang="en-US" sz="2800" dirty="0"/>
            </a:br>
            <a:r>
              <a:rPr lang="bg-BG" altLang="en-US" sz="2800" dirty="0">
                <a:solidFill>
                  <a:srgbClr val="000000"/>
                </a:solidFill>
                <a:sym typeface="Wingdings 2" pitchFamily="18" charset="2"/>
              </a:rPr>
              <a:t></a:t>
            </a:r>
            <a:r>
              <a:rPr lang="bg-BG" altLang="en-US" sz="2800" dirty="0">
                <a:solidFill>
                  <a:srgbClr val="000000"/>
                </a:solidFill>
              </a:rPr>
              <a:t> </a:t>
            </a:r>
            <a:r>
              <a:rPr lang="bg-BG" altLang="en-US" sz="2800" b="1" i="1" dirty="0">
                <a:solidFill>
                  <a:srgbClr val="000000"/>
                </a:solidFill>
              </a:rPr>
              <a:t>Неадекватни условия на живот на семействата</a:t>
            </a:r>
            <a:r>
              <a:rPr lang="bg-BG" altLang="en-US" sz="2800" dirty="0">
                <a:solidFill>
                  <a:srgbClr val="000000"/>
                </a:solidFill>
              </a:rPr>
              <a:t>.</a:t>
            </a:r>
            <a:r>
              <a:rPr lang="bg-BG" altLang="en-US" sz="2800" dirty="0"/>
              <a:t> </a:t>
            </a:r>
            <a:endParaRPr lang="en-US" altLang="en-US" sz="2800" dirty="0"/>
          </a:p>
          <a:p>
            <a:endParaRPr lang="bg-BG" dirty="0"/>
          </a:p>
        </p:txBody>
      </p:sp>
      <p:sp>
        <p:nvSpPr>
          <p:cNvPr id="43010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7FA7469-1F52-4215-BFBF-9A4079DA0012}" type="slidenum">
              <a:rPr lang="en-US" altLang="en-US" sz="1400"/>
              <a:pPr algn="r" eaLnBrk="1" hangingPunct="1"/>
              <a:t>33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bg-BG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СИТУАЦИЯТА </a:t>
            </a:r>
            <a:r>
              <a:rPr lang="bg-BG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ЕВРОПА</a:t>
            </a:r>
          </a:p>
        </p:txBody>
      </p:sp>
      <p:sp>
        <p:nvSpPr>
          <p:cNvPr id="44034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72F9355-2E88-4185-88D6-50DDE7BFC94B}" type="slidenum">
              <a:rPr lang="en-US" altLang="en-US" sz="1400"/>
              <a:pPr algn="r" eaLnBrk="1" hangingPunct="1"/>
              <a:t>34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A1B7315-9470-42A6-928A-AF54AFF4E48B}" type="slidenum">
              <a:rPr lang="en-US" altLang="en-US" sz="1400"/>
              <a:pPr algn="r" eaLnBrk="1" hangingPunct="1"/>
              <a:t>35</a:t>
            </a:fld>
            <a:endParaRPr lang="en-US" altLang="en-US" sz="1400"/>
          </a:p>
        </p:txBody>
      </p:sp>
      <p:pic>
        <p:nvPicPr>
          <p:cNvPr id="4505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8784976" cy="612859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07704" y="116633"/>
            <a:ext cx="5472608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bg-BG" dirty="0" smtClean="0"/>
              <a:t>ДЕТСКА СМЪРТНОСТ</a:t>
            </a:r>
          </a:p>
          <a:p>
            <a:r>
              <a:rPr lang="bg-BG" dirty="0" smtClean="0"/>
              <a:t>първи налични данни Европа 70-те години</a:t>
            </a:r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02F48E1-D5A6-4D4A-A0CD-B5796D4EB3A0}" type="slidenum">
              <a:rPr lang="en-US" altLang="en-US" sz="1400"/>
              <a:pPr algn="r" eaLnBrk="1" hangingPunct="1"/>
              <a:t>36</a:t>
            </a:fld>
            <a:endParaRPr lang="en-US" altLang="en-US" sz="1400"/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13787" cy="5976391"/>
          </a:xfrm>
          <a:prstGeom prst="rect">
            <a:avLst/>
          </a:prstGeom>
          <a:solidFill>
            <a:schemeClr val="accent5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483768" y="188913"/>
            <a:ext cx="468052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bg-BG" dirty="0" smtClean="0"/>
              <a:t>ДЕТСКА СМЪРТНОСТ</a:t>
            </a:r>
          </a:p>
          <a:p>
            <a:r>
              <a:rPr lang="bg-BG" dirty="0" smtClean="0"/>
              <a:t>последни налични данни Европа</a:t>
            </a:r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C9708D6-AD8E-44E0-8365-F66DCDE86731}" type="slidenum">
              <a:rPr lang="en-US" altLang="en-US" sz="1400"/>
              <a:pPr algn="r" eaLnBrk="1" hangingPunct="1"/>
              <a:t>37</a:t>
            </a:fld>
            <a:endParaRPr lang="en-US" altLang="en-US" sz="1400"/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128593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051720" y="116632"/>
            <a:ext cx="468052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bg-BG" dirty="0" smtClean="0"/>
              <a:t>ДЕТСКА СМЪРТНОСТ</a:t>
            </a:r>
          </a:p>
          <a:p>
            <a:r>
              <a:rPr lang="bg-BG" dirty="0" smtClean="0"/>
              <a:t>Избрани страни Европа, последни данни</a:t>
            </a:r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bg-BG" altLang="en-US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ДЕТСКАТА  </a:t>
            </a:r>
            <a:r>
              <a:rPr lang="bg-BG" alt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СМЪРТНОСТ  В  БЪЛГАРИЯ</a:t>
            </a:r>
            <a:endParaRPr lang="en-US" altLang="en-US" sz="40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2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62B3BBE-6086-4635-9767-272D58507236}" type="slidenum">
              <a:rPr lang="en-US" altLang="en-US" sz="1400"/>
              <a:pPr algn="r" eaLnBrk="1" hangingPunct="1"/>
              <a:t>38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2"/>
            <a:ext cx="8229600" cy="5671467"/>
          </a:xfrm>
          <a:solidFill>
            <a:srgbClr val="CCFFCC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180000" algn="l" eaLnBrk="1" hangingPunct="1">
              <a:lnSpc>
                <a:spcPct val="120000"/>
              </a:lnSpc>
            </a:pPr>
            <a:r>
              <a:rPr lang="bg-BG" altLang="en-US" sz="3600" b="1" i="1" dirty="0">
                <a:solidFill>
                  <a:srgbClr val="000000"/>
                </a:solidFill>
              </a:rPr>
              <a:t>Детската смъртност в България има </a:t>
            </a:r>
            <a:r>
              <a:rPr lang="bg-BG" altLang="en-US" sz="3600" b="1" i="1" dirty="0">
                <a:solidFill>
                  <a:srgbClr val="C00000"/>
                </a:solidFill>
              </a:rPr>
              <a:t>силно изразена низходяща тенденция.  </a:t>
            </a:r>
            <a:r>
              <a:rPr lang="bg-BG" altLang="en-US" sz="3600" b="1" i="1" dirty="0">
                <a:solidFill>
                  <a:srgbClr val="000000"/>
                </a:solidFill>
              </a:rPr>
              <a:t/>
            </a:r>
            <a:br>
              <a:rPr lang="bg-BG" altLang="en-US" sz="3600" b="1" i="1" dirty="0">
                <a:solidFill>
                  <a:srgbClr val="000000"/>
                </a:solidFill>
              </a:rPr>
            </a:br>
            <a:r>
              <a:rPr lang="bg-BG" altLang="en-US" sz="3600" b="1" i="1" dirty="0">
                <a:solidFill>
                  <a:srgbClr val="000000"/>
                </a:solidFill>
              </a:rPr>
              <a:t/>
            </a:r>
            <a:br>
              <a:rPr lang="bg-BG" altLang="en-US" sz="3600" b="1" i="1" dirty="0">
                <a:solidFill>
                  <a:srgbClr val="000000"/>
                </a:solidFill>
              </a:rPr>
            </a:br>
            <a:r>
              <a:rPr lang="bg-BG" altLang="en-US" sz="3600" b="1" i="1" dirty="0">
                <a:solidFill>
                  <a:srgbClr val="000000"/>
                </a:solidFill>
              </a:rPr>
              <a:t>От 1960 г. досега тя е снижена около 8 пъти – от 45</a:t>
            </a:r>
            <a:r>
              <a:rPr lang="ru-RU" sz="3600" b="1" i="1" dirty="0"/>
              <a:t>‰ до </a:t>
            </a:r>
            <a:r>
              <a:rPr lang="en-US" sz="3600" b="1" i="1" dirty="0"/>
              <a:t>5</a:t>
            </a:r>
            <a:r>
              <a:rPr lang="ru-RU" sz="3600" b="1" i="1" dirty="0"/>
              <a:t>.</a:t>
            </a:r>
            <a:r>
              <a:rPr lang="en-US" sz="3600" b="1" i="1" dirty="0"/>
              <a:t>8</a:t>
            </a:r>
            <a:r>
              <a:rPr lang="ru-RU" sz="3600" b="1" i="1" dirty="0"/>
              <a:t>‰ </a:t>
            </a:r>
            <a:r>
              <a:rPr lang="ru-RU" sz="3600" b="1" i="1" dirty="0" err="1"/>
              <a:t>през</a:t>
            </a:r>
            <a:r>
              <a:rPr lang="ru-RU" sz="3600" b="1" i="1" dirty="0"/>
              <a:t> </a:t>
            </a:r>
            <a:r>
              <a:rPr lang="bg-BG" altLang="en-US" sz="3600" b="1" i="1" dirty="0">
                <a:solidFill>
                  <a:srgbClr val="000000"/>
                </a:solidFill>
              </a:rPr>
              <a:t>201</a:t>
            </a:r>
            <a:r>
              <a:rPr lang="en-US" altLang="en-US" sz="3600" b="1" i="1" dirty="0">
                <a:solidFill>
                  <a:srgbClr val="000000"/>
                </a:solidFill>
              </a:rPr>
              <a:t>8</a:t>
            </a:r>
            <a:r>
              <a:rPr lang="bg-BG" altLang="en-US" sz="3600" b="1" i="1" dirty="0">
                <a:solidFill>
                  <a:srgbClr val="000000"/>
                </a:solidFill>
              </a:rPr>
              <a:t> г.</a:t>
            </a:r>
            <a:r>
              <a:rPr lang="en-US" altLang="en-US" sz="3600" b="1" i="1" dirty="0">
                <a:solidFill>
                  <a:srgbClr val="000000"/>
                </a:solidFill>
              </a:rPr>
              <a:t> (5.0</a:t>
            </a:r>
            <a:r>
              <a:rPr lang="ru-RU" sz="3600" b="1" i="1" dirty="0"/>
              <a:t> ‰</a:t>
            </a:r>
            <a:r>
              <a:rPr lang="en-US" sz="3600" b="1" i="1" dirty="0"/>
              <a:t> </a:t>
            </a:r>
            <a:r>
              <a:rPr lang="bg-BG" sz="3600" b="1" i="1" dirty="0"/>
              <a:t>в градовете и 8.1 </a:t>
            </a:r>
            <a:r>
              <a:rPr lang="ru-RU" sz="3600" b="1" i="1" dirty="0"/>
              <a:t>‰ </a:t>
            </a:r>
            <a:r>
              <a:rPr lang="bg-BG" sz="3600" b="1" i="1" dirty="0"/>
              <a:t>в селата).</a:t>
            </a:r>
            <a:endParaRPr lang="en-US" altLang="en-US" sz="36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37984" y="188640"/>
            <a:ext cx="8569325" cy="3168650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marL="838200" indent="-838200" eaLnBrk="1" hangingPunct="1">
              <a:lnSpc>
                <a:spcPct val="110000"/>
              </a:lnSpc>
            </a:pPr>
            <a:r>
              <a:rPr lang="bg-BG" altLang="en-US" sz="3600" b="1" i="1" u="sng" dirty="0">
                <a:solidFill>
                  <a:srgbClr val="990000"/>
                </a:solidFill>
              </a:rPr>
              <a:t>1. Коефициент за детска смъртност</a:t>
            </a:r>
            <a:r>
              <a:rPr lang="bg-BG" altLang="en-US" sz="3600" dirty="0">
                <a:solidFill>
                  <a:srgbClr val="000000"/>
                </a:solidFill>
              </a:rPr>
              <a:t>  (общ интензивен показател) - </a:t>
            </a:r>
            <a:r>
              <a:rPr lang="bg-BG" altLang="en-US" sz="3600" b="1" dirty="0">
                <a:solidFill>
                  <a:srgbClr val="000000"/>
                </a:solidFill>
              </a:rPr>
              <a:t>измерва честотата  на </a:t>
            </a:r>
            <a:r>
              <a:rPr lang="bg-BG" altLang="en-US" sz="3600" b="1" dirty="0" err="1">
                <a:solidFill>
                  <a:srgbClr val="000000"/>
                </a:solidFill>
              </a:rPr>
              <a:t>умиранията</a:t>
            </a:r>
            <a:r>
              <a:rPr lang="bg-BG" altLang="en-US" sz="3600" b="1" dirty="0">
                <a:solidFill>
                  <a:srgbClr val="000000"/>
                </a:solidFill>
              </a:rPr>
              <a:t> на децата от 0-я ден до 1-годишна възраст на 1000 </a:t>
            </a:r>
            <a:r>
              <a:rPr lang="bg-BG" altLang="en-US" sz="3600" b="1" dirty="0" err="1">
                <a:solidFill>
                  <a:srgbClr val="000000"/>
                </a:solidFill>
              </a:rPr>
              <a:t>живородени</a:t>
            </a:r>
            <a:r>
              <a:rPr lang="bg-BG" altLang="en-US" sz="3600" b="1" dirty="0">
                <a:solidFill>
                  <a:srgbClr val="000000"/>
                </a:solidFill>
              </a:rPr>
              <a:t> деца през дадена година в дадена територия.</a:t>
            </a:r>
            <a:r>
              <a:rPr lang="bg-BG" altLang="en-US" sz="3600" dirty="0"/>
              <a:t> </a:t>
            </a:r>
            <a:endParaRPr lang="en-US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850" y="4217391"/>
                <a:ext cx="7763343" cy="619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b="0" i="1" smtClean="0">
                          <a:latin typeface="Cambria Math" panose="02040503050406030204" pitchFamily="18" charset="0"/>
                        </a:rPr>
                        <m:t>КОЕФИЦИЕНТ ЗА ДЕТСКА СМЪРТНОСТ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БРОЙ ПОЧИНАЛИ ДЕЦА ДО 1 г.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bg-BG" b="0" i="1" smtClean="0">
                              <a:latin typeface="Cambria Math" panose="02040503050406030204" pitchFamily="18" charset="0"/>
                            </a:rPr>
                            <m:t>ОБЩ БРОЙ ЖИВОРОДЕНИ</m:t>
                          </m:r>
                        </m:den>
                      </m:f>
                    </m:oMath>
                  </m:oMathPara>
                </a14:m>
                <a:endParaRPr lang="bg-BG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4217391"/>
                <a:ext cx="7763343" cy="6197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087193" y="4345359"/>
            <a:ext cx="805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Х 1000</a:t>
            </a:r>
            <a:endParaRPr lang="bg-BG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320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393247"/>
              </p:ext>
            </p:extLst>
          </p:nvPr>
        </p:nvGraphicFramePr>
        <p:xfrm>
          <a:off x="250825" y="260350"/>
          <a:ext cx="8642350" cy="5905501"/>
        </p:xfrm>
        <a:graphic>
          <a:graphicData uri="http://schemas.openxmlformats.org/drawingml/2006/table">
            <a:tbl>
              <a:tblPr/>
              <a:tblGrid>
                <a:gridCol w="209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1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1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1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0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Години</a:t>
                      </a:r>
                      <a:endParaRPr kumimoji="0" lang="bg-BG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Общо</a:t>
                      </a:r>
                      <a:endParaRPr kumimoji="0" lang="bg-BG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Градове</a:t>
                      </a:r>
                      <a:endParaRPr kumimoji="0" lang="bg-BG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Села</a:t>
                      </a:r>
                      <a:endParaRPr kumimoji="0" lang="bg-BG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1960</a:t>
                      </a:r>
                      <a:endParaRPr kumimoji="0" lang="bg-BG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45,1</a:t>
                      </a:r>
                      <a:endParaRPr kumimoji="0" lang="bg-BG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34,6</a:t>
                      </a:r>
                      <a:endParaRPr kumimoji="0" lang="bg-BG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50,4</a:t>
                      </a:r>
                      <a:endParaRPr kumimoji="0" lang="bg-BG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1970</a:t>
                      </a:r>
                      <a:endParaRPr kumimoji="0" lang="bg-BG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27,3</a:t>
                      </a:r>
                      <a:endParaRPr kumimoji="0" lang="bg-BG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22,7</a:t>
                      </a:r>
                      <a:endParaRPr kumimoji="0" lang="bg-BG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33,5</a:t>
                      </a:r>
                      <a:endParaRPr kumimoji="0" lang="bg-BG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1980</a:t>
                      </a:r>
                      <a:endParaRPr kumimoji="0" lang="bg-BG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20,2</a:t>
                      </a:r>
                      <a:endParaRPr kumimoji="0" lang="bg-BG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18,0</a:t>
                      </a:r>
                      <a:endParaRPr kumimoji="0" lang="bg-BG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24,9</a:t>
                      </a:r>
                      <a:endParaRPr kumimoji="0" lang="bg-BG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1990</a:t>
                      </a:r>
                      <a:endParaRPr kumimoji="0" lang="bg-BG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14,8</a:t>
                      </a:r>
                      <a:endParaRPr kumimoji="0" lang="bg-BG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13,8</a:t>
                      </a:r>
                      <a:endParaRPr kumimoji="0" lang="bg-BG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17,1</a:t>
                      </a:r>
                      <a:endParaRPr kumimoji="0" lang="bg-BG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2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1997</a:t>
                      </a:r>
                      <a:endParaRPr kumimoji="0" lang="bg-BG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17,5</a:t>
                      </a:r>
                      <a:endParaRPr kumimoji="0" lang="bg-BG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15,7</a:t>
                      </a:r>
                      <a:endParaRPr kumimoji="0" lang="bg-BG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22,0</a:t>
                      </a:r>
                      <a:endParaRPr kumimoji="0" lang="bg-BG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9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2000</a:t>
                      </a:r>
                      <a:endParaRPr kumimoji="0" lang="bg-BG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13,3</a:t>
                      </a:r>
                      <a:endParaRPr kumimoji="0" lang="bg-BG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12,4</a:t>
                      </a:r>
                      <a:endParaRPr kumimoji="0" lang="bg-BG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15,5</a:t>
                      </a:r>
                      <a:endParaRPr kumimoji="0" lang="bg-BG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0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2010</a:t>
                      </a:r>
                      <a:endParaRPr kumimoji="0" lang="bg-BG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8,1</a:t>
                      </a:r>
                      <a:endParaRPr kumimoji="0" lang="bg-BG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13,4</a:t>
                      </a:r>
                      <a:endParaRPr kumimoji="0" lang="bg-BG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0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2015</a:t>
                      </a:r>
                      <a:endParaRPr kumimoji="0" lang="bg-BG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6,6</a:t>
                      </a:r>
                      <a:endParaRPr kumimoji="0" lang="bg-BG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5,2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10,9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0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2018</a:t>
                      </a:r>
                      <a:endParaRPr kumimoji="0" lang="bg-BG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5,8</a:t>
                      </a:r>
                      <a:endParaRPr kumimoji="0" lang="bg-BG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5,0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8,1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5E2FE9-DCC2-43CF-892B-EE338FADE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3688" y="219163"/>
            <a:ext cx="5544616" cy="652321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679477" cy="428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876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B29D73-B65D-4830-9D57-26893C34B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9712" y="95458"/>
            <a:ext cx="5400600" cy="664591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9863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AF0FF1-5EAF-4426-BE3A-4602FA252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8" y="2564904"/>
            <a:ext cx="8300637" cy="33123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6A70B9-4D7F-4A86-85BB-29042E487D0A}"/>
              </a:ext>
            </a:extLst>
          </p:cNvPr>
          <p:cNvSpPr txBox="1"/>
          <p:nvPr/>
        </p:nvSpPr>
        <p:spPr>
          <a:xfrm>
            <a:off x="395536" y="260648"/>
            <a:ext cx="8280920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g-BG" sz="2800" b="1" dirty="0"/>
              <a:t>Съществен фактор за намаляването  на детската смъртност у нас е снижението на  </a:t>
            </a:r>
            <a:r>
              <a:rPr lang="bg-BG" sz="2800" b="1" dirty="0" err="1"/>
              <a:t>постнеонаталната</a:t>
            </a:r>
            <a:r>
              <a:rPr lang="bg-BG" sz="2800" b="1" dirty="0"/>
              <a:t> смъртност. За 2018 г.  тя е 36% при 64% за </a:t>
            </a:r>
            <a:r>
              <a:rPr lang="bg-BG" sz="2800" b="1" dirty="0" err="1"/>
              <a:t>неонаталната</a:t>
            </a:r>
            <a:r>
              <a:rPr lang="bg-BG" sz="2800" b="1" dirty="0"/>
              <a:t> смъртност.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90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988840"/>
            <a:ext cx="7992888" cy="388843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80000" algn="l" eaLnBrk="1" hangingPunct="1">
              <a:lnSpc>
                <a:spcPct val="120000"/>
              </a:lnSpc>
            </a:pPr>
            <a:r>
              <a:rPr lang="bg-BG" alt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Детската смъртност по причини</a:t>
            </a:r>
            <a:r>
              <a:rPr lang="bg-BG" alt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е най-висока при някои състояния в </a:t>
            </a:r>
            <a:r>
              <a:rPr lang="bg-BG" alt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перинаталния</a:t>
            </a:r>
            <a:r>
              <a:rPr lang="bg-BG" alt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bg-BG" altLang="en-US" sz="2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период (</a:t>
            </a:r>
            <a:r>
              <a:rPr lang="bg-BG" altLang="en-US" sz="28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асфиксия</a:t>
            </a:r>
            <a:r>
              <a:rPr lang="bg-BG" altLang="en-US" sz="28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хипоксия, родови травми, </a:t>
            </a:r>
            <a:r>
              <a:rPr lang="bg-BG" altLang="en-US" sz="28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недоносеност</a:t>
            </a:r>
            <a:r>
              <a:rPr lang="bg-BG" altLang="en-US" sz="2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), </a:t>
            </a:r>
            <a:r>
              <a:rPr lang="bg-BG" alt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следвана от вродените аномалии и болестите на дихателните </a:t>
            </a:r>
            <a:r>
              <a:rPr lang="bg-BG" altLang="en-US" sz="2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система, каквато е принципно структурата на причините за детска смъртност в развитите страни.</a:t>
            </a:r>
            <a:endParaRPr lang="en-US" alt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EF11465-38B2-4177-AE99-877D1629F785}"/>
              </a:ext>
            </a:extLst>
          </p:cNvPr>
          <p:cNvGraphicFramePr>
            <a:graphicFrameLocks noGrp="1"/>
          </p:cNvGraphicFramePr>
          <p:nvPr/>
        </p:nvGraphicFramePr>
        <p:xfrm>
          <a:off x="2544445" y="3038443"/>
          <a:ext cx="4055110" cy="1663700"/>
        </p:xfrm>
        <a:graphic>
          <a:graphicData uri="http://schemas.openxmlformats.org/drawingml/2006/table">
            <a:tbl>
              <a:tblPr firstRow="1" firstCol="1" bandRow="1"/>
              <a:tblGrid>
                <a:gridCol w="2242185">
                  <a:extLst>
                    <a:ext uri="{9D8B030D-6E8A-4147-A177-3AD203B41FA5}">
                      <a16:colId xmlns:a16="http://schemas.microsoft.com/office/drawing/2014/main" val="1800290413"/>
                    </a:ext>
                  </a:extLst>
                </a:gridCol>
                <a:gridCol w="1031875">
                  <a:extLst>
                    <a:ext uri="{9D8B030D-6E8A-4147-A177-3AD203B41FA5}">
                      <a16:colId xmlns:a16="http://schemas.microsoft.com/office/drawing/2014/main" val="2420800834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13562309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Причини за детска смъртност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Брой умрели до 1 г.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Относ. дял в 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161493145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Перинатални причини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 hangingPunct="0"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 hangingPunct="0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48,</a:t>
                      </a:r>
                      <a:r>
                        <a:rPr lang="bg-BG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2693594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Вродени аномалии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 hangingPunct="0"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 hangingPunct="0"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20,9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153076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Болести на дихателната система (в т.ч. пневмония)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 hangingPunct="0"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 hangingPunct="0"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9,3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056742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Всички останали причини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 hangingPunct="0">
                        <a:spcAft>
                          <a:spcPts val="0"/>
                        </a:spcAft>
                      </a:pPr>
                      <a:r>
                        <a:rPr lang="bg-BG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 hangingPunct="0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21,5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9222112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Общо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 hangingPunct="0">
                        <a:spcAft>
                          <a:spcPts val="0"/>
                        </a:spcAft>
                      </a:pPr>
                      <a:r>
                        <a:rPr lang="bg-BG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358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 hangingPunct="0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77064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074AF5-B360-41AB-9B67-15BB23AD4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348107"/>
              </p:ext>
            </p:extLst>
          </p:nvPr>
        </p:nvGraphicFramePr>
        <p:xfrm>
          <a:off x="539552" y="332656"/>
          <a:ext cx="8136904" cy="54726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8208">
                  <a:extLst>
                    <a:ext uri="{9D8B030D-6E8A-4147-A177-3AD203B41FA5}">
                      <a16:colId xmlns:a16="http://schemas.microsoft.com/office/drawing/2014/main" val="1875183249"/>
                    </a:ext>
                  </a:extLst>
                </a:gridCol>
                <a:gridCol w="1974302">
                  <a:extLst>
                    <a:ext uri="{9D8B030D-6E8A-4147-A177-3AD203B41FA5}">
                      <a16:colId xmlns:a16="http://schemas.microsoft.com/office/drawing/2014/main" val="1868916385"/>
                    </a:ext>
                  </a:extLst>
                </a:gridCol>
                <a:gridCol w="1494394">
                  <a:extLst>
                    <a:ext uri="{9D8B030D-6E8A-4147-A177-3AD203B41FA5}">
                      <a16:colId xmlns:a16="http://schemas.microsoft.com/office/drawing/2014/main" val="219474878"/>
                    </a:ext>
                  </a:extLst>
                </a:gridCol>
              </a:tblGrid>
              <a:tr h="1115758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err="1">
                          <a:solidFill>
                            <a:schemeClr val="tx1"/>
                          </a:solidFill>
                          <a:effectLst/>
                        </a:rPr>
                        <a:t>Причини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chemeClr val="tx1"/>
                          </a:solidFill>
                          <a:effectLst/>
                        </a:rPr>
                        <a:t>за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chemeClr val="tx1"/>
                          </a:solidFill>
                          <a:effectLst/>
                        </a:rPr>
                        <a:t>детска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chemeClr val="tx1"/>
                          </a:solidFill>
                          <a:effectLst/>
                        </a:rPr>
                        <a:t>смъртност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err="1">
                          <a:solidFill>
                            <a:schemeClr val="tx1"/>
                          </a:solidFill>
                          <a:effectLst/>
                        </a:rPr>
                        <a:t>Брой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chemeClr val="tx1"/>
                          </a:solidFill>
                          <a:effectLst/>
                        </a:rPr>
                        <a:t>умрели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chemeClr val="tx1"/>
                          </a:solidFill>
                          <a:effectLst/>
                        </a:rPr>
                        <a:t>до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</a:rPr>
                        <a:t> 1 г.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err="1">
                          <a:solidFill>
                            <a:schemeClr val="tx1"/>
                          </a:solidFill>
                          <a:effectLst/>
                        </a:rPr>
                        <a:t>Относ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GB" sz="2400" b="1" dirty="0" err="1">
                          <a:solidFill>
                            <a:schemeClr val="tx1"/>
                          </a:solidFill>
                          <a:effectLst/>
                        </a:rPr>
                        <a:t>дял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</a:rPr>
                        <a:t> в %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0464231"/>
                  </a:ext>
                </a:extLst>
              </a:tr>
              <a:tr h="83639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b="1" dirty="0" err="1">
                          <a:solidFill>
                            <a:schemeClr val="tx1"/>
                          </a:solidFill>
                          <a:effectLst/>
                        </a:rPr>
                        <a:t>Перинатални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chemeClr val="tx1"/>
                          </a:solidFill>
                          <a:effectLst/>
                        </a:rPr>
                        <a:t>причини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algn="ctr" hangingPunct="0">
                        <a:spcAft>
                          <a:spcPts val="0"/>
                        </a:spcAft>
                      </a:pPr>
                      <a:r>
                        <a:rPr lang="bg-BG" sz="2400" b="1" dirty="0">
                          <a:effectLst/>
                        </a:rPr>
                        <a:t>173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algn="ctr" hangingPunct="0"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</a:rPr>
                        <a:t>48,</a:t>
                      </a:r>
                      <a:r>
                        <a:rPr lang="bg-BG" sz="2400" b="1">
                          <a:effectLst/>
                        </a:rPr>
                        <a:t>3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4171053"/>
                  </a:ext>
                </a:extLst>
              </a:tr>
              <a:tr h="83639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b="1" dirty="0" err="1">
                          <a:solidFill>
                            <a:schemeClr val="tx1"/>
                          </a:solidFill>
                          <a:effectLst/>
                        </a:rPr>
                        <a:t>Вродени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chemeClr val="tx1"/>
                          </a:solidFill>
                          <a:effectLst/>
                        </a:rPr>
                        <a:t>аномалии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algn="ctr" hangingPunct="0">
                        <a:spcAft>
                          <a:spcPts val="0"/>
                        </a:spcAft>
                      </a:pPr>
                      <a:r>
                        <a:rPr lang="bg-BG" sz="2400" b="1" dirty="0">
                          <a:effectLst/>
                        </a:rPr>
                        <a:t>75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algn="ctr" hangingPunct="0">
                        <a:spcAft>
                          <a:spcPts val="0"/>
                        </a:spcAft>
                      </a:pPr>
                      <a:r>
                        <a:rPr lang="bg-BG" sz="2400" b="1">
                          <a:effectLst/>
                        </a:rPr>
                        <a:t>20,9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411841"/>
                  </a:ext>
                </a:extLst>
              </a:tr>
              <a:tr h="1011261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b="1" dirty="0" err="1">
                          <a:solidFill>
                            <a:schemeClr val="tx1"/>
                          </a:solidFill>
                          <a:effectLst/>
                        </a:rPr>
                        <a:t>Болести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chemeClr val="tx1"/>
                          </a:solidFill>
                          <a:effectLst/>
                        </a:rPr>
                        <a:t>на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chemeClr val="tx1"/>
                          </a:solidFill>
                          <a:effectLst/>
                        </a:rPr>
                        <a:t>дихателната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chemeClr val="tx1"/>
                          </a:solidFill>
                          <a:effectLst/>
                        </a:rPr>
                        <a:t>система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</a:rPr>
                        <a:t> (в </a:t>
                      </a:r>
                      <a:r>
                        <a:rPr lang="en-GB" sz="2400" b="1" dirty="0" err="1">
                          <a:solidFill>
                            <a:schemeClr val="tx1"/>
                          </a:solidFill>
                          <a:effectLst/>
                        </a:rPr>
                        <a:t>т.ч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GB" sz="2400" b="1" dirty="0" err="1">
                          <a:solidFill>
                            <a:schemeClr val="tx1"/>
                          </a:solidFill>
                          <a:effectLst/>
                        </a:rPr>
                        <a:t>пневмония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algn="ctr" hangingPunct="0">
                        <a:spcAft>
                          <a:spcPts val="0"/>
                        </a:spcAft>
                      </a:pPr>
                      <a:r>
                        <a:rPr lang="bg-BG" sz="2400" b="1" dirty="0">
                          <a:effectLst/>
                        </a:rPr>
                        <a:t>3</a:t>
                      </a:r>
                      <a:r>
                        <a:rPr lang="en-GB" sz="2400" b="1" dirty="0">
                          <a:effectLst/>
                        </a:rPr>
                        <a:t>3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algn="ctr" hangingPunct="0">
                        <a:spcAft>
                          <a:spcPts val="0"/>
                        </a:spcAft>
                      </a:pPr>
                      <a:r>
                        <a:rPr lang="bg-BG" sz="2400" b="1">
                          <a:effectLst/>
                        </a:rPr>
                        <a:t>9,3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0804704"/>
                  </a:ext>
                </a:extLst>
              </a:tr>
              <a:tr h="83639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b="1" dirty="0" err="1">
                          <a:solidFill>
                            <a:schemeClr val="tx1"/>
                          </a:solidFill>
                          <a:effectLst/>
                        </a:rPr>
                        <a:t>Всички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chemeClr val="tx1"/>
                          </a:solidFill>
                          <a:effectLst/>
                        </a:rPr>
                        <a:t>останали</a:t>
                      </a: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chemeClr val="tx1"/>
                          </a:solidFill>
                          <a:effectLst/>
                        </a:rPr>
                        <a:t>причини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algn="ctr" hangingPunct="0">
                        <a:spcAft>
                          <a:spcPts val="0"/>
                        </a:spcAft>
                      </a:pPr>
                      <a:r>
                        <a:rPr lang="bg-BG" sz="2400" b="1" dirty="0">
                          <a:effectLst/>
                        </a:rPr>
                        <a:t>77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algn="ctr" hangingPunct="0"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</a:rPr>
                        <a:t>21,5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4186177"/>
                  </a:ext>
                </a:extLst>
              </a:tr>
              <a:tr h="83639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2400" b="1" dirty="0" err="1">
                          <a:solidFill>
                            <a:schemeClr val="tx1"/>
                          </a:solidFill>
                          <a:effectLst/>
                        </a:rPr>
                        <a:t>Общо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algn="ctr" hangingPunct="0">
                        <a:spcAft>
                          <a:spcPts val="0"/>
                        </a:spcAft>
                      </a:pPr>
                      <a:r>
                        <a:rPr lang="bg-BG" sz="2400" b="1" dirty="0">
                          <a:effectLst/>
                        </a:rPr>
                        <a:t>358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algn="ctr" hangingPunct="0"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</a:rPr>
                        <a:t>100,0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9331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27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16831"/>
            <a:ext cx="8229600" cy="374419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30000"/>
              </a:lnSpc>
            </a:pPr>
            <a:r>
              <a:rPr lang="bg-BG" altLang="en-US" sz="3200" b="1" i="1" dirty="0" err="1">
                <a:solidFill>
                  <a:srgbClr val="000000"/>
                </a:solidFill>
              </a:rPr>
              <a:t>Недоносеността</a:t>
            </a:r>
            <a:r>
              <a:rPr lang="bg-BG" altLang="en-US" sz="3200" b="1" i="1" dirty="0">
                <a:solidFill>
                  <a:srgbClr val="000000"/>
                </a:solidFill>
              </a:rPr>
              <a:t> и ниската телесна маса при  раждането </a:t>
            </a:r>
            <a:r>
              <a:rPr lang="bg-BG" altLang="en-US" sz="3200" dirty="0">
                <a:solidFill>
                  <a:srgbClr val="000000"/>
                </a:solidFill>
              </a:rPr>
              <a:t>са едни от най-честите причини за смърт в </a:t>
            </a:r>
            <a:r>
              <a:rPr lang="bg-BG" altLang="en-US" sz="3200" dirty="0" err="1">
                <a:solidFill>
                  <a:srgbClr val="000000"/>
                </a:solidFill>
              </a:rPr>
              <a:t>неонаталния</a:t>
            </a:r>
            <a:r>
              <a:rPr lang="bg-BG" altLang="en-US" sz="3200" dirty="0">
                <a:solidFill>
                  <a:srgbClr val="000000"/>
                </a:solidFill>
              </a:rPr>
              <a:t> период. През последните десетилетия у нас </a:t>
            </a:r>
            <a:r>
              <a:rPr lang="bg-BG" altLang="en-US" sz="3200" b="1" dirty="0">
                <a:solidFill>
                  <a:srgbClr val="000000"/>
                </a:solidFill>
              </a:rPr>
              <a:t> делът на родените с ниско тегло (под 2500 г) е над 10% </a:t>
            </a:r>
            <a:r>
              <a:rPr lang="bg-BG" altLang="en-US" sz="3200" dirty="0">
                <a:solidFill>
                  <a:srgbClr val="000000"/>
                </a:solidFill>
              </a:rPr>
              <a:t>и е значително по-висок от другите развити страни (средно 4-6%).</a:t>
            </a:r>
            <a:endParaRPr lang="en-US" altLang="en-U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</a:pPr>
            <a:r>
              <a:rPr lang="bg-BG" altLang="en-US" sz="2800" b="1" dirty="0" smtClean="0">
                <a:solidFill>
                  <a:srgbClr val="000000"/>
                </a:solidFill>
              </a:rPr>
              <a:t>Съществено </a:t>
            </a:r>
            <a:r>
              <a:rPr lang="bg-BG" altLang="en-US" sz="2800" b="1" dirty="0">
                <a:solidFill>
                  <a:srgbClr val="000000"/>
                </a:solidFill>
              </a:rPr>
              <a:t>влияние върху нивото и структурата на детската смъртност оказват</a:t>
            </a:r>
            <a:r>
              <a:rPr lang="bg-BG" altLang="en-US" sz="2800" b="1" dirty="0" smtClean="0">
                <a:solidFill>
                  <a:srgbClr val="000000"/>
                </a:solidFill>
              </a:rPr>
              <a:t>:</a:t>
            </a:r>
            <a:endParaRPr lang="en-US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bg-BG" altLang="en-US" dirty="0" smtClean="0">
                <a:solidFill>
                  <a:srgbClr val="000000"/>
                </a:solidFill>
              </a:rPr>
              <a:t> фактори</a:t>
            </a:r>
            <a:r>
              <a:rPr lang="bg-BG" altLang="en-US" dirty="0">
                <a:solidFill>
                  <a:srgbClr val="000000"/>
                </a:solidFill>
              </a:rPr>
              <a:t>, свързани със стила и начина на живот на </a:t>
            </a:r>
            <a:r>
              <a:rPr lang="bg-BG" altLang="en-US" dirty="0" smtClean="0">
                <a:solidFill>
                  <a:srgbClr val="000000"/>
                </a:solidFill>
              </a:rPr>
              <a:t>семействата;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bg-BG" altLang="en-US" dirty="0" smtClean="0">
                <a:solidFill>
                  <a:srgbClr val="000000"/>
                </a:solidFill>
              </a:rPr>
              <a:t> неспазване </a:t>
            </a:r>
            <a:r>
              <a:rPr lang="bg-BG" altLang="en-US" dirty="0">
                <a:solidFill>
                  <a:srgbClr val="000000"/>
                </a:solidFill>
              </a:rPr>
              <a:t>на някои правила за отглеждане и закаляване на децата през I-та </a:t>
            </a:r>
            <a:r>
              <a:rPr lang="bg-BG" altLang="en-US" dirty="0" smtClean="0">
                <a:solidFill>
                  <a:srgbClr val="000000"/>
                </a:solidFill>
              </a:rPr>
              <a:t>година;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bg-BG" altLang="en-US" dirty="0" smtClean="0">
                <a:solidFill>
                  <a:srgbClr val="000000"/>
                </a:solidFill>
              </a:rPr>
              <a:t> ранно </a:t>
            </a:r>
            <a:r>
              <a:rPr lang="bg-BG" altLang="en-US" dirty="0">
                <a:solidFill>
                  <a:srgbClr val="000000"/>
                </a:solidFill>
              </a:rPr>
              <a:t>преминаване на изкуствено и смесено хранене</a:t>
            </a:r>
            <a:r>
              <a:rPr lang="bg-BG" altLang="en-US" dirty="0" smtClean="0">
                <a:solidFill>
                  <a:srgbClr val="000000"/>
                </a:solidFill>
              </a:rPr>
              <a:t>,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bg-BG" altLang="en-US" dirty="0" smtClean="0">
                <a:solidFill>
                  <a:srgbClr val="000000"/>
                </a:solidFill>
              </a:rPr>
              <a:t> </a:t>
            </a:r>
            <a:r>
              <a:rPr lang="bg-BG" altLang="en-US" dirty="0">
                <a:solidFill>
                  <a:srgbClr val="000000"/>
                </a:solidFill>
              </a:rPr>
              <a:t>наличие на фонови заболявания (</a:t>
            </a:r>
            <a:r>
              <a:rPr lang="bg-BG" altLang="en-US" dirty="0" err="1">
                <a:solidFill>
                  <a:srgbClr val="000000"/>
                </a:solidFill>
              </a:rPr>
              <a:t>хипотрофия</a:t>
            </a:r>
            <a:r>
              <a:rPr lang="bg-BG" altLang="en-US" dirty="0">
                <a:solidFill>
                  <a:srgbClr val="000000"/>
                </a:solidFill>
              </a:rPr>
              <a:t>, </a:t>
            </a:r>
            <a:r>
              <a:rPr lang="bg-BG" altLang="en-US" dirty="0" smtClean="0">
                <a:solidFill>
                  <a:srgbClr val="000000"/>
                </a:solidFill>
              </a:rPr>
              <a:t>рахит),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bg-BG" altLang="en-US" dirty="0" smtClean="0">
                <a:solidFill>
                  <a:srgbClr val="000000"/>
                </a:solidFill>
              </a:rPr>
              <a:t> неблагоприятни условия </a:t>
            </a:r>
            <a:r>
              <a:rPr lang="bg-BG" altLang="en-US" dirty="0">
                <a:solidFill>
                  <a:srgbClr val="000000"/>
                </a:solidFill>
              </a:rPr>
              <a:t>на живот в семейството, </a:t>
            </a:r>
            <a:endParaRPr lang="bg-BG" altLang="en-US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bg-BG" altLang="en-US" dirty="0" smtClean="0">
                <a:solidFill>
                  <a:srgbClr val="000000"/>
                </a:solidFill>
              </a:rPr>
              <a:t> ниската </a:t>
            </a:r>
            <a:r>
              <a:rPr lang="bg-BG" altLang="en-US" dirty="0">
                <a:solidFill>
                  <a:srgbClr val="000000"/>
                </a:solidFill>
              </a:rPr>
              <a:t>здравна култура на родителите и  др</a:t>
            </a:r>
            <a:r>
              <a:rPr lang="bg-BG" alt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bg-BG" altLang="en-US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g-BG" altLang="en-US" dirty="0" smtClean="0">
                <a:solidFill>
                  <a:srgbClr val="000000"/>
                </a:solidFill>
              </a:rPr>
              <a:t>Важно </a:t>
            </a:r>
            <a:r>
              <a:rPr lang="bg-BG" altLang="en-US" dirty="0">
                <a:solidFill>
                  <a:srgbClr val="000000"/>
                </a:solidFill>
              </a:rPr>
              <a:t>значение за снижаване на детската смъртност има организацията на медицинското наблюдение на  бременните, на родилната помощ и наблюдението и медицинската помощ на децата през I-та година от живота им.</a:t>
            </a:r>
            <a:r>
              <a:rPr lang="bg-BG" altLang="en-US" dirty="0"/>
              <a:t> </a:t>
            </a:r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743575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>
              <a:lnSpc>
                <a:spcPct val="140000"/>
              </a:lnSpc>
            </a:pPr>
            <a:r>
              <a:rPr lang="bg-BG" altLang="en-US" b="1" dirty="0">
                <a:solidFill>
                  <a:srgbClr val="990000"/>
                </a:solidFill>
              </a:rPr>
              <a:t>Оценка по 5-степенна скала:</a:t>
            </a:r>
            <a:r>
              <a:rPr lang="bg-BG" altLang="en-US" b="1" i="1" dirty="0">
                <a:solidFill>
                  <a:srgbClr val="000000"/>
                </a:solidFill>
              </a:rPr>
              <a:t/>
            </a:r>
            <a:br>
              <a:rPr lang="bg-BG" altLang="en-US" b="1" i="1" dirty="0">
                <a:solidFill>
                  <a:srgbClr val="000000"/>
                </a:solidFill>
              </a:rPr>
            </a:br>
            <a:r>
              <a:rPr lang="bg-BG" altLang="en-US" b="1" i="1" dirty="0">
                <a:solidFill>
                  <a:srgbClr val="000000"/>
                </a:solidFill>
              </a:rPr>
              <a:t>много ниска	 	- под </a:t>
            </a:r>
            <a:r>
              <a:rPr lang="en-US" altLang="en-US" b="1" i="1" dirty="0">
                <a:solidFill>
                  <a:srgbClr val="000000"/>
                </a:solidFill>
              </a:rPr>
              <a:t>5</a:t>
            </a:r>
            <a:r>
              <a:rPr lang="bg-BG" altLang="en-US" b="1" i="1" dirty="0">
                <a:solidFill>
                  <a:srgbClr val="000000"/>
                </a:solidFill>
              </a:rPr>
              <a:t>‰ </a:t>
            </a:r>
            <a:br>
              <a:rPr lang="bg-BG" altLang="en-US" b="1" i="1" dirty="0">
                <a:solidFill>
                  <a:srgbClr val="000000"/>
                </a:solidFill>
              </a:rPr>
            </a:br>
            <a:r>
              <a:rPr lang="bg-BG" altLang="en-US" b="1" i="1" dirty="0">
                <a:solidFill>
                  <a:srgbClr val="000000"/>
                </a:solidFill>
              </a:rPr>
              <a:t>ниска 			</a:t>
            </a:r>
            <a:r>
              <a:rPr lang="bg-BG" altLang="en-US" b="1" i="1" dirty="0" smtClean="0">
                <a:solidFill>
                  <a:srgbClr val="000000"/>
                </a:solidFill>
              </a:rPr>
              <a:t>- </a:t>
            </a:r>
            <a:r>
              <a:rPr lang="en-US" altLang="en-US" b="1" i="1" dirty="0">
                <a:solidFill>
                  <a:srgbClr val="000000"/>
                </a:solidFill>
              </a:rPr>
              <a:t>5 </a:t>
            </a:r>
            <a:r>
              <a:rPr lang="bg-BG" altLang="en-US" b="1" i="1" dirty="0">
                <a:solidFill>
                  <a:srgbClr val="000000"/>
                </a:solidFill>
              </a:rPr>
              <a:t>-1</a:t>
            </a:r>
            <a:r>
              <a:rPr lang="en-US" altLang="en-US" b="1" i="1" dirty="0">
                <a:solidFill>
                  <a:srgbClr val="000000"/>
                </a:solidFill>
              </a:rPr>
              <a:t>0</a:t>
            </a:r>
            <a:r>
              <a:rPr lang="bg-BG" altLang="en-US" b="1" i="1" dirty="0">
                <a:solidFill>
                  <a:srgbClr val="000000"/>
                </a:solidFill>
              </a:rPr>
              <a:t>‰ </a:t>
            </a:r>
            <a:br>
              <a:rPr lang="bg-BG" altLang="en-US" b="1" i="1" dirty="0">
                <a:solidFill>
                  <a:srgbClr val="000000"/>
                </a:solidFill>
              </a:rPr>
            </a:br>
            <a:r>
              <a:rPr lang="bg-BG" altLang="en-US" b="1" i="1" dirty="0">
                <a:solidFill>
                  <a:srgbClr val="000000"/>
                </a:solidFill>
              </a:rPr>
              <a:t>средна 			- 1</a:t>
            </a:r>
            <a:r>
              <a:rPr lang="en-US" altLang="en-US" b="1" i="1" dirty="0">
                <a:solidFill>
                  <a:srgbClr val="000000"/>
                </a:solidFill>
              </a:rPr>
              <a:t>0 </a:t>
            </a:r>
            <a:r>
              <a:rPr lang="bg-BG" altLang="en-US" b="1" i="1" dirty="0">
                <a:solidFill>
                  <a:srgbClr val="000000"/>
                </a:solidFill>
              </a:rPr>
              <a:t>-</a:t>
            </a:r>
            <a:r>
              <a:rPr lang="en-US" altLang="en-US" b="1" i="1" dirty="0">
                <a:solidFill>
                  <a:srgbClr val="000000"/>
                </a:solidFill>
              </a:rPr>
              <a:t> 25</a:t>
            </a:r>
            <a:r>
              <a:rPr lang="bg-BG" altLang="en-US" b="1" i="1" dirty="0">
                <a:solidFill>
                  <a:srgbClr val="000000"/>
                </a:solidFill>
              </a:rPr>
              <a:t>‰ </a:t>
            </a:r>
            <a:br>
              <a:rPr lang="bg-BG" altLang="en-US" b="1" i="1" dirty="0">
                <a:solidFill>
                  <a:srgbClr val="000000"/>
                </a:solidFill>
              </a:rPr>
            </a:br>
            <a:r>
              <a:rPr lang="bg-BG" altLang="en-US" b="1" i="1" dirty="0">
                <a:solidFill>
                  <a:srgbClr val="000000"/>
                </a:solidFill>
              </a:rPr>
              <a:t>висока 			- 25</a:t>
            </a:r>
            <a:r>
              <a:rPr lang="en-US" altLang="en-US" b="1" i="1" dirty="0">
                <a:solidFill>
                  <a:srgbClr val="000000"/>
                </a:solidFill>
              </a:rPr>
              <a:t> </a:t>
            </a:r>
            <a:r>
              <a:rPr lang="bg-BG" altLang="en-US" b="1" i="1" dirty="0">
                <a:solidFill>
                  <a:srgbClr val="000000"/>
                </a:solidFill>
              </a:rPr>
              <a:t>-</a:t>
            </a:r>
            <a:r>
              <a:rPr lang="en-US" altLang="en-US" b="1" i="1" dirty="0">
                <a:solidFill>
                  <a:srgbClr val="000000"/>
                </a:solidFill>
              </a:rPr>
              <a:t> 50</a:t>
            </a:r>
            <a:r>
              <a:rPr lang="bg-BG" altLang="en-US" b="1" i="1" dirty="0">
                <a:solidFill>
                  <a:srgbClr val="000000"/>
                </a:solidFill>
              </a:rPr>
              <a:t>‰ </a:t>
            </a:r>
            <a:br>
              <a:rPr lang="bg-BG" altLang="en-US" b="1" i="1" dirty="0">
                <a:solidFill>
                  <a:srgbClr val="000000"/>
                </a:solidFill>
              </a:rPr>
            </a:br>
            <a:r>
              <a:rPr lang="bg-BG" altLang="en-US" b="1" i="1" dirty="0">
                <a:solidFill>
                  <a:srgbClr val="000000"/>
                </a:solidFill>
              </a:rPr>
              <a:t>много висока 	- над 50‰.</a:t>
            </a:r>
            <a:endParaRPr lang="en-US" altLang="en-US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bg-BG" altLang="en-US" sz="4000" b="1" i="1">
                <a:solidFill>
                  <a:srgbClr val="990000"/>
                </a:solidFill>
              </a:rPr>
              <a:t>2. Възрастово-специфични коефициенти за детска смъртност</a:t>
            </a:r>
            <a:r>
              <a:rPr lang="bg-BG" altLang="en-US" sz="4000"/>
              <a:t> </a:t>
            </a:r>
            <a:endParaRPr lang="en-US" altLang="en-US" sz="4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844824"/>
            <a:ext cx="7931224" cy="3727251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bg-BG" altLang="en-US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ПЕРИОДИ:</a:t>
            </a:r>
            <a:r>
              <a:rPr lang="bg-BG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bg-BG" altLang="en-US" sz="2800" dirty="0"/>
              <a:t/>
            </a:r>
            <a:br>
              <a:rPr lang="bg-BG" altLang="en-US" sz="2800" dirty="0"/>
            </a:br>
            <a:r>
              <a:rPr lang="bg-BG" altLang="en-US" sz="2800" dirty="0"/>
              <a:t>- </a:t>
            </a:r>
            <a:r>
              <a:rPr lang="bg-BG" altLang="en-US" sz="2800" b="1" i="1" dirty="0" err="1">
                <a:solidFill>
                  <a:schemeClr val="tx1"/>
                </a:solidFill>
              </a:rPr>
              <a:t>П</a:t>
            </a:r>
            <a:r>
              <a:rPr lang="bg-BG" altLang="en-US" sz="2800" b="1" i="1" dirty="0" err="1" smtClean="0">
                <a:solidFill>
                  <a:srgbClr val="000000"/>
                </a:solidFill>
              </a:rPr>
              <a:t>еринатален</a:t>
            </a:r>
            <a:r>
              <a:rPr lang="bg-BG" altLang="en-US" sz="2800" b="1" i="1" dirty="0" smtClean="0">
                <a:solidFill>
                  <a:srgbClr val="000000"/>
                </a:solidFill>
              </a:rPr>
              <a:t> – от 22 седмица на бременността (</a:t>
            </a:r>
            <a:r>
              <a:rPr lang="bg-BG" altLang="en-US" sz="2800" b="1" i="1" dirty="0" err="1" smtClean="0">
                <a:solidFill>
                  <a:srgbClr val="000000"/>
                </a:solidFill>
              </a:rPr>
              <a:t>гестационна</a:t>
            </a:r>
            <a:r>
              <a:rPr lang="bg-BG" altLang="en-US" sz="2800" b="1" i="1" dirty="0" smtClean="0">
                <a:solidFill>
                  <a:srgbClr val="000000"/>
                </a:solidFill>
              </a:rPr>
              <a:t> седмица – </a:t>
            </a:r>
            <a:r>
              <a:rPr lang="bg-BG" altLang="en-US" sz="2800" b="1" i="1" dirty="0" err="1" smtClean="0">
                <a:solidFill>
                  <a:srgbClr val="000000"/>
                </a:solidFill>
              </a:rPr>
              <a:t>г.с</a:t>
            </a:r>
            <a:r>
              <a:rPr lang="bg-BG" altLang="en-US" sz="2800" b="1" i="1" dirty="0" smtClean="0">
                <a:solidFill>
                  <a:srgbClr val="000000"/>
                </a:solidFill>
              </a:rPr>
              <a:t>.) до 7 ден след раждането </a:t>
            </a:r>
            <a:r>
              <a:rPr lang="bg-BG" altLang="en-US" sz="2800" b="1" i="1" dirty="0">
                <a:solidFill>
                  <a:srgbClr val="000000"/>
                </a:solidFill>
              </a:rPr>
              <a:t/>
            </a:r>
            <a:br>
              <a:rPr lang="bg-BG" altLang="en-US" sz="2800" b="1" i="1" dirty="0">
                <a:solidFill>
                  <a:srgbClr val="000000"/>
                </a:solidFill>
              </a:rPr>
            </a:br>
            <a:r>
              <a:rPr lang="bg-BG" altLang="en-US" sz="2800" b="1" i="1" dirty="0">
                <a:solidFill>
                  <a:srgbClr val="000000"/>
                </a:solidFill>
              </a:rPr>
              <a:t>- </a:t>
            </a:r>
            <a:r>
              <a:rPr lang="bg-BG" altLang="en-US" sz="2800" b="1" i="1" dirty="0" err="1">
                <a:solidFill>
                  <a:srgbClr val="000000"/>
                </a:solidFill>
              </a:rPr>
              <a:t>Н</a:t>
            </a:r>
            <a:r>
              <a:rPr lang="bg-BG" altLang="en-US" sz="2800" b="1" i="1" dirty="0" err="1" smtClean="0">
                <a:solidFill>
                  <a:srgbClr val="000000"/>
                </a:solidFill>
              </a:rPr>
              <a:t>еонатален</a:t>
            </a:r>
            <a:r>
              <a:rPr lang="bg-BG" altLang="en-US" sz="2800" b="1" i="1" dirty="0" smtClean="0">
                <a:solidFill>
                  <a:srgbClr val="000000"/>
                </a:solidFill>
              </a:rPr>
              <a:t>  - от раждането до 28 ден</a:t>
            </a:r>
            <a:r>
              <a:rPr lang="bg-BG" altLang="en-US" sz="2800" b="1" i="1" dirty="0">
                <a:solidFill>
                  <a:srgbClr val="000000"/>
                </a:solidFill>
              </a:rPr>
              <a:t/>
            </a:r>
            <a:br>
              <a:rPr lang="bg-BG" altLang="en-US" sz="2800" b="1" i="1" dirty="0">
                <a:solidFill>
                  <a:srgbClr val="000000"/>
                </a:solidFill>
              </a:rPr>
            </a:br>
            <a:r>
              <a:rPr lang="bg-BG" altLang="en-US" sz="2800" b="1" i="1" dirty="0">
                <a:solidFill>
                  <a:srgbClr val="000000"/>
                </a:solidFill>
              </a:rPr>
              <a:t>- </a:t>
            </a:r>
            <a:r>
              <a:rPr lang="bg-BG" altLang="en-US" sz="2800" b="1" i="1" dirty="0" err="1">
                <a:solidFill>
                  <a:srgbClr val="000000"/>
                </a:solidFill>
              </a:rPr>
              <a:t>П</a:t>
            </a:r>
            <a:r>
              <a:rPr lang="bg-BG" altLang="en-US" sz="2800" b="1" i="1" dirty="0" err="1" smtClean="0">
                <a:solidFill>
                  <a:srgbClr val="000000"/>
                </a:solidFill>
              </a:rPr>
              <a:t>остнеонатален</a:t>
            </a:r>
            <a:r>
              <a:rPr lang="bg-BG" altLang="en-US" sz="2800" b="1" i="1" dirty="0" smtClean="0"/>
              <a:t> – </a:t>
            </a:r>
            <a:r>
              <a:rPr lang="bg-BG" altLang="en-US" sz="2800" b="1" i="1" dirty="0" smtClean="0">
                <a:solidFill>
                  <a:schemeClr val="tx1"/>
                </a:solidFill>
              </a:rPr>
              <a:t>от 28 ден до 1 година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9218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A92B414-F05C-4134-9BDD-BC4C386CF472}" type="slidenum">
              <a:rPr lang="en-US" altLang="en-US" sz="1400"/>
              <a:pPr algn="r" eaLnBrk="1" hangingPunct="1"/>
              <a:t>7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dirty="0" smtClean="0"/>
              <a:t>ПЕРИОДИ В ПЪРВАТА ГОДИНА ОТ ЖИВОТА</a:t>
            </a:r>
            <a:endParaRPr lang="bg-BG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57282476"/>
              </p:ext>
            </p:extLst>
          </p:nvPr>
        </p:nvGraphicFramePr>
        <p:xfrm>
          <a:off x="539552" y="1737361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Up Arrow 3"/>
          <p:cNvSpPr/>
          <p:nvPr/>
        </p:nvSpPr>
        <p:spPr>
          <a:xfrm>
            <a:off x="179512" y="4484426"/>
            <a:ext cx="720080" cy="1292241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bg-BG" dirty="0" smtClean="0"/>
              <a:t>РАЖДАНЕ</a:t>
            </a:r>
            <a:endParaRPr lang="bg-BG" dirty="0"/>
          </a:p>
        </p:txBody>
      </p:sp>
      <p:sp>
        <p:nvSpPr>
          <p:cNvPr id="5" name="Up Arrow 4"/>
          <p:cNvSpPr/>
          <p:nvPr/>
        </p:nvSpPr>
        <p:spPr>
          <a:xfrm>
            <a:off x="2915816" y="4509120"/>
            <a:ext cx="720080" cy="1292241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bg-BG" dirty="0" smtClean="0"/>
              <a:t>7 ДЕН</a:t>
            </a:r>
          </a:p>
        </p:txBody>
      </p:sp>
      <p:sp>
        <p:nvSpPr>
          <p:cNvPr id="6" name="Up Arrow 5"/>
          <p:cNvSpPr/>
          <p:nvPr/>
        </p:nvSpPr>
        <p:spPr>
          <a:xfrm>
            <a:off x="5652120" y="4509120"/>
            <a:ext cx="720080" cy="1292241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bg-BG" dirty="0" smtClean="0"/>
              <a:t>28 ДЕН</a:t>
            </a:r>
            <a:endParaRPr lang="bg-BG" dirty="0"/>
          </a:p>
        </p:txBody>
      </p:sp>
      <p:cxnSp>
        <p:nvCxnSpPr>
          <p:cNvPr id="8" name="Straight Connector 7"/>
          <p:cNvCxnSpPr>
            <a:endCxn id="4" idx="0"/>
          </p:cNvCxnSpPr>
          <p:nvPr/>
        </p:nvCxnSpPr>
        <p:spPr>
          <a:xfrm>
            <a:off x="539552" y="2420888"/>
            <a:ext cx="0" cy="2063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5" idx="0"/>
          </p:cNvCxnSpPr>
          <p:nvPr/>
        </p:nvCxnSpPr>
        <p:spPr>
          <a:xfrm>
            <a:off x="3275856" y="2420888"/>
            <a:ext cx="0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6" idx="0"/>
          </p:cNvCxnSpPr>
          <p:nvPr/>
        </p:nvCxnSpPr>
        <p:spPr>
          <a:xfrm>
            <a:off x="6012160" y="2492896"/>
            <a:ext cx="0" cy="201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748464" y="2492896"/>
            <a:ext cx="0" cy="201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p Arrow 13"/>
          <p:cNvSpPr/>
          <p:nvPr/>
        </p:nvSpPr>
        <p:spPr>
          <a:xfrm>
            <a:off x="8388424" y="4509120"/>
            <a:ext cx="720080" cy="1292241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bg-BG" dirty="0" smtClean="0"/>
              <a:t>1 ГОДИНА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86636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060848"/>
            <a:ext cx="7704856" cy="3240360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</a:pPr>
            <a:r>
              <a:rPr lang="bg-BG" altLang="en-US" sz="3600" b="1" dirty="0" err="1">
                <a:solidFill>
                  <a:srgbClr val="000000"/>
                </a:solidFill>
              </a:rPr>
              <a:t>Перинатален</a:t>
            </a:r>
            <a:r>
              <a:rPr lang="bg-BG" altLang="en-US" sz="3600" b="1" dirty="0">
                <a:solidFill>
                  <a:srgbClr val="000000"/>
                </a:solidFill>
              </a:rPr>
              <a:t> период </a:t>
            </a:r>
            <a:r>
              <a:rPr lang="bg-BG" altLang="en-US" sz="3600" dirty="0">
                <a:solidFill>
                  <a:srgbClr val="000000"/>
                </a:solidFill>
              </a:rPr>
              <a:t>– </a:t>
            </a:r>
            <a:r>
              <a:rPr lang="bg-BG" altLang="en-US" sz="2700" dirty="0">
                <a:solidFill>
                  <a:schemeClr val="tx1"/>
                </a:solidFill>
              </a:rPr>
              <a:t>от 22-та </a:t>
            </a:r>
            <a:r>
              <a:rPr lang="bg-BG" altLang="en-US" sz="2700" dirty="0" err="1">
                <a:solidFill>
                  <a:schemeClr val="tx1"/>
                </a:solidFill>
              </a:rPr>
              <a:t>гестационна</a:t>
            </a:r>
            <a:r>
              <a:rPr lang="bg-BG" altLang="en-US" sz="2700" dirty="0">
                <a:solidFill>
                  <a:schemeClr val="tx1"/>
                </a:solidFill>
              </a:rPr>
              <a:t> седмица до 7 пълни дни след раждането</a:t>
            </a:r>
            <a:r>
              <a:rPr lang="bg-BG" altLang="en-US" sz="2700" dirty="0" smtClean="0">
                <a:solidFill>
                  <a:schemeClr val="tx1"/>
                </a:solidFill>
              </a:rPr>
              <a:t>. </a:t>
            </a:r>
            <a:br>
              <a:rPr lang="bg-BG" altLang="en-US" sz="2700" dirty="0" smtClean="0">
                <a:solidFill>
                  <a:schemeClr val="tx1"/>
                </a:solidFill>
              </a:rPr>
            </a:br>
            <a:r>
              <a:rPr lang="bg-BG" altLang="en-US" sz="2700" dirty="0">
                <a:solidFill>
                  <a:schemeClr val="tx1"/>
                </a:solidFill>
              </a:rPr>
              <a:t/>
            </a:r>
            <a:br>
              <a:rPr lang="bg-BG" altLang="en-US" sz="2700" dirty="0">
                <a:solidFill>
                  <a:schemeClr val="tx1"/>
                </a:solidFill>
              </a:rPr>
            </a:br>
            <a:r>
              <a:rPr lang="bg-BG" altLang="en-US" sz="2700" dirty="0" smtClean="0">
                <a:solidFill>
                  <a:schemeClr val="tx1"/>
                </a:solidFill>
              </a:rPr>
              <a:t>Обединява </a:t>
            </a:r>
            <a:r>
              <a:rPr lang="bg-BG" altLang="en-US" sz="2700" dirty="0" err="1" smtClean="0">
                <a:solidFill>
                  <a:schemeClr val="tx1"/>
                </a:solidFill>
              </a:rPr>
              <a:t>мъртворажданията</a:t>
            </a:r>
            <a:r>
              <a:rPr lang="bg-BG" altLang="en-US" sz="2700" dirty="0" smtClean="0">
                <a:solidFill>
                  <a:schemeClr val="tx1"/>
                </a:solidFill>
              </a:rPr>
              <a:t> (след 22 </a:t>
            </a:r>
            <a:r>
              <a:rPr lang="bg-BG" altLang="en-US" sz="2700" dirty="0" err="1" smtClean="0">
                <a:solidFill>
                  <a:schemeClr val="tx1"/>
                </a:solidFill>
              </a:rPr>
              <a:t>г.с</a:t>
            </a:r>
            <a:r>
              <a:rPr lang="bg-BG" altLang="en-US" sz="2700" dirty="0" smtClean="0">
                <a:solidFill>
                  <a:schemeClr val="tx1"/>
                </a:solidFill>
              </a:rPr>
              <a:t>. до очаквания термин) и ранната </a:t>
            </a:r>
            <a:r>
              <a:rPr lang="bg-BG" altLang="en-US" sz="2700" dirty="0" err="1" smtClean="0">
                <a:solidFill>
                  <a:schemeClr val="tx1"/>
                </a:solidFill>
              </a:rPr>
              <a:t>неонатална</a:t>
            </a:r>
            <a:r>
              <a:rPr lang="bg-BG" altLang="en-US" sz="2700" dirty="0" smtClean="0">
                <a:solidFill>
                  <a:schemeClr val="tx1"/>
                </a:solidFill>
              </a:rPr>
              <a:t> смъртност.</a:t>
            </a:r>
            <a:br>
              <a:rPr lang="bg-BG" altLang="en-US" sz="2700" dirty="0" smtClean="0">
                <a:solidFill>
                  <a:schemeClr val="tx1"/>
                </a:solidFill>
              </a:rPr>
            </a:br>
            <a:endParaRPr lang="en-US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2149</TotalTime>
  <Words>1068</Words>
  <Application>Microsoft Office PowerPoint</Application>
  <PresentationFormat>On-screen Show (4:3)</PresentationFormat>
  <Paragraphs>243</Paragraphs>
  <Slides>48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Arial</vt:lpstr>
      <vt:lpstr>Arial Narrow</vt:lpstr>
      <vt:lpstr>Arial Unicode MS</vt:lpstr>
      <vt:lpstr>Calibri</vt:lpstr>
      <vt:lpstr>Calibri Light</vt:lpstr>
      <vt:lpstr>Cambria</vt:lpstr>
      <vt:lpstr>Cambria Math</vt:lpstr>
      <vt:lpstr>Courier New</vt:lpstr>
      <vt:lpstr>Times New Roman</vt:lpstr>
      <vt:lpstr>Wingdings 2</vt:lpstr>
      <vt:lpstr>Retrospect</vt:lpstr>
      <vt:lpstr>CorelDRAW.Graphic.10</vt:lpstr>
      <vt:lpstr>PowerPoint Presentation</vt:lpstr>
      <vt:lpstr>1. ОПРЕДЕЛЕНИЕ НА ОСНОВНИТЕ ПОНЯТИЯ</vt:lpstr>
      <vt:lpstr>Под  детска смъртност се разбира смъртността при децата от 0 до 1-годишна възраст.</vt:lpstr>
      <vt:lpstr>1. Коефициент за детска смъртност  (общ интензивен показател) - измерва честотата  на умиранията на децата от 0-я ден до 1-годишна възраст на 1000 живородени деца през дадена година в дадена територия. </vt:lpstr>
      <vt:lpstr>Оценка по 5-степенна скала: много ниска   - под 5‰  ниска    - 5 -10‰  средна    - 10 - 25‰  висока    - 25 - 50‰  много висока  - над 50‰.</vt:lpstr>
      <vt:lpstr>2. Възрастово-специфични коефициенти за детска смъртност </vt:lpstr>
      <vt:lpstr>ПЕРИОДИ:  - Перинатален – от 22 седмица на бременността (гестационна седмица – г.с.) до 7 ден след раждането  - Неонатален  - от раждането до 28 ден - Постнеонатален – от 28 ден до 1 година</vt:lpstr>
      <vt:lpstr>ПЕРИОДИ В ПЪРВАТА ГОДИНА ОТ ЖИВОТА</vt:lpstr>
      <vt:lpstr>Перинатален период – от 22-та гестационна седмица до 7 пълни дни след раждането.   Обединява мъртворажданията (след 22 г.с. до очаквания термин) и ранната неонатална смъртност. </vt:lpstr>
      <vt:lpstr>Неонатален период –  от раждането до 28-я ден: - ранен неонатален  (от 0-я до 6-я ден включително)  - късен неонатален  (от 7-я до 28-я)  Постнеонатален период - от 29-я ден до 1 година. </vt:lpstr>
      <vt:lpstr>Съответно на тази периодизация: - Неонатална смъртност  - Ранна неонатална смъртност  - Късна неонатална смъртност. -  Постнеонатална смъртност </vt:lpstr>
      <vt:lpstr>Изчисляване на възрастово-специфичните показатели за детска смъртност</vt:lpstr>
      <vt:lpstr>Неонатална детска смъртност </vt:lpstr>
      <vt:lpstr>Ранна неонатална детска смъртност </vt:lpstr>
      <vt:lpstr>Късна неонатална детска смъртност </vt:lpstr>
      <vt:lpstr>Постнеонатална детска смъртност </vt:lpstr>
      <vt:lpstr>3. Специфични коефициенти за детска смъртност по причини</vt:lpstr>
      <vt:lpstr>Специфичен интензивен показател за ДС по причини</vt:lpstr>
      <vt:lpstr>5. Други специфични показатели за детска смъртност</vt:lpstr>
      <vt:lpstr>6. Пропорции (структурни, екстензивни показатели, относителни дялове)</vt:lpstr>
      <vt:lpstr>Разлика между специфични интензивни показатели и пропорции</vt:lpstr>
      <vt:lpstr>СМЪРТНОСТ ДО 5-ГОДИШНА ВЪЗРАСТ (U5MR) </vt:lpstr>
      <vt:lpstr>Важен обобщаващ коефициент, въведен от УНИЦЕФ.  Изчислява се като отношение на умрелите деца до 5-годишна възраст към живородените на 1000 (в ‰) и се оценява: </vt:lpstr>
      <vt:lpstr>Скала за оценка на смъртността под 5-годишна възраст  много ниска – под 10‰ ниска – 10 - 20‰  средна – 20 - 50‰ висока – 50 - 100‰ много висока – над 100‰ </vt:lpstr>
      <vt:lpstr>ГЛОБАЛНИ ТЕНДЕНЦИИ НА ДЕТСКАТА СМЪРТНОСТ И СМЪРТНОСТТА ДО 5-ГОДИШНА ВЪЗРАСТ</vt:lpstr>
      <vt:lpstr>Детската смъртност в отделните региони на света варира в много по-широки граници в сравнение с раждаемостта и общата смъртност и показва много силна зависимост от социално-икономическото развитие.   Още по-силно изразени са различията между отделните страни. Ясно очертана е зависимостта от социално-икономическото развитие на страните.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Причини за умирания до 5-год. възраст - 2013  Недоносеността в най-голямата единична причина за умирания при децата до 5-год. </vt:lpstr>
      <vt:lpstr>НАЙ-ВАЖНИ РИСКОВИ ФАКТОРИ ( ≠ причини за смъртност, не са диагнози): </vt:lpstr>
      <vt:lpstr>СИТУАЦИЯТА В ЕВРОПА</vt:lpstr>
      <vt:lpstr>PowerPoint Presentation</vt:lpstr>
      <vt:lpstr>PowerPoint Presentation</vt:lpstr>
      <vt:lpstr>PowerPoint Presentation</vt:lpstr>
      <vt:lpstr>ДЕТСКАТА  СМЪРТНОСТ  В  БЪЛГАРИЯ</vt:lpstr>
      <vt:lpstr>Детската смъртност в България има силно изразена низходяща тенденция.    От 1960 г. досега тя е снижена около 8 пъти – от 45‰ до 5.8‰ през 2018 г. (5.0 ‰ в градовете и 8.1 ‰ в селата).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Детската смъртност по причини е най-висока при някои състояния в перинаталния период (асфиксия, хипоксия, родови травми, недоносеност), следвана от вродените аномалии и болестите на дихателните система, каквато е принципно структурата на причините за детска смъртност в развитите страни.</vt:lpstr>
      <vt:lpstr>PowerPoint Presentation</vt:lpstr>
      <vt:lpstr>Недоносеността и ниската телесна маса при  раждането са едни от най-честите причини за смърт в неонаталния период. През последните десетилетия у нас  делът на родените с ниско тегло (под 2500 г) е над 10% и е значително по-висок от другите развити страни (средно 4-6%).</vt:lpstr>
      <vt:lpstr>Съществено влияние върху нивото и структурата на детската смъртност оказват:</vt:lpstr>
    </vt:vector>
  </TitlesOfParts>
  <Company>Pleven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МЕДИКО-СОЦИАЛНИ  АСПЕКТИ НА РАЖДАЕМОСТТА</dc:title>
  <dc:creator>Gena Grancharova</dc:creator>
  <cp:lastModifiedBy>Silviya Aleksandrova</cp:lastModifiedBy>
  <cp:revision>178</cp:revision>
  <dcterms:created xsi:type="dcterms:W3CDTF">2004-11-28T17:27:10Z</dcterms:created>
  <dcterms:modified xsi:type="dcterms:W3CDTF">2020-08-24T18:01:31Z</dcterms:modified>
</cp:coreProperties>
</file>