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329" r:id="rId4"/>
    <p:sldId id="333" r:id="rId5"/>
    <p:sldId id="259" r:id="rId6"/>
    <p:sldId id="328" r:id="rId7"/>
    <p:sldId id="334" r:id="rId8"/>
    <p:sldId id="320" r:id="rId9"/>
    <p:sldId id="321" r:id="rId10"/>
    <p:sldId id="322" r:id="rId11"/>
    <p:sldId id="323" r:id="rId12"/>
    <p:sldId id="335" r:id="rId13"/>
    <p:sldId id="330" r:id="rId14"/>
    <p:sldId id="324"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2" r:id="rId35"/>
    <p:sldId id="281" r:id="rId36"/>
    <p:sldId id="283" r:id="rId37"/>
    <p:sldId id="284" r:id="rId38"/>
    <p:sldId id="285" r:id="rId39"/>
    <p:sldId id="286" r:id="rId40"/>
    <p:sldId id="293" r:id="rId41"/>
    <p:sldId id="287" r:id="rId42"/>
    <p:sldId id="288" r:id="rId43"/>
    <p:sldId id="289" r:id="rId44"/>
    <p:sldId id="294" r:id="rId45"/>
    <p:sldId id="295" r:id="rId46"/>
    <p:sldId id="290" r:id="rId47"/>
    <p:sldId id="291" r:id="rId48"/>
    <p:sldId id="297" r:id="rId49"/>
    <p:sldId id="298" r:id="rId50"/>
    <p:sldId id="299" r:id="rId51"/>
    <p:sldId id="301" r:id="rId52"/>
    <p:sldId id="300" r:id="rId53"/>
    <p:sldId id="302" r:id="rId54"/>
    <p:sldId id="303" r:id="rId55"/>
    <p:sldId id="304" r:id="rId56"/>
    <p:sldId id="305" r:id="rId57"/>
    <p:sldId id="306" r:id="rId58"/>
    <p:sldId id="307" r:id="rId59"/>
    <p:sldId id="309" r:id="rId60"/>
    <p:sldId id="336" r:id="rId61"/>
    <p:sldId id="310" r:id="rId62"/>
    <p:sldId id="311" r:id="rId63"/>
    <p:sldId id="312" r:id="rId64"/>
    <p:sldId id="313" r:id="rId65"/>
    <p:sldId id="314" r:id="rId66"/>
    <p:sldId id="315" r:id="rId67"/>
    <p:sldId id="316" r:id="rId68"/>
    <p:sldId id="331" r:id="rId69"/>
    <p:sldId id="325" r:id="rId70"/>
    <p:sldId id="337" r:id="rId71"/>
    <p:sldId id="326" r:id="rId72"/>
    <p:sldId id="319" r:id="rId7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16" autoAdjust="0"/>
  </p:normalViewPr>
  <p:slideViewPr>
    <p:cSldViewPr>
      <p:cViewPr varScale="1">
        <p:scale>
          <a:sx n="106" d="100"/>
          <a:sy n="106" d="100"/>
        </p:scale>
        <p:origin x="1686"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81A0B-EE02-4753-AE6B-7598CE2D85AC}" type="datetimeFigureOut">
              <a:rPr lang="bg-BG" smtClean="0"/>
              <a:pPr/>
              <a:t>26.10.2020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C4E51-98C7-426C-82DF-5844908F6DB4}"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r>
              <a:rPr lang="en-US" smtClean="0"/>
              <a:t>Endocrine system </a:t>
            </a:r>
            <a:r>
              <a:rPr lang="bg-BG" smtClean="0"/>
              <a:t> </a:t>
            </a:r>
            <a:r>
              <a:rPr lang="en-US" smtClean="0"/>
              <a:t>is </a:t>
            </a:r>
            <a:r>
              <a:rPr lang="bg-BG" smtClean="0"/>
              <a:t>controlled by the hypothalamus of which are secreted </a:t>
            </a:r>
            <a:r>
              <a:rPr lang="en-US" smtClean="0"/>
              <a:t>the </a:t>
            </a:r>
            <a:r>
              <a:rPr lang="bg-BG" smtClean="0"/>
              <a:t>hormones </a:t>
            </a:r>
            <a:r>
              <a:rPr lang="en-US" smtClean="0"/>
              <a:t>:</a:t>
            </a:r>
            <a:endParaRPr lang="en-US" b="1" smtClean="0"/>
          </a:p>
          <a:p>
            <a:pPr algn="ctr" eaLnBrk="1" hangingPunct="1"/>
            <a:r>
              <a:rPr lang="en-US" b="1" smtClean="0"/>
              <a:t>CRH</a:t>
            </a:r>
            <a:r>
              <a:rPr lang="bg-BG" b="1" smtClean="0"/>
              <a:t>, </a:t>
            </a:r>
            <a:endParaRPr lang="en-US" b="1" smtClean="0"/>
          </a:p>
          <a:p>
            <a:pPr algn="ctr" eaLnBrk="1" hangingPunct="1"/>
            <a:r>
              <a:rPr lang="en-US" b="1" smtClean="0"/>
              <a:t>GnRH</a:t>
            </a:r>
            <a:r>
              <a:rPr lang="bg-BG" b="1" smtClean="0"/>
              <a:t>, </a:t>
            </a:r>
            <a:endParaRPr lang="en-US" b="1" smtClean="0"/>
          </a:p>
          <a:p>
            <a:pPr algn="ctr" eaLnBrk="1" hangingPunct="1"/>
            <a:r>
              <a:rPr lang="en-US" b="1" smtClean="0"/>
              <a:t>TRH, </a:t>
            </a:r>
          </a:p>
          <a:p>
            <a:pPr algn="ctr" eaLnBrk="1" hangingPunct="1"/>
            <a:r>
              <a:rPr lang="en-US" b="1" smtClean="0"/>
              <a:t>GRH</a:t>
            </a:r>
            <a:r>
              <a:rPr lang="bg-BG" b="1" smtClean="0"/>
              <a:t>, </a:t>
            </a:r>
            <a:endParaRPr lang="en-US" b="1" smtClean="0"/>
          </a:p>
          <a:p>
            <a:pPr eaLnBrk="1" hangingPunct="1"/>
            <a:r>
              <a:rPr lang="en-US" b="1" smtClean="0"/>
              <a:t>All</a:t>
            </a:r>
            <a:r>
              <a:rPr lang="bg-BG" b="1" smtClean="0"/>
              <a:t> of these hypothalamic hormones act on the</a:t>
            </a:r>
            <a:r>
              <a:rPr lang="en-US" b="1" smtClean="0"/>
              <a:t> pituitary gland</a:t>
            </a:r>
            <a:r>
              <a:rPr lang="bg-BG" smtClean="0"/>
              <a:t>. </a:t>
            </a:r>
            <a:endParaRPr lang="en-US" smtClean="0"/>
          </a:p>
          <a:p>
            <a:pPr eaLnBrk="1" hangingPunct="1"/>
            <a:r>
              <a:rPr lang="bg-BG" smtClean="0"/>
              <a:t>Damage to the hypothalamus may impact any of these hormones and the related endocrine systems.</a:t>
            </a:r>
            <a:endParaRPr lang="en-US" smtClean="0"/>
          </a:p>
          <a:p>
            <a:pPr eaLnBrk="1" hangingPunct="1"/>
            <a:endParaRPr lang="en-US" smtClean="0"/>
          </a:p>
          <a:p>
            <a:pPr eaLnBrk="1" hangingPunct="1"/>
            <a:r>
              <a:rPr lang="bg-BG" smtClean="0"/>
              <a:t>Hypothalamic disease therefore affects the functioning of the </a:t>
            </a:r>
            <a:r>
              <a:rPr lang="bg-BG" b="1" smtClean="0"/>
              <a:t>pituitary and the target organs</a:t>
            </a:r>
            <a:r>
              <a:rPr lang="bg-BG" smtClean="0"/>
              <a:t> controlled by the pituitary, including the</a:t>
            </a:r>
            <a:r>
              <a:rPr lang="en-US" smtClean="0"/>
              <a:t> </a:t>
            </a:r>
            <a:r>
              <a:rPr lang="en-US" b="1" smtClean="0"/>
              <a:t>thyroid and adrenal glands</a:t>
            </a:r>
            <a:r>
              <a:rPr lang="bg-BG" b="1" smtClean="0"/>
              <a:t>, </a:t>
            </a:r>
            <a:r>
              <a:rPr lang="en-US" b="1" smtClean="0"/>
              <a:t>ovaries </a:t>
            </a:r>
            <a:r>
              <a:rPr lang="bg-BG" b="1" smtClean="0"/>
              <a:t>and </a:t>
            </a:r>
            <a:r>
              <a:rPr lang="en-US" b="1" smtClean="0"/>
              <a:t>testes</a:t>
            </a:r>
            <a:r>
              <a:rPr lang="en-US" smtClean="0"/>
              <a:t>.</a:t>
            </a:r>
            <a:endParaRPr lang="bg-BG" smtClean="0"/>
          </a:p>
          <a:p>
            <a:endParaRPr 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lnSpc>
                <a:spcPct val="80000"/>
              </a:lnSpc>
            </a:pPr>
            <a:r>
              <a:rPr lang="en-US" b="0" dirty="0" smtClean="0"/>
              <a:t>T</a:t>
            </a:r>
            <a:r>
              <a:rPr lang="bg-BG" b="0" dirty="0" smtClean="0"/>
              <a:t>he size of a </a:t>
            </a:r>
            <a:r>
              <a:rPr lang="en-US" b="0" dirty="0" smtClean="0"/>
              <a:t>hypophyses</a:t>
            </a:r>
            <a:r>
              <a:rPr lang="bg-BG" b="0" dirty="0" smtClean="0"/>
              <a:t> and </a:t>
            </a:r>
            <a:r>
              <a:rPr lang="en-US" b="0" dirty="0" smtClean="0"/>
              <a:t>its </a:t>
            </a:r>
            <a:r>
              <a:rPr lang="bg-BG" b="0" dirty="0" smtClean="0"/>
              <a:t>weighing </a:t>
            </a:r>
            <a:r>
              <a:rPr lang="en-US" b="0" dirty="0" smtClean="0"/>
              <a:t>is </a:t>
            </a:r>
            <a:r>
              <a:rPr lang="bg-BG" b="0" dirty="0" smtClean="0"/>
              <a:t>0.5 grams </a:t>
            </a:r>
            <a:r>
              <a:rPr lang="en-US" b="0" dirty="0" smtClean="0"/>
              <a:t>in </a:t>
            </a:r>
            <a:r>
              <a:rPr lang="bg-BG" b="0" dirty="0" smtClean="0"/>
              <a:t>humans. </a:t>
            </a:r>
            <a:r>
              <a:rPr lang="en-US" b="0" dirty="0" smtClean="0"/>
              <a:t>T</a:t>
            </a:r>
            <a:r>
              <a:rPr lang="bg-BG" b="0" dirty="0" smtClean="0"/>
              <a:t>he pituitary gland is protected by a bony structure called the </a:t>
            </a:r>
            <a:r>
              <a:rPr lang="en-US" b="0" dirty="0" smtClean="0"/>
              <a:t>sella tucica,</a:t>
            </a:r>
            <a:r>
              <a:rPr lang="bg-BG" b="0" dirty="0" smtClean="0"/>
              <a:t> covered by a </a:t>
            </a:r>
            <a:r>
              <a:rPr lang="en-US" b="0" dirty="0" smtClean="0"/>
              <a:t>dural</a:t>
            </a:r>
            <a:r>
              <a:rPr lang="bg-BG" b="0" dirty="0" smtClean="0"/>
              <a:t> fold (</a:t>
            </a:r>
            <a:r>
              <a:rPr lang="en-US" b="0" dirty="0" smtClean="0"/>
              <a:t>diaphragma sellae</a:t>
            </a:r>
            <a:r>
              <a:rPr lang="bg-BG" b="0" dirty="0" smtClean="0"/>
              <a:t>). </a:t>
            </a:r>
            <a:endParaRPr lang="en-US" b="0" dirty="0" smtClean="0"/>
          </a:p>
          <a:p>
            <a:pPr eaLnBrk="1" hangingPunct="1">
              <a:lnSpc>
                <a:spcPct val="80000"/>
              </a:lnSpc>
            </a:pPr>
            <a:r>
              <a:rPr lang="bg-BG" b="0" dirty="0" smtClean="0"/>
              <a:t>The pituitary is functionally connected to the </a:t>
            </a:r>
            <a:r>
              <a:rPr lang="en-US" b="0" dirty="0" smtClean="0"/>
              <a:t>hypothalamus</a:t>
            </a:r>
            <a:r>
              <a:rPr lang="bg-BG" b="0" dirty="0" smtClean="0"/>
              <a:t> by the </a:t>
            </a:r>
            <a:r>
              <a:rPr lang="en-US" b="0" dirty="0" smtClean="0"/>
              <a:t>median emminence</a:t>
            </a:r>
            <a:r>
              <a:rPr lang="bg-BG" b="0" dirty="0" smtClean="0"/>
              <a:t> via a small tube called the infundibular stem (</a:t>
            </a:r>
            <a:r>
              <a:rPr lang="en-US" b="0" dirty="0" smtClean="0"/>
              <a:t>Pituitary stolk). </a:t>
            </a:r>
            <a:r>
              <a:rPr lang="bg-BG" b="0" dirty="0" smtClean="0"/>
              <a:t> </a:t>
            </a:r>
            <a:r>
              <a:rPr lang="en-US" b="0" dirty="0" smtClean="0"/>
              <a:t>The </a:t>
            </a:r>
            <a:r>
              <a:rPr lang="bg-BG" b="0" dirty="0" smtClean="0"/>
              <a:t>hypothalamic tropic factors are released to descend down the pituitary stalk to the pituitary gland where they stimulate the release of </a:t>
            </a:r>
            <a:r>
              <a:rPr lang="en-US" b="0" dirty="0" smtClean="0"/>
              <a:t>pituitary hormones</a:t>
            </a:r>
          </a:p>
          <a:p>
            <a:pPr eaLnBrk="1" hangingPunct="1">
              <a:lnSpc>
                <a:spcPct val="80000"/>
              </a:lnSpc>
            </a:pPr>
            <a:endParaRPr lang="en-US" b="0" dirty="0" smtClean="0"/>
          </a:p>
          <a:p>
            <a:pPr eaLnBrk="1" hangingPunct="1">
              <a:lnSpc>
                <a:spcPct val="80000"/>
              </a:lnSpc>
            </a:pPr>
            <a:r>
              <a:rPr lang="bg-BG" b="0" dirty="0" smtClean="0"/>
              <a:t>The pituitary gland secretes nine </a:t>
            </a:r>
            <a:r>
              <a:rPr lang="en-US" b="0" dirty="0" smtClean="0"/>
              <a:t>hormones</a:t>
            </a:r>
            <a:r>
              <a:rPr lang="bg-BG" b="0" dirty="0" smtClean="0"/>
              <a:t> that regulate </a:t>
            </a:r>
            <a:r>
              <a:rPr lang="en-US" b="0" dirty="0" smtClean="0"/>
              <a:t>homeostasis</a:t>
            </a:r>
            <a:r>
              <a:rPr lang="bg-BG" b="0" dirty="0" smtClean="0"/>
              <a:t>.</a:t>
            </a:r>
          </a:p>
        </p:txBody>
      </p:sp>
      <p:sp>
        <p:nvSpPr>
          <p:cNvPr id="48132" name="Slide Number Placeholder 3"/>
          <p:cNvSpPr>
            <a:spLocks noGrp="1"/>
          </p:cNvSpPr>
          <p:nvPr>
            <p:ph type="sldNum" sz="quarter" idx="5"/>
          </p:nvPr>
        </p:nvSpPr>
        <p:spPr>
          <a:noFill/>
        </p:spPr>
        <p:txBody>
          <a:bodyPr/>
          <a:lstStyle/>
          <a:p>
            <a:fld id="{79C7289D-9759-45F0-9765-B605503CA0EF}" type="slidenum">
              <a:rPr lang="bg-BG" smtClean="0"/>
              <a:pPr/>
              <a:t>11</a:t>
            </a:fld>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lnSpc>
                <a:spcPct val="90000"/>
              </a:lnSpc>
            </a:pPr>
            <a:r>
              <a:rPr lang="bg-BG" b="1" smtClean="0"/>
              <a:t>the anterior pituitary</a:t>
            </a:r>
            <a:r>
              <a:rPr lang="bg-BG" smtClean="0"/>
              <a:t> (or adenohypophysis) and </a:t>
            </a:r>
            <a:endParaRPr lang="en-US" smtClean="0"/>
          </a:p>
          <a:p>
            <a:pPr eaLnBrk="1" hangingPunct="1">
              <a:lnSpc>
                <a:spcPct val="90000"/>
              </a:lnSpc>
            </a:pPr>
            <a:r>
              <a:rPr lang="bg-BG" b="1" smtClean="0"/>
              <a:t>the posterior pituitary</a:t>
            </a:r>
            <a:r>
              <a:rPr lang="bg-BG" smtClean="0"/>
              <a:t> (or neurohypophysis), and </a:t>
            </a:r>
            <a:endParaRPr lang="en-US" smtClean="0"/>
          </a:p>
          <a:p>
            <a:pPr eaLnBrk="1" hangingPunct="1">
              <a:lnSpc>
                <a:spcPct val="90000"/>
              </a:lnSpc>
            </a:pPr>
            <a:r>
              <a:rPr lang="bg-BG" smtClean="0"/>
              <a:t>is functionally linked to the </a:t>
            </a:r>
            <a:r>
              <a:rPr lang="en-US" smtClean="0"/>
              <a:t>hypothalamus </a:t>
            </a:r>
            <a:r>
              <a:rPr lang="bg-BG" smtClean="0"/>
              <a:t>by the </a:t>
            </a:r>
            <a:r>
              <a:rPr lang="en-US" b="1" smtClean="0"/>
              <a:t>pituitary stalk</a:t>
            </a:r>
            <a:r>
              <a:rPr lang="bg-BG" smtClean="0"/>
              <a:t>, or simply the "infundibulum". </a:t>
            </a:r>
            <a:endParaRPr lang="en-US" smtClean="0"/>
          </a:p>
          <a:p>
            <a:pPr eaLnBrk="1" hangingPunct="1">
              <a:lnSpc>
                <a:spcPct val="90000"/>
              </a:lnSpc>
            </a:pPr>
            <a:r>
              <a:rPr lang="bg-BG" smtClean="0"/>
              <a:t>For instance, in </a:t>
            </a:r>
            <a:r>
              <a:rPr lang="bg-BG" b="1" smtClean="0"/>
              <a:t>fish</a:t>
            </a:r>
            <a:r>
              <a:rPr lang="bg-BG" smtClean="0"/>
              <a:t>, it is believed to control </a:t>
            </a:r>
            <a:r>
              <a:rPr lang="bg-BG" b="1" smtClean="0"/>
              <a:t>physiological color change</a:t>
            </a:r>
            <a:r>
              <a:rPr lang="bg-BG" smtClean="0"/>
              <a:t>. </a:t>
            </a:r>
            <a:endParaRPr lang="en-US" smtClean="0"/>
          </a:p>
          <a:p>
            <a:pPr eaLnBrk="1" hangingPunct="1">
              <a:lnSpc>
                <a:spcPct val="90000"/>
              </a:lnSpc>
            </a:pPr>
            <a:r>
              <a:rPr lang="bg-BG" smtClean="0"/>
              <a:t>In </a:t>
            </a:r>
            <a:r>
              <a:rPr lang="bg-BG" b="1" smtClean="0"/>
              <a:t>adult humans</a:t>
            </a:r>
            <a:r>
              <a:rPr lang="bg-BG" smtClean="0"/>
              <a:t>, it is just a thin layer of cells between the anterior and posterior pituitary. The intermediate lobe produces </a:t>
            </a:r>
            <a:endParaRPr lang="en-US" smtClean="0"/>
          </a:p>
          <a:p>
            <a:pPr eaLnBrk="1" hangingPunct="1">
              <a:lnSpc>
                <a:spcPct val="90000"/>
              </a:lnSpc>
            </a:pPr>
            <a:r>
              <a:rPr lang="en-US" b="1" smtClean="0"/>
              <a:t>Melanocyte stimulating hormone</a:t>
            </a:r>
            <a:r>
              <a:rPr lang="bg-BG" smtClean="0"/>
              <a:t> (</a:t>
            </a:r>
            <a:r>
              <a:rPr lang="bg-BG" b="1" smtClean="0"/>
              <a:t>MSH</a:t>
            </a:r>
            <a:r>
              <a:rPr lang="bg-BG" smtClean="0"/>
              <a:t>), although this function is often attributed to the anterior pituitary.</a:t>
            </a:r>
          </a:p>
          <a:p>
            <a:pPr eaLnBrk="1" hangingPunct="1">
              <a:lnSpc>
                <a:spcPct val="90000"/>
              </a:lnSpc>
            </a:pPr>
            <a:endParaRPr lang="en-US" smtClean="0"/>
          </a:p>
          <a:p>
            <a:pPr eaLnBrk="1" hangingPunct="1">
              <a:lnSpc>
                <a:spcPct val="90000"/>
              </a:lnSpc>
            </a:pPr>
            <a:r>
              <a:rPr lang="en-US" smtClean="0"/>
              <a:t>    T</a:t>
            </a:r>
            <a:r>
              <a:rPr lang="bg-BG" smtClean="0"/>
              <a:t>he pituitary gland is known as the </a:t>
            </a:r>
            <a:r>
              <a:rPr lang="bg-BG" b="1" smtClean="0"/>
              <a:t>'master'</a:t>
            </a:r>
            <a:r>
              <a:rPr lang="bg-BG" smtClean="0"/>
              <a:t> </a:t>
            </a:r>
            <a:r>
              <a:rPr lang="bg-BG" b="1" smtClean="0"/>
              <a:t>endocrine</a:t>
            </a:r>
            <a:r>
              <a:rPr lang="bg-BG" smtClean="0"/>
              <a:t> </a:t>
            </a:r>
            <a:r>
              <a:rPr lang="bg-BG" b="1" smtClean="0"/>
              <a:t>gland,</a:t>
            </a:r>
            <a:r>
              <a:rPr lang="bg-BG" smtClean="0"/>
              <a:t> </a:t>
            </a:r>
            <a:r>
              <a:rPr lang="en-US" smtClean="0"/>
              <a:t>but </a:t>
            </a:r>
            <a:r>
              <a:rPr lang="bg-BG" smtClean="0"/>
              <a:t>both of the lobes </a:t>
            </a:r>
            <a:r>
              <a:rPr lang="bg-BG" b="1" smtClean="0"/>
              <a:t>are under the control of the </a:t>
            </a:r>
            <a:r>
              <a:rPr lang="en-US" b="1" smtClean="0"/>
              <a:t>hypothalamus</a:t>
            </a:r>
            <a:r>
              <a:rPr lang="bg-BG" b="1" smtClean="0"/>
              <a:t>;</a:t>
            </a:r>
            <a:endParaRPr lang="en-US" b="1" smtClean="0"/>
          </a:p>
          <a:p>
            <a:pPr eaLnBrk="1" hangingPunct="1">
              <a:lnSpc>
                <a:spcPct val="90000"/>
              </a:lnSpc>
            </a:pPr>
            <a:r>
              <a:rPr lang="bg-BG" smtClean="0"/>
              <a:t> </a:t>
            </a:r>
            <a:r>
              <a:rPr lang="en-US" smtClean="0"/>
              <a:t>T</a:t>
            </a:r>
            <a:r>
              <a:rPr lang="bg-BG" smtClean="0"/>
              <a:t>he anterior pituitary </a:t>
            </a:r>
            <a:r>
              <a:rPr lang="bg-BG" b="1" smtClean="0"/>
              <a:t>receives its signals from the parvocellular neurons </a:t>
            </a:r>
            <a:endParaRPr lang="en-US" b="1" smtClean="0"/>
          </a:p>
          <a:p>
            <a:pPr eaLnBrk="1" hangingPunct="1">
              <a:lnSpc>
                <a:spcPct val="90000"/>
              </a:lnSpc>
            </a:pPr>
            <a:r>
              <a:rPr lang="en-US" smtClean="0"/>
              <a:t>T</a:t>
            </a:r>
            <a:r>
              <a:rPr lang="bg-BG" smtClean="0"/>
              <a:t>he </a:t>
            </a:r>
            <a:r>
              <a:rPr lang="bg-BG" b="1" smtClean="0"/>
              <a:t>posterior pituitary receives its signals from magnocellular neurons</a:t>
            </a:r>
            <a:r>
              <a:rPr lang="bg-BG" smtClean="0"/>
              <a:t>. </a:t>
            </a:r>
          </a:p>
          <a:p>
            <a:pPr>
              <a:lnSpc>
                <a:spcPct val="90000"/>
              </a:lnSpc>
            </a:pPr>
            <a:endParaRPr lang="bg-BG" smtClean="0"/>
          </a:p>
        </p:txBody>
      </p:sp>
      <p:sp>
        <p:nvSpPr>
          <p:cNvPr id="50180" name="Slide Number Placeholder 3"/>
          <p:cNvSpPr>
            <a:spLocks noGrp="1"/>
          </p:cNvSpPr>
          <p:nvPr>
            <p:ph type="sldNum" sz="quarter" idx="5"/>
          </p:nvPr>
        </p:nvSpPr>
        <p:spPr>
          <a:noFill/>
        </p:spPr>
        <p:txBody>
          <a:bodyPr/>
          <a:lstStyle/>
          <a:p>
            <a:fld id="{EC96105D-F895-4729-BEFA-5241CB2456E6}" type="slidenum">
              <a:rPr lang="bg-BG" smtClean="0"/>
              <a:pPr/>
              <a:t>14</a:t>
            </a:fld>
            <a:endParaRPr lang="bg-B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17C862FD-B0B7-47F3-B1AD-A4709CD117D4}" type="datetimeFigureOut">
              <a:rPr lang="bg-BG" smtClean="0"/>
              <a:pPr/>
              <a:t>26.10.2020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536E08E6-D635-4AA4-BEB8-2F1301554C9F}"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862FD-B0B7-47F3-B1AD-A4709CD117D4}" type="datetimeFigureOut">
              <a:rPr lang="bg-BG" smtClean="0"/>
              <a:pPr/>
              <a:t>26.10.2020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E08E6-D635-4AA4-BEB8-2F1301554C9F}"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9/97/Gray1180.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pathologyproject.files.wordpress.com/2012/03/uchr_01_img00621.jpg"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9/96/Endocrine_central_nervous_en.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3199840"/>
            <a:ext cx="7772400" cy="1470025"/>
          </a:xfrm>
        </p:spPr>
        <p:txBody>
          <a:bodyPr>
            <a:normAutofit fontScale="90000"/>
          </a:bodyPr>
          <a:lstStyle/>
          <a:p>
            <a:r>
              <a:rPr lang="bg-BG" b="1" dirty="0"/>
              <a:t>Hypofunction and hyperfunction of the pituitary gland</a:t>
            </a:r>
            <a:r>
              <a:rPr lang="bg-BG" dirty="0"/>
              <a:t/>
            </a:r>
            <a:br>
              <a:rPr lang="bg-BG" dirty="0"/>
            </a:br>
            <a:endParaRPr lang="bg-BG" dirty="0"/>
          </a:p>
        </p:txBody>
      </p:sp>
      <p:sp>
        <p:nvSpPr>
          <p:cNvPr id="3" name="Подзаглавие 2"/>
          <p:cNvSpPr>
            <a:spLocks noGrp="1"/>
          </p:cNvSpPr>
          <p:nvPr>
            <p:ph type="subTitle" idx="1"/>
          </p:nvPr>
        </p:nvSpPr>
        <p:spPr>
          <a:xfrm>
            <a:off x="1371600" y="4653136"/>
            <a:ext cx="6400800" cy="1752600"/>
          </a:xfrm>
        </p:spPr>
        <p:txBody>
          <a:bodyPr>
            <a:normAutofit fontScale="70000" lnSpcReduction="20000"/>
          </a:bodyPr>
          <a:lstStyle/>
          <a:p>
            <a:pPr lvl="0"/>
            <a:r>
              <a:rPr lang="bg-BG" b="1" dirty="0"/>
              <a:t>Lecturer</a:t>
            </a:r>
            <a:endParaRPr lang="bg-BG" dirty="0"/>
          </a:p>
          <a:p>
            <a:pPr lvl="0"/>
            <a:r>
              <a:rPr lang="bg-BG" b="1" dirty="0"/>
              <a:t>Assoc. Prof. Katya Todorova dm</a:t>
            </a:r>
            <a:endParaRPr lang="bg-BG" dirty="0"/>
          </a:p>
          <a:p>
            <a:pPr lvl="0"/>
            <a:r>
              <a:rPr lang="bg-BG" b="1" dirty="0"/>
              <a:t>Lecture course for virtual training of medical students from IV year</a:t>
            </a:r>
          </a:p>
          <a:p>
            <a:pPr lvl="0"/>
            <a:r>
              <a:rPr lang="en-US" b="1" dirty="0" smtClean="0"/>
              <a:t>A</a:t>
            </a:r>
            <a:r>
              <a:rPr lang="bg-BG" b="1" dirty="0" smtClean="0"/>
              <a:t>cademic </a:t>
            </a:r>
            <a:r>
              <a:rPr lang="bg-BG" b="1" dirty="0"/>
              <a:t>year </a:t>
            </a:r>
            <a:r>
              <a:rPr lang="bg-BG" b="1" dirty="0" smtClean="0"/>
              <a:t>2020-2021</a:t>
            </a:r>
            <a:endParaRPr lang="bg-BG" b="1" dirty="0"/>
          </a:p>
          <a:p>
            <a:endParaRPr lang="bg-BG" b="1" dirty="0"/>
          </a:p>
        </p:txBody>
      </p:sp>
      <p:sp>
        <p:nvSpPr>
          <p:cNvPr id="4" name="TextBox 3"/>
          <p:cNvSpPr txBox="1"/>
          <p:nvPr/>
        </p:nvSpPr>
        <p:spPr>
          <a:xfrm>
            <a:off x="1908493" y="-121081"/>
            <a:ext cx="7235507" cy="3170099"/>
          </a:xfrm>
          <a:prstGeom prst="rect">
            <a:avLst/>
          </a:prstGeom>
          <a:noFill/>
        </p:spPr>
        <p:txBody>
          <a:bodyPr wrap="none" rtlCol="0">
            <a:spAutoFit/>
          </a:bodyPr>
          <a:lstStyle/>
          <a:p>
            <a:endParaRPr lang="bg-BG" sz="2400" b="1" dirty="0" smtClean="0"/>
          </a:p>
          <a:p>
            <a:pPr algn="ctr"/>
            <a:r>
              <a:rPr lang="en-US" altLang="en-US" sz="2400" b="1" dirty="0">
                <a:solidFill>
                  <a:srgbClr val="250F0D"/>
                </a:solidFill>
                <a:latin typeface="Verdana" panose="020B0604030504040204" pitchFamily="34" charset="0"/>
              </a:rPr>
              <a:t>MEDICAL UNIVERSITY - PLEVEN</a:t>
            </a:r>
          </a:p>
          <a:p>
            <a:pPr algn="ctr"/>
            <a:r>
              <a:rPr lang="en-US" altLang="en-US" sz="2400" b="1" dirty="0">
                <a:solidFill>
                  <a:srgbClr val="250F0D"/>
                </a:solidFill>
                <a:latin typeface="Verdana" panose="020B0604030504040204" pitchFamily="34" charset="0"/>
              </a:rPr>
              <a:t>FACULTY OF </a:t>
            </a:r>
            <a:r>
              <a:rPr lang="en-US" altLang="en-US" sz="2400" b="1" dirty="0" smtClean="0">
                <a:solidFill>
                  <a:srgbClr val="250F0D"/>
                </a:solidFill>
                <a:latin typeface="Verdana" panose="020B0604030504040204" pitchFamily="34" charset="0"/>
              </a:rPr>
              <a:t>MEDICINE</a:t>
            </a:r>
            <a:endParaRPr lang="bg-BG" altLang="en-US" sz="2400" b="1" dirty="0">
              <a:solidFill>
                <a:srgbClr val="250F0D"/>
              </a:solidFill>
              <a:latin typeface="Verdana" panose="020B0604030504040204" pitchFamily="34" charset="0"/>
            </a:endParaRPr>
          </a:p>
          <a:p>
            <a:pPr algn="ctr"/>
            <a:endParaRPr lang="en-US" altLang="en-US" sz="2400" b="1" dirty="0">
              <a:solidFill>
                <a:srgbClr val="250F0D"/>
              </a:solidFill>
              <a:latin typeface="Verdana" panose="020B0604030504040204" pitchFamily="34" charset="0"/>
            </a:endParaRPr>
          </a:p>
          <a:p>
            <a:r>
              <a:rPr lang="bg-BG" sz="2400" b="1" dirty="0" smtClean="0"/>
              <a:t>CLINIC </a:t>
            </a:r>
            <a:r>
              <a:rPr lang="bg-BG" sz="2400" b="1" dirty="0"/>
              <a:t>OF ENDOCRINOLOGY AND </a:t>
            </a:r>
            <a:r>
              <a:rPr lang="en-US" sz="2400" b="1" dirty="0"/>
              <a:t>METABOLIC</a:t>
            </a:r>
            <a:r>
              <a:rPr lang="bg-BG" sz="2400" b="1" dirty="0"/>
              <a:t> DISEASES</a:t>
            </a:r>
            <a:endParaRPr lang="en-US" sz="2400" dirty="0"/>
          </a:p>
          <a:p>
            <a:r>
              <a:rPr lang="bg-BG" sz="2400" b="1" dirty="0"/>
              <a:t>COURSE IN ENDOCRINOLOGY</a:t>
            </a:r>
            <a:endParaRPr lang="en-US" sz="2400" dirty="0"/>
          </a:p>
          <a:p>
            <a:r>
              <a:rPr lang="en-US" sz="2400" dirty="0"/>
              <a:t> </a:t>
            </a:r>
            <a:r>
              <a:rPr lang="en-US" sz="2400" dirty="0" smtClean="0"/>
              <a:t>                     </a:t>
            </a:r>
          </a:p>
          <a:p>
            <a:r>
              <a:rPr lang="en-US" sz="2400" dirty="0"/>
              <a:t> </a:t>
            </a:r>
            <a:r>
              <a:rPr lang="en-US" sz="2400" dirty="0" smtClean="0"/>
              <a:t>                      </a:t>
            </a:r>
            <a:r>
              <a:rPr lang="en-US" sz="3200" b="1" dirty="0" smtClean="0"/>
              <a:t>Lecture #1</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959912" cy="19599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bg-BG" sz="3600" b="1" smtClean="0"/>
              <a:t>Symptoms of hypothalamic disorder</a:t>
            </a:r>
            <a:r>
              <a:rPr lang="en-US" sz="3600" b="1" smtClean="0"/>
              <a:t>s</a:t>
            </a:r>
            <a:endParaRPr lang="bg-BG" sz="3600" b="1" smtClean="0"/>
          </a:p>
        </p:txBody>
      </p:sp>
      <p:sp>
        <p:nvSpPr>
          <p:cNvPr id="9219" name="Rectangle 3"/>
          <p:cNvSpPr>
            <a:spLocks noGrp="1" noChangeArrowheads="1"/>
          </p:cNvSpPr>
          <p:nvPr>
            <p:ph type="body" idx="1"/>
          </p:nvPr>
        </p:nvSpPr>
        <p:spPr>
          <a:xfrm>
            <a:off x="642910" y="1639888"/>
            <a:ext cx="8043890" cy="4525962"/>
          </a:xfrm>
        </p:spPr>
        <p:txBody>
          <a:bodyPr/>
          <a:lstStyle/>
          <a:p>
            <a:pPr eaLnBrk="1" hangingPunct="1">
              <a:lnSpc>
                <a:spcPct val="80000"/>
              </a:lnSpc>
              <a:buNone/>
            </a:pPr>
            <a:r>
              <a:rPr lang="en-US" b="1" dirty="0" smtClean="0"/>
              <a:t>1.N</a:t>
            </a:r>
            <a:r>
              <a:rPr lang="bg-BG" b="1" dirty="0" smtClean="0"/>
              <a:t>eurologic </a:t>
            </a:r>
            <a:r>
              <a:rPr lang="en-US" b="1" dirty="0" smtClean="0"/>
              <a:t> symptoms</a:t>
            </a:r>
            <a:r>
              <a:rPr lang="bg-BG" b="1" dirty="0" smtClean="0"/>
              <a:t>,</a:t>
            </a:r>
            <a:endParaRPr lang="en-US" b="1" dirty="0" smtClean="0"/>
          </a:p>
          <a:p>
            <a:pPr eaLnBrk="1" hangingPunct="1">
              <a:lnSpc>
                <a:spcPct val="80000"/>
              </a:lnSpc>
              <a:buNone/>
            </a:pPr>
            <a:endParaRPr lang="en-US" b="1" dirty="0" smtClean="0"/>
          </a:p>
          <a:p>
            <a:pPr eaLnBrk="1" hangingPunct="1">
              <a:lnSpc>
                <a:spcPct val="80000"/>
              </a:lnSpc>
              <a:buNone/>
            </a:pPr>
            <a:r>
              <a:rPr lang="en-US" b="1" dirty="0" smtClean="0"/>
              <a:t>2. E</a:t>
            </a:r>
            <a:r>
              <a:rPr lang="bg-BG" b="1" dirty="0" smtClean="0"/>
              <a:t>ndocrine changes, </a:t>
            </a:r>
            <a:endParaRPr lang="en-US" b="1" dirty="0" smtClean="0"/>
          </a:p>
          <a:p>
            <a:pPr eaLnBrk="1" hangingPunct="1">
              <a:lnSpc>
                <a:spcPct val="80000"/>
              </a:lnSpc>
              <a:buNone/>
            </a:pPr>
            <a:endParaRPr lang="en-US" b="1" dirty="0" smtClean="0"/>
          </a:p>
          <a:p>
            <a:pPr eaLnBrk="1" hangingPunct="1">
              <a:lnSpc>
                <a:spcPct val="150000"/>
              </a:lnSpc>
              <a:buNone/>
            </a:pPr>
            <a:r>
              <a:rPr lang="en-US" b="1" dirty="0" smtClean="0"/>
              <a:t>3. M</a:t>
            </a:r>
            <a:r>
              <a:rPr lang="bg-BG" b="1" dirty="0" smtClean="0"/>
              <a:t>etabolic abnormalities such as hyperthermia and hy</a:t>
            </a:r>
            <a:r>
              <a:rPr lang="en-US" b="1" dirty="0" smtClean="0"/>
              <a:t>p</a:t>
            </a:r>
            <a:r>
              <a:rPr lang="bg-BG" b="1" dirty="0" smtClean="0"/>
              <a:t>erphagia.</a:t>
            </a:r>
            <a:r>
              <a:rPr lang="bg-BG" dirty="0" smtClean="0"/>
              <a:t> </a:t>
            </a:r>
            <a:endParaRPr lang="en-US" dirty="0" smtClean="0"/>
          </a:p>
          <a:p>
            <a:pPr eaLnBrk="1" hangingPunct="1">
              <a:lnSpc>
                <a:spcPct val="150000"/>
              </a:lnSpc>
              <a:buFont typeface="Wingdings" pitchFamily="2" charset="2"/>
              <a:buChar char="Ø"/>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b="1" smtClean="0"/>
              <a:t>Hypothalamo-P</a:t>
            </a:r>
            <a:r>
              <a:rPr lang="bg-BG" sz="4000" b="1" smtClean="0"/>
              <a:t>ituitary </a:t>
            </a:r>
            <a:r>
              <a:rPr lang="en-US" sz="4000" b="1" smtClean="0"/>
              <a:t>Axis </a:t>
            </a:r>
            <a:r>
              <a:rPr lang="bg-BG" sz="4000" b="1" smtClean="0"/>
              <a:t>'master'</a:t>
            </a:r>
            <a:r>
              <a:rPr lang="bg-BG" sz="4000" smtClean="0"/>
              <a:t> </a:t>
            </a:r>
            <a:r>
              <a:rPr lang="bg-BG" sz="4000" b="1" smtClean="0"/>
              <a:t>endocrine</a:t>
            </a:r>
            <a:r>
              <a:rPr lang="bg-BG" sz="4000" smtClean="0"/>
              <a:t> </a:t>
            </a:r>
            <a:r>
              <a:rPr lang="en-US" sz="4000" b="1" smtClean="0"/>
              <a:t>glands</a:t>
            </a:r>
            <a:endParaRPr lang="bg-BG" sz="4000" b="1" smtClean="0"/>
          </a:p>
        </p:txBody>
      </p:sp>
      <p:sp>
        <p:nvSpPr>
          <p:cNvPr id="10243" name="Rectangle 3"/>
          <p:cNvSpPr>
            <a:spLocks noGrp="1" noChangeArrowheads="1"/>
          </p:cNvSpPr>
          <p:nvPr>
            <p:ph type="body" idx="1"/>
          </p:nvPr>
        </p:nvSpPr>
        <p:spPr/>
        <p:txBody>
          <a:bodyPr/>
          <a:lstStyle/>
          <a:p>
            <a:pPr eaLnBrk="1" hangingPunct="1"/>
            <a:endParaRPr lang="bg-BG" dirty="0" smtClean="0"/>
          </a:p>
        </p:txBody>
      </p:sp>
      <p:pic>
        <p:nvPicPr>
          <p:cNvPr id="10244" name="Picture 5" descr="fig2"/>
          <p:cNvPicPr>
            <a:picLocks noChangeAspect="1" noChangeArrowheads="1"/>
          </p:cNvPicPr>
          <p:nvPr/>
        </p:nvPicPr>
        <p:blipFill>
          <a:blip r:embed="rId3"/>
          <a:srcRect/>
          <a:stretch>
            <a:fillRect/>
          </a:stretch>
        </p:blipFill>
        <p:spPr bwMode="auto">
          <a:xfrm>
            <a:off x="571472" y="1696702"/>
            <a:ext cx="7929618" cy="43755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Functional physiology</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285860"/>
            <a:ext cx="8229600" cy="5357850"/>
          </a:xfrm>
        </p:spPr>
        <p:txBody>
          <a:bodyPr>
            <a:normAutofit fontScale="85000" lnSpcReduction="10000"/>
          </a:bodyPr>
          <a:lstStyle/>
          <a:p>
            <a:endParaRPr lang="en-US" dirty="0" smtClean="0"/>
          </a:p>
          <a:p>
            <a:pPr>
              <a:lnSpc>
                <a:spcPct val="160000"/>
              </a:lnSpc>
              <a:buFont typeface="Wingdings" pitchFamily="2" charset="2"/>
              <a:buChar char="Ø"/>
            </a:pPr>
            <a:r>
              <a:rPr lang="bg-BG" dirty="0">
                <a:latin typeface="Arial" pitchFamily="34" charset="0"/>
                <a:cs typeface="Arial" pitchFamily="34" charset="0"/>
              </a:rPr>
              <a:t>The adenohypophysis is made up of endocrine cells that synthesize and secrete </a:t>
            </a:r>
            <a:r>
              <a:rPr lang="en-US" dirty="0" smtClean="0">
                <a:latin typeface="Arial" pitchFamily="34" charset="0"/>
                <a:cs typeface="Arial" pitchFamily="34" charset="0"/>
              </a:rPr>
              <a:t>6 </a:t>
            </a:r>
            <a:r>
              <a:rPr lang="bg-BG" dirty="0" smtClean="0">
                <a:latin typeface="Arial" pitchFamily="34" charset="0"/>
                <a:cs typeface="Arial" pitchFamily="34" charset="0"/>
              </a:rPr>
              <a:t>hormones</a:t>
            </a:r>
            <a:endParaRPr lang="bg-BG" dirty="0">
              <a:latin typeface="Arial" pitchFamily="34" charset="0"/>
              <a:cs typeface="Arial" pitchFamily="34" charset="0"/>
            </a:endParaRPr>
          </a:p>
          <a:p>
            <a:pPr>
              <a:lnSpc>
                <a:spcPct val="160000"/>
              </a:lnSpc>
              <a:buFont typeface="Wingdings" pitchFamily="2" charset="2"/>
              <a:buChar char="Ø"/>
            </a:pPr>
            <a:r>
              <a:rPr lang="bg-BG" dirty="0">
                <a:latin typeface="Arial" pitchFamily="34" charset="0"/>
                <a:cs typeface="Arial" pitchFamily="34" charset="0"/>
              </a:rPr>
              <a:t>It is functionally linked to the hypothalamus, which secretes peptides that regulate its function by stimulating or blocking the production of hormones by the anterior pituitary gland.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dirty="0" smtClean="0">
                <a:effectLst>
                  <a:outerShdw blurRad="38100" dist="38100" dir="2700000" algn="tl">
                    <a:srgbClr val="000000">
                      <a:alpha val="43137"/>
                    </a:srgbClr>
                  </a:outerShdw>
                </a:effectLst>
              </a:rPr>
              <a:t>Anatomy of the pituitary gland</a:t>
            </a:r>
            <a:r>
              <a:rPr lang="en-US" dirty="0" smtClean="0"/>
              <a:t> </a:t>
            </a:r>
            <a:r>
              <a:rPr lang="en-US" sz="1100" dirty="0" smtClean="0"/>
              <a:t>https://www.slideshare.net/roger961/endocrine-system-outline-of-major-players</a:t>
            </a:r>
            <a:endParaRPr lang="bg-BG" sz="1100" dirty="0"/>
          </a:p>
        </p:txBody>
      </p:sp>
      <p:pic>
        <p:nvPicPr>
          <p:cNvPr id="4098" name="Picture 2" descr="C:\Documents and Settings\GC\Desktop\endocrine-system-outline-of-major-players-33-728.jpg"/>
          <p:cNvPicPr>
            <a:picLocks noGrp="1" noChangeAspect="1" noChangeArrowheads="1"/>
          </p:cNvPicPr>
          <p:nvPr>
            <p:ph idx="1"/>
          </p:nvPr>
        </p:nvPicPr>
        <p:blipFill>
          <a:blip r:embed="rId2"/>
          <a:srcRect/>
          <a:stretch>
            <a:fillRect/>
          </a:stretch>
        </p:blipFill>
        <p:spPr bwMode="auto">
          <a:xfrm>
            <a:off x="642910" y="1285860"/>
            <a:ext cx="8072494" cy="55721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Vascularisation </a:t>
            </a:r>
            <a:r>
              <a:rPr lang="bg-BG" dirty="0" smtClean="0">
                <a:effectLst>
                  <a:outerShdw blurRad="38100" dist="38100" dir="2700000" algn="tl">
                    <a:srgbClr val="000000">
                      <a:alpha val="43137"/>
                    </a:srgbClr>
                  </a:outerShdw>
                </a:effectLst>
              </a:rPr>
              <a:t>of the pituitary gland</a:t>
            </a:r>
            <a:endParaRPr lang="bg-BG" b="1" dirty="0" smtClean="0"/>
          </a:p>
        </p:txBody>
      </p:sp>
      <p:sp>
        <p:nvSpPr>
          <p:cNvPr id="12291" name="Rectangle 3"/>
          <p:cNvSpPr>
            <a:spLocks noGrp="1" noChangeArrowheads="1"/>
          </p:cNvSpPr>
          <p:nvPr>
            <p:ph type="body" idx="1"/>
          </p:nvPr>
        </p:nvSpPr>
        <p:spPr/>
        <p:txBody>
          <a:bodyPr/>
          <a:lstStyle/>
          <a:p>
            <a:pPr eaLnBrk="1" hangingPunct="1"/>
            <a:endParaRPr lang="bg-BG" b="1" i="1" smtClean="0"/>
          </a:p>
        </p:txBody>
      </p:sp>
      <p:pic>
        <p:nvPicPr>
          <p:cNvPr id="12292" name="Picture 5" descr="File:Gray1180.png">
            <a:hlinkClick r:id="rId3"/>
          </p:cNvPr>
          <p:cNvPicPr>
            <a:picLocks noChangeAspect="1" noChangeArrowheads="1"/>
          </p:cNvPicPr>
          <p:nvPr/>
        </p:nvPicPr>
        <p:blipFill>
          <a:blip r:embed="rId4"/>
          <a:srcRect/>
          <a:stretch>
            <a:fillRect/>
          </a:stretch>
        </p:blipFill>
        <p:spPr bwMode="auto">
          <a:xfrm>
            <a:off x="468313" y="1196975"/>
            <a:ext cx="8207375" cy="4968875"/>
          </a:xfrm>
          <a:prstGeom prst="rect">
            <a:avLst/>
          </a:prstGeom>
          <a:noFill/>
          <a:ln w="9525">
            <a:noFill/>
            <a:miter lim="800000"/>
            <a:headEnd/>
            <a:tailEnd/>
          </a:ln>
        </p:spPr>
      </p:pic>
      <p:sp>
        <p:nvSpPr>
          <p:cNvPr id="12293" name="Rectangle 6"/>
          <p:cNvSpPr>
            <a:spLocks noChangeArrowheads="1"/>
          </p:cNvSpPr>
          <p:nvPr/>
        </p:nvSpPr>
        <p:spPr bwMode="auto">
          <a:xfrm>
            <a:off x="6948488" y="6165850"/>
            <a:ext cx="1885950" cy="366713"/>
          </a:xfrm>
          <a:prstGeom prst="rect">
            <a:avLst/>
          </a:prstGeom>
          <a:noFill/>
          <a:ln w="9525">
            <a:noFill/>
            <a:miter lim="800000"/>
            <a:headEnd/>
            <a:tailEnd/>
          </a:ln>
        </p:spPr>
        <p:txBody>
          <a:bodyPr wrap="none">
            <a:spAutoFit/>
          </a:bodyPr>
          <a:lstStyle/>
          <a:p>
            <a:r>
              <a:rPr lang="bg-BG" b="1" i="1"/>
              <a:t>From Wikipedia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Hormones of the adenohypophysis</a:t>
            </a:r>
            <a:r>
              <a:rPr lang="bg-BG" dirty="0"/>
              <a:t/>
            </a:r>
            <a:br>
              <a:rPr lang="bg-BG" dirty="0"/>
            </a:br>
            <a:endParaRPr lang="bg-BG" dirty="0"/>
          </a:p>
        </p:txBody>
      </p:sp>
      <p:sp>
        <p:nvSpPr>
          <p:cNvPr id="3" name="Контейнер за съдържание 2"/>
          <p:cNvSpPr>
            <a:spLocks noGrp="1"/>
          </p:cNvSpPr>
          <p:nvPr>
            <p:ph idx="1"/>
          </p:nvPr>
        </p:nvSpPr>
        <p:spPr>
          <a:xfrm>
            <a:off x="457200" y="1000108"/>
            <a:ext cx="8229600" cy="5643602"/>
          </a:xfrm>
        </p:spPr>
        <p:txBody>
          <a:bodyPr>
            <a:normAutofit fontScale="47500" lnSpcReduction="20000"/>
          </a:bodyPr>
          <a:lstStyle/>
          <a:p>
            <a:endParaRPr lang="en-US" dirty="0" smtClean="0"/>
          </a:p>
          <a:p>
            <a:pPr lvl="0">
              <a:lnSpc>
                <a:spcPct val="170000"/>
              </a:lnSpc>
              <a:buFont typeface="Wingdings" pitchFamily="2" charset="2"/>
              <a:buChar char="Ø"/>
            </a:pPr>
            <a:r>
              <a:rPr lang="bg-BG" sz="4200" dirty="0">
                <a:latin typeface="Arial" pitchFamily="34" charset="0"/>
                <a:cs typeface="Arial" pitchFamily="34" charset="0"/>
              </a:rPr>
              <a:t>Most adenohypophyseal hormones have a direct effect on other endocrine glands. They are called glandotropic (or tropic) hormones. These are:</a:t>
            </a:r>
          </a:p>
          <a:p>
            <a:pPr lvl="0">
              <a:lnSpc>
                <a:spcPct val="170000"/>
              </a:lnSpc>
              <a:buFont typeface="Wingdings" pitchFamily="2" charset="2"/>
              <a:buChar char="Ø"/>
            </a:pPr>
            <a:r>
              <a:rPr lang="bg-BG" sz="4200" dirty="0">
                <a:latin typeface="Arial" pitchFamily="34" charset="0"/>
                <a:cs typeface="Arial" pitchFamily="34" charset="0"/>
              </a:rPr>
              <a:t>Thyroid Stimulating Hormone </a:t>
            </a:r>
            <a:r>
              <a:rPr lang="bg-BG" sz="4200" dirty="0" smtClean="0">
                <a:latin typeface="Arial" pitchFamily="34" charset="0"/>
                <a:cs typeface="Arial" pitchFamily="34" charset="0"/>
              </a:rPr>
              <a:t>(</a:t>
            </a:r>
            <a:r>
              <a:rPr lang="en-US" sz="4200" dirty="0" smtClean="0">
                <a:latin typeface="Arial" pitchFamily="34" charset="0"/>
                <a:cs typeface="Arial" pitchFamily="34" charset="0"/>
              </a:rPr>
              <a:t>TSH</a:t>
            </a:r>
            <a:r>
              <a:rPr lang="bg-BG" sz="4200" dirty="0" smtClean="0">
                <a:latin typeface="Arial" pitchFamily="34" charset="0"/>
                <a:cs typeface="Arial" pitchFamily="34" charset="0"/>
              </a:rPr>
              <a:t>);</a:t>
            </a:r>
            <a:endParaRPr lang="bg-BG" sz="4200" dirty="0">
              <a:latin typeface="Arial" pitchFamily="34" charset="0"/>
              <a:cs typeface="Arial" pitchFamily="34" charset="0"/>
            </a:endParaRPr>
          </a:p>
          <a:p>
            <a:pPr lvl="0">
              <a:lnSpc>
                <a:spcPct val="170000"/>
              </a:lnSpc>
              <a:buFont typeface="Wingdings" pitchFamily="2" charset="2"/>
              <a:buChar char="Ø"/>
            </a:pPr>
            <a:r>
              <a:rPr lang="bg-BG" sz="4200" dirty="0">
                <a:latin typeface="Arial" pitchFamily="34" charset="0"/>
                <a:cs typeface="Arial" pitchFamily="34" charset="0"/>
              </a:rPr>
              <a:t>Adrenocorticotropic hormone (ACTH);</a:t>
            </a:r>
          </a:p>
          <a:p>
            <a:pPr lvl="0">
              <a:lnSpc>
                <a:spcPct val="170000"/>
              </a:lnSpc>
              <a:buFont typeface="Wingdings" pitchFamily="2" charset="2"/>
              <a:buChar char="Ø"/>
            </a:pPr>
            <a:r>
              <a:rPr lang="bg-BG" sz="4200" dirty="0">
                <a:latin typeface="Arial" pitchFamily="34" charset="0"/>
                <a:cs typeface="Arial" pitchFamily="34" charset="0"/>
              </a:rPr>
              <a:t>Gonadotropic hormones - follicle-stimulating hormone (FSH) and luteinizing hormone (LH).</a:t>
            </a:r>
          </a:p>
          <a:p>
            <a:pPr lvl="0">
              <a:lnSpc>
                <a:spcPct val="170000"/>
              </a:lnSpc>
              <a:buFont typeface="Wingdings" pitchFamily="2" charset="2"/>
              <a:buChar char="Ø"/>
            </a:pPr>
            <a:r>
              <a:rPr lang="bg-BG" sz="4200" dirty="0">
                <a:latin typeface="Arial" pitchFamily="34" charset="0"/>
                <a:cs typeface="Arial" pitchFamily="34" charset="0"/>
              </a:rPr>
              <a:t>Two more hormones are secreted from the adenohypophysis, which do not have target glands on which to act directly, but they have a common effect and are therefore called effector. These are growth </a:t>
            </a:r>
            <a:r>
              <a:rPr lang="bg-BG" sz="4200" dirty="0" smtClean="0">
                <a:latin typeface="Arial" pitchFamily="34" charset="0"/>
                <a:cs typeface="Arial" pitchFamily="34" charset="0"/>
              </a:rPr>
              <a:t>hormone</a:t>
            </a:r>
            <a:r>
              <a:rPr lang="en-US" sz="4200" dirty="0" smtClean="0">
                <a:latin typeface="Arial" pitchFamily="34" charset="0"/>
                <a:cs typeface="Arial" pitchFamily="34" charset="0"/>
              </a:rPr>
              <a:t> (GH) or</a:t>
            </a:r>
            <a:r>
              <a:rPr lang="bg-BG" sz="4200" dirty="0" smtClean="0">
                <a:latin typeface="Arial" pitchFamily="34" charset="0"/>
                <a:cs typeface="Arial" pitchFamily="34" charset="0"/>
              </a:rPr>
              <a:t> </a:t>
            </a:r>
            <a:r>
              <a:rPr lang="bg-BG" sz="4200" dirty="0">
                <a:latin typeface="Arial" pitchFamily="34" charset="0"/>
                <a:cs typeface="Arial" pitchFamily="34" charset="0"/>
              </a:rPr>
              <a:t>(somatotropic </a:t>
            </a:r>
            <a:r>
              <a:rPr lang="bg-BG" sz="4200" dirty="0" smtClean="0">
                <a:latin typeface="Arial" pitchFamily="34" charset="0"/>
                <a:cs typeface="Arial" pitchFamily="34" charset="0"/>
              </a:rPr>
              <a:t>hormone</a:t>
            </a:r>
            <a:r>
              <a:rPr lang="en-US" sz="4200" dirty="0" smtClean="0">
                <a:latin typeface="Arial" pitchFamily="34" charset="0"/>
                <a:cs typeface="Arial" pitchFamily="34" charset="0"/>
              </a:rPr>
              <a:t>,</a:t>
            </a:r>
            <a:r>
              <a:rPr lang="bg-BG" sz="4200" dirty="0" smtClean="0">
                <a:latin typeface="Arial" pitchFamily="34" charset="0"/>
                <a:cs typeface="Arial" pitchFamily="34" charset="0"/>
              </a:rPr>
              <a:t>) </a:t>
            </a:r>
            <a:r>
              <a:rPr lang="bg-BG" sz="4200" dirty="0">
                <a:latin typeface="Arial" pitchFamily="34" charset="0"/>
                <a:cs typeface="Arial" pitchFamily="34" charset="0"/>
              </a:rPr>
              <a:t>and </a:t>
            </a:r>
            <a:r>
              <a:rPr lang="bg-BG" sz="4200" dirty="0" smtClean="0">
                <a:latin typeface="Arial" pitchFamily="34" charset="0"/>
                <a:cs typeface="Arial" pitchFamily="34" charset="0"/>
              </a:rPr>
              <a:t>prolactin</a:t>
            </a:r>
            <a:r>
              <a:rPr lang="en-US" sz="4200" dirty="0" smtClean="0">
                <a:latin typeface="Arial" pitchFamily="34" charset="0"/>
                <a:cs typeface="Arial" pitchFamily="34" charset="0"/>
              </a:rPr>
              <a:t> (PRL)</a:t>
            </a:r>
            <a:r>
              <a:rPr lang="bg-BG" sz="4200" dirty="0" smtClean="0">
                <a:latin typeface="Arial" pitchFamily="34" charset="0"/>
                <a:cs typeface="Arial" pitchFamily="34" charset="0"/>
              </a:rPr>
              <a:t>.</a:t>
            </a:r>
            <a:endParaRPr lang="bg-BG" sz="4200" dirty="0">
              <a:latin typeface="Arial" pitchFamily="34" charset="0"/>
              <a:cs typeface="Arial" pitchFamily="34" charset="0"/>
            </a:endParaRPr>
          </a:p>
          <a:p>
            <a:pPr>
              <a:lnSpc>
                <a:spcPct val="170000"/>
              </a:lnSpc>
              <a:buFont typeface="Wingdings" pitchFamily="2" charset="2"/>
              <a:buChar char="Ø"/>
            </a:pPr>
            <a:endParaRPr lang="bg-BG" sz="42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sz="4000" dirty="0">
                <a:effectLst>
                  <a:outerShdw blurRad="38100" dist="38100" dir="2700000" algn="tl">
                    <a:srgbClr val="000000">
                      <a:alpha val="43137"/>
                    </a:srgbClr>
                  </a:outerShdw>
                </a:effectLst>
              </a:rPr>
              <a:t>Biological regulation of glandotropic hormones</a:t>
            </a:r>
            <a:r>
              <a:rPr lang="bg-BG" dirty="0"/>
              <a:t/>
            </a:r>
            <a:br>
              <a:rPr lang="bg-BG" dirty="0"/>
            </a:br>
            <a:endParaRPr lang="bg-BG" dirty="0"/>
          </a:p>
        </p:txBody>
      </p:sp>
      <p:sp>
        <p:nvSpPr>
          <p:cNvPr id="3" name="Контейнер за съдържание 2"/>
          <p:cNvSpPr>
            <a:spLocks noGrp="1"/>
          </p:cNvSpPr>
          <p:nvPr>
            <p:ph idx="1"/>
          </p:nvPr>
        </p:nvSpPr>
        <p:spPr>
          <a:xfrm>
            <a:off x="457200" y="1214422"/>
            <a:ext cx="8686800" cy="5429288"/>
          </a:xfrm>
        </p:spPr>
        <p:txBody>
          <a:bodyPr>
            <a:normAutofit fontScale="40000" lnSpcReduction="20000"/>
          </a:bodyPr>
          <a:lstStyle/>
          <a:p>
            <a:pPr lvl="0">
              <a:lnSpc>
                <a:spcPct val="170000"/>
              </a:lnSpc>
              <a:buFont typeface="Wingdings" pitchFamily="2" charset="2"/>
              <a:buChar char="Ø"/>
            </a:pPr>
            <a:r>
              <a:rPr lang="bg-BG" sz="4200" dirty="0">
                <a:effectLst>
                  <a:outerShdw blurRad="38100" dist="38100" dir="2700000" algn="tl">
                    <a:srgbClr val="000000">
                      <a:alpha val="43137"/>
                    </a:srgbClr>
                  </a:outerShdw>
                </a:effectLst>
              </a:rPr>
              <a:t>Thyroid-stimulating hormone (</a:t>
            </a:r>
            <a:r>
              <a:rPr lang="bg-BG" sz="4200" dirty="0" smtClean="0">
                <a:effectLst>
                  <a:outerShdw blurRad="38100" dist="38100" dir="2700000" algn="tl">
                    <a:srgbClr val="000000">
                      <a:alpha val="43137"/>
                    </a:srgbClr>
                  </a:outerShdw>
                </a:effectLst>
              </a:rPr>
              <a:t>T</a:t>
            </a:r>
            <a:r>
              <a:rPr lang="en-US" sz="4200" dirty="0" smtClean="0">
                <a:effectLst>
                  <a:outerShdw blurRad="38100" dist="38100" dir="2700000" algn="tl">
                    <a:srgbClr val="000000">
                      <a:alpha val="43137"/>
                    </a:srgbClr>
                  </a:outerShdw>
                </a:effectLst>
              </a:rPr>
              <a:t>SH</a:t>
            </a:r>
            <a:r>
              <a:rPr lang="bg-BG" sz="4200" dirty="0" smtClean="0">
                <a:effectLst>
                  <a:outerShdw blurRad="38100" dist="38100" dir="2700000" algn="tl">
                    <a:srgbClr val="000000">
                      <a:alpha val="43137"/>
                    </a:srgbClr>
                  </a:outerShdw>
                </a:effectLst>
              </a:rPr>
              <a:t>) </a:t>
            </a:r>
            <a:r>
              <a:rPr lang="bg-BG" sz="4200" dirty="0"/>
              <a:t>- by chemical structure is a glycoprotein. It stimulates the thyroid gland. The synthesis of </a:t>
            </a:r>
            <a:r>
              <a:rPr lang="en-US" sz="4200" dirty="0" smtClean="0"/>
              <a:t>TSH</a:t>
            </a:r>
            <a:r>
              <a:rPr lang="bg-BG" sz="4200" dirty="0" smtClean="0"/>
              <a:t> </a:t>
            </a:r>
            <a:r>
              <a:rPr lang="bg-BG" sz="4200" dirty="0"/>
              <a:t>is regulated by the hypothalamus by releasing thyrotropin-stimulating hormone </a:t>
            </a:r>
            <a:r>
              <a:rPr lang="en-US" sz="4200" dirty="0" smtClean="0"/>
              <a:t>(TRH)</a:t>
            </a:r>
            <a:r>
              <a:rPr lang="bg-BG" sz="4200" dirty="0" smtClean="0"/>
              <a:t>and </a:t>
            </a:r>
            <a:r>
              <a:rPr lang="bg-BG" sz="4200" dirty="0"/>
              <a:t>somatostatin, which blocks its production;</a:t>
            </a:r>
          </a:p>
          <a:p>
            <a:pPr lvl="0">
              <a:lnSpc>
                <a:spcPct val="170000"/>
              </a:lnSpc>
              <a:buFont typeface="Wingdings" pitchFamily="2" charset="2"/>
              <a:buChar char="Ø"/>
            </a:pPr>
            <a:r>
              <a:rPr lang="bg-BG" sz="4200" dirty="0">
                <a:effectLst>
                  <a:outerShdw blurRad="38100" dist="38100" dir="2700000" algn="tl">
                    <a:srgbClr val="000000">
                      <a:alpha val="43137"/>
                    </a:srgbClr>
                  </a:outerShdw>
                </a:effectLst>
              </a:rPr>
              <a:t>Adrenocorticotropic hormone (ACTH) </a:t>
            </a:r>
            <a:r>
              <a:rPr lang="bg-BG" sz="4200" dirty="0"/>
              <a:t>- a peptide that stimulates the secretion of adrenal glucocorticoids and partially mineralocorticoids. The hypothalamus stimulates the secretion of ACTH by secreting corticotropin-releasing hormone;</a:t>
            </a:r>
          </a:p>
          <a:p>
            <a:pPr lvl="0">
              <a:lnSpc>
                <a:spcPct val="170000"/>
              </a:lnSpc>
              <a:buFont typeface="Wingdings" pitchFamily="2" charset="2"/>
              <a:buChar char="Ø"/>
            </a:pPr>
            <a:r>
              <a:rPr lang="bg-BG" sz="4200" dirty="0">
                <a:effectLst>
                  <a:outerShdw blurRad="38100" dist="38100" dir="2700000" algn="tl">
                    <a:srgbClr val="000000">
                      <a:alpha val="43137"/>
                    </a:srgbClr>
                  </a:outerShdw>
                </a:effectLst>
              </a:rPr>
              <a:t>Follicle-stimulating hormone (FSH) </a:t>
            </a:r>
            <a:r>
              <a:rPr lang="bg-BG" sz="4200" dirty="0"/>
              <a:t>- by chemical structure is a glycoprotein. FSH stimulates the maturation of ovarian follicles and the secretion of estrogen in women, and in men it stimulates spermatogenesis.</a:t>
            </a:r>
          </a:p>
          <a:p>
            <a:pPr lvl="0">
              <a:lnSpc>
                <a:spcPct val="170000"/>
              </a:lnSpc>
              <a:buFont typeface="Wingdings" pitchFamily="2" charset="2"/>
              <a:buChar char="Ø"/>
            </a:pPr>
            <a:r>
              <a:rPr lang="bg-BG" sz="4200" dirty="0">
                <a:effectLst>
                  <a:outerShdw blurRad="38100" dist="38100" dir="2700000" algn="tl">
                    <a:srgbClr val="000000">
                      <a:alpha val="43137"/>
                    </a:srgbClr>
                  </a:outerShdw>
                </a:effectLst>
              </a:rPr>
              <a:t>Luteinizing hormone (LH) </a:t>
            </a:r>
            <a:r>
              <a:rPr lang="bg-BG" sz="4200" dirty="0"/>
              <a:t>- a glycoprotein that stimulates the development of the corpus luteum, ovulation, progesterone production in women, and in men stimulates testosterone production.</a:t>
            </a:r>
          </a:p>
          <a:p>
            <a:pPr lvl="0">
              <a:lnSpc>
                <a:spcPct val="170000"/>
              </a:lnSpc>
              <a:buFont typeface="Wingdings" pitchFamily="2" charset="2"/>
              <a:buChar char="Ø"/>
            </a:pPr>
            <a:r>
              <a:rPr lang="bg-BG" sz="4200" dirty="0"/>
              <a:t>FSH and LH are stimulated by hypothalamic gonadotropin-stimulating hormone.</a:t>
            </a:r>
          </a:p>
          <a:p>
            <a:endParaRPr lang="en-US" dirty="0" smtClean="0"/>
          </a:p>
          <a:p>
            <a:endParaRPr lang="bg-B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Biologic Activity of </a:t>
            </a:r>
            <a:r>
              <a:rPr lang="bg-BG" dirty="0" smtClean="0">
                <a:effectLst>
                  <a:outerShdw blurRad="38100" dist="38100" dir="2700000" algn="tl">
                    <a:srgbClr val="000000">
                      <a:alpha val="43137"/>
                    </a:srgbClr>
                  </a:outerShdw>
                </a:effectLst>
              </a:rPr>
              <a:t>Growth </a:t>
            </a:r>
            <a:r>
              <a:rPr lang="bg-BG" dirty="0">
                <a:effectLst>
                  <a:outerShdw blurRad="38100" dist="38100" dir="2700000" algn="tl">
                    <a:srgbClr val="000000">
                      <a:alpha val="43137"/>
                    </a:srgbClr>
                  </a:outerShdw>
                </a:effectLst>
              </a:rPr>
              <a:t>hormone</a:t>
            </a:r>
            <a:r>
              <a:rPr lang="bg-BG" dirty="0"/>
              <a:t/>
            </a:r>
            <a:br>
              <a:rPr lang="bg-BG" dirty="0"/>
            </a:br>
            <a:endParaRPr lang="bg-BG" dirty="0"/>
          </a:p>
        </p:txBody>
      </p:sp>
      <p:sp>
        <p:nvSpPr>
          <p:cNvPr id="3" name="Контейнер за съдържание 2"/>
          <p:cNvSpPr>
            <a:spLocks noGrp="1"/>
          </p:cNvSpPr>
          <p:nvPr>
            <p:ph idx="1"/>
          </p:nvPr>
        </p:nvSpPr>
        <p:spPr>
          <a:xfrm>
            <a:off x="457200" y="1600200"/>
            <a:ext cx="8229600" cy="5043510"/>
          </a:xfrm>
        </p:spPr>
        <p:txBody>
          <a:bodyPr>
            <a:normAutofit fontScale="70000" lnSpcReduction="20000"/>
          </a:bodyPr>
          <a:lstStyle/>
          <a:p>
            <a:endParaRPr lang="en-US" dirty="0" smtClean="0"/>
          </a:p>
          <a:p>
            <a:pPr lvl="0">
              <a:lnSpc>
                <a:spcPct val="170000"/>
              </a:lnSpc>
              <a:buFont typeface="Wingdings" pitchFamily="2" charset="2"/>
              <a:buChar char="Ø"/>
            </a:pPr>
            <a:r>
              <a:rPr lang="en-US" dirty="0" smtClean="0">
                <a:effectLst>
                  <a:outerShdw blurRad="38100" dist="38100" dir="2700000" algn="tl">
                    <a:srgbClr val="000000">
                      <a:alpha val="43137"/>
                    </a:srgbClr>
                  </a:outerShdw>
                </a:effectLst>
                <a:latin typeface="Arial" pitchFamily="34" charset="0"/>
                <a:cs typeface="Arial" pitchFamily="34" charset="0"/>
              </a:rPr>
              <a:t>G</a:t>
            </a:r>
            <a:r>
              <a:rPr lang="bg-BG" dirty="0" smtClean="0">
                <a:effectLst>
                  <a:outerShdw blurRad="38100" dist="38100" dir="2700000" algn="tl">
                    <a:srgbClr val="000000">
                      <a:alpha val="43137"/>
                    </a:srgbClr>
                  </a:outerShdw>
                </a:effectLst>
                <a:latin typeface="Arial" pitchFamily="34" charset="0"/>
                <a:cs typeface="Arial" pitchFamily="34" charset="0"/>
              </a:rPr>
              <a:t>H </a:t>
            </a:r>
            <a:r>
              <a:rPr lang="bg-BG" dirty="0">
                <a:effectLst>
                  <a:outerShdw blurRad="38100" dist="38100" dir="2700000" algn="tl">
                    <a:srgbClr val="000000">
                      <a:alpha val="43137"/>
                    </a:srgbClr>
                  </a:outerShdw>
                </a:effectLst>
                <a:latin typeface="Arial" pitchFamily="34" charset="0"/>
                <a:cs typeface="Arial" pitchFamily="34" charset="0"/>
              </a:rPr>
              <a:t>performs its action</a:t>
            </a:r>
          </a:p>
          <a:p>
            <a:pPr>
              <a:lnSpc>
                <a:spcPct val="170000"/>
              </a:lnSpc>
              <a:buNone/>
            </a:pPr>
            <a:r>
              <a:rPr lang="en-US" dirty="0" smtClean="0">
                <a:latin typeface="Arial" pitchFamily="34" charset="0"/>
                <a:cs typeface="Arial" pitchFamily="34" charset="0"/>
              </a:rPr>
              <a:t>	</a:t>
            </a:r>
            <a:r>
              <a:rPr lang="bg-BG" dirty="0" smtClean="0">
                <a:latin typeface="Arial" pitchFamily="34" charset="0"/>
                <a:cs typeface="Arial" pitchFamily="34" charset="0"/>
              </a:rPr>
              <a:t>1</a:t>
            </a:r>
            <a:r>
              <a:rPr lang="bg-BG" dirty="0">
                <a:latin typeface="Arial" pitchFamily="34" charset="0"/>
                <a:cs typeface="Arial" pitchFamily="34" charset="0"/>
              </a:rPr>
              <a:t>). by binding to specific cytokine receptors in cartilage, bone, muscle and liver, or</a:t>
            </a:r>
          </a:p>
          <a:p>
            <a:pPr>
              <a:lnSpc>
                <a:spcPct val="170000"/>
              </a:lnSpc>
              <a:buNone/>
            </a:pPr>
            <a:r>
              <a:rPr lang="en-US" dirty="0" smtClean="0">
                <a:latin typeface="Arial" pitchFamily="34" charset="0"/>
                <a:cs typeface="Arial" pitchFamily="34" charset="0"/>
              </a:rPr>
              <a:t>	</a:t>
            </a:r>
            <a:r>
              <a:rPr lang="bg-BG" dirty="0" smtClean="0">
                <a:latin typeface="Arial" pitchFamily="34" charset="0"/>
                <a:cs typeface="Arial" pitchFamily="34" charset="0"/>
              </a:rPr>
              <a:t>2</a:t>
            </a:r>
            <a:r>
              <a:rPr lang="bg-BG" dirty="0">
                <a:latin typeface="Arial" pitchFamily="34" charset="0"/>
                <a:cs typeface="Arial" pitchFamily="34" charset="0"/>
              </a:rPr>
              <a:t>). by producing specific mediators: insulin-like growth factors 1 and 2 (IGF-1 and IGF-2).</a:t>
            </a:r>
          </a:p>
          <a:p>
            <a:pPr lvl="0">
              <a:lnSpc>
                <a:spcPct val="170000"/>
              </a:lnSpc>
              <a:buFont typeface="Wingdings" pitchFamily="2" charset="2"/>
              <a:buChar char="Ø"/>
            </a:pPr>
            <a:r>
              <a:rPr lang="bg-BG" dirty="0">
                <a:latin typeface="Arial" pitchFamily="34" charset="0"/>
                <a:cs typeface="Arial" pitchFamily="34" charset="0"/>
              </a:rPr>
              <a:t>Growth hormone secretion is regulated by secretions from the hypothalamus - somatostatin and somatotropin-releasing hormone.</a:t>
            </a:r>
          </a:p>
          <a:p>
            <a:pPr>
              <a:lnSpc>
                <a:spcPct val="170000"/>
              </a:lnSpc>
              <a:buFont typeface="Wingdings" pitchFamily="2" charset="2"/>
              <a:buChar char="Ø"/>
            </a:pPr>
            <a:endParaRPr lang="bg-BG"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Biologic Activity of </a:t>
            </a:r>
            <a:r>
              <a:rPr lang="bg-BG" b="1" dirty="0" smtClean="0"/>
              <a:t>Prolactin</a:t>
            </a:r>
            <a:r>
              <a:rPr lang="bg-BG" dirty="0"/>
              <a:t/>
            </a:r>
            <a:br>
              <a:rPr lang="bg-BG" dirty="0"/>
            </a:br>
            <a:endParaRPr lang="bg-BG" dirty="0"/>
          </a:p>
        </p:txBody>
      </p:sp>
      <p:sp>
        <p:nvSpPr>
          <p:cNvPr id="3" name="Контейнер за съдържание 2"/>
          <p:cNvSpPr>
            <a:spLocks noGrp="1"/>
          </p:cNvSpPr>
          <p:nvPr>
            <p:ph idx="1"/>
          </p:nvPr>
        </p:nvSpPr>
        <p:spPr/>
        <p:txBody>
          <a:bodyPr>
            <a:normAutofit fontScale="55000" lnSpcReduction="20000"/>
          </a:bodyPr>
          <a:lstStyle/>
          <a:p>
            <a:endParaRPr lang="en-US" dirty="0" smtClean="0"/>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Prolactin</a:t>
            </a:r>
            <a:r>
              <a:rPr lang="bg-BG" sz="3600" dirty="0">
                <a:latin typeface="Arial" pitchFamily="34" charset="0"/>
                <a:cs typeface="Arial" pitchFamily="34" charset="0"/>
              </a:rPr>
              <a:t> is synthesized in lactotrophic cells, which make up about 15-20% of all cells in the adenohypophysis.</a:t>
            </a:r>
          </a:p>
          <a:p>
            <a:pPr lvl="0">
              <a:lnSpc>
                <a:spcPct val="170000"/>
              </a:lnSpc>
              <a:buFont typeface="Wingdings" pitchFamily="2" charset="2"/>
              <a:buChar char="Ø"/>
            </a:pPr>
            <a:r>
              <a:rPr lang="bg-BG" sz="3600" dirty="0">
                <a:latin typeface="Arial" pitchFamily="34" charset="0"/>
                <a:cs typeface="Arial" pitchFamily="34" charset="0"/>
              </a:rPr>
              <a:t>It acts on: the mammary glands, ovaries, and central nervous system. It stimulates the development of the mammary glands during pregnancy and stimulates milk secretion after birth.</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Prolactin secretion is inhibited by dopamine and somatostatin</a:t>
            </a:r>
            <a:r>
              <a:rPr lang="bg-BG" sz="3600" dirty="0">
                <a:latin typeface="Arial" pitchFamily="34" charset="0"/>
                <a:cs typeface="Arial" pitchFamily="34" charset="0"/>
              </a:rPr>
              <a:t>.</a:t>
            </a:r>
          </a:p>
          <a:p>
            <a:pPr lvl="0">
              <a:lnSpc>
                <a:spcPct val="170000"/>
              </a:lnSpc>
              <a:buFont typeface="Wingdings" pitchFamily="2" charset="2"/>
              <a:buChar char="Ø"/>
            </a:pPr>
            <a:r>
              <a:rPr lang="bg-BG" sz="3600" dirty="0">
                <a:latin typeface="Arial" pitchFamily="34" charset="0"/>
                <a:cs typeface="Arial" pitchFamily="34" charset="0"/>
              </a:rPr>
              <a:t>Prolactin production is stimulated by prolactin-releasing hormone, thyrotropin-releasing hormone and oxytocin.</a:t>
            </a:r>
          </a:p>
          <a:p>
            <a:endParaRPr lang="bg-B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t/>
            </a:r>
            <a:br>
              <a:rPr lang="en-US" dirty="0" smtClean="0"/>
            </a:br>
            <a:r>
              <a:rPr lang="bg-BG" b="1" dirty="0" smtClean="0"/>
              <a:t>Diseases of the pituitary gland</a:t>
            </a:r>
            <a:r>
              <a:rPr lang="bg-BG" dirty="0" smtClean="0"/>
              <a:t/>
            </a:r>
            <a:br>
              <a:rPr lang="bg-BG" dirty="0" smtClean="0"/>
            </a:br>
            <a:endParaRPr lang="bg-BG" dirty="0"/>
          </a:p>
        </p:txBody>
      </p:sp>
      <p:sp>
        <p:nvSpPr>
          <p:cNvPr id="3" name="Контейнер за съдържание 2"/>
          <p:cNvSpPr>
            <a:spLocks noGrp="1"/>
          </p:cNvSpPr>
          <p:nvPr>
            <p:ph idx="1"/>
          </p:nvPr>
        </p:nvSpPr>
        <p:spPr/>
        <p:txBody>
          <a:bodyPr/>
          <a:lstStyle/>
          <a:p>
            <a:endParaRPr lang="en-US" dirty="0" smtClean="0"/>
          </a:p>
          <a:p>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Introduction to endocrinology</a:t>
            </a:r>
            <a:r>
              <a:rPr lang="bg-BG" dirty="0"/>
              <a:t/>
            </a:r>
            <a:br>
              <a:rPr lang="bg-BG" dirty="0"/>
            </a:br>
            <a:endParaRPr lang="bg-BG" dirty="0"/>
          </a:p>
        </p:txBody>
      </p:sp>
      <p:sp>
        <p:nvSpPr>
          <p:cNvPr id="3" name="Контейнер за съдържание 2"/>
          <p:cNvSpPr>
            <a:spLocks noGrp="1"/>
          </p:cNvSpPr>
          <p:nvPr>
            <p:ph idx="1"/>
          </p:nvPr>
        </p:nvSpPr>
        <p:spPr>
          <a:xfrm>
            <a:off x="457200" y="1214422"/>
            <a:ext cx="8686800" cy="5357850"/>
          </a:xfrm>
        </p:spPr>
        <p:txBody>
          <a:bodyPr>
            <a:noAutofit/>
          </a:bodyPr>
          <a:lstStyle/>
          <a:p>
            <a:pPr lvl="0">
              <a:lnSpc>
                <a:spcPct val="170000"/>
              </a:lnSpc>
              <a:buFont typeface="Wingdings" pitchFamily="2" charset="2"/>
              <a:buChar char="Ø"/>
            </a:pPr>
            <a:r>
              <a:rPr lang="bg-BG" sz="2000" dirty="0">
                <a:latin typeface="Arial" pitchFamily="34" charset="0"/>
                <a:cs typeface="Arial" pitchFamily="34" charset="0"/>
              </a:rPr>
              <a:t>The endocrine system is involved in the regulation of all vital functions and the maintenance of </a:t>
            </a:r>
            <a:r>
              <a:rPr lang="en-US" sz="2000" dirty="0" smtClean="0">
                <a:latin typeface="Arial" pitchFamily="34" charset="0"/>
                <a:cs typeface="Arial" pitchFamily="34" charset="0"/>
              </a:rPr>
              <a:t>metabolic’s </a:t>
            </a:r>
            <a:r>
              <a:rPr lang="bg-BG" sz="2000" dirty="0" smtClean="0">
                <a:latin typeface="Arial" pitchFamily="34" charset="0"/>
                <a:cs typeface="Arial" pitchFamily="34" charset="0"/>
              </a:rPr>
              <a:t>homeostasis</a:t>
            </a:r>
            <a:r>
              <a:rPr lang="bg-BG" sz="2000" dirty="0">
                <a:latin typeface="Arial" pitchFamily="34" charset="0"/>
                <a:cs typeface="Arial" pitchFamily="34" charset="0"/>
              </a:rPr>
              <a:t>.</a:t>
            </a:r>
          </a:p>
          <a:p>
            <a:pPr lvl="0">
              <a:lnSpc>
                <a:spcPct val="170000"/>
              </a:lnSpc>
              <a:buFont typeface="Wingdings" pitchFamily="2" charset="2"/>
              <a:buChar char="Ø"/>
            </a:pPr>
            <a:r>
              <a:rPr lang="bg-BG" sz="2000" dirty="0">
                <a:latin typeface="Arial" pitchFamily="34" charset="0"/>
                <a:cs typeface="Arial" pitchFamily="34" charset="0"/>
              </a:rPr>
              <a:t>The endocrine glands, 7 in total, secrete hormones that are released in insignificant concentrations and enter the circulation directly.</a:t>
            </a:r>
          </a:p>
          <a:p>
            <a:pPr lvl="0">
              <a:lnSpc>
                <a:spcPct val="170000"/>
              </a:lnSpc>
              <a:buFont typeface="Wingdings" pitchFamily="2" charset="2"/>
              <a:buChar char="Ø"/>
            </a:pPr>
            <a:r>
              <a:rPr lang="bg-BG" sz="2000" dirty="0">
                <a:latin typeface="Arial" pitchFamily="34" charset="0"/>
                <a:cs typeface="Arial" pitchFamily="34" charset="0"/>
              </a:rPr>
              <a:t>Endocrine regulation is effected by a change in the concentration of hormones or in the number of corresponding cellular receptors.</a:t>
            </a:r>
          </a:p>
          <a:p>
            <a:pPr lvl="0">
              <a:lnSpc>
                <a:spcPct val="170000"/>
              </a:lnSpc>
              <a:buFont typeface="Wingdings" pitchFamily="2" charset="2"/>
              <a:buChar char="Ø"/>
            </a:pPr>
            <a:r>
              <a:rPr lang="bg-BG" sz="2000" dirty="0">
                <a:latin typeface="Arial" pitchFamily="34" charset="0"/>
                <a:cs typeface="Arial" pitchFamily="34" charset="0"/>
              </a:rPr>
              <a:t>Hormonal regulation is by including positive or negative feedback between the pituitary tropic hormone and its corresponding peripheral hormone or by increasing or decreasing the number of receptors.</a:t>
            </a:r>
          </a:p>
          <a:p>
            <a:pPr>
              <a:lnSpc>
                <a:spcPct val="170000"/>
              </a:lnSpc>
            </a:pPr>
            <a:endParaRPr lang="bg-BG"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sz="4000" dirty="0">
                <a:effectLst>
                  <a:outerShdw blurRad="38100" dist="38100" dir="2700000" algn="tl">
                    <a:srgbClr val="000000">
                      <a:alpha val="43137"/>
                    </a:srgbClr>
                  </a:outerShdw>
                </a:effectLst>
              </a:rPr>
              <a:t>І. Hypopituitarism</a:t>
            </a:r>
          </a:p>
        </p:txBody>
      </p:sp>
      <p:sp>
        <p:nvSpPr>
          <p:cNvPr id="3" name="Контейнер за съдържание 2"/>
          <p:cNvSpPr>
            <a:spLocks noGrp="1"/>
          </p:cNvSpPr>
          <p:nvPr>
            <p:ph idx="1"/>
          </p:nvPr>
        </p:nvSpPr>
        <p:spPr>
          <a:xfrm>
            <a:off x="457200" y="1600200"/>
            <a:ext cx="8229600" cy="5043510"/>
          </a:xfrm>
        </p:spPr>
        <p:txBody>
          <a:bodyPr>
            <a:normAutofit fontScale="70000" lnSpcReduction="20000"/>
          </a:bodyPr>
          <a:lstStyle/>
          <a:p>
            <a:endParaRPr lang="en-US" dirty="0" smtClean="0"/>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Definition</a:t>
            </a:r>
            <a:r>
              <a:rPr lang="bg-BG" dirty="0">
                <a:latin typeface="Arial" pitchFamily="34" charset="0"/>
                <a:cs typeface="Arial" pitchFamily="34" charset="0"/>
              </a:rPr>
              <a:t>: </a:t>
            </a:r>
            <a:endParaRPr lang="en-US" dirty="0" smtClean="0">
              <a:latin typeface="Arial" pitchFamily="34" charset="0"/>
              <a:cs typeface="Arial" pitchFamily="34" charset="0"/>
            </a:endParaRPr>
          </a:p>
          <a:p>
            <a:pPr lvl="0">
              <a:lnSpc>
                <a:spcPct val="170000"/>
              </a:lnSpc>
              <a:buNone/>
            </a:pPr>
            <a:r>
              <a:rPr lang="en-US" dirty="0">
                <a:latin typeface="Arial" pitchFamily="34" charset="0"/>
                <a:cs typeface="Arial" pitchFamily="34" charset="0"/>
              </a:rPr>
              <a:t>	</a:t>
            </a:r>
            <a:r>
              <a:rPr lang="bg-BG" dirty="0" smtClean="0">
                <a:latin typeface="Arial" pitchFamily="34" charset="0"/>
                <a:cs typeface="Arial" pitchFamily="34" charset="0"/>
              </a:rPr>
              <a:t>Hypopituitarism </a:t>
            </a:r>
            <a:r>
              <a:rPr lang="bg-BG" dirty="0">
                <a:latin typeface="Arial" pitchFamily="34" charset="0"/>
                <a:cs typeface="Arial" pitchFamily="34" charset="0"/>
              </a:rPr>
              <a:t>is a condition of partial or complete insufficiency of hormonal secretion from the anterior pituitary gland.</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Frequency:</a:t>
            </a:r>
          </a:p>
          <a:p>
            <a:pPr lvl="0">
              <a:lnSpc>
                <a:spcPct val="170000"/>
              </a:lnSpc>
              <a:buNone/>
            </a:pPr>
            <a:r>
              <a:rPr lang="en-US" dirty="0" smtClean="0">
                <a:latin typeface="Arial" pitchFamily="34" charset="0"/>
                <a:cs typeface="Arial" pitchFamily="34" charset="0"/>
              </a:rPr>
              <a:t>	</a:t>
            </a:r>
            <a:r>
              <a:rPr lang="bg-BG" dirty="0" smtClean="0">
                <a:latin typeface="Arial" pitchFamily="34" charset="0"/>
                <a:cs typeface="Arial" pitchFamily="34" charset="0"/>
              </a:rPr>
              <a:t>In </a:t>
            </a:r>
            <a:r>
              <a:rPr lang="bg-BG" dirty="0">
                <a:latin typeface="Arial" pitchFamily="34" charset="0"/>
                <a:cs typeface="Arial" pitchFamily="34" charset="0"/>
              </a:rPr>
              <a:t>Bulgaria, between 200-300 people get sick every year.</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The incidence </a:t>
            </a:r>
            <a:r>
              <a:rPr lang="bg-BG" dirty="0">
                <a:latin typeface="Arial" pitchFamily="34" charset="0"/>
                <a:cs typeface="Arial" pitchFamily="34" charset="0"/>
              </a:rPr>
              <a:t>in Europe is between 300-500 per 1,000,000 population, with 20-30 people getting sick each year.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Etiology</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071546"/>
            <a:ext cx="8229600" cy="5786454"/>
          </a:xfrm>
        </p:spPr>
        <p:txBody>
          <a:bodyPr>
            <a:normAutofit fontScale="55000" lnSpcReduction="20000"/>
          </a:bodyPr>
          <a:lstStyle/>
          <a:p>
            <a:endParaRPr lang="en-US" dirty="0" smtClean="0"/>
          </a:p>
          <a:p>
            <a:pPr lvl="0">
              <a:lnSpc>
                <a:spcPct val="170000"/>
              </a:lnSpc>
              <a:buFont typeface="Wingdings" pitchFamily="2" charset="2"/>
              <a:buChar char="Ø"/>
            </a:pPr>
            <a:r>
              <a:rPr lang="bg-BG" sz="3600" dirty="0">
                <a:latin typeface="Arial" pitchFamily="34" charset="0"/>
                <a:cs typeface="Arial" pitchFamily="34" charset="0"/>
              </a:rPr>
              <a:t>Idiopathic or congenital hypopituitarism in children (</a:t>
            </a:r>
            <a:r>
              <a:rPr lang="bg-BG" sz="3600" dirty="0">
                <a:effectLst>
                  <a:outerShdw blurRad="38100" dist="38100" dir="2700000" algn="tl">
                    <a:srgbClr val="000000">
                      <a:alpha val="43137"/>
                    </a:srgbClr>
                  </a:outerShdw>
                </a:effectLst>
                <a:latin typeface="Arial" pitchFamily="34" charset="0"/>
                <a:cs typeface="Arial" pitchFamily="34" charset="0"/>
              </a:rPr>
              <a:t>gene mutations</a:t>
            </a:r>
            <a:r>
              <a:rPr lang="bg-BG" sz="3600" dirty="0">
                <a:latin typeface="Arial" pitchFamily="34" charset="0"/>
                <a:cs typeface="Arial" pitchFamily="34" charset="0"/>
              </a:rPr>
              <a:t>: POUF-1 or PROP-1 causing hyposomatotropism),</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Traumatic or post-surgical </a:t>
            </a:r>
            <a:r>
              <a:rPr lang="bg-BG" sz="3600" dirty="0">
                <a:latin typeface="Arial" pitchFamily="34" charset="0"/>
                <a:cs typeface="Arial" pitchFamily="34" charset="0"/>
              </a:rPr>
              <a:t>tissue damage due to pituitary adenomectomies,</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Post-stroke destruction </a:t>
            </a:r>
            <a:r>
              <a:rPr lang="bg-BG" sz="3600" dirty="0">
                <a:latin typeface="Arial" pitchFamily="34" charset="0"/>
                <a:cs typeface="Arial" pitchFamily="34" charset="0"/>
              </a:rPr>
              <a:t>after radiotherapy of brain tumors or inoperable pituitary adenomas,</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Destruction from tumors </a:t>
            </a:r>
            <a:r>
              <a:rPr lang="bg-BG" sz="3600" dirty="0">
                <a:latin typeface="Arial" pitchFamily="34" charset="0"/>
                <a:cs typeface="Arial" pitchFamily="34" charset="0"/>
              </a:rPr>
              <a:t>and metastases, incl. apoplexy in pituitary adenoma</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Infiltrative injuries</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Autoimmune </a:t>
            </a:r>
            <a:r>
              <a:rPr lang="bg-BG" sz="3600" dirty="0">
                <a:latin typeface="Arial" pitchFamily="34" charset="0"/>
                <a:cs typeface="Arial" pitchFamily="34" charset="0"/>
              </a:rPr>
              <a:t>and inflammatory processes</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latin typeface="Arial" pitchFamily="34" charset="0"/>
                <a:cs typeface="Arial" pitchFamily="34" charset="0"/>
              </a:rPr>
              <a:t>Acute hemorrhage </a:t>
            </a:r>
            <a:r>
              <a:rPr lang="bg-BG" sz="3600" dirty="0">
                <a:latin typeface="Arial" pitchFamily="34" charset="0"/>
                <a:cs typeface="Arial" pitchFamily="34" charset="0"/>
              </a:rPr>
              <a:t>during childbirth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sz="3600" dirty="0">
                <a:effectLst>
                  <a:outerShdw blurRad="38100" dist="38100" dir="2700000" algn="tl">
                    <a:srgbClr val="000000">
                      <a:alpha val="43137"/>
                    </a:srgbClr>
                  </a:outerShdw>
                </a:effectLst>
              </a:rPr>
              <a:t>Clinical significance of timely diagnosis</a:t>
            </a:r>
          </a:p>
        </p:txBody>
      </p:sp>
      <p:sp>
        <p:nvSpPr>
          <p:cNvPr id="3" name="Контейнер за съдържание 2"/>
          <p:cNvSpPr>
            <a:spLocks noGrp="1"/>
          </p:cNvSpPr>
          <p:nvPr>
            <p:ph idx="1"/>
          </p:nvPr>
        </p:nvSpPr>
        <p:spPr>
          <a:xfrm>
            <a:off x="457200" y="1600200"/>
            <a:ext cx="8229600" cy="4972072"/>
          </a:xfrm>
        </p:spPr>
        <p:txBody>
          <a:bodyPr>
            <a:normAutofit fontScale="77500" lnSpcReduction="20000"/>
          </a:bodyPr>
          <a:lstStyle/>
          <a:p>
            <a:pPr lvl="0">
              <a:lnSpc>
                <a:spcPct val="150000"/>
              </a:lnSpc>
              <a:buFont typeface="Wingdings" pitchFamily="2" charset="2"/>
              <a:buChar char="Ø"/>
            </a:pPr>
            <a:r>
              <a:rPr lang="bg-BG" dirty="0">
                <a:latin typeface="Arial" pitchFamily="34" charset="0"/>
                <a:cs typeface="Arial" pitchFamily="34" charset="0"/>
              </a:rPr>
              <a:t>Early detection of pituitary hormone deficiency is vital to prevent life-threatening conditions, especially an </a:t>
            </a:r>
            <a:r>
              <a:rPr lang="bg-BG" dirty="0">
                <a:effectLst>
                  <a:outerShdw blurRad="38100" dist="38100" dir="2700000" algn="tl">
                    <a:srgbClr val="000000">
                      <a:alpha val="43137"/>
                    </a:srgbClr>
                  </a:outerShdw>
                </a:effectLst>
                <a:latin typeface="Arial" pitchFamily="34" charset="0"/>
                <a:cs typeface="Arial" pitchFamily="34" charset="0"/>
              </a:rPr>
              <a:t>adrenal crisis</a:t>
            </a:r>
            <a:r>
              <a:rPr lang="bg-BG" dirty="0">
                <a:latin typeface="Arial" pitchFamily="34" charset="0"/>
                <a:cs typeface="Arial" pitchFamily="34" charset="0"/>
              </a:rPr>
              <a:t>.</a:t>
            </a:r>
          </a:p>
          <a:p>
            <a:pPr lvl="0">
              <a:lnSpc>
                <a:spcPct val="150000"/>
              </a:lnSpc>
              <a:buFont typeface="Wingdings" pitchFamily="2" charset="2"/>
              <a:buChar char="Ø"/>
            </a:pPr>
            <a:r>
              <a:rPr lang="bg-BG" dirty="0">
                <a:latin typeface="Arial" pitchFamily="34" charset="0"/>
                <a:cs typeface="Arial" pitchFamily="34" charset="0"/>
              </a:rPr>
              <a:t>Patients with hypopituitarism have high </a:t>
            </a:r>
            <a:r>
              <a:rPr lang="bg-BG" dirty="0">
                <a:effectLst>
                  <a:outerShdw blurRad="38100" dist="38100" dir="2700000" algn="tl">
                    <a:srgbClr val="000000">
                      <a:alpha val="43137"/>
                    </a:srgbClr>
                  </a:outerShdw>
                </a:effectLst>
                <a:latin typeface="Arial" pitchFamily="34" charset="0"/>
                <a:cs typeface="Arial" pitchFamily="34" charset="0"/>
              </a:rPr>
              <a:t>cardiovascular morbidity and mortality</a:t>
            </a:r>
            <a:r>
              <a:rPr lang="bg-BG" dirty="0">
                <a:latin typeface="Arial" pitchFamily="34" charset="0"/>
                <a:cs typeface="Arial" pitchFamily="34" charset="0"/>
              </a:rPr>
              <a:t>, despite timely initiation of conventional hormone replacement therapy.</a:t>
            </a:r>
          </a:p>
          <a:p>
            <a:pPr lvl="0">
              <a:lnSpc>
                <a:spcPct val="150000"/>
              </a:lnSpc>
              <a:buFont typeface="Wingdings" pitchFamily="2" charset="2"/>
              <a:buChar char="Ø"/>
            </a:pPr>
            <a:r>
              <a:rPr lang="bg-BG" dirty="0">
                <a:latin typeface="Arial" pitchFamily="34" charset="0"/>
                <a:cs typeface="Arial" pitchFamily="34" charset="0"/>
              </a:rPr>
              <a:t>Many of them have a poor quality of life, invariably due to the applied therapy.</a:t>
            </a:r>
          </a:p>
          <a:p>
            <a:endParaRPr lang="en-US" dirty="0" smtClean="0"/>
          </a:p>
          <a:p>
            <a:endParaRPr lang="bg-B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Clinical picture of hypopituitarism</a:t>
            </a:r>
            <a:r>
              <a:rPr lang="bg-BG" dirty="0"/>
              <a:t/>
            </a:r>
            <a:br>
              <a:rPr lang="bg-BG" dirty="0"/>
            </a:br>
            <a:endParaRPr lang="bg-BG" dirty="0"/>
          </a:p>
        </p:txBody>
      </p:sp>
      <p:sp>
        <p:nvSpPr>
          <p:cNvPr id="3" name="Контейнер за съдържание 2"/>
          <p:cNvSpPr>
            <a:spLocks noGrp="1"/>
          </p:cNvSpPr>
          <p:nvPr>
            <p:ph idx="1"/>
          </p:nvPr>
        </p:nvSpPr>
        <p:spPr>
          <a:xfrm>
            <a:off x="457200" y="928670"/>
            <a:ext cx="8229600" cy="5715040"/>
          </a:xfrm>
        </p:spPr>
        <p:txBody>
          <a:bodyPr>
            <a:normAutofit fontScale="70000" lnSpcReduction="20000"/>
          </a:bodyPr>
          <a:lstStyle/>
          <a:p>
            <a:endParaRPr lang="en-US" dirty="0" smtClean="0"/>
          </a:p>
          <a:p>
            <a:pPr lvl="0">
              <a:lnSpc>
                <a:spcPct val="170000"/>
              </a:lnSpc>
              <a:buFont typeface="Wingdings" pitchFamily="2" charset="2"/>
              <a:buChar char="Ø"/>
            </a:pPr>
            <a:r>
              <a:rPr lang="bg-BG" dirty="0">
                <a:latin typeface="Arial" pitchFamily="34" charset="0"/>
                <a:cs typeface="Arial" pitchFamily="34" charset="0"/>
              </a:rPr>
              <a:t>Sequence of pituitary hormone loss: </a:t>
            </a:r>
            <a:r>
              <a:rPr lang="en-US" dirty="0" smtClean="0">
                <a:effectLst>
                  <a:outerShdw blurRad="38100" dist="38100" dir="2700000" algn="tl">
                    <a:srgbClr val="000000">
                      <a:alpha val="43137"/>
                    </a:srgbClr>
                  </a:outerShdw>
                </a:effectLst>
                <a:latin typeface="Arial" pitchFamily="34" charset="0"/>
                <a:cs typeface="Arial" pitchFamily="34" charset="0"/>
              </a:rPr>
              <a:t>GH</a:t>
            </a:r>
            <a:r>
              <a:rPr lang="bg-BG" dirty="0" smtClean="0">
                <a:effectLst>
                  <a:outerShdw blurRad="38100" dist="38100" dir="2700000" algn="tl">
                    <a:srgbClr val="000000">
                      <a:alpha val="43137"/>
                    </a:srgbClr>
                  </a:outerShdw>
                </a:effectLst>
                <a:latin typeface="Arial" pitchFamily="34" charset="0"/>
                <a:cs typeface="Arial" pitchFamily="34" charset="0"/>
              </a:rPr>
              <a:t>, </a:t>
            </a:r>
            <a:r>
              <a:rPr lang="en-US" dirty="0" smtClean="0">
                <a:effectLst>
                  <a:outerShdw blurRad="38100" dist="38100" dir="2700000" algn="tl">
                    <a:srgbClr val="000000">
                      <a:alpha val="43137"/>
                    </a:srgbClr>
                  </a:outerShdw>
                </a:effectLst>
                <a:latin typeface="Arial" pitchFamily="34" charset="0"/>
                <a:cs typeface="Arial" pitchFamily="34" charset="0"/>
              </a:rPr>
              <a:t>FSH, LH</a:t>
            </a:r>
            <a:r>
              <a:rPr lang="bg-BG" dirty="0" smtClean="0">
                <a:effectLst>
                  <a:outerShdw blurRad="38100" dist="38100" dir="2700000" algn="tl">
                    <a:srgbClr val="000000">
                      <a:alpha val="43137"/>
                    </a:srgbClr>
                  </a:outerShdw>
                </a:effectLst>
                <a:latin typeface="Arial" pitchFamily="34" charset="0"/>
                <a:cs typeface="Arial" pitchFamily="34" charset="0"/>
              </a:rPr>
              <a:t>, T</a:t>
            </a:r>
            <a:r>
              <a:rPr lang="en-US" dirty="0" smtClean="0">
                <a:effectLst>
                  <a:outerShdw blurRad="38100" dist="38100" dir="2700000" algn="tl">
                    <a:srgbClr val="000000">
                      <a:alpha val="43137"/>
                    </a:srgbClr>
                  </a:outerShdw>
                </a:effectLst>
                <a:latin typeface="Arial" pitchFamily="34" charset="0"/>
                <a:cs typeface="Arial" pitchFamily="34" charset="0"/>
              </a:rPr>
              <a:t>SH</a:t>
            </a:r>
            <a:r>
              <a:rPr lang="bg-BG" dirty="0" smtClean="0">
                <a:effectLst>
                  <a:outerShdw blurRad="38100" dist="38100" dir="2700000" algn="tl">
                    <a:srgbClr val="000000">
                      <a:alpha val="43137"/>
                    </a:srgbClr>
                  </a:outerShdw>
                </a:effectLst>
                <a:latin typeface="Arial" pitchFamily="34" charset="0"/>
                <a:cs typeface="Arial" pitchFamily="34" charset="0"/>
              </a:rPr>
              <a:t>, </a:t>
            </a:r>
            <a:r>
              <a:rPr lang="bg-BG" dirty="0">
                <a:effectLst>
                  <a:outerShdw blurRad="38100" dist="38100" dir="2700000" algn="tl">
                    <a:srgbClr val="000000">
                      <a:alpha val="43137"/>
                    </a:srgbClr>
                  </a:outerShdw>
                </a:effectLst>
                <a:latin typeface="Arial" pitchFamily="34" charset="0"/>
                <a:cs typeface="Arial" pitchFamily="34" charset="0"/>
              </a:rPr>
              <a:t>ACTH and PRL.</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ADH</a:t>
            </a:r>
            <a:r>
              <a:rPr lang="bg-BG" dirty="0">
                <a:latin typeface="Arial" pitchFamily="34" charset="0"/>
                <a:cs typeface="Arial" pitchFamily="34" charset="0"/>
              </a:rPr>
              <a:t> failure is a manifestation of severe damage or lesions involving the hypothalamus and / or infundibulum</a:t>
            </a:r>
          </a:p>
          <a:p>
            <a:pPr lvl="0">
              <a:lnSpc>
                <a:spcPct val="170000"/>
              </a:lnSpc>
              <a:buFont typeface="Wingdings" pitchFamily="2" charset="2"/>
              <a:buChar char="Ø"/>
            </a:pPr>
            <a:r>
              <a:rPr lang="en-US" b="1" dirty="0" smtClean="0">
                <a:latin typeface="Arial" pitchFamily="34" charset="0"/>
                <a:cs typeface="Arial" pitchFamily="34" charset="0"/>
              </a:rPr>
              <a:t>G</a:t>
            </a:r>
            <a:r>
              <a:rPr lang="bg-BG" b="1" dirty="0" smtClean="0">
                <a:latin typeface="Arial" pitchFamily="34" charset="0"/>
                <a:cs typeface="Arial" pitchFamily="34" charset="0"/>
              </a:rPr>
              <a:t>H </a:t>
            </a:r>
            <a:r>
              <a:rPr lang="bg-BG" b="1" dirty="0">
                <a:latin typeface="Arial" pitchFamily="34" charset="0"/>
                <a:cs typeface="Arial" pitchFamily="34" charset="0"/>
              </a:rPr>
              <a:t>deficiency</a:t>
            </a:r>
            <a:endParaRPr lang="bg-BG" dirty="0">
              <a:latin typeface="Arial" pitchFamily="34" charset="0"/>
              <a:cs typeface="Arial" pitchFamily="34" charset="0"/>
            </a:endParaRPr>
          </a:p>
          <a:p>
            <a:pPr lvl="0">
              <a:lnSpc>
                <a:spcPct val="170000"/>
              </a:lnSpc>
              <a:buFont typeface="Wingdings" pitchFamily="2" charset="2"/>
              <a:buChar char="Ø"/>
            </a:pPr>
            <a:r>
              <a:rPr lang="bg-BG" dirty="0">
                <a:latin typeface="Arial" pitchFamily="34" charset="0"/>
                <a:cs typeface="Arial" pitchFamily="34" charset="0"/>
              </a:rPr>
              <a:t>Fine facial wrinkles, thin skin, decreased muscle mass, increased visceral adipose tissue, insulin resistance. Osteoporosis. Reduced bone remodeling activity. Hyper- and dyslipidemia, predisposition to atherosclerosis. Increased cardiovascular mortality.</a:t>
            </a:r>
          </a:p>
          <a:p>
            <a:pPr>
              <a:lnSpc>
                <a:spcPct val="170000"/>
              </a:lnSpc>
            </a:pPr>
            <a:endParaRPr lang="bg-BG"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Clinical picture of hypopituitarism</a:t>
            </a:r>
            <a:r>
              <a:rPr lang="bg-BG" dirty="0"/>
              <a:t/>
            </a:r>
            <a:br>
              <a:rPr lang="bg-BG" dirty="0"/>
            </a:br>
            <a:endParaRPr lang="bg-BG" dirty="0"/>
          </a:p>
        </p:txBody>
      </p:sp>
      <p:sp>
        <p:nvSpPr>
          <p:cNvPr id="3" name="Контейнер за съдържание 2"/>
          <p:cNvSpPr>
            <a:spLocks noGrp="1"/>
          </p:cNvSpPr>
          <p:nvPr>
            <p:ph idx="1"/>
          </p:nvPr>
        </p:nvSpPr>
        <p:spPr>
          <a:xfrm>
            <a:off x="285720" y="1428712"/>
            <a:ext cx="8715436" cy="5429288"/>
          </a:xfrm>
        </p:spPr>
        <p:txBody>
          <a:bodyPr>
            <a:normAutofit fontScale="70000" lnSpcReduction="20000"/>
          </a:bodyPr>
          <a:lstStyle/>
          <a:p>
            <a:endParaRPr lang="en-US" dirty="0" smtClean="0"/>
          </a:p>
          <a:p>
            <a:pPr lvl="0" algn="ctr">
              <a:lnSpc>
                <a:spcPct val="170000"/>
              </a:lnSpc>
              <a:buNone/>
            </a:pPr>
            <a:r>
              <a:rPr lang="bg-BG" dirty="0">
                <a:effectLst>
                  <a:outerShdw blurRad="38100" dist="38100" dir="2700000" algn="tl">
                    <a:srgbClr val="000000">
                      <a:alpha val="43137"/>
                    </a:srgbClr>
                  </a:outerShdw>
                </a:effectLst>
                <a:latin typeface="Arial" pitchFamily="34" charset="0"/>
                <a:cs typeface="Arial" pitchFamily="34" charset="0"/>
              </a:rPr>
              <a:t>Deficiency of LH and FSH. </a:t>
            </a:r>
            <a:endParaRPr lang="en-US" dirty="0" smtClean="0">
              <a:effectLst>
                <a:outerShdw blurRad="38100" dist="38100" dir="2700000" algn="tl">
                  <a:srgbClr val="000000">
                    <a:alpha val="43137"/>
                  </a:srgbClr>
                </a:outerShdw>
              </a:effectLst>
              <a:latin typeface="Arial" pitchFamily="34" charset="0"/>
              <a:cs typeface="Arial" pitchFamily="34" charset="0"/>
            </a:endParaRPr>
          </a:p>
          <a:p>
            <a:pPr lvl="0">
              <a:lnSpc>
                <a:spcPct val="170000"/>
              </a:lnSpc>
              <a:buFont typeface="Wingdings" pitchFamily="2" charset="2"/>
              <a:buChar char="Ø"/>
            </a:pPr>
            <a:r>
              <a:rPr lang="bg-BG" dirty="0" smtClean="0">
                <a:latin typeface="Arial" pitchFamily="34" charset="0"/>
                <a:cs typeface="Arial" pitchFamily="34" charset="0"/>
              </a:rPr>
              <a:t>Clinic </a:t>
            </a:r>
            <a:r>
              <a:rPr lang="bg-BG" dirty="0">
                <a:latin typeface="Arial" pitchFamily="34" charset="0"/>
                <a:cs typeface="Arial" pitchFamily="34" charset="0"/>
              </a:rPr>
              <a:t>of hypogonadotropic hypogonadism</a:t>
            </a:r>
          </a:p>
          <a:p>
            <a:pPr lvl="0">
              <a:lnSpc>
                <a:spcPct val="170000"/>
              </a:lnSpc>
              <a:buFont typeface="Wingdings" pitchFamily="2" charset="2"/>
              <a:buChar char="Ø"/>
            </a:pPr>
            <a:r>
              <a:rPr lang="bg-BG" b="1" dirty="0">
                <a:latin typeface="Arial" pitchFamily="34" charset="0"/>
                <a:cs typeface="Arial" pitchFamily="34" charset="0"/>
              </a:rPr>
              <a:t>Men</a:t>
            </a:r>
            <a:r>
              <a:rPr lang="bg-BG" dirty="0">
                <a:latin typeface="Arial" pitchFamily="34" charset="0"/>
                <a:cs typeface="Arial" pitchFamily="34" charset="0"/>
              </a:rPr>
              <a:t> - Decreased muscle mass, decreased bone mineral density, loss of libido, erectile dysfunction, oligospermia, decreased erythropoiesis, visceral obesity and early atherosclerosis.</a:t>
            </a:r>
          </a:p>
          <a:p>
            <a:pPr lvl="0">
              <a:lnSpc>
                <a:spcPct val="170000"/>
              </a:lnSpc>
              <a:buFont typeface="Wingdings" pitchFamily="2" charset="2"/>
              <a:buChar char="Ø"/>
            </a:pPr>
            <a:r>
              <a:rPr lang="bg-BG" b="1" dirty="0">
                <a:latin typeface="Arial" pitchFamily="34" charset="0"/>
                <a:cs typeface="Arial" pitchFamily="34" charset="0"/>
              </a:rPr>
              <a:t>Women</a:t>
            </a:r>
            <a:r>
              <a:rPr lang="bg-BG" dirty="0">
                <a:latin typeface="Arial" pitchFamily="34" charset="0"/>
                <a:cs typeface="Arial" pitchFamily="34" charset="0"/>
              </a:rPr>
              <a:t> - Breast atrophy, reduced pubic hair, predisposition to osteoporosis, oligo / amenorrhea and infertility.</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effectLst>
                  <a:outerShdw blurRad="38100" dist="38100" dir="2700000" algn="tl">
                    <a:srgbClr val="000000">
                      <a:alpha val="43137"/>
                    </a:srgbClr>
                  </a:outerShdw>
                </a:effectLst>
              </a:rPr>
              <a:t>Clinical picture of hypopituitarism</a:t>
            </a:r>
            <a:r>
              <a:rPr lang="bg-BG" dirty="0"/>
              <a:t/>
            </a:r>
            <a:br>
              <a:rPr lang="bg-BG" dirty="0"/>
            </a:br>
            <a:endParaRPr lang="bg-BG" dirty="0"/>
          </a:p>
        </p:txBody>
      </p:sp>
      <p:sp>
        <p:nvSpPr>
          <p:cNvPr id="3" name="Контейнер за съдържание 2"/>
          <p:cNvSpPr>
            <a:spLocks noGrp="1"/>
          </p:cNvSpPr>
          <p:nvPr>
            <p:ph idx="1"/>
          </p:nvPr>
        </p:nvSpPr>
        <p:spPr>
          <a:xfrm>
            <a:off x="214282" y="1142984"/>
            <a:ext cx="8929718" cy="5500726"/>
          </a:xfrm>
        </p:spPr>
        <p:txBody>
          <a:bodyPr>
            <a:normAutofit fontScale="55000" lnSpcReduction="20000"/>
          </a:bodyPr>
          <a:lstStyle/>
          <a:p>
            <a:endParaRPr lang="en-US" dirty="0" smtClean="0"/>
          </a:p>
          <a:p>
            <a:pPr lvl="0">
              <a:lnSpc>
                <a:spcPct val="170000"/>
              </a:lnSpc>
              <a:buNone/>
            </a:pPr>
            <a:r>
              <a:rPr lang="en-US" b="1" dirty="0" smtClean="0">
                <a:latin typeface="Arial" pitchFamily="34" charset="0"/>
                <a:cs typeface="Arial" pitchFamily="34" charset="0"/>
              </a:rPr>
              <a:t>		</a:t>
            </a:r>
            <a:r>
              <a:rPr lang="bg-BG" sz="3800" b="1" dirty="0" smtClean="0">
                <a:latin typeface="Arial" pitchFamily="34" charset="0"/>
                <a:cs typeface="Arial" pitchFamily="34" charset="0"/>
              </a:rPr>
              <a:t>T</a:t>
            </a:r>
            <a:r>
              <a:rPr lang="en-US" sz="3800" b="1" dirty="0" smtClean="0">
                <a:latin typeface="Arial" pitchFamily="34" charset="0"/>
                <a:cs typeface="Arial" pitchFamily="34" charset="0"/>
              </a:rPr>
              <a:t>SH</a:t>
            </a:r>
            <a:r>
              <a:rPr lang="bg-BG" sz="3800" b="1" dirty="0" smtClean="0">
                <a:latin typeface="Arial" pitchFamily="34" charset="0"/>
                <a:cs typeface="Arial" pitchFamily="34" charset="0"/>
              </a:rPr>
              <a:t> </a:t>
            </a:r>
            <a:r>
              <a:rPr lang="bg-BG" sz="3800" b="1" dirty="0">
                <a:latin typeface="Arial" pitchFamily="34" charset="0"/>
                <a:cs typeface="Arial" pitchFamily="34" charset="0"/>
              </a:rPr>
              <a:t>deficiency - a clinic of hypothyroidism</a:t>
            </a:r>
            <a:r>
              <a:rPr lang="bg-BG" sz="3800" dirty="0">
                <a:latin typeface="Arial" pitchFamily="34" charset="0"/>
                <a:cs typeface="Arial" pitchFamily="34" charset="0"/>
              </a:rPr>
              <a:t> .</a:t>
            </a:r>
          </a:p>
          <a:p>
            <a:pPr lvl="0">
              <a:lnSpc>
                <a:spcPct val="170000"/>
              </a:lnSpc>
              <a:buFont typeface="Wingdings" pitchFamily="2" charset="2"/>
              <a:buChar char="Ø"/>
            </a:pPr>
            <a:r>
              <a:rPr lang="bg-BG" sz="3800" dirty="0">
                <a:latin typeface="Arial" pitchFamily="34" charset="0"/>
                <a:cs typeface="Arial" pitchFamily="34" charset="0"/>
              </a:rPr>
              <a:t>Intolerance to cold, fatigue, muscle pain, adipose tissue deposition in the hips and thighs, myxedematous swelling of the soft tissues in the face and around the eyes, rough, pale, dry and flaky skin,</a:t>
            </a:r>
          </a:p>
          <a:p>
            <a:pPr lvl="0">
              <a:lnSpc>
                <a:spcPct val="170000"/>
              </a:lnSpc>
              <a:buFont typeface="Wingdings" pitchFamily="2" charset="2"/>
              <a:buChar char="Ø"/>
            </a:pPr>
            <a:r>
              <a:rPr lang="bg-BG" sz="3800" dirty="0">
                <a:latin typeface="Arial" pitchFamily="34" charset="0"/>
                <a:cs typeface="Arial" pitchFamily="34" charset="0"/>
              </a:rPr>
              <a:t>delayed reflexes,</a:t>
            </a:r>
          </a:p>
          <a:p>
            <a:pPr lvl="0">
              <a:lnSpc>
                <a:spcPct val="170000"/>
              </a:lnSpc>
              <a:buFont typeface="Wingdings" pitchFamily="2" charset="2"/>
              <a:buChar char="Ø"/>
            </a:pPr>
            <a:r>
              <a:rPr lang="bg-BG" sz="3800" dirty="0">
                <a:latin typeface="Arial" pitchFamily="34" charset="0"/>
                <a:cs typeface="Arial" pitchFamily="34" charset="0"/>
              </a:rPr>
              <a:t>decreased memory, concentration, depression, constipation, heart failure, etc.</a:t>
            </a:r>
          </a:p>
          <a:p>
            <a:pPr lvl="0">
              <a:lnSpc>
                <a:spcPct val="170000"/>
              </a:lnSpc>
              <a:buFont typeface="Wingdings" pitchFamily="2" charset="2"/>
              <a:buChar char="Ø"/>
            </a:pPr>
            <a:r>
              <a:rPr lang="bg-BG" sz="3800" dirty="0">
                <a:latin typeface="Arial" pitchFamily="34" charset="0"/>
                <a:cs typeface="Arial" pitchFamily="34" charset="0"/>
              </a:rPr>
              <a:t>Hyponatremia, normochromic, normocytic anemia, pericardial effusion.</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latin typeface="Arial" pitchFamily="34" charset="0"/>
                <a:cs typeface="Arial" pitchFamily="34" charset="0"/>
              </a:rPr>
              <a:t>Clinical picture of hypopituitarism</a:t>
            </a:r>
            <a:r>
              <a:rPr lang="bg-BG" dirty="0"/>
              <a:t/>
            </a:r>
            <a:br>
              <a:rPr lang="bg-BG" dirty="0"/>
            </a:br>
            <a:endParaRPr lang="bg-BG" dirty="0"/>
          </a:p>
        </p:txBody>
      </p:sp>
      <p:sp>
        <p:nvSpPr>
          <p:cNvPr id="3" name="Контейнер за съдържание 2"/>
          <p:cNvSpPr>
            <a:spLocks noGrp="1"/>
          </p:cNvSpPr>
          <p:nvPr>
            <p:ph idx="1"/>
          </p:nvPr>
        </p:nvSpPr>
        <p:spPr>
          <a:xfrm>
            <a:off x="457200" y="1285860"/>
            <a:ext cx="8472518" cy="5357850"/>
          </a:xfrm>
        </p:spPr>
        <p:txBody>
          <a:bodyPr>
            <a:normAutofit fontScale="62500" lnSpcReduction="20000"/>
          </a:bodyPr>
          <a:lstStyle/>
          <a:p>
            <a:endParaRPr lang="en-US" dirty="0" smtClean="0"/>
          </a:p>
          <a:p>
            <a:pPr lvl="0" algn="ctr">
              <a:lnSpc>
                <a:spcPct val="170000"/>
              </a:lnSpc>
              <a:buNone/>
            </a:pPr>
            <a:r>
              <a:rPr lang="bg-BG" dirty="0">
                <a:effectLst>
                  <a:outerShdw blurRad="38100" dist="38100" dir="2700000" algn="tl">
                    <a:srgbClr val="000000">
                      <a:alpha val="43137"/>
                    </a:srgbClr>
                  </a:outerShdw>
                </a:effectLst>
                <a:latin typeface="Arial" pitchFamily="34" charset="0"/>
                <a:cs typeface="Arial" pitchFamily="34" charset="0"/>
              </a:rPr>
              <a:t>ACTH deficiency. </a:t>
            </a:r>
            <a:endParaRPr lang="en-US" dirty="0" smtClean="0">
              <a:effectLst>
                <a:outerShdw blurRad="38100" dist="38100" dir="2700000" algn="tl">
                  <a:srgbClr val="000000">
                    <a:alpha val="43137"/>
                  </a:srgbClr>
                </a:outerShdw>
              </a:effectLst>
              <a:latin typeface="Arial" pitchFamily="34" charset="0"/>
              <a:cs typeface="Arial" pitchFamily="34" charset="0"/>
            </a:endParaRPr>
          </a:p>
          <a:p>
            <a:pPr lvl="0" algn="ctr">
              <a:lnSpc>
                <a:spcPct val="170000"/>
              </a:lnSpc>
              <a:buNone/>
            </a:pPr>
            <a:r>
              <a:rPr lang="bg-BG" dirty="0" smtClean="0">
                <a:effectLst>
                  <a:outerShdw blurRad="38100" dist="38100" dir="2700000" algn="tl">
                    <a:srgbClr val="000000">
                      <a:alpha val="43137"/>
                    </a:srgbClr>
                  </a:outerShdw>
                </a:effectLst>
                <a:latin typeface="Arial" pitchFamily="34" charset="0"/>
                <a:cs typeface="Arial" pitchFamily="34" charset="0"/>
              </a:rPr>
              <a:t>The </a:t>
            </a:r>
            <a:r>
              <a:rPr lang="bg-BG" dirty="0">
                <a:effectLst>
                  <a:outerShdw blurRad="38100" dist="38100" dir="2700000" algn="tl">
                    <a:srgbClr val="000000">
                      <a:alpha val="43137"/>
                    </a:srgbClr>
                  </a:outerShdw>
                </a:effectLst>
                <a:latin typeface="Arial" pitchFamily="34" charset="0"/>
                <a:cs typeface="Arial" pitchFamily="34" charset="0"/>
              </a:rPr>
              <a:t>clinic is determined by the deficiency of cortisol and adrenal androgens</a:t>
            </a:r>
          </a:p>
          <a:p>
            <a:pPr lvl="0">
              <a:lnSpc>
                <a:spcPct val="170000"/>
              </a:lnSpc>
              <a:buFont typeface="Wingdings" pitchFamily="2" charset="2"/>
              <a:buChar char="Ø"/>
            </a:pPr>
            <a:r>
              <a:rPr lang="bg-BG" dirty="0">
                <a:latin typeface="Arial" pitchFamily="34" charset="0"/>
                <a:cs typeface="Arial" pitchFamily="34" charset="0"/>
              </a:rPr>
              <a:t>Fatigue, weakness, headache, anorexia, weight loss, nausea, vomiting, abdominal pain, myalgia, decreased concentration.</a:t>
            </a:r>
          </a:p>
          <a:p>
            <a:pPr lvl="0">
              <a:lnSpc>
                <a:spcPct val="170000"/>
              </a:lnSpc>
              <a:buFont typeface="Wingdings" pitchFamily="2" charset="2"/>
              <a:buChar char="Ø"/>
            </a:pPr>
            <a:r>
              <a:rPr lang="bg-BG" dirty="0">
                <a:latin typeface="Arial" pitchFamily="34" charset="0"/>
                <a:cs typeface="Arial" pitchFamily="34" charset="0"/>
              </a:rPr>
              <a:t>Hypoglycemia, hyponatremia, decreased renal clearance of free water.</a:t>
            </a:r>
          </a:p>
          <a:p>
            <a:pPr lvl="0">
              <a:lnSpc>
                <a:spcPct val="170000"/>
              </a:lnSpc>
              <a:buFont typeface="Wingdings" pitchFamily="2" charset="2"/>
              <a:buChar char="Ø"/>
            </a:pPr>
            <a:r>
              <a:rPr lang="bg-BG" dirty="0">
                <a:latin typeface="Arial" pitchFamily="34" charset="0"/>
                <a:cs typeface="Arial" pitchFamily="34" charset="0"/>
              </a:rPr>
              <a:t>Reduced hair in women.</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Important! In contrast to primary hypocorticism, these patients did not have </a:t>
            </a:r>
            <a:r>
              <a:rPr lang="bg-BG" dirty="0" smtClean="0">
                <a:effectLst>
                  <a:outerShdw blurRad="38100" dist="38100" dir="2700000" algn="tl">
                    <a:srgbClr val="000000">
                      <a:alpha val="43137"/>
                    </a:srgbClr>
                  </a:outerShdw>
                </a:effectLst>
                <a:latin typeface="Arial" pitchFamily="34" charset="0"/>
                <a:cs typeface="Arial" pitchFamily="34" charset="0"/>
              </a:rPr>
              <a:t>melanoderm</a:t>
            </a:r>
            <a:r>
              <a:rPr lang="en-US" dirty="0" smtClean="0">
                <a:effectLst>
                  <a:outerShdw blurRad="38100" dist="38100" dir="2700000" algn="tl">
                    <a:srgbClr val="000000">
                      <a:alpha val="43137"/>
                    </a:srgbClr>
                  </a:outerShdw>
                </a:effectLst>
                <a:latin typeface="Arial" pitchFamily="34" charset="0"/>
                <a:cs typeface="Arial" pitchFamily="34" charset="0"/>
              </a:rPr>
              <a:t>i</a:t>
            </a:r>
            <a:r>
              <a:rPr lang="bg-BG" dirty="0" smtClean="0">
                <a:effectLst>
                  <a:outerShdw blurRad="38100" dist="38100" dir="2700000" algn="tl">
                    <a:srgbClr val="000000">
                      <a:alpha val="43137"/>
                    </a:srgbClr>
                  </a:outerShdw>
                </a:effectLst>
                <a:latin typeface="Arial" pitchFamily="34" charset="0"/>
                <a:cs typeface="Arial" pitchFamily="34" charset="0"/>
              </a:rPr>
              <a:t>a </a:t>
            </a:r>
            <a:r>
              <a:rPr lang="bg-BG" dirty="0">
                <a:effectLst>
                  <a:outerShdw blurRad="38100" dist="38100" dir="2700000" algn="tl">
                    <a:srgbClr val="000000">
                      <a:alpha val="43137"/>
                    </a:srgbClr>
                  </a:outerShdw>
                </a:effectLst>
                <a:latin typeface="Arial" pitchFamily="34" charset="0"/>
                <a:cs typeface="Arial" pitchFamily="34" charset="0"/>
              </a:rPr>
              <a:t>and no hyperkalaemia .</a:t>
            </a:r>
          </a:p>
          <a:p>
            <a:endParaRPr lang="bg-B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bg-BG" sz="3600" dirty="0">
                <a:effectLst>
                  <a:outerShdw blurRad="38100" dist="38100" dir="2700000" algn="tl">
                    <a:srgbClr val="000000">
                      <a:alpha val="43137"/>
                    </a:srgbClr>
                  </a:outerShdw>
                </a:effectLst>
              </a:rPr>
              <a:t>Basic research of pituitary hormones</a:t>
            </a:r>
            <a:br>
              <a:rPr lang="bg-BG" sz="3600" dirty="0">
                <a:effectLst>
                  <a:outerShdw blurRad="38100" dist="38100" dir="2700000" algn="tl">
                    <a:srgbClr val="000000">
                      <a:alpha val="43137"/>
                    </a:srgbClr>
                  </a:outerShdw>
                </a:effectLst>
              </a:rPr>
            </a:br>
            <a:endParaRPr lang="bg-BG" sz="3600"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p:txBody>
          <a:bodyPr>
            <a:normAutofit fontScale="70000" lnSpcReduction="20000"/>
          </a:bodyPr>
          <a:lstStyle/>
          <a:p>
            <a:pPr lvl="0">
              <a:lnSpc>
                <a:spcPct val="150000"/>
              </a:lnSpc>
              <a:buFont typeface="Wingdings" pitchFamily="2" charset="2"/>
              <a:buChar char="Ø"/>
            </a:pPr>
            <a:r>
              <a:rPr lang="bg-BG" b="1" dirty="0">
                <a:latin typeface="Arial" pitchFamily="34" charset="0"/>
                <a:cs typeface="Arial" pitchFamily="34" charset="0"/>
              </a:rPr>
              <a:t>Adrenocortical axis</a:t>
            </a:r>
            <a:r>
              <a:rPr lang="bg-BG" dirty="0">
                <a:latin typeface="Arial" pitchFamily="34" charset="0"/>
                <a:cs typeface="Arial" pitchFamily="34" charset="0"/>
              </a:rPr>
              <a:t> : </a:t>
            </a:r>
            <a:endParaRPr lang="en-US" dirty="0" smtClean="0">
              <a:latin typeface="Arial" pitchFamily="34" charset="0"/>
              <a:cs typeface="Arial" pitchFamily="34" charset="0"/>
            </a:endParaRPr>
          </a:p>
          <a:p>
            <a:pPr lvl="0">
              <a:lnSpc>
                <a:spcPct val="150000"/>
              </a:lnSpc>
              <a:buFont typeface="Wingdings" pitchFamily="2" charset="2"/>
              <a:buChar char="Ø"/>
            </a:pPr>
            <a:r>
              <a:rPr lang="bg-BG" dirty="0" smtClean="0">
                <a:latin typeface="Arial" pitchFamily="34" charset="0"/>
                <a:cs typeface="Arial" pitchFamily="34" charset="0"/>
              </a:rPr>
              <a:t>ACTH </a:t>
            </a:r>
            <a:r>
              <a:rPr lang="bg-BG" dirty="0">
                <a:latin typeface="Arial" pitchFamily="34" charset="0"/>
                <a:cs typeface="Arial" pitchFamily="34" charset="0"/>
              </a:rPr>
              <a:t>and serum cortisol (at 6.00 and 22.00).</a:t>
            </a:r>
          </a:p>
          <a:p>
            <a:pPr lvl="0">
              <a:lnSpc>
                <a:spcPct val="150000"/>
              </a:lnSpc>
              <a:buFont typeface="Wingdings" pitchFamily="2" charset="2"/>
              <a:buChar char="Ø"/>
            </a:pPr>
            <a:r>
              <a:rPr lang="bg-BG" b="1" dirty="0">
                <a:latin typeface="Arial" pitchFamily="34" charset="0"/>
                <a:cs typeface="Arial" pitchFamily="34" charset="0"/>
              </a:rPr>
              <a:t>Thyroid axis</a:t>
            </a:r>
            <a:r>
              <a:rPr lang="bg-BG" dirty="0">
                <a:latin typeface="Arial" pitchFamily="34" charset="0"/>
                <a:cs typeface="Arial" pitchFamily="34" charset="0"/>
              </a:rPr>
              <a:t> : </a:t>
            </a:r>
            <a:endParaRPr lang="en-US" dirty="0" smtClean="0">
              <a:latin typeface="Arial" pitchFamily="34" charset="0"/>
              <a:cs typeface="Arial" pitchFamily="34" charset="0"/>
            </a:endParaRPr>
          </a:p>
          <a:p>
            <a:pPr lvl="0">
              <a:lnSpc>
                <a:spcPct val="150000"/>
              </a:lnSpc>
              <a:buFont typeface="Wingdings" pitchFamily="2" charset="2"/>
              <a:buChar char="Ø"/>
            </a:pPr>
            <a:r>
              <a:rPr lang="bg-BG" dirty="0" smtClean="0">
                <a:latin typeface="Arial" pitchFamily="34" charset="0"/>
                <a:cs typeface="Arial" pitchFamily="34" charset="0"/>
              </a:rPr>
              <a:t>T</a:t>
            </a:r>
            <a:r>
              <a:rPr lang="en-US" dirty="0" smtClean="0">
                <a:latin typeface="Arial" pitchFamily="34" charset="0"/>
                <a:cs typeface="Arial" pitchFamily="34" charset="0"/>
              </a:rPr>
              <a:t>SH</a:t>
            </a:r>
            <a:r>
              <a:rPr lang="bg-BG" dirty="0" smtClean="0">
                <a:latin typeface="Arial" pitchFamily="34" charset="0"/>
                <a:cs typeface="Arial" pitchFamily="34" charset="0"/>
              </a:rPr>
              <a:t>, </a:t>
            </a:r>
            <a:r>
              <a:rPr lang="bg-BG" dirty="0">
                <a:latin typeface="Arial" pitchFamily="34" charset="0"/>
                <a:cs typeface="Arial" pitchFamily="34" charset="0"/>
              </a:rPr>
              <a:t>free fractions of T4 and T3,</a:t>
            </a:r>
          </a:p>
          <a:p>
            <a:pPr lvl="0">
              <a:lnSpc>
                <a:spcPct val="150000"/>
              </a:lnSpc>
              <a:buFont typeface="Wingdings" pitchFamily="2" charset="2"/>
              <a:buChar char="Ø"/>
            </a:pPr>
            <a:r>
              <a:rPr lang="bg-BG" b="1" dirty="0">
                <a:latin typeface="Arial" pitchFamily="34" charset="0"/>
                <a:cs typeface="Arial" pitchFamily="34" charset="0"/>
              </a:rPr>
              <a:t>Gonadal axis</a:t>
            </a:r>
            <a:r>
              <a:rPr lang="bg-BG" dirty="0">
                <a:latin typeface="Arial" pitchFamily="34" charset="0"/>
                <a:cs typeface="Arial" pitchFamily="34" charset="0"/>
              </a:rPr>
              <a:t> : </a:t>
            </a:r>
            <a:endParaRPr lang="en-US" dirty="0" smtClean="0">
              <a:latin typeface="Arial" pitchFamily="34" charset="0"/>
              <a:cs typeface="Arial" pitchFamily="34" charset="0"/>
            </a:endParaRPr>
          </a:p>
          <a:p>
            <a:pPr lvl="0">
              <a:lnSpc>
                <a:spcPct val="150000"/>
              </a:lnSpc>
              <a:buFont typeface="Wingdings" pitchFamily="2" charset="2"/>
              <a:buChar char="Ø"/>
            </a:pPr>
            <a:r>
              <a:rPr lang="bg-BG" dirty="0" smtClean="0">
                <a:latin typeface="Arial" pitchFamily="34" charset="0"/>
                <a:cs typeface="Arial" pitchFamily="34" charset="0"/>
              </a:rPr>
              <a:t>men </a:t>
            </a:r>
            <a:r>
              <a:rPr lang="bg-BG" dirty="0">
                <a:latin typeface="Arial" pitchFamily="34" charset="0"/>
                <a:cs typeface="Arial" pitchFamily="34" charset="0"/>
              </a:rPr>
              <a:t>- LH, FSH and testosterone (9.00 am); </a:t>
            </a:r>
            <a:endParaRPr lang="en-US" dirty="0" smtClean="0">
              <a:latin typeface="Arial" pitchFamily="34" charset="0"/>
              <a:cs typeface="Arial" pitchFamily="34" charset="0"/>
            </a:endParaRPr>
          </a:p>
          <a:p>
            <a:pPr lvl="0">
              <a:lnSpc>
                <a:spcPct val="150000"/>
              </a:lnSpc>
              <a:buFont typeface="Wingdings" pitchFamily="2" charset="2"/>
              <a:buChar char="Ø"/>
            </a:pPr>
            <a:r>
              <a:rPr lang="bg-BG" dirty="0" smtClean="0">
                <a:latin typeface="Arial" pitchFamily="34" charset="0"/>
                <a:cs typeface="Arial" pitchFamily="34" charset="0"/>
              </a:rPr>
              <a:t>women </a:t>
            </a:r>
            <a:r>
              <a:rPr lang="bg-BG" dirty="0">
                <a:latin typeface="Arial" pitchFamily="34" charset="0"/>
                <a:cs typeface="Arial" pitchFamily="34" charset="0"/>
              </a:rPr>
              <a:t>- LH, FSH, estradiol 1-5 days in menstruation) and progesterone (21 days in menstruation)</a:t>
            </a:r>
          </a:p>
          <a:p>
            <a:pPr lvl="0">
              <a:lnSpc>
                <a:spcPct val="150000"/>
              </a:lnSpc>
              <a:buFont typeface="Wingdings" pitchFamily="2" charset="2"/>
              <a:buChar char="Ø"/>
            </a:pPr>
            <a:r>
              <a:rPr lang="bg-BG" b="1" dirty="0">
                <a:latin typeface="Arial" pitchFamily="34" charset="0"/>
                <a:cs typeface="Arial" pitchFamily="34" charset="0"/>
              </a:rPr>
              <a:t>Prolactin</a:t>
            </a:r>
            <a:endParaRPr lang="bg-BG" dirty="0">
              <a:latin typeface="Arial" pitchFamily="34" charset="0"/>
              <a:cs typeface="Arial" pitchFamily="34" charset="0"/>
            </a:endParaRPr>
          </a:p>
          <a:p>
            <a:endParaRPr lang="bg-B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bg-BG" sz="3600" dirty="0">
                <a:effectLst>
                  <a:outerShdw blurRad="38100" dist="38100" dir="2700000" algn="tl">
                    <a:srgbClr val="000000">
                      <a:alpha val="43137"/>
                    </a:srgbClr>
                  </a:outerShdw>
                </a:effectLst>
              </a:rPr>
              <a:t>Dynamic hormonal diagnostics</a:t>
            </a:r>
            <a:br>
              <a:rPr lang="bg-BG" sz="3600" dirty="0">
                <a:effectLst>
                  <a:outerShdw blurRad="38100" dist="38100" dir="2700000" algn="tl">
                    <a:srgbClr val="000000">
                      <a:alpha val="43137"/>
                    </a:srgbClr>
                  </a:outerShdw>
                </a:effectLst>
              </a:rPr>
            </a:br>
            <a:endParaRPr lang="bg-BG" sz="3600"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357298"/>
            <a:ext cx="8686800" cy="5500702"/>
          </a:xfrm>
        </p:spPr>
        <p:txBody>
          <a:bodyPr>
            <a:normAutofit fontScale="55000" lnSpcReduction="20000"/>
          </a:bodyPr>
          <a:lstStyle/>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Diagnosis of hyposomatotropism</a:t>
            </a:r>
            <a:r>
              <a:rPr lang="bg-BG" dirty="0" smtClean="0">
                <a:latin typeface="Arial" pitchFamily="34" charset="0"/>
                <a:cs typeface="Arial" pitchFamily="34" charset="0"/>
              </a:rPr>
              <a:t>:</a:t>
            </a:r>
            <a:endParaRPr lang="en-US" dirty="0" smtClean="0">
              <a:latin typeface="Arial" pitchFamily="34" charset="0"/>
              <a:cs typeface="Arial" pitchFamily="34" charset="0"/>
            </a:endParaRPr>
          </a:p>
          <a:p>
            <a:pPr lvl="0">
              <a:lnSpc>
                <a:spcPct val="170000"/>
              </a:lnSpc>
              <a:buFont typeface="Wingdings" pitchFamily="2" charset="2"/>
              <a:buChar char="Ø"/>
            </a:pPr>
            <a:r>
              <a:rPr lang="bg-BG" dirty="0" smtClean="0">
                <a:latin typeface="Arial" pitchFamily="34" charset="0"/>
                <a:cs typeface="Arial" pitchFamily="34" charset="0"/>
              </a:rPr>
              <a:t> </a:t>
            </a:r>
            <a:r>
              <a:rPr lang="en-US" dirty="0" smtClean="0">
                <a:latin typeface="Arial" pitchFamily="34" charset="0"/>
                <a:cs typeface="Arial" pitchFamily="34" charset="0"/>
              </a:rPr>
              <a:t>Measurment</a:t>
            </a:r>
            <a:r>
              <a:rPr lang="bg-BG" dirty="0" smtClean="0">
                <a:latin typeface="Arial" pitchFamily="34" charset="0"/>
                <a:cs typeface="Arial" pitchFamily="34" charset="0"/>
              </a:rPr>
              <a:t> </a:t>
            </a:r>
            <a:r>
              <a:rPr lang="bg-BG" dirty="0">
                <a:latin typeface="Arial" pitchFamily="34" charset="0"/>
                <a:cs typeface="Arial" pitchFamily="34" charset="0"/>
              </a:rPr>
              <a:t>of </a:t>
            </a:r>
            <a:r>
              <a:rPr lang="en-US" dirty="0" smtClean="0">
                <a:effectLst>
                  <a:outerShdw blurRad="38100" dist="38100" dir="2700000" algn="tl">
                    <a:srgbClr val="000000">
                      <a:alpha val="43137"/>
                    </a:srgbClr>
                  </a:outerShdw>
                </a:effectLst>
                <a:latin typeface="Arial" pitchFamily="34" charset="0"/>
                <a:cs typeface="Arial" pitchFamily="34" charset="0"/>
              </a:rPr>
              <a:t>G</a:t>
            </a:r>
            <a:r>
              <a:rPr lang="bg-BG" dirty="0" smtClean="0">
                <a:effectLst>
                  <a:outerShdw blurRad="38100" dist="38100" dir="2700000" algn="tl">
                    <a:srgbClr val="000000">
                      <a:alpha val="43137"/>
                    </a:srgbClr>
                  </a:outerShdw>
                </a:effectLst>
                <a:latin typeface="Arial" pitchFamily="34" charset="0"/>
                <a:cs typeface="Arial" pitchFamily="34" charset="0"/>
              </a:rPr>
              <a:t>H</a:t>
            </a:r>
            <a:r>
              <a:rPr lang="bg-BG" dirty="0">
                <a:effectLst>
                  <a:outerShdw blurRad="38100" dist="38100" dir="2700000" algn="tl">
                    <a:srgbClr val="000000">
                      <a:alpha val="43137"/>
                    </a:srgbClr>
                  </a:outerShdw>
                </a:effectLst>
                <a:latin typeface="Arial" pitchFamily="34" charset="0"/>
                <a:cs typeface="Arial" pitchFamily="34" charset="0"/>
              </a:rPr>
              <a:t>,</a:t>
            </a:r>
            <a:r>
              <a:rPr lang="bg-BG" dirty="0">
                <a:latin typeface="Arial" pitchFamily="34" charset="0"/>
                <a:cs typeface="Arial" pitchFamily="34" charset="0"/>
              </a:rPr>
              <a:t> and conducting a stimulation test with insulin hypoglycemia (gold standard).</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Diagnosis of hypogonadism</a:t>
            </a:r>
            <a:r>
              <a:rPr lang="bg-BG" dirty="0" smtClean="0">
                <a:latin typeface="Arial" pitchFamily="34" charset="0"/>
                <a:cs typeface="Arial" pitchFamily="34" charset="0"/>
              </a:rPr>
              <a:t>:</a:t>
            </a:r>
            <a:endParaRPr lang="en-US" dirty="0" smtClean="0">
              <a:latin typeface="Arial" pitchFamily="34" charset="0"/>
              <a:cs typeface="Arial" pitchFamily="34" charset="0"/>
            </a:endParaRPr>
          </a:p>
          <a:p>
            <a:pPr lvl="0">
              <a:lnSpc>
                <a:spcPct val="170000"/>
              </a:lnSpc>
              <a:buFont typeface="Wingdings" pitchFamily="2" charset="2"/>
              <a:buChar char="Ø"/>
            </a:pPr>
            <a:r>
              <a:rPr lang="bg-BG" dirty="0" smtClean="0">
                <a:latin typeface="Arial" pitchFamily="34" charset="0"/>
                <a:cs typeface="Arial" pitchFamily="34" charset="0"/>
              </a:rPr>
              <a:t> </a:t>
            </a:r>
            <a:r>
              <a:rPr lang="bg-BG" dirty="0">
                <a:latin typeface="Arial" pitchFamily="34" charset="0"/>
                <a:cs typeface="Arial" pitchFamily="34" charset="0"/>
              </a:rPr>
              <a:t>Examination </a:t>
            </a:r>
            <a:r>
              <a:rPr lang="bg-BG" dirty="0">
                <a:effectLst>
                  <a:outerShdw blurRad="38100" dist="38100" dir="2700000" algn="tl">
                    <a:srgbClr val="000000">
                      <a:alpha val="43137"/>
                    </a:srgbClr>
                  </a:outerShdw>
                </a:effectLst>
                <a:latin typeface="Arial" pitchFamily="34" charset="0"/>
                <a:cs typeface="Arial" pitchFamily="34" charset="0"/>
              </a:rPr>
              <a:t>of LH, FSH, T, E2 and LH-RH </a:t>
            </a:r>
            <a:r>
              <a:rPr lang="bg-BG" dirty="0">
                <a:latin typeface="Arial" pitchFamily="34" charset="0"/>
                <a:cs typeface="Arial" pitchFamily="34" charset="0"/>
              </a:rPr>
              <a:t>test,</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Diagnosis of hypothyroidism</a:t>
            </a:r>
            <a:r>
              <a:rPr lang="bg-BG" dirty="0">
                <a:latin typeface="Arial" pitchFamily="34" charset="0"/>
                <a:cs typeface="Arial" pitchFamily="34" charset="0"/>
              </a:rPr>
              <a:t>: </a:t>
            </a:r>
            <a:endParaRPr lang="en-US" dirty="0" smtClean="0">
              <a:latin typeface="Arial" pitchFamily="34" charset="0"/>
              <a:cs typeface="Arial" pitchFamily="34" charset="0"/>
            </a:endParaRPr>
          </a:p>
          <a:p>
            <a:pPr lvl="0">
              <a:lnSpc>
                <a:spcPct val="170000"/>
              </a:lnSpc>
              <a:buFont typeface="Wingdings" pitchFamily="2" charset="2"/>
              <a:buChar char="Ø"/>
            </a:pPr>
            <a:r>
              <a:rPr lang="en-US" dirty="0" smtClean="0">
                <a:latin typeface="Arial" pitchFamily="34" charset="0"/>
                <a:cs typeface="Arial" pitchFamily="34" charset="0"/>
              </a:rPr>
              <a:t>Measurment</a:t>
            </a:r>
            <a:r>
              <a:rPr lang="bg-BG" dirty="0" smtClean="0">
                <a:latin typeface="Arial" pitchFamily="34" charset="0"/>
                <a:cs typeface="Arial" pitchFamily="34" charset="0"/>
              </a:rPr>
              <a:t> of </a:t>
            </a:r>
            <a:r>
              <a:rPr lang="bg-BG" dirty="0" smtClean="0">
                <a:effectLst>
                  <a:outerShdw blurRad="38100" dist="38100" dir="2700000" algn="tl">
                    <a:srgbClr val="000000">
                      <a:alpha val="43137"/>
                    </a:srgbClr>
                  </a:outerShdw>
                </a:effectLst>
                <a:latin typeface="Arial" pitchFamily="34" charset="0"/>
                <a:cs typeface="Arial" pitchFamily="34" charset="0"/>
              </a:rPr>
              <a:t>T</a:t>
            </a:r>
            <a:r>
              <a:rPr lang="en-US" dirty="0" smtClean="0">
                <a:effectLst>
                  <a:outerShdw blurRad="38100" dist="38100" dir="2700000" algn="tl">
                    <a:srgbClr val="000000">
                      <a:alpha val="43137"/>
                    </a:srgbClr>
                  </a:outerShdw>
                </a:effectLst>
                <a:latin typeface="Arial" pitchFamily="34" charset="0"/>
                <a:cs typeface="Arial" pitchFamily="34" charset="0"/>
              </a:rPr>
              <a:t>SH</a:t>
            </a:r>
            <a:r>
              <a:rPr lang="bg-BG" dirty="0" smtClean="0">
                <a:effectLst>
                  <a:outerShdw blurRad="38100" dist="38100" dir="2700000" algn="tl">
                    <a:srgbClr val="000000">
                      <a:alpha val="43137"/>
                    </a:srgbClr>
                  </a:outerShdw>
                </a:effectLst>
                <a:latin typeface="Arial" pitchFamily="34" charset="0"/>
                <a:cs typeface="Arial" pitchFamily="34" charset="0"/>
              </a:rPr>
              <a:t> </a:t>
            </a:r>
            <a:r>
              <a:rPr lang="bg-BG" dirty="0">
                <a:effectLst>
                  <a:outerShdw blurRad="38100" dist="38100" dir="2700000" algn="tl">
                    <a:srgbClr val="000000">
                      <a:alpha val="43137"/>
                    </a:srgbClr>
                  </a:outerShdw>
                </a:effectLst>
                <a:latin typeface="Arial" pitchFamily="34" charset="0"/>
                <a:cs typeface="Arial" pitchFamily="34" charset="0"/>
              </a:rPr>
              <a:t>and FT4</a:t>
            </a:r>
            <a:r>
              <a:rPr lang="bg-BG" dirty="0">
                <a:latin typeface="Arial" pitchFamily="34" charset="0"/>
                <a:cs typeface="Arial" pitchFamily="34" charset="0"/>
              </a:rPr>
              <a:t>,</a:t>
            </a:r>
          </a:p>
          <a:p>
            <a:pPr lvl="0">
              <a:lnSpc>
                <a:spcPct val="170000"/>
              </a:lnSpc>
              <a:buFont typeface="Wingdings" pitchFamily="2" charset="2"/>
              <a:buChar char="Ø"/>
            </a:pPr>
            <a:r>
              <a:rPr lang="bg-BG" dirty="0">
                <a:effectLst>
                  <a:outerShdw blurRad="38100" dist="38100" dir="2700000" algn="tl">
                    <a:srgbClr val="000000">
                      <a:alpha val="43137"/>
                    </a:srgbClr>
                  </a:outerShdw>
                </a:effectLst>
                <a:latin typeface="Arial" pitchFamily="34" charset="0"/>
                <a:cs typeface="Arial" pitchFamily="34" charset="0"/>
              </a:rPr>
              <a:t>Diagnosis of hypocorticism</a:t>
            </a:r>
            <a:r>
              <a:rPr lang="bg-BG" dirty="0">
                <a:latin typeface="Arial" pitchFamily="34" charset="0"/>
                <a:cs typeface="Arial" pitchFamily="34" charset="0"/>
              </a:rPr>
              <a:t>: </a:t>
            </a:r>
            <a:endParaRPr lang="en-US" dirty="0" smtClean="0">
              <a:latin typeface="Arial" pitchFamily="34" charset="0"/>
              <a:cs typeface="Arial" pitchFamily="34" charset="0"/>
            </a:endParaRPr>
          </a:p>
          <a:p>
            <a:pPr lvl="0">
              <a:lnSpc>
                <a:spcPct val="170000"/>
              </a:lnSpc>
              <a:buFont typeface="Wingdings" pitchFamily="2" charset="2"/>
              <a:buChar char="Ø"/>
            </a:pPr>
            <a:r>
              <a:rPr lang="en-US" dirty="0" smtClean="0">
                <a:latin typeface="Arial" pitchFamily="34" charset="0"/>
                <a:cs typeface="Arial" pitchFamily="34" charset="0"/>
              </a:rPr>
              <a:t>Measurment</a:t>
            </a:r>
            <a:r>
              <a:rPr lang="bg-BG" dirty="0" smtClean="0">
                <a:latin typeface="Arial" pitchFamily="34" charset="0"/>
                <a:cs typeface="Arial" pitchFamily="34" charset="0"/>
              </a:rPr>
              <a:t> of </a:t>
            </a:r>
            <a:r>
              <a:rPr lang="bg-BG" dirty="0">
                <a:effectLst>
                  <a:outerShdw blurRad="38100" dist="38100" dir="2700000" algn="tl">
                    <a:srgbClr val="000000">
                      <a:alpha val="43137"/>
                    </a:srgbClr>
                  </a:outerShdw>
                </a:effectLst>
                <a:latin typeface="Arial" pitchFamily="34" charset="0"/>
                <a:cs typeface="Arial" pitchFamily="34" charset="0"/>
              </a:rPr>
              <a:t>ACTH and cortisol</a:t>
            </a:r>
            <a:r>
              <a:rPr lang="bg-BG" dirty="0">
                <a:latin typeface="Arial" pitchFamily="34" charset="0"/>
                <a:cs typeface="Arial" pitchFamily="34" charset="0"/>
              </a:rPr>
              <a:t>. </a:t>
            </a:r>
            <a:endParaRPr lang="en-US" dirty="0" smtClean="0">
              <a:latin typeface="Arial" pitchFamily="34" charset="0"/>
              <a:cs typeface="Arial" pitchFamily="34" charset="0"/>
            </a:endParaRPr>
          </a:p>
          <a:p>
            <a:pPr lvl="0">
              <a:lnSpc>
                <a:spcPct val="170000"/>
              </a:lnSpc>
              <a:buFont typeface="Wingdings" pitchFamily="2" charset="2"/>
              <a:buChar char="Ø"/>
            </a:pPr>
            <a:r>
              <a:rPr lang="bg-BG" dirty="0" smtClean="0">
                <a:latin typeface="Arial" pitchFamily="34" charset="0"/>
                <a:cs typeface="Arial" pitchFamily="34" charset="0"/>
              </a:rPr>
              <a:t>Cortisol </a:t>
            </a:r>
            <a:r>
              <a:rPr lang="bg-BG" dirty="0">
                <a:latin typeface="Arial" pitchFamily="34" charset="0"/>
                <a:cs typeface="Arial" pitchFamily="34" charset="0"/>
              </a:rPr>
              <a:t>levels below 100 nmol / L. are evidence of hypocorticism, between 100 and 500 nmol / l. require a </a:t>
            </a:r>
            <a:r>
              <a:rPr lang="en-US" dirty="0" smtClean="0">
                <a:latin typeface="Arial" pitchFamily="34" charset="0"/>
                <a:cs typeface="Arial" pitchFamily="34" charset="0"/>
              </a:rPr>
              <a:t>S</a:t>
            </a:r>
            <a:r>
              <a:rPr lang="bg-BG" dirty="0" smtClean="0">
                <a:latin typeface="Arial" pitchFamily="34" charset="0"/>
                <a:cs typeface="Arial" pitchFamily="34" charset="0"/>
              </a:rPr>
              <a:t>ynacthenic </a:t>
            </a:r>
            <a:r>
              <a:rPr lang="bg-BG" dirty="0">
                <a:latin typeface="Arial" pitchFamily="34" charset="0"/>
                <a:cs typeface="Arial" pitchFamily="34" charset="0"/>
              </a:rPr>
              <a:t>test.</a:t>
            </a:r>
          </a:p>
          <a:p>
            <a:pPr>
              <a:lnSpc>
                <a:spcPct val="170000"/>
              </a:lnSpc>
              <a:buFont typeface="Wingdings" pitchFamily="2" charset="2"/>
              <a:buChar char="Ø"/>
            </a:pPr>
            <a:endParaRPr lang="en-US" dirty="0" smtClean="0">
              <a:latin typeface="Arial" pitchFamily="34" charset="0"/>
              <a:cs typeface="Arial" pitchFamily="34" charset="0"/>
            </a:endParaRPr>
          </a:p>
          <a:p>
            <a:pPr>
              <a:lnSpc>
                <a:spcPct val="170000"/>
              </a:lnSpc>
              <a:buFont typeface="Wingdings" pitchFamily="2" charset="2"/>
              <a:buChar char="Ø"/>
            </a:pPr>
            <a:endParaRPr lang="bg-BG"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Interpretation of hormonal tests</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000108"/>
            <a:ext cx="8472518" cy="5643602"/>
          </a:xfrm>
        </p:spPr>
        <p:txBody>
          <a:bodyPr>
            <a:normAutofit fontScale="55000" lnSpcReduction="20000"/>
          </a:bodyPr>
          <a:lstStyle/>
          <a:p>
            <a:endParaRPr lang="en-US" dirty="0" smtClean="0"/>
          </a:p>
          <a:p>
            <a:pPr lvl="0">
              <a:lnSpc>
                <a:spcPct val="170000"/>
              </a:lnSpc>
              <a:buFont typeface="Wingdings" pitchFamily="2" charset="2"/>
              <a:buChar char="Ø"/>
            </a:pPr>
            <a:r>
              <a:rPr lang="bg-BG" dirty="0">
                <a:effectLst>
                  <a:outerShdw blurRad="38100" dist="38100" dir="2700000" algn="tl">
                    <a:srgbClr val="000000">
                      <a:alpha val="43137"/>
                    </a:srgbClr>
                  </a:outerShdw>
                </a:effectLst>
              </a:rPr>
              <a:t>Adrenal axis</a:t>
            </a:r>
            <a:r>
              <a:rPr lang="bg-BG" dirty="0"/>
              <a:t> </a:t>
            </a:r>
            <a:r>
              <a:rPr lang="bg-BG" b="1" dirty="0"/>
              <a:t>:</a:t>
            </a:r>
            <a:r>
              <a:rPr lang="bg-BG" dirty="0"/>
              <a:t> Low ACTH and low serum cortisol levels at 6.00 and 22.00.</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Thyroid axis</a:t>
            </a:r>
            <a:r>
              <a:rPr lang="bg-BG" dirty="0"/>
              <a:t> </a:t>
            </a:r>
            <a:r>
              <a:rPr lang="bg-BG" b="1" dirty="0"/>
              <a:t>:</a:t>
            </a:r>
            <a:r>
              <a:rPr lang="bg-BG" dirty="0"/>
              <a:t> Low </a:t>
            </a:r>
            <a:r>
              <a:rPr lang="en-US" dirty="0" smtClean="0"/>
              <a:t>TSH</a:t>
            </a:r>
            <a:r>
              <a:rPr lang="bg-BG" dirty="0" smtClean="0"/>
              <a:t> </a:t>
            </a:r>
            <a:r>
              <a:rPr lang="bg-BG" dirty="0"/>
              <a:t>and low / normal FT4. </a:t>
            </a:r>
            <a:r>
              <a:rPr lang="bg-BG" i="1" dirty="0"/>
              <a:t>Sometimes low peripheral hormones are accompanied by normal levels of </a:t>
            </a:r>
            <a:r>
              <a:rPr lang="bg-BG" i="1" dirty="0" smtClean="0"/>
              <a:t>T</a:t>
            </a:r>
            <a:r>
              <a:rPr lang="en-US" i="1" dirty="0" smtClean="0"/>
              <a:t>SH</a:t>
            </a:r>
            <a:r>
              <a:rPr lang="bg-BG" i="1" dirty="0" smtClean="0"/>
              <a:t>, </a:t>
            </a:r>
            <a:r>
              <a:rPr lang="bg-BG" i="1" dirty="0"/>
              <a:t>which indicates the secretion of biologically inactive </a:t>
            </a:r>
            <a:r>
              <a:rPr lang="bg-BG" i="1" dirty="0" smtClean="0"/>
              <a:t>T</a:t>
            </a:r>
            <a:r>
              <a:rPr lang="en-US" i="1" dirty="0" smtClean="0"/>
              <a:t>SH</a:t>
            </a:r>
            <a:r>
              <a:rPr lang="bg-BG" i="1" dirty="0" smtClean="0"/>
              <a:t>.</a:t>
            </a:r>
            <a:endParaRPr lang="bg-BG" dirty="0"/>
          </a:p>
          <a:p>
            <a:pPr lvl="0">
              <a:lnSpc>
                <a:spcPct val="170000"/>
              </a:lnSpc>
              <a:buFont typeface="Wingdings" pitchFamily="2" charset="2"/>
              <a:buChar char="Ø"/>
            </a:pPr>
            <a:r>
              <a:rPr lang="bg-BG" dirty="0">
                <a:effectLst>
                  <a:outerShdw blurRad="38100" dist="38100" dir="2700000" algn="tl">
                    <a:srgbClr val="000000">
                      <a:alpha val="43137"/>
                    </a:srgbClr>
                  </a:outerShdw>
                </a:effectLst>
              </a:rPr>
              <a:t>Gonadal axis</a:t>
            </a:r>
            <a:r>
              <a:rPr lang="bg-BG" dirty="0"/>
              <a:t> </a:t>
            </a:r>
            <a:r>
              <a:rPr lang="bg-BG" b="1" dirty="0"/>
              <a:t>:</a:t>
            </a:r>
            <a:r>
              <a:rPr lang="bg-BG" dirty="0"/>
              <a:t> men </a:t>
            </a:r>
            <a:r>
              <a:rPr lang="bg-BG" b="1" dirty="0"/>
              <a:t>-</a:t>
            </a:r>
            <a:r>
              <a:rPr lang="bg-BG" dirty="0"/>
              <a:t> Low levels of LH, FSH and testosterone; women - Low levels of LH, FSH, estradiol and progesterone.</a:t>
            </a:r>
          </a:p>
          <a:p>
            <a:pPr lvl="0">
              <a:lnSpc>
                <a:spcPct val="170000"/>
              </a:lnSpc>
              <a:buFont typeface="Wingdings" pitchFamily="2" charset="2"/>
              <a:buChar char="Ø"/>
            </a:pPr>
            <a:r>
              <a:rPr lang="bg-BG" dirty="0"/>
              <a:t>Low </a:t>
            </a:r>
            <a:r>
              <a:rPr lang="en-US" dirty="0" smtClean="0"/>
              <a:t>GH</a:t>
            </a:r>
            <a:r>
              <a:rPr lang="bg-BG" dirty="0" smtClean="0"/>
              <a:t>: </a:t>
            </a:r>
            <a:r>
              <a:rPr lang="bg-BG" dirty="0"/>
              <a:t>IGF-1 lower than the lower limit</a:t>
            </a:r>
          </a:p>
          <a:p>
            <a:pPr lvl="0">
              <a:lnSpc>
                <a:spcPct val="170000"/>
              </a:lnSpc>
              <a:buFont typeface="Wingdings" pitchFamily="2" charset="2"/>
              <a:buChar char="Ø"/>
            </a:pPr>
            <a:r>
              <a:rPr lang="bg-BG" dirty="0"/>
              <a:t>Insulin test (0.1U / Kg) </a:t>
            </a:r>
            <a:r>
              <a:rPr lang="en-US" dirty="0" smtClean="0"/>
              <a:t>STH</a:t>
            </a:r>
            <a:r>
              <a:rPr lang="bg-BG" dirty="0" smtClean="0"/>
              <a:t> </a:t>
            </a:r>
            <a:r>
              <a:rPr lang="bg-BG" dirty="0"/>
              <a:t>&lt;5.1 ng / ml</a:t>
            </a:r>
          </a:p>
          <a:p>
            <a:pPr lvl="0">
              <a:lnSpc>
                <a:spcPct val="170000"/>
              </a:lnSpc>
              <a:buFont typeface="Wingdings" pitchFamily="2" charset="2"/>
              <a:buChar char="Ø"/>
            </a:pPr>
            <a:r>
              <a:rPr lang="bg-BG" dirty="0"/>
              <a:t>Glucagon stimulation test (1mg) </a:t>
            </a:r>
            <a:r>
              <a:rPr lang="en-US" dirty="0" smtClean="0"/>
              <a:t>STH</a:t>
            </a:r>
            <a:r>
              <a:rPr lang="bg-BG" dirty="0" smtClean="0"/>
              <a:t> </a:t>
            </a:r>
            <a:r>
              <a:rPr lang="bg-BG" dirty="0"/>
              <a:t>&lt;3 ng / ml</a:t>
            </a:r>
          </a:p>
          <a:p>
            <a:pPr lvl="0">
              <a:lnSpc>
                <a:spcPct val="170000"/>
              </a:lnSpc>
              <a:buFont typeface="Wingdings" pitchFamily="2" charset="2"/>
              <a:buChar char="Ø"/>
            </a:pPr>
            <a:r>
              <a:rPr lang="bg-BG" dirty="0"/>
              <a:t>Low prolactin</a:t>
            </a:r>
          </a:p>
          <a:p>
            <a:pPr lvl="0">
              <a:lnSpc>
                <a:spcPct val="170000"/>
              </a:lnSpc>
              <a:buFont typeface="Wingdings" pitchFamily="2" charset="2"/>
              <a:buChar char="Ø"/>
            </a:pPr>
            <a:r>
              <a:rPr lang="en-US" dirty="0" smtClean="0"/>
              <a:t>Measure</a:t>
            </a:r>
            <a:r>
              <a:rPr lang="bg-BG" dirty="0" smtClean="0"/>
              <a:t> </a:t>
            </a:r>
            <a:r>
              <a:rPr lang="bg-BG" dirty="0"/>
              <a:t>of plasma and urinary osmolality and clearance of free water</a:t>
            </a:r>
          </a:p>
          <a:p>
            <a:pPr>
              <a:lnSpc>
                <a:spcPct val="170000"/>
              </a:lnSpc>
              <a:buFont typeface="Wingdings" pitchFamily="2" charset="2"/>
              <a:buChar char="Ø"/>
            </a:pPr>
            <a:endParaRPr lang="bg-B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28596" y="0"/>
            <a:ext cx="8229600" cy="1143000"/>
          </a:xfrm>
        </p:spPr>
        <p:txBody>
          <a:bodyPr>
            <a:normAutofit/>
          </a:bodyPr>
          <a:lstStyle/>
          <a:p>
            <a:r>
              <a:rPr lang="en-US" sz="2400" dirty="0" smtClean="0">
                <a:effectLst>
                  <a:outerShdw blurRad="38100" dist="38100" dir="2700000" algn="tl">
                    <a:srgbClr val="000000">
                      <a:alpha val="43137"/>
                    </a:srgbClr>
                  </a:outerShdw>
                </a:effectLst>
              </a:rPr>
              <a:t>A. Endocrine glands are ductless</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B. Hormones release directly into bloodstream</a:t>
            </a:r>
            <a:br>
              <a:rPr lang="en-US" sz="24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https://www.slideshare.net/roger961/endocrine-system-outline-of-major-players</a:t>
            </a:r>
            <a:endParaRPr lang="bg-BG" sz="1200"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p:txBody>
          <a:bodyPr/>
          <a:lstStyle/>
          <a:p>
            <a:endParaRPr lang="bg-BG"/>
          </a:p>
        </p:txBody>
      </p:sp>
      <p:pic>
        <p:nvPicPr>
          <p:cNvPr id="3074" name="Picture 2" descr="C:\Documents and Settings\GC\Desktop\https _haygot.s3.amazonaws.com 443_cheatsheet_31257_04ba62c1b5514e48b029dcdbf41d92bf.jpg"/>
          <p:cNvPicPr>
            <a:picLocks noChangeAspect="1" noChangeArrowheads="1"/>
          </p:cNvPicPr>
          <p:nvPr/>
        </p:nvPicPr>
        <p:blipFill>
          <a:blip r:embed="rId2"/>
          <a:srcRect/>
          <a:stretch>
            <a:fillRect/>
          </a:stretch>
        </p:blipFill>
        <p:spPr bwMode="auto">
          <a:xfrm>
            <a:off x="428596" y="1500174"/>
            <a:ext cx="8286808" cy="471490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Treatment of hypopituitarism</a:t>
            </a:r>
            <a:r>
              <a:rPr lang="bg-BG" dirty="0"/>
              <a:t/>
            </a:r>
            <a:br>
              <a:rPr lang="bg-BG" dirty="0"/>
            </a:br>
            <a:endParaRPr lang="bg-BG" dirty="0"/>
          </a:p>
        </p:txBody>
      </p:sp>
      <p:sp>
        <p:nvSpPr>
          <p:cNvPr id="3" name="Контейнер за съдържание 2"/>
          <p:cNvSpPr>
            <a:spLocks noGrp="1"/>
          </p:cNvSpPr>
          <p:nvPr>
            <p:ph idx="1"/>
          </p:nvPr>
        </p:nvSpPr>
        <p:spPr/>
        <p:txBody>
          <a:bodyPr>
            <a:normAutofit fontScale="70000" lnSpcReduction="20000"/>
          </a:bodyPr>
          <a:lstStyle/>
          <a:p>
            <a:endParaRPr lang="en-US" dirty="0" smtClean="0"/>
          </a:p>
          <a:p>
            <a:pPr lvl="0">
              <a:lnSpc>
                <a:spcPct val="160000"/>
              </a:lnSpc>
              <a:buFont typeface="Wingdings" pitchFamily="2" charset="2"/>
              <a:buChar char="Ø"/>
            </a:pPr>
            <a:r>
              <a:rPr lang="bg-BG" dirty="0"/>
              <a:t>Treatment of the leading cause</a:t>
            </a:r>
            <a:endParaRPr lang="bg-BG" sz="2800" dirty="0"/>
          </a:p>
          <a:p>
            <a:pPr lvl="0">
              <a:lnSpc>
                <a:spcPct val="160000"/>
              </a:lnSpc>
              <a:buFont typeface="Wingdings" pitchFamily="2" charset="2"/>
              <a:buChar char="Ø"/>
            </a:pPr>
            <a:r>
              <a:rPr lang="bg-BG" dirty="0"/>
              <a:t>Hormone replacement therapy</a:t>
            </a:r>
            <a:endParaRPr lang="bg-BG" sz="2800" dirty="0"/>
          </a:p>
          <a:p>
            <a:pPr lvl="4">
              <a:lnSpc>
                <a:spcPct val="160000"/>
              </a:lnSpc>
              <a:buNone/>
            </a:pPr>
            <a:r>
              <a:rPr lang="en-US" sz="3400" dirty="0" smtClean="0">
                <a:effectLst>
                  <a:outerShdw blurRad="38100" dist="38100" dir="2700000" algn="tl">
                    <a:srgbClr val="000000">
                      <a:alpha val="43137"/>
                    </a:srgbClr>
                  </a:outerShdw>
                </a:effectLst>
              </a:rPr>
              <a:t>Aim </a:t>
            </a:r>
            <a:r>
              <a:rPr lang="bg-BG" sz="3400" dirty="0" smtClean="0">
                <a:effectLst>
                  <a:outerShdw blurRad="38100" dist="38100" dir="2700000" algn="tl">
                    <a:srgbClr val="000000">
                      <a:alpha val="43137"/>
                    </a:srgbClr>
                  </a:outerShdw>
                </a:effectLst>
              </a:rPr>
              <a:t> </a:t>
            </a:r>
            <a:r>
              <a:rPr lang="bg-BG" sz="3400" dirty="0">
                <a:effectLst>
                  <a:outerShdw blurRad="38100" dist="38100" dir="2700000" algn="tl">
                    <a:srgbClr val="000000">
                      <a:alpha val="43137"/>
                    </a:srgbClr>
                  </a:outerShdw>
                </a:effectLst>
              </a:rPr>
              <a:t>of treatment:</a:t>
            </a:r>
          </a:p>
          <a:p>
            <a:pPr lvl="0">
              <a:lnSpc>
                <a:spcPct val="160000"/>
              </a:lnSpc>
              <a:buFont typeface="Wingdings" pitchFamily="2" charset="2"/>
              <a:buChar char="Ø"/>
            </a:pPr>
            <a:r>
              <a:rPr lang="bg-BG" dirty="0"/>
              <a:t>Achieving normal hormone levels</a:t>
            </a:r>
            <a:endParaRPr lang="bg-BG" sz="2800" dirty="0"/>
          </a:p>
          <a:p>
            <a:pPr lvl="0">
              <a:lnSpc>
                <a:spcPct val="160000"/>
              </a:lnSpc>
              <a:buFont typeface="Wingdings" pitchFamily="2" charset="2"/>
              <a:buChar char="Ø"/>
            </a:pPr>
            <a:r>
              <a:rPr lang="bg-BG" dirty="0"/>
              <a:t>Restoration of normal physiology and metabolism</a:t>
            </a:r>
            <a:endParaRPr lang="bg-BG" sz="2800" dirty="0"/>
          </a:p>
          <a:p>
            <a:pPr lvl="0">
              <a:lnSpc>
                <a:spcPct val="160000"/>
              </a:lnSpc>
              <a:buFont typeface="Wingdings" pitchFamily="2" charset="2"/>
              <a:buChar char="Ø"/>
            </a:pPr>
            <a:r>
              <a:rPr lang="bg-BG" dirty="0"/>
              <a:t>Restoration of the quality of life through education of the </a:t>
            </a:r>
            <a:r>
              <a:rPr lang="bg-BG" dirty="0" smtClean="0"/>
              <a:t>sick</a:t>
            </a:r>
            <a:endParaRPr lang="en-US" dirty="0" smtClean="0"/>
          </a:p>
          <a:p>
            <a:pPr lvl="0">
              <a:lnSpc>
                <a:spcPct val="160000"/>
              </a:lnSpc>
              <a:buFont typeface="Wingdings" pitchFamily="2" charset="2"/>
              <a:buChar char="Ø"/>
            </a:pPr>
            <a:r>
              <a:rPr lang="en-US" sz="2800" dirty="0" smtClean="0"/>
              <a:t>CV</a:t>
            </a:r>
            <a:r>
              <a:rPr lang="bg-BG" sz="2800" dirty="0" smtClean="0"/>
              <a:t> </a:t>
            </a:r>
            <a:r>
              <a:rPr lang="bg-BG" sz="2800" dirty="0"/>
              <a:t>risk prevention</a:t>
            </a:r>
          </a:p>
          <a:p>
            <a:pPr>
              <a:lnSpc>
                <a:spcPct val="160000"/>
              </a:lnSpc>
              <a:buFont typeface="Wingdings" pitchFamily="2" charset="2"/>
              <a:buChar char="Ø"/>
            </a:pPr>
            <a:endParaRPr lang="bg-B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bg-BG" sz="3600" dirty="0">
                <a:effectLst>
                  <a:outerShdw blurRad="38100" dist="38100" dir="2700000" algn="tl">
                    <a:srgbClr val="000000">
                      <a:alpha val="43137"/>
                    </a:srgbClr>
                  </a:outerShdw>
                </a:effectLst>
                <a:latin typeface="Arial" pitchFamily="34" charset="0"/>
                <a:cs typeface="Arial" pitchFamily="34" charset="0"/>
              </a:rPr>
              <a:t>Treatment of hypocorticism</a:t>
            </a:r>
            <a:br>
              <a:rPr lang="bg-BG" sz="3600" dirty="0">
                <a:effectLst>
                  <a:outerShdw blurRad="38100" dist="38100" dir="2700000" algn="tl">
                    <a:srgbClr val="000000">
                      <a:alpha val="43137"/>
                    </a:srgbClr>
                  </a:outerShdw>
                </a:effectLst>
                <a:latin typeface="Arial" pitchFamily="34" charset="0"/>
                <a:cs typeface="Arial" pitchFamily="34" charset="0"/>
              </a:rPr>
            </a:br>
            <a:endParaRPr lang="bg-BG" sz="3600" dirty="0">
              <a:effectLst>
                <a:outerShdw blurRad="38100" dist="38100" dir="2700000" algn="tl">
                  <a:srgbClr val="000000">
                    <a:alpha val="43137"/>
                  </a:srgbClr>
                </a:outerShdw>
              </a:effectLst>
              <a:latin typeface="Arial" pitchFamily="34" charset="0"/>
              <a:cs typeface="Arial" pitchFamily="34" charset="0"/>
            </a:endParaRPr>
          </a:p>
        </p:txBody>
      </p:sp>
      <p:sp>
        <p:nvSpPr>
          <p:cNvPr id="3" name="Контейнер за съдържание 2"/>
          <p:cNvSpPr>
            <a:spLocks noGrp="1"/>
          </p:cNvSpPr>
          <p:nvPr>
            <p:ph idx="1"/>
          </p:nvPr>
        </p:nvSpPr>
        <p:spPr>
          <a:xfrm>
            <a:off x="428564" y="1071546"/>
            <a:ext cx="8715436" cy="5786454"/>
          </a:xfrm>
        </p:spPr>
        <p:txBody>
          <a:bodyPr>
            <a:normAutofit fontScale="47500" lnSpcReduction="20000"/>
          </a:bodyPr>
          <a:lstStyle/>
          <a:p>
            <a:pPr lvl="0">
              <a:lnSpc>
                <a:spcPct val="170000"/>
              </a:lnSpc>
              <a:buFont typeface="Wingdings" pitchFamily="2" charset="2"/>
              <a:buChar char="Ø"/>
            </a:pPr>
            <a:r>
              <a:rPr lang="bg-BG" sz="3400" b="1" dirty="0"/>
              <a:t>Replacement therapy with corticosteroids alone is performed. No replacement with mineralocorticoids is required.</a:t>
            </a:r>
            <a:endParaRPr lang="bg-BG" sz="3400" dirty="0"/>
          </a:p>
          <a:p>
            <a:pPr lvl="0">
              <a:lnSpc>
                <a:spcPct val="170000"/>
              </a:lnSpc>
              <a:buFont typeface="Wingdings" pitchFamily="2" charset="2"/>
              <a:buChar char="Ø"/>
            </a:pPr>
            <a:r>
              <a:rPr lang="bg-BG" sz="3400" b="1" dirty="0"/>
              <a:t>Hydrocortisone - 20 mg. or 30 mg.d. three times a day (10 + 5 + 5 mg).</a:t>
            </a:r>
            <a:endParaRPr lang="bg-BG" sz="3400" dirty="0"/>
          </a:p>
          <a:p>
            <a:pPr lvl="0">
              <a:lnSpc>
                <a:spcPct val="170000"/>
              </a:lnSpc>
              <a:buFont typeface="Wingdings" pitchFamily="2" charset="2"/>
              <a:buChar char="Ø"/>
            </a:pPr>
            <a:r>
              <a:rPr lang="bg-BG" sz="3400" b="1" dirty="0"/>
              <a:t>Prednisone twice daily, between 5 and 7.5 mg / day.</a:t>
            </a:r>
            <a:endParaRPr lang="bg-BG" sz="3400" dirty="0"/>
          </a:p>
          <a:p>
            <a:pPr lvl="0">
              <a:lnSpc>
                <a:spcPct val="170000"/>
              </a:lnSpc>
              <a:buFont typeface="Wingdings" pitchFamily="2" charset="2"/>
              <a:buChar char="Ø"/>
            </a:pPr>
            <a:r>
              <a:rPr lang="bg-BG" sz="3400" b="1" dirty="0"/>
              <a:t>Effect of the treatment</a:t>
            </a:r>
            <a:r>
              <a:rPr lang="bg-BG" sz="3400" dirty="0"/>
              <a:t> - The monitoring of the therapy is based on the clinic due to the lack of an objective laboratory indicator.</a:t>
            </a:r>
          </a:p>
          <a:p>
            <a:pPr lvl="0">
              <a:lnSpc>
                <a:spcPct val="170000"/>
              </a:lnSpc>
              <a:buFont typeface="Wingdings" pitchFamily="2" charset="2"/>
              <a:buChar char="Ø"/>
            </a:pPr>
            <a:r>
              <a:rPr lang="bg-BG" sz="3400" b="1" dirty="0"/>
              <a:t>Measurement of 24 hours of urinary free cortisol - a marker for overdose</a:t>
            </a:r>
            <a:endParaRPr lang="bg-BG" sz="3400" dirty="0"/>
          </a:p>
          <a:p>
            <a:pPr lvl="0">
              <a:lnSpc>
                <a:spcPct val="170000"/>
              </a:lnSpc>
              <a:buFont typeface="Wingdings" pitchFamily="2" charset="2"/>
              <a:buChar char="Ø"/>
            </a:pPr>
            <a:r>
              <a:rPr lang="bg-BG" sz="3400" dirty="0"/>
              <a:t>Often there are overdoses and side effects - osteoporosis, obesity, impaired glucose tolerance.</a:t>
            </a:r>
          </a:p>
          <a:p>
            <a:pPr lvl="0">
              <a:lnSpc>
                <a:spcPct val="170000"/>
              </a:lnSpc>
              <a:buFont typeface="Wingdings" pitchFamily="2" charset="2"/>
              <a:buChar char="Ø"/>
            </a:pPr>
            <a:r>
              <a:rPr lang="bg-BG" sz="3400" dirty="0">
                <a:effectLst>
                  <a:outerShdw blurRad="38100" dist="38100" dir="2700000" algn="tl">
                    <a:srgbClr val="000000">
                      <a:alpha val="43137"/>
                    </a:srgbClr>
                  </a:outerShdw>
                </a:effectLst>
              </a:rPr>
              <a:t>During mild illness, it is recommended to </a:t>
            </a:r>
            <a:r>
              <a:rPr lang="bg-BG" sz="3400" b="1" dirty="0">
                <a:effectLst>
                  <a:outerShdw blurRad="38100" dist="38100" dir="2700000" algn="tl">
                    <a:srgbClr val="000000">
                      <a:alpha val="43137"/>
                    </a:srgbClr>
                  </a:outerShdw>
                </a:effectLst>
              </a:rPr>
              <a:t>increase</a:t>
            </a:r>
            <a:r>
              <a:rPr lang="bg-BG" sz="3400" dirty="0">
                <a:effectLst>
                  <a:outerShdw blurRad="38100" dist="38100" dir="2700000" algn="tl">
                    <a:srgbClr val="000000">
                      <a:alpha val="43137"/>
                    </a:srgbClr>
                  </a:outerShdw>
                </a:effectLst>
              </a:rPr>
              <a:t> the oral dose 2-3 times. </a:t>
            </a:r>
            <a:r>
              <a:rPr lang="bg-BG" sz="3400" dirty="0"/>
              <a:t>In case of serious diseases / traumas, operations / intravenous applications of hydrocortisone 100-150 mg / d or methylprednisolone are used: 80-120 mg. days</a:t>
            </a:r>
          </a:p>
          <a:p>
            <a:pPr lvl="0">
              <a:lnSpc>
                <a:spcPct val="170000"/>
              </a:lnSpc>
              <a:buFont typeface="Wingdings" pitchFamily="2" charset="2"/>
              <a:buChar char="Ø"/>
            </a:pPr>
            <a:r>
              <a:rPr lang="bg-BG" sz="3400" b="1" dirty="0"/>
              <a:t>It is mandatory for patients to constantly wear a bracelet</a:t>
            </a:r>
            <a:r>
              <a:rPr lang="bg-BG" sz="3400" dirty="0">
                <a:effectLst>
                  <a:outerShdw blurRad="38100" dist="38100" dir="2700000" algn="tl">
                    <a:srgbClr val="000000">
                      <a:alpha val="43137"/>
                    </a:srgbClr>
                  </a:outerShdw>
                </a:effectLst>
              </a:rPr>
              <a:t> that indicates their disease</a:t>
            </a:r>
            <a:r>
              <a:rPr lang="bg-BG" sz="3400" dirty="0"/>
              <a:t>, so that in an emergency they can be given a corticosteroid !!!</a:t>
            </a:r>
          </a:p>
          <a:p>
            <a:pPr>
              <a:lnSpc>
                <a:spcPct val="170000"/>
              </a:lnSpc>
            </a:pPr>
            <a:endParaRPr lang="en-US" dirty="0" smtClean="0"/>
          </a:p>
          <a:p>
            <a:endParaRPr lang="bg-B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sz="4000" dirty="0">
                <a:effectLst>
                  <a:outerShdw blurRad="38100" dist="38100" dir="2700000" algn="tl">
                    <a:srgbClr val="000000">
                      <a:alpha val="43137"/>
                    </a:srgbClr>
                  </a:outerShdw>
                </a:effectLst>
              </a:rPr>
              <a:t>Treatment of hypothyroidism</a:t>
            </a:r>
            <a:r>
              <a:rPr lang="bg-BG" dirty="0"/>
              <a:t/>
            </a:r>
            <a:br>
              <a:rPr lang="bg-BG" dirty="0"/>
            </a:br>
            <a:endParaRPr lang="bg-BG" dirty="0"/>
          </a:p>
        </p:txBody>
      </p:sp>
      <p:sp>
        <p:nvSpPr>
          <p:cNvPr id="3" name="Контейнер за съдържание 2"/>
          <p:cNvSpPr>
            <a:spLocks noGrp="1"/>
          </p:cNvSpPr>
          <p:nvPr>
            <p:ph idx="1"/>
          </p:nvPr>
        </p:nvSpPr>
        <p:spPr>
          <a:xfrm>
            <a:off x="457200" y="1071546"/>
            <a:ext cx="8401080" cy="5572164"/>
          </a:xfrm>
        </p:spPr>
        <p:txBody>
          <a:bodyPr>
            <a:normAutofit fontScale="55000" lnSpcReduction="20000"/>
          </a:bodyPr>
          <a:lstStyle/>
          <a:p>
            <a:pPr lvl="0">
              <a:lnSpc>
                <a:spcPct val="170000"/>
              </a:lnSpc>
              <a:buFont typeface="Wingdings" pitchFamily="2" charset="2"/>
              <a:buChar char="Ø"/>
            </a:pPr>
            <a:endParaRPr lang="en-US" dirty="0" smtClean="0"/>
          </a:p>
          <a:p>
            <a:pPr lvl="0">
              <a:lnSpc>
                <a:spcPct val="170000"/>
              </a:lnSpc>
              <a:buFont typeface="Wingdings" pitchFamily="2" charset="2"/>
              <a:buChar char="Ø"/>
            </a:pPr>
            <a:r>
              <a:rPr lang="bg-BG" dirty="0" smtClean="0"/>
              <a:t>Before </a:t>
            </a:r>
            <a:r>
              <a:rPr lang="bg-BG" dirty="0"/>
              <a:t>initiating thyroid substitution with </a:t>
            </a:r>
            <a:r>
              <a:rPr lang="bg-BG" b="1" dirty="0"/>
              <a:t>L-thyroxine,</a:t>
            </a:r>
            <a:r>
              <a:rPr lang="bg-BG" dirty="0"/>
              <a:t> cortisol deficiency should be ruled out so as not to provoke an Addison's crisis due to accelerated cortisol clearance. Prednisolone or hydrocortisone therapy should precede L-thyroxine.</a:t>
            </a:r>
          </a:p>
          <a:p>
            <a:pPr lvl="0">
              <a:lnSpc>
                <a:spcPct val="170000"/>
              </a:lnSpc>
              <a:buFont typeface="Wingdings" pitchFamily="2" charset="2"/>
              <a:buChar char="Ø"/>
            </a:pPr>
            <a:r>
              <a:rPr lang="bg-BG" b="1" dirty="0"/>
              <a:t>Daily dose of L-thyroxin</a:t>
            </a:r>
            <a:r>
              <a:rPr lang="bg-BG" dirty="0"/>
              <a:t> : in young people </a:t>
            </a:r>
            <a:r>
              <a:rPr lang="bg-BG" b="1" dirty="0"/>
              <a:t>100 µcg</a:t>
            </a:r>
            <a:r>
              <a:rPr lang="bg-BG" dirty="0"/>
              <a:t> , in adults - initially by 25 µcg and gradually increasing the dose to the required.</a:t>
            </a:r>
          </a:p>
          <a:p>
            <a:pPr lvl="0">
              <a:lnSpc>
                <a:spcPct val="170000"/>
              </a:lnSpc>
              <a:buFont typeface="Wingdings" pitchFamily="2" charset="2"/>
              <a:buChar char="Ø"/>
            </a:pPr>
            <a:r>
              <a:rPr lang="bg-BG" b="1" dirty="0"/>
              <a:t>Therapy control</a:t>
            </a:r>
            <a:r>
              <a:rPr lang="bg-BG" dirty="0"/>
              <a:t> : Measurement of fT4 - a marker for adequate dose. To be kept within the upper limit of the norm.</a:t>
            </a:r>
          </a:p>
          <a:p>
            <a:pPr lvl="0">
              <a:lnSpc>
                <a:spcPct val="170000"/>
              </a:lnSpc>
              <a:buFont typeface="Wingdings" pitchFamily="2" charset="2"/>
              <a:buChar char="Ø"/>
            </a:pPr>
            <a:r>
              <a:rPr lang="bg-BG" b="1" dirty="0"/>
              <a:t>In case of thyroid hormone overdose, an</a:t>
            </a:r>
            <a:r>
              <a:rPr lang="bg-BG" dirty="0"/>
              <a:t> adverse effect on CCC (atrial fibrillation) and bone density (especially against the background of other preconditions such as hypogonadism and growth hormone deficiency) is possible.</a:t>
            </a:r>
          </a:p>
          <a:p>
            <a:endParaRPr lang="en-US" dirty="0" smtClean="0"/>
          </a:p>
          <a:p>
            <a:endParaRPr lang="bg-B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Treatment of hypogonadism</a:t>
            </a:r>
            <a:r>
              <a:rPr lang="bg-BG" dirty="0"/>
              <a:t/>
            </a:r>
            <a:br>
              <a:rPr lang="bg-BG" dirty="0"/>
            </a:br>
            <a:endParaRPr lang="bg-BG" dirty="0"/>
          </a:p>
        </p:txBody>
      </p:sp>
      <p:sp>
        <p:nvSpPr>
          <p:cNvPr id="3" name="Контейнер за съдържание 2"/>
          <p:cNvSpPr>
            <a:spLocks noGrp="1"/>
          </p:cNvSpPr>
          <p:nvPr>
            <p:ph idx="1"/>
          </p:nvPr>
        </p:nvSpPr>
        <p:spPr>
          <a:xfrm>
            <a:off x="457200" y="1600200"/>
            <a:ext cx="8229600" cy="5043510"/>
          </a:xfrm>
        </p:spPr>
        <p:txBody>
          <a:bodyPr>
            <a:normAutofit fontScale="62500" lnSpcReduction="20000"/>
          </a:bodyPr>
          <a:lstStyle/>
          <a:p>
            <a:pPr lvl="0">
              <a:lnSpc>
                <a:spcPct val="170000"/>
              </a:lnSpc>
              <a:buFont typeface="Wingdings" pitchFamily="2" charset="2"/>
              <a:buChar char="Ø"/>
            </a:pPr>
            <a:r>
              <a:rPr lang="bg-BG" b="1" dirty="0"/>
              <a:t>Women</a:t>
            </a:r>
            <a:r>
              <a:rPr lang="bg-BG" dirty="0"/>
              <a:t> </a:t>
            </a:r>
            <a:r>
              <a:rPr lang="bg-BG" dirty="0">
                <a:effectLst>
                  <a:outerShdw blurRad="38100" dist="38100" dir="2700000" algn="tl">
                    <a:srgbClr val="000000">
                      <a:alpha val="43137"/>
                    </a:srgbClr>
                  </a:outerShdw>
                </a:effectLst>
              </a:rPr>
              <a:t>over 40 </a:t>
            </a:r>
            <a:r>
              <a:rPr lang="bg-BG" dirty="0"/>
              <a:t>- standard hormone replacement therapy with a combination of synthetic estrogens and progesterone, after 50 - transdermal gels are preferred. In case of ACTH deficiency - addition of androgens.</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Women under 40</a:t>
            </a:r>
            <a:r>
              <a:rPr lang="bg-BG" dirty="0"/>
              <a:t>. If desired for fertility - recombinant forms of FSH and LH. In hypothalamic lesion - pulsating therapy with LH-RH.</a:t>
            </a:r>
          </a:p>
          <a:p>
            <a:pPr lvl="0">
              <a:lnSpc>
                <a:spcPct val="170000"/>
              </a:lnSpc>
              <a:buFont typeface="Wingdings" pitchFamily="2" charset="2"/>
              <a:buChar char="Ø"/>
            </a:pPr>
            <a:r>
              <a:rPr lang="bg-BG" b="1" dirty="0"/>
              <a:t>Men</a:t>
            </a:r>
            <a:r>
              <a:rPr lang="bg-BG" dirty="0"/>
              <a:t> - Testosterone enanthate 250 mg intramuscularly for 3 weeks. Oral testosterone undecanoate - 2-3 times a day. Partial hypogonadism. Testosterone - pellets (400-600 mg) sc up to 6 months, with mandatory testing of prostate-specific antigen.</a:t>
            </a:r>
          </a:p>
          <a:p>
            <a:endParaRPr lang="en-US" dirty="0" smtClean="0"/>
          </a:p>
          <a:p>
            <a:endParaRPr lang="bg-B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68346"/>
          </a:xfrm>
        </p:spPr>
        <p:txBody>
          <a:bodyPr/>
          <a:lstStyle/>
          <a:p>
            <a:r>
              <a:rPr lang="bg-BG" b="1" dirty="0" smtClean="0"/>
              <a:t>Treatment of hyposomatotropism</a:t>
            </a:r>
            <a:endParaRPr lang="bg-BG" dirty="0"/>
          </a:p>
        </p:txBody>
      </p:sp>
      <p:sp>
        <p:nvSpPr>
          <p:cNvPr id="3" name="Контейнер за съдържание 2"/>
          <p:cNvSpPr>
            <a:spLocks noGrp="1"/>
          </p:cNvSpPr>
          <p:nvPr>
            <p:ph idx="1"/>
          </p:nvPr>
        </p:nvSpPr>
        <p:spPr>
          <a:xfrm>
            <a:off x="457200" y="1357298"/>
            <a:ext cx="8229600" cy="5286412"/>
          </a:xfrm>
        </p:spPr>
        <p:txBody>
          <a:bodyPr>
            <a:normAutofit fontScale="77500" lnSpcReduction="20000"/>
          </a:bodyPr>
          <a:lstStyle/>
          <a:p>
            <a:pPr lvl="0">
              <a:lnSpc>
                <a:spcPct val="160000"/>
              </a:lnSpc>
              <a:buFont typeface="Wingdings" pitchFamily="2" charset="2"/>
              <a:buChar char="Ø"/>
            </a:pPr>
            <a:r>
              <a:rPr lang="en-US" b="1" dirty="0" smtClean="0"/>
              <a:t>GH</a:t>
            </a:r>
            <a:r>
              <a:rPr lang="bg-BG" b="1" dirty="0" smtClean="0"/>
              <a:t> </a:t>
            </a:r>
            <a:r>
              <a:rPr lang="bg-BG" b="1" dirty="0"/>
              <a:t>deficiency</a:t>
            </a:r>
            <a:r>
              <a:rPr lang="bg-BG" dirty="0"/>
              <a:t> - only patients with severe biochemically proven </a:t>
            </a:r>
            <a:r>
              <a:rPr lang="en-US" dirty="0" smtClean="0"/>
              <a:t>GH</a:t>
            </a:r>
            <a:r>
              <a:rPr lang="bg-BG" dirty="0" smtClean="0"/>
              <a:t> </a:t>
            </a:r>
            <a:r>
              <a:rPr lang="bg-BG" dirty="0"/>
              <a:t>deficiency who undergo replacement therapy with synthetic hormones covering the deficiency of other pituitary hormones and who have a severe impairment of quality of life are eligible for treatment.</a:t>
            </a:r>
          </a:p>
          <a:p>
            <a:pPr lvl="0">
              <a:lnSpc>
                <a:spcPct val="160000"/>
              </a:lnSpc>
              <a:buFont typeface="Wingdings" pitchFamily="2" charset="2"/>
              <a:buChar char="Ø"/>
            </a:pPr>
            <a:r>
              <a:rPr lang="bg-BG" dirty="0"/>
              <a:t>The goal of treatment is to normalize </a:t>
            </a:r>
            <a:r>
              <a:rPr lang="bg-BG" b="1" dirty="0"/>
              <a:t>IGF-1 levels</a:t>
            </a:r>
            <a:r>
              <a:rPr lang="bg-BG" dirty="0"/>
              <a:t> for a given age.</a:t>
            </a:r>
          </a:p>
          <a:p>
            <a:pPr lvl="0">
              <a:lnSpc>
                <a:spcPct val="160000"/>
              </a:lnSpc>
              <a:buFont typeface="Wingdings" pitchFamily="2" charset="2"/>
              <a:buChar char="Ø"/>
            </a:pPr>
            <a:r>
              <a:rPr lang="bg-BG" dirty="0"/>
              <a:t>Initial dose of </a:t>
            </a:r>
            <a:r>
              <a:rPr lang="en-US" b="1" dirty="0" smtClean="0"/>
              <a:t>GH</a:t>
            </a:r>
            <a:r>
              <a:rPr lang="bg-BG" b="1" dirty="0" smtClean="0"/>
              <a:t> </a:t>
            </a:r>
            <a:r>
              <a:rPr lang="bg-BG" b="1" dirty="0"/>
              <a:t>- 0.2-0.3</a:t>
            </a:r>
            <a:r>
              <a:rPr lang="bg-BG" dirty="0"/>
              <a:t> mg sc in the evening.</a:t>
            </a:r>
          </a:p>
          <a:p>
            <a:pPr lvl="0">
              <a:lnSpc>
                <a:spcPct val="160000"/>
              </a:lnSpc>
              <a:buFont typeface="Wingdings" pitchFamily="2" charset="2"/>
              <a:buChar char="Ø"/>
            </a:pPr>
            <a:r>
              <a:rPr lang="bg-BG" dirty="0"/>
              <a:t>Effect control every </a:t>
            </a:r>
            <a:r>
              <a:rPr lang="bg-BG" b="1" dirty="0"/>
              <a:t>4-6 weeks (IGF-1)</a:t>
            </a:r>
            <a:endParaRPr lang="bg-BG" dirty="0"/>
          </a:p>
          <a:p>
            <a:pPr>
              <a:buFont typeface="Wingdings" pitchFamily="2" charset="2"/>
              <a:buChar char="Ø"/>
            </a:pPr>
            <a:endParaRPr lang="en-US" dirty="0" smtClean="0"/>
          </a:p>
          <a:p>
            <a:pPr>
              <a:buFont typeface="Wingdings" pitchFamily="2" charset="2"/>
              <a:buChar char="Ø"/>
            </a:pPr>
            <a:endParaRPr lang="bg-B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Hypopituitary crisis</a:t>
            </a:r>
            <a:r>
              <a:rPr lang="bg-BG" dirty="0"/>
              <a:t/>
            </a:r>
            <a:br>
              <a:rPr lang="bg-BG" dirty="0"/>
            </a:br>
            <a:endParaRPr lang="bg-BG" b="1" dirty="0"/>
          </a:p>
        </p:txBody>
      </p:sp>
      <p:sp>
        <p:nvSpPr>
          <p:cNvPr id="3" name="Контейнер за съдържание 2"/>
          <p:cNvSpPr>
            <a:spLocks noGrp="1"/>
          </p:cNvSpPr>
          <p:nvPr>
            <p:ph idx="1"/>
          </p:nvPr>
        </p:nvSpPr>
        <p:spPr>
          <a:xfrm>
            <a:off x="457200" y="1428736"/>
            <a:ext cx="8229600" cy="5143536"/>
          </a:xfrm>
        </p:spPr>
        <p:txBody>
          <a:bodyPr>
            <a:normAutofit lnSpcReduction="10000"/>
          </a:bodyPr>
          <a:lstStyle/>
          <a:p>
            <a:pPr lvl="0">
              <a:lnSpc>
                <a:spcPct val="150000"/>
              </a:lnSpc>
              <a:buNone/>
            </a:pPr>
            <a:r>
              <a:rPr lang="en-US" dirty="0" smtClean="0">
                <a:effectLst>
                  <a:outerShdw blurRad="38100" dist="38100" dir="2700000" algn="tl">
                    <a:srgbClr val="000000">
                      <a:alpha val="43137"/>
                    </a:srgbClr>
                  </a:outerShdw>
                </a:effectLst>
              </a:rPr>
              <a:t>                                    </a:t>
            </a:r>
            <a:r>
              <a:rPr lang="bg-BG" dirty="0" smtClean="0">
                <a:effectLst>
                  <a:outerShdw blurRad="38100" dist="38100" dir="2700000" algn="tl">
                    <a:srgbClr val="000000">
                      <a:alpha val="43137"/>
                    </a:srgbClr>
                  </a:outerShdw>
                </a:effectLst>
              </a:rPr>
              <a:t>Reasons</a:t>
            </a:r>
            <a:r>
              <a:rPr lang="bg-BG" dirty="0"/>
              <a:t>:</a:t>
            </a:r>
          </a:p>
          <a:p>
            <a:pPr lvl="0">
              <a:lnSpc>
                <a:spcPct val="150000"/>
              </a:lnSpc>
              <a:buFont typeface="Wingdings" pitchFamily="2" charset="2"/>
              <a:buChar char="Ø"/>
            </a:pPr>
            <a:r>
              <a:rPr lang="bg-BG" dirty="0"/>
              <a:t>In patients with acute acute hypopituitarism: infection, stress, trauma or surgery,</a:t>
            </a:r>
          </a:p>
          <a:p>
            <a:pPr lvl="0">
              <a:lnSpc>
                <a:spcPct val="150000"/>
              </a:lnSpc>
              <a:buFont typeface="Wingdings" pitchFamily="2" charset="2"/>
              <a:buChar char="Ø"/>
            </a:pPr>
            <a:r>
              <a:rPr lang="bg-BG" dirty="0"/>
              <a:t>In previously healthy patients: acute pituitary stroke, haemorrhage, trauma, surgery or postpartum necrosis (Simmonds-Sheehan syndrome)</a:t>
            </a:r>
          </a:p>
          <a:p>
            <a:pPr lvl="0"/>
            <a:endParaRPr lang="bg-BG" dirty="0"/>
          </a:p>
          <a:p>
            <a:endParaRPr lang="en-US" dirty="0" smtClean="0"/>
          </a:p>
          <a:p>
            <a:endParaRPr lang="bg-B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Clinical picture</a:t>
            </a:r>
            <a:r>
              <a:rPr lang="bg-BG" dirty="0"/>
              <a:t/>
            </a:r>
            <a:br>
              <a:rPr lang="bg-BG" dirty="0"/>
            </a:br>
            <a:endParaRPr lang="bg-BG" dirty="0"/>
          </a:p>
        </p:txBody>
      </p:sp>
      <p:sp>
        <p:nvSpPr>
          <p:cNvPr id="3" name="Контейнер за съдържание 2"/>
          <p:cNvSpPr>
            <a:spLocks noGrp="1"/>
          </p:cNvSpPr>
          <p:nvPr>
            <p:ph idx="1"/>
          </p:nvPr>
        </p:nvSpPr>
        <p:spPr>
          <a:xfrm>
            <a:off x="457200" y="1142984"/>
            <a:ext cx="8472518" cy="5500726"/>
          </a:xfrm>
        </p:spPr>
        <p:txBody>
          <a:bodyPr>
            <a:normAutofit fontScale="47500" lnSpcReduction="20000"/>
          </a:bodyPr>
          <a:lstStyle/>
          <a:p>
            <a:endParaRPr lang="en-US" dirty="0" smtClean="0"/>
          </a:p>
          <a:p>
            <a:pPr lvl="0">
              <a:lnSpc>
                <a:spcPct val="170000"/>
              </a:lnSpc>
              <a:buFont typeface="Wingdings" pitchFamily="2" charset="2"/>
              <a:buChar char="Ø"/>
            </a:pPr>
            <a:r>
              <a:rPr lang="bg-BG" sz="4200" dirty="0">
                <a:latin typeface="Arial" pitchFamily="34" charset="0"/>
                <a:cs typeface="Arial" pitchFamily="34" charset="0"/>
              </a:rPr>
              <a:t>Symptoms range from </a:t>
            </a:r>
            <a:r>
              <a:rPr lang="bg-BG" sz="4200" dirty="0">
                <a:effectLst>
                  <a:outerShdw blurRad="38100" dist="38100" dir="2700000" algn="tl">
                    <a:srgbClr val="000000">
                      <a:alpha val="43137"/>
                    </a:srgbClr>
                  </a:outerShdw>
                </a:effectLst>
                <a:latin typeface="Arial" pitchFamily="34" charset="0"/>
                <a:cs typeface="Arial" pitchFamily="34" charset="0"/>
              </a:rPr>
              <a:t>life-threatening hemorrhagic infarction </a:t>
            </a:r>
            <a:r>
              <a:rPr lang="bg-BG" sz="4200" dirty="0">
                <a:latin typeface="Arial" pitchFamily="34" charset="0"/>
                <a:cs typeface="Arial" pitchFamily="34" charset="0"/>
              </a:rPr>
              <a:t>to </a:t>
            </a:r>
            <a:r>
              <a:rPr lang="bg-BG" sz="4200" dirty="0">
                <a:effectLst>
                  <a:outerShdw blurRad="38100" dist="38100" dir="2700000" algn="tl">
                    <a:srgbClr val="000000">
                      <a:alpha val="43137"/>
                    </a:srgbClr>
                  </a:outerShdw>
                </a:effectLst>
                <a:latin typeface="Arial" pitchFamily="34" charset="0"/>
                <a:cs typeface="Arial" pitchFamily="34" charset="0"/>
              </a:rPr>
              <a:t>chronic hypotension and hypovolemia</a:t>
            </a:r>
            <a:r>
              <a:rPr lang="bg-BG" sz="4200" dirty="0">
                <a:latin typeface="Arial" pitchFamily="34" charset="0"/>
                <a:cs typeface="Arial" pitchFamily="34" charset="0"/>
              </a:rPr>
              <a:t>, followed by cardiovascular collapse.</a:t>
            </a:r>
          </a:p>
          <a:p>
            <a:pPr lvl="0">
              <a:lnSpc>
                <a:spcPct val="170000"/>
              </a:lnSpc>
              <a:buFont typeface="Wingdings" pitchFamily="2" charset="2"/>
              <a:buChar char="Ø"/>
            </a:pPr>
            <a:r>
              <a:rPr lang="bg-BG" sz="4200" dirty="0">
                <a:effectLst>
                  <a:outerShdw blurRad="38100" dist="38100" dir="2700000" algn="tl">
                    <a:srgbClr val="000000">
                      <a:alpha val="43137"/>
                    </a:srgbClr>
                  </a:outerShdw>
                </a:effectLst>
                <a:latin typeface="Arial" pitchFamily="34" charset="0"/>
                <a:cs typeface="Arial" pitchFamily="34" charset="0"/>
              </a:rPr>
              <a:t>ACTH</a:t>
            </a:r>
            <a:r>
              <a:rPr lang="bg-BG" sz="4200" dirty="0">
                <a:latin typeface="Arial" pitchFamily="34" charset="0"/>
                <a:cs typeface="Arial" pitchFamily="34" charset="0"/>
              </a:rPr>
              <a:t> deficiency: hypoglycaemia, hyponatraemia, hypotension,</a:t>
            </a:r>
          </a:p>
          <a:p>
            <a:pPr lvl="0">
              <a:lnSpc>
                <a:spcPct val="170000"/>
              </a:lnSpc>
              <a:buFont typeface="Wingdings" pitchFamily="2" charset="2"/>
              <a:buChar char="Ø"/>
            </a:pPr>
            <a:r>
              <a:rPr lang="bg-BG" sz="4200" dirty="0" smtClean="0">
                <a:effectLst>
                  <a:outerShdw blurRad="38100" dist="38100" dir="2700000" algn="tl">
                    <a:srgbClr val="000000">
                      <a:alpha val="43137"/>
                    </a:srgbClr>
                  </a:outerShdw>
                </a:effectLst>
                <a:latin typeface="Arial" pitchFamily="34" charset="0"/>
                <a:cs typeface="Arial" pitchFamily="34" charset="0"/>
              </a:rPr>
              <a:t>T</a:t>
            </a:r>
            <a:r>
              <a:rPr lang="en-US" sz="4200" dirty="0" smtClean="0">
                <a:effectLst>
                  <a:outerShdw blurRad="38100" dist="38100" dir="2700000" algn="tl">
                    <a:srgbClr val="000000">
                      <a:alpha val="43137"/>
                    </a:srgbClr>
                  </a:outerShdw>
                </a:effectLst>
                <a:latin typeface="Arial" pitchFamily="34" charset="0"/>
                <a:cs typeface="Arial" pitchFamily="34" charset="0"/>
              </a:rPr>
              <a:t>SH</a:t>
            </a:r>
            <a:r>
              <a:rPr lang="bg-BG" sz="4200" dirty="0" smtClean="0">
                <a:latin typeface="Arial" pitchFamily="34" charset="0"/>
                <a:cs typeface="Arial" pitchFamily="34" charset="0"/>
              </a:rPr>
              <a:t> </a:t>
            </a:r>
            <a:r>
              <a:rPr lang="bg-BG" sz="4200" dirty="0">
                <a:latin typeface="Arial" pitchFamily="34" charset="0"/>
                <a:cs typeface="Arial" pitchFamily="34" charset="0"/>
              </a:rPr>
              <a:t>deficiency: confusion and coma, hypothermia, bradycardia, hyponatremia, edema and lethargy</a:t>
            </a:r>
          </a:p>
          <a:p>
            <a:pPr lvl="0">
              <a:lnSpc>
                <a:spcPct val="170000"/>
              </a:lnSpc>
              <a:buFont typeface="Wingdings" pitchFamily="2" charset="2"/>
              <a:buChar char="Ø"/>
            </a:pPr>
            <a:r>
              <a:rPr lang="bg-BG" sz="4200" dirty="0">
                <a:effectLst>
                  <a:outerShdw blurRad="38100" dist="38100" dir="2700000" algn="tl">
                    <a:srgbClr val="000000">
                      <a:alpha val="43137"/>
                    </a:srgbClr>
                  </a:outerShdw>
                </a:effectLst>
                <a:latin typeface="Arial" pitchFamily="34" charset="0"/>
                <a:cs typeface="Arial" pitchFamily="34" charset="0"/>
              </a:rPr>
              <a:t>Gonadotrophin deficiency</a:t>
            </a:r>
            <a:r>
              <a:rPr lang="bg-BG" sz="4200" dirty="0">
                <a:latin typeface="Arial" pitchFamily="34" charset="0"/>
                <a:cs typeface="Arial" pitchFamily="34" charset="0"/>
              </a:rPr>
              <a:t>: decreased muscle mass and muscle strength, hair loss, decreased libido,</a:t>
            </a:r>
          </a:p>
          <a:p>
            <a:pPr lvl="0">
              <a:lnSpc>
                <a:spcPct val="170000"/>
              </a:lnSpc>
              <a:buFont typeface="Wingdings" pitchFamily="2" charset="2"/>
              <a:buChar char="Ø"/>
            </a:pPr>
            <a:r>
              <a:rPr lang="en-US" sz="4200" dirty="0" smtClean="0">
                <a:effectLst>
                  <a:outerShdw blurRad="38100" dist="38100" dir="2700000" algn="tl">
                    <a:srgbClr val="000000">
                      <a:alpha val="43137"/>
                    </a:srgbClr>
                  </a:outerShdw>
                </a:effectLst>
                <a:latin typeface="Arial" pitchFamily="34" charset="0"/>
                <a:cs typeface="Arial" pitchFamily="34" charset="0"/>
              </a:rPr>
              <a:t>GH</a:t>
            </a:r>
            <a:r>
              <a:rPr lang="bg-BG" sz="4200" dirty="0" smtClean="0">
                <a:effectLst>
                  <a:outerShdw blurRad="38100" dist="38100" dir="2700000" algn="tl">
                    <a:srgbClr val="000000">
                      <a:alpha val="43137"/>
                    </a:srgbClr>
                  </a:outerShdw>
                </a:effectLst>
                <a:latin typeface="Arial" pitchFamily="34" charset="0"/>
                <a:cs typeface="Arial" pitchFamily="34" charset="0"/>
              </a:rPr>
              <a:t> </a:t>
            </a:r>
            <a:r>
              <a:rPr lang="bg-BG" sz="4200" dirty="0">
                <a:effectLst>
                  <a:outerShdw blurRad="38100" dist="38100" dir="2700000" algn="tl">
                    <a:srgbClr val="000000">
                      <a:alpha val="43137"/>
                    </a:srgbClr>
                  </a:outerShdw>
                </a:effectLst>
                <a:latin typeface="Arial" pitchFamily="34" charset="0"/>
                <a:cs typeface="Arial" pitchFamily="34" charset="0"/>
              </a:rPr>
              <a:t>deficiency</a:t>
            </a:r>
            <a:r>
              <a:rPr lang="bg-BG" sz="4200" dirty="0">
                <a:latin typeface="Arial" pitchFamily="34" charset="0"/>
                <a:cs typeface="Arial" pitchFamily="34" charset="0"/>
              </a:rPr>
              <a:t>: decreased muscle mass, lethargy</a:t>
            </a:r>
          </a:p>
          <a:p>
            <a:pPr lvl="0">
              <a:lnSpc>
                <a:spcPct val="170000"/>
              </a:lnSpc>
              <a:buFont typeface="Wingdings" pitchFamily="2" charset="2"/>
              <a:buChar char="Ø"/>
            </a:pPr>
            <a:r>
              <a:rPr lang="bg-BG" sz="4200" dirty="0">
                <a:effectLst>
                  <a:outerShdw blurRad="38100" dist="38100" dir="2700000" algn="tl">
                    <a:srgbClr val="000000">
                      <a:alpha val="43137"/>
                    </a:srgbClr>
                  </a:outerShdw>
                </a:effectLst>
                <a:latin typeface="Arial" pitchFamily="34" charset="0"/>
                <a:cs typeface="Arial" pitchFamily="34" charset="0"/>
              </a:rPr>
              <a:t>Prolactin deficiency </a:t>
            </a:r>
            <a:r>
              <a:rPr lang="bg-BG" sz="4200" dirty="0">
                <a:latin typeface="Arial" pitchFamily="34" charset="0"/>
                <a:cs typeface="Arial" pitchFamily="34" charset="0"/>
              </a:rPr>
              <a:t>- cessation of lactation</a:t>
            </a:r>
          </a:p>
          <a:p>
            <a:pPr lvl="0">
              <a:lnSpc>
                <a:spcPct val="170000"/>
              </a:lnSpc>
            </a:pPr>
            <a:endParaRPr lang="bg-B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Treatment of hypopituitary coma</a:t>
            </a:r>
            <a:r>
              <a:rPr lang="bg-BG" dirty="0"/>
              <a:t/>
            </a:r>
            <a:br>
              <a:rPr lang="bg-BG" dirty="0"/>
            </a:br>
            <a:endParaRPr lang="bg-BG" dirty="0"/>
          </a:p>
        </p:txBody>
      </p:sp>
      <p:sp>
        <p:nvSpPr>
          <p:cNvPr id="3" name="Контейнер за съдържание 2"/>
          <p:cNvSpPr>
            <a:spLocks noGrp="1"/>
          </p:cNvSpPr>
          <p:nvPr>
            <p:ph idx="1"/>
          </p:nvPr>
        </p:nvSpPr>
        <p:spPr>
          <a:xfrm>
            <a:off x="285720" y="1071546"/>
            <a:ext cx="8643998" cy="5572164"/>
          </a:xfrm>
        </p:spPr>
        <p:txBody>
          <a:bodyPr>
            <a:normAutofit fontScale="47500" lnSpcReduction="20000"/>
          </a:bodyPr>
          <a:lstStyle/>
          <a:p>
            <a:pPr lvl="0">
              <a:lnSpc>
                <a:spcPct val="170000"/>
              </a:lnSpc>
              <a:buFont typeface="Wingdings" pitchFamily="2" charset="2"/>
              <a:buChar char="Ø"/>
            </a:pPr>
            <a:r>
              <a:rPr lang="bg-BG" sz="3600" dirty="0" smtClean="0">
                <a:effectLst>
                  <a:outerShdw blurRad="38100" dist="38100" dir="2700000" algn="tl">
                    <a:srgbClr val="000000">
                      <a:alpha val="43137"/>
                    </a:srgbClr>
                  </a:outerShdw>
                </a:effectLst>
              </a:rPr>
              <a:t>ACT</a:t>
            </a:r>
            <a:r>
              <a:rPr lang="en-US" sz="3600" dirty="0" smtClean="0">
                <a:effectLst>
                  <a:outerShdw blurRad="38100" dist="38100" dir="2700000" algn="tl">
                    <a:srgbClr val="000000">
                      <a:alpha val="43137"/>
                    </a:srgbClr>
                  </a:outerShdw>
                </a:effectLst>
              </a:rPr>
              <a:t>H </a:t>
            </a:r>
            <a:r>
              <a:rPr lang="bg-BG" sz="3600" dirty="0" smtClean="0">
                <a:effectLst>
                  <a:outerShdw blurRad="38100" dist="38100" dir="2700000" algn="tl">
                    <a:srgbClr val="000000">
                      <a:alpha val="43137"/>
                    </a:srgbClr>
                  </a:outerShdw>
                </a:effectLst>
              </a:rPr>
              <a:t>replacement</a:t>
            </a:r>
            <a:endParaRPr lang="bg-BG" sz="3600" dirty="0">
              <a:effectLst>
                <a:outerShdw blurRad="38100" dist="38100" dir="2700000" algn="tl">
                  <a:srgbClr val="000000">
                    <a:alpha val="43137"/>
                  </a:srgbClr>
                </a:outerShdw>
              </a:effectLst>
            </a:endParaRPr>
          </a:p>
          <a:p>
            <a:pPr lvl="0">
              <a:lnSpc>
                <a:spcPct val="170000"/>
              </a:lnSpc>
              <a:buFont typeface="Wingdings" pitchFamily="2" charset="2"/>
              <a:buChar char="Ø"/>
            </a:pPr>
            <a:r>
              <a:rPr lang="bg-BG" sz="3600" dirty="0"/>
              <a:t>Hydrocortisone 50-100 mg iv</a:t>
            </a:r>
          </a:p>
          <a:p>
            <a:pPr lvl="0">
              <a:lnSpc>
                <a:spcPct val="170000"/>
              </a:lnSpc>
              <a:buFont typeface="Wingdings" pitchFamily="2" charset="2"/>
              <a:buChar char="Ø"/>
            </a:pPr>
            <a:r>
              <a:rPr lang="bg-BG" sz="3600" dirty="0"/>
              <a:t>Methylprednisolone- 120 mg iv, divided into two injections in the morning and evening</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rPr>
              <a:t>TSH replacement</a:t>
            </a:r>
          </a:p>
          <a:p>
            <a:pPr lvl="0">
              <a:lnSpc>
                <a:spcPct val="170000"/>
              </a:lnSpc>
              <a:buFont typeface="Wingdings" pitchFamily="2" charset="2"/>
              <a:buChar char="Ø"/>
            </a:pPr>
            <a:r>
              <a:rPr lang="bg-BG" sz="3600" dirty="0"/>
              <a:t>Levothyroxine 1.6 mg / kg days.</a:t>
            </a:r>
          </a:p>
          <a:p>
            <a:pPr lvl="0">
              <a:lnSpc>
                <a:spcPct val="170000"/>
              </a:lnSpc>
              <a:buFont typeface="Wingdings" pitchFamily="2" charset="2"/>
              <a:buChar char="Ø"/>
            </a:pPr>
            <a:r>
              <a:rPr lang="bg-BG" sz="3600" dirty="0"/>
              <a:t>LH / FSH replacement</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rPr>
              <a:t>Testosterone (Male) Transdermal </a:t>
            </a:r>
            <a:r>
              <a:rPr lang="bg-BG" sz="3600" dirty="0"/>
              <a:t>Patches or Test. Cypionate 200 mg every 2 weeks, i.m. injections</a:t>
            </a:r>
          </a:p>
          <a:p>
            <a:pPr lvl="0">
              <a:lnSpc>
                <a:spcPct val="170000"/>
              </a:lnSpc>
              <a:buFont typeface="Wingdings" pitchFamily="2" charset="2"/>
              <a:buChar char="Ø"/>
            </a:pPr>
            <a:r>
              <a:rPr lang="bg-BG" sz="3600" dirty="0">
                <a:effectLst>
                  <a:outerShdw blurRad="38100" dist="38100" dir="2700000" algn="tl">
                    <a:srgbClr val="000000">
                      <a:alpha val="43137"/>
                    </a:srgbClr>
                  </a:outerShdw>
                </a:effectLst>
              </a:rPr>
              <a:t>Estrogen (women) in various forms</a:t>
            </a:r>
          </a:p>
          <a:p>
            <a:pPr lvl="0">
              <a:lnSpc>
                <a:spcPct val="170000"/>
              </a:lnSpc>
              <a:buFont typeface="Wingdings" pitchFamily="2" charset="2"/>
              <a:buChar char="Ø"/>
            </a:pPr>
            <a:r>
              <a:rPr lang="bg-BG" sz="3600" dirty="0"/>
              <a:t>Replacement with </a:t>
            </a:r>
            <a:r>
              <a:rPr lang="en-US" sz="3600" dirty="0" smtClean="0"/>
              <a:t>G</a:t>
            </a:r>
            <a:r>
              <a:rPr lang="bg-BG" sz="3600" dirty="0" smtClean="0"/>
              <a:t>H </a:t>
            </a:r>
            <a:r>
              <a:rPr lang="bg-BG" sz="3600" dirty="0"/>
              <a:t>- no urgent indications</a:t>
            </a:r>
          </a:p>
          <a:p>
            <a:pPr lvl="0">
              <a:lnSpc>
                <a:spcPct val="170000"/>
              </a:lnSpc>
              <a:buFont typeface="Wingdings" pitchFamily="2" charset="2"/>
              <a:buChar char="Ø"/>
            </a:pPr>
            <a:r>
              <a:rPr lang="bg-BG" sz="3600" dirty="0"/>
              <a:t>For chronic use: synthetic analogue of </a:t>
            </a:r>
            <a:r>
              <a:rPr lang="en-US" sz="3600" dirty="0" smtClean="0"/>
              <a:t>GH</a:t>
            </a:r>
            <a:r>
              <a:rPr lang="bg-BG" sz="3600" dirty="0" smtClean="0"/>
              <a:t> </a:t>
            </a:r>
            <a:r>
              <a:rPr lang="bg-BG" sz="3600" dirty="0"/>
              <a:t>at a dose of 0.05 mg / kg / day</a:t>
            </a:r>
          </a:p>
          <a:p>
            <a:pPr lvl="0">
              <a:lnSpc>
                <a:spcPct val="170000"/>
              </a:lnSpc>
              <a:buNone/>
            </a:pPr>
            <a:r>
              <a:rPr lang="bg-BG" sz="36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b="1" dirty="0" smtClean="0"/>
              <a:t>Insipidus</a:t>
            </a:r>
            <a:r>
              <a:rPr lang="bg-BG" b="1" dirty="0" smtClean="0"/>
              <a:t> </a:t>
            </a:r>
            <a:r>
              <a:rPr lang="bg-BG" b="1" dirty="0"/>
              <a:t>diabetes</a:t>
            </a:r>
            <a:r>
              <a:rPr lang="bg-BG" dirty="0"/>
              <a:t/>
            </a:r>
            <a:br>
              <a:rPr lang="bg-BG" dirty="0"/>
            </a:br>
            <a:endParaRPr lang="bg-BG" dirty="0"/>
          </a:p>
        </p:txBody>
      </p:sp>
      <p:sp>
        <p:nvSpPr>
          <p:cNvPr id="3" name="Контейнер за съдържание 2"/>
          <p:cNvSpPr>
            <a:spLocks noGrp="1"/>
          </p:cNvSpPr>
          <p:nvPr>
            <p:ph idx="1"/>
          </p:nvPr>
        </p:nvSpPr>
        <p:spPr/>
        <p:txBody>
          <a:bodyPr>
            <a:normAutofit fontScale="85000" lnSpcReduction="10000"/>
          </a:bodyPr>
          <a:lstStyle/>
          <a:p>
            <a:endParaRPr lang="en-US" dirty="0" smtClean="0"/>
          </a:p>
          <a:p>
            <a:pPr lvl="0">
              <a:lnSpc>
                <a:spcPct val="160000"/>
              </a:lnSpc>
              <a:buFont typeface="Wingdings" pitchFamily="2" charset="2"/>
              <a:buChar char="Ø"/>
            </a:pPr>
            <a:r>
              <a:rPr lang="bg-BG" dirty="0">
                <a:effectLst>
                  <a:outerShdw blurRad="38100" dist="38100" dir="2700000" algn="tl">
                    <a:srgbClr val="000000">
                      <a:alpha val="43137"/>
                    </a:srgbClr>
                  </a:outerShdw>
                </a:effectLst>
              </a:rPr>
              <a:t>Definition</a:t>
            </a:r>
            <a:r>
              <a:rPr lang="bg-BG" dirty="0"/>
              <a:t>: diabetes insipidus is a chronic disease that occurs with polyuria and polydipsia due to inability to concentrate urine from the kidneys.</a:t>
            </a:r>
          </a:p>
          <a:p>
            <a:pPr lvl="0">
              <a:lnSpc>
                <a:spcPct val="160000"/>
              </a:lnSpc>
              <a:buFont typeface="Wingdings" pitchFamily="2" charset="2"/>
              <a:buChar char="Ø"/>
            </a:pPr>
            <a:r>
              <a:rPr lang="bg-BG" dirty="0"/>
              <a:t>It is due to decreased or absent secretion of vasopressin, also called antidiuretic hormone (ADH) or reduced sensitivity of the renal tubules to its action.</a:t>
            </a:r>
          </a:p>
          <a:p>
            <a:endParaRPr lang="bg-B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Classification</a:t>
            </a:r>
            <a:r>
              <a:rPr lang="bg-BG" dirty="0"/>
              <a:t/>
            </a:r>
            <a:br>
              <a:rPr lang="bg-BG" dirty="0"/>
            </a:br>
            <a:endParaRPr lang="bg-BG" dirty="0"/>
          </a:p>
        </p:txBody>
      </p:sp>
      <p:sp>
        <p:nvSpPr>
          <p:cNvPr id="3" name="Контейнер за съдържание 2"/>
          <p:cNvSpPr>
            <a:spLocks noGrp="1"/>
          </p:cNvSpPr>
          <p:nvPr>
            <p:ph idx="1"/>
          </p:nvPr>
        </p:nvSpPr>
        <p:spPr>
          <a:xfrm>
            <a:off x="457200" y="1142984"/>
            <a:ext cx="8401080" cy="5500726"/>
          </a:xfrm>
        </p:spPr>
        <p:txBody>
          <a:bodyPr>
            <a:normAutofit fontScale="70000" lnSpcReduction="20000"/>
          </a:bodyPr>
          <a:lstStyle/>
          <a:p>
            <a:endParaRPr lang="en-US" dirty="0" smtClean="0"/>
          </a:p>
          <a:p>
            <a:pPr lvl="0" algn="ctr">
              <a:lnSpc>
                <a:spcPct val="170000"/>
              </a:lnSpc>
              <a:buNone/>
            </a:pPr>
            <a:r>
              <a:rPr lang="bg-BG" u="sng" dirty="0">
                <a:effectLst>
                  <a:outerShdw blurRad="38100" dist="38100" dir="2700000" algn="tl">
                    <a:srgbClr val="000000">
                      <a:alpha val="43137"/>
                    </a:srgbClr>
                  </a:outerShdw>
                </a:effectLst>
              </a:rPr>
              <a:t>І. Central diabetes insipidus (vasopressin sensitive</a:t>
            </a:r>
            <a:r>
              <a:rPr lang="bg-BG" u="sng" dirty="0" smtClean="0">
                <a:effectLst>
                  <a:outerShdw blurRad="38100" dist="38100" dir="2700000" algn="tl">
                    <a:srgbClr val="000000">
                      <a:alpha val="43137"/>
                    </a:srgbClr>
                  </a:outerShdw>
                </a:effectLst>
              </a:rPr>
              <a:t>).</a:t>
            </a:r>
            <a:endParaRPr lang="en-US" u="sng" dirty="0" smtClean="0">
              <a:effectLst>
                <a:outerShdw blurRad="38100" dist="38100" dir="2700000" algn="tl">
                  <a:srgbClr val="000000">
                    <a:alpha val="43137"/>
                  </a:srgbClr>
                </a:outerShdw>
              </a:effectLst>
            </a:endParaRPr>
          </a:p>
          <a:p>
            <a:pPr lvl="0">
              <a:lnSpc>
                <a:spcPct val="170000"/>
              </a:lnSpc>
              <a:buFont typeface="Wingdings" pitchFamily="2" charset="2"/>
              <a:buChar char="Ø"/>
            </a:pPr>
            <a:r>
              <a:rPr lang="bg-BG" dirty="0"/>
              <a:t> It is due to decreased or absent secretion of vasopressin, also called ADH</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1. Primary:</a:t>
            </a:r>
          </a:p>
          <a:p>
            <a:pPr lvl="0">
              <a:lnSpc>
                <a:spcPct val="170000"/>
              </a:lnSpc>
              <a:buFont typeface="Wingdings" pitchFamily="2" charset="2"/>
              <a:buChar char="Ø"/>
            </a:pPr>
            <a:r>
              <a:rPr lang="bg-BG" dirty="0"/>
              <a:t>idiopathic</a:t>
            </a:r>
          </a:p>
          <a:p>
            <a:pPr lvl="0">
              <a:lnSpc>
                <a:spcPct val="170000"/>
              </a:lnSpc>
              <a:buFont typeface="Wingdings" pitchFamily="2" charset="2"/>
              <a:buChar char="Ø"/>
            </a:pPr>
            <a:r>
              <a:rPr lang="bg-BG" dirty="0"/>
              <a:t>autoimmune</a:t>
            </a:r>
          </a:p>
          <a:p>
            <a:pPr lvl="0">
              <a:lnSpc>
                <a:spcPct val="170000"/>
              </a:lnSpc>
              <a:buFont typeface="Wingdings" pitchFamily="2" charset="2"/>
              <a:buChar char="Ø"/>
            </a:pPr>
            <a:r>
              <a:rPr lang="bg-BG" dirty="0"/>
              <a:t>hereditary (inherited autosomal dominantly)</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2. Secondary </a:t>
            </a:r>
            <a:r>
              <a:rPr lang="bg-BG" dirty="0"/>
              <a:t>(symptomatic) due to pituitary tumors or other tumors (germinoma), or metastases. Combines with hypopituitarism.</a:t>
            </a:r>
          </a:p>
          <a:p>
            <a:pPr>
              <a:buFont typeface="Wingdings" pitchFamily="2" charset="2"/>
              <a:buChar char="Ø"/>
            </a:pPr>
            <a:endParaRPr lang="bg-B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General physiological characteristics</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142984"/>
            <a:ext cx="8401080" cy="5715016"/>
          </a:xfrm>
        </p:spPr>
        <p:txBody>
          <a:bodyPr>
            <a:normAutofit fontScale="47500" lnSpcReduction="20000"/>
          </a:bodyPr>
          <a:lstStyle/>
          <a:p>
            <a:endParaRPr lang="en-US" dirty="0" smtClean="0"/>
          </a:p>
          <a:p>
            <a:pPr lvl="0">
              <a:lnSpc>
                <a:spcPct val="170000"/>
              </a:lnSpc>
              <a:buFont typeface="Wingdings" pitchFamily="2" charset="2"/>
              <a:buChar char="Ø"/>
            </a:pPr>
            <a:r>
              <a:rPr lang="bg-BG" sz="4200" dirty="0">
                <a:latin typeface="Arial" pitchFamily="34" charset="0"/>
                <a:cs typeface="Arial" pitchFamily="34" charset="0"/>
              </a:rPr>
              <a:t>Hormones are </a:t>
            </a:r>
            <a:r>
              <a:rPr lang="en-US" sz="4200" dirty="0" smtClean="0">
                <a:latin typeface="Arial" pitchFamily="34" charset="0"/>
                <a:cs typeface="Arial" pitchFamily="34" charset="0"/>
              </a:rPr>
              <a:t>bio</a:t>
            </a:r>
            <a:r>
              <a:rPr lang="bg-BG" sz="4200" dirty="0" smtClean="0">
                <a:latin typeface="Arial" pitchFamily="34" charset="0"/>
                <a:cs typeface="Arial" pitchFamily="34" charset="0"/>
              </a:rPr>
              <a:t>chemically </a:t>
            </a:r>
            <a:r>
              <a:rPr lang="bg-BG" sz="4200" dirty="0">
                <a:latin typeface="Arial" pitchFamily="34" charset="0"/>
                <a:cs typeface="Arial" pitchFamily="34" charset="0"/>
              </a:rPr>
              <a:t>derived from amino acids, peptides or steroids.</a:t>
            </a:r>
          </a:p>
          <a:p>
            <a:pPr lvl="0">
              <a:lnSpc>
                <a:spcPct val="170000"/>
              </a:lnSpc>
              <a:buFont typeface="Wingdings" pitchFamily="2" charset="2"/>
              <a:buChar char="Ø"/>
            </a:pPr>
            <a:r>
              <a:rPr lang="bg-BG" sz="4200" dirty="0">
                <a:latin typeface="Arial" pitchFamily="34" charset="0"/>
                <a:cs typeface="Arial" pitchFamily="34" charset="0"/>
              </a:rPr>
              <a:t>They carry specific information and participate in intercellular signaling by acting as first mediators. But in addition, they induce the activity of intracellular information molecules </a:t>
            </a:r>
            <a:r>
              <a:rPr lang="bg-BG" sz="4200" dirty="0" smtClean="0">
                <a:latin typeface="Arial" pitchFamily="34" charset="0"/>
                <a:cs typeface="Arial" pitchFamily="34" charset="0"/>
              </a:rPr>
              <a:t>so</a:t>
            </a:r>
            <a:r>
              <a:rPr lang="en-US" sz="4200" dirty="0" smtClean="0">
                <a:latin typeface="Arial" pitchFamily="34" charset="0"/>
                <a:cs typeface="Arial" pitchFamily="34" charset="0"/>
              </a:rPr>
              <a:t> call </a:t>
            </a:r>
            <a:r>
              <a:rPr lang="bg-BG" sz="4200" dirty="0">
                <a:latin typeface="Arial" pitchFamily="34" charset="0"/>
                <a:cs typeface="Arial" pitchFamily="34" charset="0"/>
              </a:rPr>
              <a:t> second </a:t>
            </a:r>
            <a:r>
              <a:rPr lang="en-US" sz="4200" dirty="0" smtClean="0">
                <a:latin typeface="Arial" pitchFamily="34" charset="0"/>
                <a:cs typeface="Arial" pitchFamily="34" charset="0"/>
              </a:rPr>
              <a:t>messengers</a:t>
            </a:r>
            <a:r>
              <a:rPr lang="bg-BG" sz="4200" dirty="0" smtClean="0">
                <a:latin typeface="Arial" pitchFamily="34" charset="0"/>
                <a:cs typeface="Arial" pitchFamily="34" charset="0"/>
              </a:rPr>
              <a:t>.</a:t>
            </a:r>
            <a:endParaRPr lang="bg-BG" sz="4200" dirty="0">
              <a:latin typeface="Arial" pitchFamily="34" charset="0"/>
              <a:cs typeface="Arial" pitchFamily="34" charset="0"/>
            </a:endParaRPr>
          </a:p>
          <a:p>
            <a:pPr lvl="0">
              <a:lnSpc>
                <a:spcPct val="170000"/>
              </a:lnSpc>
              <a:buFont typeface="Wingdings" pitchFamily="2" charset="2"/>
              <a:buChar char="Ø"/>
            </a:pPr>
            <a:r>
              <a:rPr lang="bg-BG" sz="4200" dirty="0">
                <a:latin typeface="Arial" pitchFamily="34" charset="0"/>
                <a:cs typeface="Arial" pitchFamily="34" charset="0"/>
              </a:rPr>
              <a:t>Hormones regulate: physical development and growth, biological reproduction </a:t>
            </a:r>
            <a:r>
              <a:rPr lang="en-US" sz="4200" dirty="0" smtClean="0">
                <a:latin typeface="Arial" pitchFamily="34" charset="0"/>
                <a:cs typeface="Arial" pitchFamily="34" charset="0"/>
              </a:rPr>
              <a:t>and biochemical </a:t>
            </a:r>
            <a:r>
              <a:rPr lang="bg-BG" sz="4200" dirty="0" smtClean="0">
                <a:latin typeface="Arial" pitchFamily="34" charset="0"/>
                <a:cs typeface="Arial" pitchFamily="34" charset="0"/>
              </a:rPr>
              <a:t>metabolism of </a:t>
            </a:r>
            <a:r>
              <a:rPr lang="bg-BG" sz="4200" dirty="0">
                <a:latin typeface="Arial" pitchFamily="34" charset="0"/>
                <a:cs typeface="Arial" pitchFamily="34" charset="0"/>
              </a:rPr>
              <a:t>the body, energy metabolism and </a:t>
            </a:r>
            <a:r>
              <a:rPr lang="bg-BG" sz="4200" dirty="0" smtClean="0">
                <a:latin typeface="Arial" pitchFamily="34" charset="0"/>
                <a:cs typeface="Arial" pitchFamily="34" charset="0"/>
              </a:rPr>
              <a:t>metabolism</a:t>
            </a:r>
            <a:r>
              <a:rPr lang="en-US" sz="4200" dirty="0" smtClean="0">
                <a:latin typeface="Arial" pitchFamily="34" charset="0"/>
                <a:cs typeface="Arial" pitchFamily="34" charset="0"/>
              </a:rPr>
              <a:t> of the </a:t>
            </a:r>
            <a:r>
              <a:rPr lang="bg-BG" sz="4200" dirty="0" smtClean="0">
                <a:latin typeface="Arial" pitchFamily="34" charset="0"/>
                <a:cs typeface="Arial" pitchFamily="34" charset="0"/>
              </a:rPr>
              <a:t>salts </a:t>
            </a:r>
            <a:r>
              <a:rPr lang="bg-BG" sz="4200" dirty="0">
                <a:latin typeface="Arial" pitchFamily="34" charset="0"/>
                <a:cs typeface="Arial" pitchFamily="34" charset="0"/>
              </a:rPr>
              <a:t>and water.</a:t>
            </a:r>
          </a:p>
          <a:p>
            <a:pPr lvl="0">
              <a:lnSpc>
                <a:spcPct val="170000"/>
              </a:lnSpc>
              <a:buFont typeface="Wingdings" pitchFamily="2" charset="2"/>
              <a:buChar char="Ø"/>
            </a:pPr>
            <a:r>
              <a:rPr lang="bg-BG" sz="4200" dirty="0">
                <a:latin typeface="Arial" pitchFamily="34" charset="0"/>
                <a:cs typeface="Arial" pitchFamily="34" charset="0"/>
              </a:rPr>
              <a:t>The physiological significance of the endocrine system is to maintain the body's adaptation to changing </a:t>
            </a:r>
            <a:r>
              <a:rPr lang="en-US" sz="4200" dirty="0" smtClean="0">
                <a:latin typeface="Arial" pitchFamily="34" charset="0"/>
                <a:cs typeface="Arial" pitchFamily="34" charset="0"/>
              </a:rPr>
              <a:t>in </a:t>
            </a:r>
            <a:r>
              <a:rPr lang="bg-BG" sz="4200" dirty="0" smtClean="0">
                <a:latin typeface="Arial" pitchFamily="34" charset="0"/>
                <a:cs typeface="Arial" pitchFamily="34" charset="0"/>
              </a:rPr>
              <a:t>environmental </a:t>
            </a:r>
            <a:r>
              <a:rPr lang="bg-BG" sz="4200" dirty="0">
                <a:latin typeface="Arial" pitchFamily="34" charset="0"/>
                <a:cs typeface="Arial" pitchFamily="34" charset="0"/>
              </a:rPr>
              <a:t>conditions.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Classification</a:t>
            </a:r>
            <a:r>
              <a:rPr lang="bg-BG" dirty="0"/>
              <a:t/>
            </a:r>
            <a:br>
              <a:rPr lang="bg-BG" dirty="0"/>
            </a:br>
            <a:endParaRPr lang="bg-BG" dirty="0"/>
          </a:p>
        </p:txBody>
      </p:sp>
      <p:sp>
        <p:nvSpPr>
          <p:cNvPr id="3" name="Контейнер за съдържание 2"/>
          <p:cNvSpPr>
            <a:spLocks noGrp="1"/>
          </p:cNvSpPr>
          <p:nvPr>
            <p:ph idx="1"/>
          </p:nvPr>
        </p:nvSpPr>
        <p:spPr>
          <a:xfrm>
            <a:off x="457200" y="1142984"/>
            <a:ext cx="8401080" cy="5500726"/>
          </a:xfrm>
        </p:spPr>
        <p:txBody>
          <a:bodyPr>
            <a:normAutofit fontScale="92500" lnSpcReduction="20000"/>
          </a:bodyPr>
          <a:lstStyle/>
          <a:p>
            <a:endParaRPr lang="en-US" dirty="0" smtClean="0"/>
          </a:p>
          <a:p>
            <a:pPr lvl="0">
              <a:lnSpc>
                <a:spcPct val="150000"/>
              </a:lnSpc>
              <a:buNone/>
            </a:pPr>
            <a:r>
              <a:rPr lang="en-US" dirty="0" smtClean="0">
                <a:effectLst>
                  <a:outerShdw blurRad="38100" dist="38100" dir="2700000" algn="tl">
                    <a:srgbClr val="000000">
                      <a:alpha val="43137"/>
                    </a:srgbClr>
                  </a:outerShdw>
                </a:effectLst>
              </a:rPr>
              <a:t>         </a:t>
            </a:r>
            <a:r>
              <a:rPr lang="bg-BG" u="sng" dirty="0" smtClean="0">
                <a:effectLst>
                  <a:outerShdw blurRad="38100" dist="38100" dir="2700000" algn="tl">
                    <a:srgbClr val="000000">
                      <a:alpha val="43137"/>
                    </a:srgbClr>
                  </a:outerShdw>
                </a:effectLst>
              </a:rPr>
              <a:t>ІІ</a:t>
            </a:r>
            <a:r>
              <a:rPr lang="bg-BG" u="sng" dirty="0">
                <a:effectLst>
                  <a:outerShdw blurRad="38100" dist="38100" dir="2700000" algn="tl">
                    <a:srgbClr val="000000">
                      <a:alpha val="43137"/>
                    </a:srgbClr>
                  </a:outerShdw>
                </a:effectLst>
              </a:rPr>
              <a:t>. Nephrogenic insipid diabetes mellitus </a:t>
            </a:r>
            <a:r>
              <a:rPr lang="bg-BG" dirty="0"/>
              <a:t>(vasopressin-resistant) due to insensitivity of ADH receptors in the distal renal tubules.</a:t>
            </a:r>
          </a:p>
          <a:p>
            <a:pPr lvl="0">
              <a:lnSpc>
                <a:spcPct val="150000"/>
              </a:lnSpc>
              <a:buNone/>
            </a:pPr>
            <a:r>
              <a:rPr lang="bg-BG" dirty="0"/>
              <a:t>1. </a:t>
            </a:r>
            <a:r>
              <a:rPr lang="bg-BG" dirty="0">
                <a:effectLst>
                  <a:outerShdw blurRad="38100" dist="38100" dir="2700000" algn="tl">
                    <a:srgbClr val="000000">
                      <a:alpha val="43137"/>
                    </a:srgbClr>
                  </a:outerShdw>
                </a:effectLst>
              </a:rPr>
              <a:t>Congenital </a:t>
            </a:r>
            <a:r>
              <a:rPr lang="bg-BG" dirty="0"/>
              <a:t>- transmitted by the X chromosome or by autosomal recessive pathway.</a:t>
            </a:r>
          </a:p>
          <a:p>
            <a:pPr lvl="0">
              <a:lnSpc>
                <a:spcPct val="150000"/>
              </a:lnSpc>
              <a:buNone/>
            </a:pPr>
            <a:r>
              <a:rPr lang="bg-BG" dirty="0"/>
              <a:t>2. </a:t>
            </a:r>
            <a:r>
              <a:rPr lang="bg-BG" dirty="0">
                <a:effectLst>
                  <a:outerShdw blurRad="38100" dist="38100" dir="2700000" algn="tl">
                    <a:srgbClr val="000000">
                      <a:alpha val="43137"/>
                    </a:srgbClr>
                  </a:outerShdw>
                </a:effectLst>
              </a:rPr>
              <a:t>Acquired </a:t>
            </a:r>
            <a:r>
              <a:rPr lang="bg-BG" dirty="0"/>
              <a:t>- in kidney diseases with damage to the tubules (pyelonephritis, renal polycystosis, hypercalcemia, hypokalemia, etc.)</a:t>
            </a:r>
          </a:p>
          <a:p>
            <a:endParaRPr lang="bg-BG"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68346"/>
          </a:xfrm>
        </p:spPr>
        <p:txBody>
          <a:bodyPr>
            <a:normAutofit fontScale="90000"/>
          </a:bodyPr>
          <a:lstStyle/>
          <a:p>
            <a:r>
              <a:rPr lang="bg-BG" dirty="0">
                <a:effectLst>
                  <a:outerShdw blurRad="38100" dist="38100" dir="2700000" algn="tl">
                    <a:srgbClr val="000000">
                      <a:alpha val="43137"/>
                    </a:srgbClr>
                  </a:outerShdw>
                </a:effectLst>
              </a:rPr>
              <a:t>Classification</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142984"/>
            <a:ext cx="8229600" cy="5500726"/>
          </a:xfrm>
        </p:spPr>
        <p:txBody>
          <a:bodyPr>
            <a:normAutofit fontScale="70000" lnSpcReduction="20000"/>
          </a:bodyPr>
          <a:lstStyle/>
          <a:p>
            <a:endParaRPr lang="en-US" dirty="0" smtClean="0"/>
          </a:p>
          <a:p>
            <a:pPr lvl="0">
              <a:lnSpc>
                <a:spcPct val="170000"/>
              </a:lnSpc>
              <a:buFont typeface="Wingdings" pitchFamily="2" charset="2"/>
              <a:buChar char="Ø"/>
            </a:pPr>
            <a:r>
              <a:rPr lang="bg-BG" u="sng" dirty="0">
                <a:effectLst>
                  <a:outerShdw blurRad="38100" dist="38100" dir="2700000" algn="tl">
                    <a:srgbClr val="000000">
                      <a:alpha val="43137"/>
                    </a:srgbClr>
                  </a:outerShdw>
                </a:effectLst>
              </a:rPr>
              <a:t>III. Primary polydipsia is due to suppressed ADH secretion due to </a:t>
            </a:r>
            <a:r>
              <a:rPr lang="bg-BG" dirty="0"/>
              <a:t>excessive water intake. Divided into:</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Dipsogenic Insipid Diabetes </a:t>
            </a:r>
            <a:r>
              <a:rPr lang="bg-BG" dirty="0"/>
              <a:t>(ID)</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Psychogenic </a:t>
            </a:r>
            <a:r>
              <a:rPr lang="bg-BG" dirty="0" smtClean="0">
                <a:effectLst>
                  <a:outerShdw blurRad="38100" dist="38100" dir="2700000" algn="tl">
                    <a:srgbClr val="000000">
                      <a:alpha val="43137"/>
                    </a:srgbClr>
                  </a:outerShdw>
                </a:effectLst>
              </a:rPr>
              <a:t>ID</a:t>
            </a:r>
            <a:endParaRPr lang="en-US" dirty="0" smtClean="0">
              <a:effectLst>
                <a:outerShdw blurRad="38100" dist="38100" dir="2700000" algn="tl">
                  <a:srgbClr val="000000">
                    <a:alpha val="43137"/>
                  </a:srgbClr>
                </a:outerShdw>
              </a:effectLst>
            </a:endParaRPr>
          </a:p>
          <a:p>
            <a:pPr lvl="0">
              <a:lnSpc>
                <a:spcPct val="170000"/>
              </a:lnSpc>
              <a:buFont typeface="Wingdings" pitchFamily="2" charset="2"/>
              <a:buChar char="Ø"/>
            </a:pPr>
            <a:endParaRPr lang="bg-BG" dirty="0"/>
          </a:p>
          <a:p>
            <a:pPr lvl="0">
              <a:lnSpc>
                <a:spcPct val="170000"/>
              </a:lnSpc>
              <a:buFont typeface="Wingdings" pitchFamily="2" charset="2"/>
              <a:buChar char="Ø"/>
            </a:pPr>
            <a:r>
              <a:rPr lang="bg-BG" u="sng" dirty="0">
                <a:effectLst>
                  <a:outerShdw blurRad="38100" dist="38100" dir="2700000" algn="tl">
                    <a:srgbClr val="000000">
                      <a:alpha val="43137"/>
                    </a:srgbClr>
                  </a:outerShdw>
                </a:effectLst>
              </a:rPr>
              <a:t>IV.Gestational ID</a:t>
            </a:r>
            <a:r>
              <a:rPr lang="bg-BG" dirty="0"/>
              <a:t>, occurs due to accelerated degradation of vasopressin by the enzyme vasopresinase secreted by the placenta, which causes a partial deficiency of ADH during pregnancy</a:t>
            </a:r>
          </a:p>
          <a:p>
            <a:endParaRPr lang="bg-B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Physiological regulation</a:t>
            </a:r>
            <a:r>
              <a:rPr lang="bg-BG" dirty="0"/>
              <a:t/>
            </a:r>
            <a:br>
              <a:rPr lang="bg-BG" dirty="0"/>
            </a:br>
            <a:endParaRPr lang="bg-BG" dirty="0"/>
          </a:p>
        </p:txBody>
      </p:sp>
      <p:sp>
        <p:nvSpPr>
          <p:cNvPr id="3" name="Контейнер за съдържание 2"/>
          <p:cNvSpPr>
            <a:spLocks noGrp="1"/>
          </p:cNvSpPr>
          <p:nvPr>
            <p:ph idx="1"/>
          </p:nvPr>
        </p:nvSpPr>
        <p:spPr>
          <a:xfrm>
            <a:off x="214282" y="1142984"/>
            <a:ext cx="8715436" cy="5715016"/>
          </a:xfrm>
        </p:spPr>
        <p:txBody>
          <a:bodyPr>
            <a:normAutofit fontScale="55000" lnSpcReduction="20000"/>
          </a:bodyPr>
          <a:lstStyle/>
          <a:p>
            <a:endParaRPr lang="en-US" dirty="0" smtClean="0"/>
          </a:p>
          <a:p>
            <a:pPr lvl="0">
              <a:lnSpc>
                <a:spcPct val="170000"/>
              </a:lnSpc>
              <a:buFont typeface="Wingdings" pitchFamily="2" charset="2"/>
              <a:buChar char="Ø"/>
            </a:pPr>
            <a:r>
              <a:rPr lang="bg-BG" dirty="0">
                <a:effectLst>
                  <a:outerShdw blurRad="38100" dist="38100" dir="2700000" algn="tl">
                    <a:srgbClr val="000000">
                      <a:alpha val="43137"/>
                    </a:srgbClr>
                  </a:outerShdw>
                </a:effectLst>
              </a:rPr>
              <a:t>ADH</a:t>
            </a:r>
            <a:r>
              <a:rPr lang="bg-BG" dirty="0"/>
              <a:t> is secreted in the hypothalamic nuclei and stored in the neurohypophysis</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ADH</a:t>
            </a:r>
            <a:r>
              <a:rPr lang="bg-BG" dirty="0"/>
              <a:t> increases the reabsorption of water from the primary urine into the distal renal tubules. About 20 liters of primary urine is formed around the clock.</a:t>
            </a:r>
          </a:p>
          <a:p>
            <a:pPr lvl="0">
              <a:lnSpc>
                <a:spcPct val="170000"/>
              </a:lnSpc>
              <a:buFont typeface="Wingdings" pitchFamily="2" charset="2"/>
              <a:buChar char="Ø"/>
            </a:pPr>
            <a:r>
              <a:rPr lang="bg-BG" dirty="0"/>
              <a:t>As a result of the action of </a:t>
            </a:r>
            <a:r>
              <a:rPr lang="bg-BG" dirty="0">
                <a:effectLst>
                  <a:outerShdw blurRad="38100" dist="38100" dir="2700000" algn="tl">
                    <a:srgbClr val="000000">
                      <a:alpha val="43137"/>
                    </a:srgbClr>
                  </a:outerShdw>
                </a:effectLst>
              </a:rPr>
              <a:t>ADH</a:t>
            </a:r>
            <a:r>
              <a:rPr lang="bg-BG" dirty="0"/>
              <a:t> there is a concentration of urine and excretion of about 1.5 liters of final urine / 24 h.</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ADH</a:t>
            </a:r>
            <a:r>
              <a:rPr lang="bg-BG" dirty="0"/>
              <a:t> secretion depends on plasma osmolarity. (Norm from 280 to 295 mosm / l.)</a:t>
            </a:r>
          </a:p>
          <a:p>
            <a:pPr lvl="0">
              <a:lnSpc>
                <a:spcPct val="170000"/>
              </a:lnSpc>
              <a:buFont typeface="Wingdings" pitchFamily="2" charset="2"/>
              <a:buChar char="Ø"/>
            </a:pPr>
            <a:r>
              <a:rPr lang="bg-BG" dirty="0"/>
              <a:t>At </a:t>
            </a:r>
            <a:r>
              <a:rPr lang="bg-BG" dirty="0">
                <a:effectLst>
                  <a:outerShdw blurRad="38100" dist="38100" dir="2700000" algn="tl">
                    <a:srgbClr val="000000">
                      <a:alpha val="43137"/>
                    </a:srgbClr>
                  </a:outerShdw>
                </a:effectLst>
              </a:rPr>
              <a:t>plasma osmolarity below 280 mosm / l ADH secretion stops </a:t>
            </a:r>
            <a:r>
              <a:rPr lang="bg-BG" dirty="0"/>
              <a:t>and urine is not concentrated</a:t>
            </a:r>
          </a:p>
          <a:p>
            <a:pPr lvl="0">
              <a:lnSpc>
                <a:spcPct val="170000"/>
              </a:lnSpc>
              <a:buFont typeface="Wingdings" pitchFamily="2" charset="2"/>
              <a:buChar char="Ø"/>
            </a:pPr>
            <a:r>
              <a:rPr lang="bg-BG" dirty="0"/>
              <a:t>When plasma osmolarity </a:t>
            </a:r>
            <a:r>
              <a:rPr lang="bg-BG" dirty="0">
                <a:effectLst>
                  <a:outerShdw blurRad="38100" dist="38100" dir="2700000" algn="tl">
                    <a:srgbClr val="000000">
                      <a:alpha val="43137"/>
                    </a:srgbClr>
                  </a:outerShdw>
                </a:effectLst>
              </a:rPr>
              <a:t>increases above 295 mosm / l, </a:t>
            </a:r>
            <a:r>
              <a:rPr lang="bg-BG" dirty="0"/>
              <a:t>ADH secretion increases and urine is concentrated</a:t>
            </a:r>
          </a:p>
          <a:p>
            <a:endParaRPr lang="bg-BG"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Physiological regulation</a:t>
            </a:r>
            <a:r>
              <a:rPr lang="bg-BG" dirty="0"/>
              <a:t/>
            </a:r>
            <a:br>
              <a:rPr lang="bg-BG" dirty="0"/>
            </a:br>
            <a:endParaRPr lang="bg-BG" dirty="0"/>
          </a:p>
        </p:txBody>
      </p:sp>
      <p:sp>
        <p:nvSpPr>
          <p:cNvPr id="3" name="Контейнер за съдържание 2"/>
          <p:cNvSpPr>
            <a:spLocks noGrp="1"/>
          </p:cNvSpPr>
          <p:nvPr>
            <p:ph idx="1"/>
          </p:nvPr>
        </p:nvSpPr>
        <p:spPr>
          <a:xfrm>
            <a:off x="457200" y="1214422"/>
            <a:ext cx="8229600" cy="5429288"/>
          </a:xfrm>
        </p:spPr>
        <p:txBody>
          <a:bodyPr>
            <a:normAutofit fontScale="55000" lnSpcReduction="20000"/>
          </a:bodyPr>
          <a:lstStyle/>
          <a:p>
            <a:endParaRPr lang="en-US" dirty="0" smtClean="0"/>
          </a:p>
          <a:p>
            <a:pPr lvl="0">
              <a:lnSpc>
                <a:spcPct val="170000"/>
              </a:lnSpc>
              <a:buFont typeface="Wingdings" pitchFamily="2" charset="2"/>
              <a:buChar char="Ø"/>
            </a:pPr>
            <a:r>
              <a:rPr lang="bg-BG" dirty="0" smtClean="0">
                <a:effectLst>
                  <a:outerShdw blurRad="38100" dist="38100" dir="2700000" algn="tl">
                    <a:srgbClr val="000000">
                      <a:alpha val="43137"/>
                    </a:srgbClr>
                  </a:outerShdw>
                </a:effectLst>
              </a:rPr>
              <a:t>AD</a:t>
            </a:r>
            <a:r>
              <a:rPr lang="en-US" dirty="0" smtClean="0">
                <a:effectLst>
                  <a:outerShdw blurRad="38100" dist="38100" dir="2700000" algn="tl">
                    <a:srgbClr val="000000">
                      <a:alpha val="43137"/>
                    </a:srgbClr>
                  </a:outerShdw>
                </a:effectLst>
              </a:rPr>
              <a:t>H</a:t>
            </a:r>
            <a:r>
              <a:rPr lang="bg-BG" dirty="0" smtClean="0"/>
              <a:t> </a:t>
            </a:r>
            <a:r>
              <a:rPr lang="bg-BG" dirty="0"/>
              <a:t>increases water permeability in the collecting and distal tubules.</a:t>
            </a:r>
          </a:p>
          <a:p>
            <a:pPr lvl="0">
              <a:lnSpc>
                <a:spcPct val="170000"/>
              </a:lnSpc>
              <a:buFont typeface="Wingdings" pitchFamily="2" charset="2"/>
              <a:buChar char="Ø"/>
            </a:pPr>
            <a:r>
              <a:rPr lang="bg-BG" dirty="0"/>
              <a:t>It acts on proteins called aquapurins and in particular on aquapurine 2 as follows: </a:t>
            </a:r>
            <a:r>
              <a:rPr lang="bg-BG" dirty="0" smtClean="0"/>
              <a:t>AD</a:t>
            </a:r>
            <a:r>
              <a:rPr lang="en-US" dirty="0" smtClean="0"/>
              <a:t>H</a:t>
            </a:r>
            <a:r>
              <a:rPr lang="bg-BG" dirty="0" smtClean="0"/>
              <a:t> </a:t>
            </a:r>
            <a:r>
              <a:rPr lang="bg-BG" dirty="0"/>
              <a:t>binds to the </a:t>
            </a:r>
            <a:r>
              <a:rPr lang="bg-BG" dirty="0">
                <a:effectLst>
                  <a:outerShdw blurRad="38100" dist="38100" dir="2700000" algn="tl">
                    <a:srgbClr val="000000">
                      <a:alpha val="43137"/>
                    </a:srgbClr>
                  </a:outerShdw>
                </a:effectLst>
              </a:rPr>
              <a:t>V2 G-protein-binding </a:t>
            </a:r>
            <a:r>
              <a:rPr lang="bg-BG" dirty="0"/>
              <a:t>receptor in the distal collecting ducts, raising the level of c AMP, which binds to protein kinase A, stimulates the translocation of aquapurin 2 the tubules from the cytoplasm of the distal and collecting tubules to the apical part of the membrane.</a:t>
            </a:r>
          </a:p>
          <a:p>
            <a:pPr lvl="0">
              <a:lnSpc>
                <a:spcPct val="170000"/>
              </a:lnSpc>
              <a:buFont typeface="Wingdings" pitchFamily="2" charset="2"/>
              <a:buChar char="Ø"/>
            </a:pPr>
            <a:r>
              <a:rPr lang="bg-BG" dirty="0"/>
              <a:t>These transcribed channels allow water to pass through the cells of the collecting channels.</a:t>
            </a:r>
          </a:p>
          <a:p>
            <a:pPr lvl="0">
              <a:lnSpc>
                <a:spcPct val="170000"/>
              </a:lnSpc>
              <a:buFont typeface="Wingdings" pitchFamily="2" charset="2"/>
              <a:buChar char="Ø"/>
            </a:pPr>
            <a:r>
              <a:rPr lang="bg-BG" dirty="0"/>
              <a:t>Thus, by increasing the permeability, the reabsorption of water into the bloodstream is facilitated, and thus the urine is concentrated.</a:t>
            </a:r>
          </a:p>
          <a:p>
            <a:pPr>
              <a:lnSpc>
                <a:spcPct val="170000"/>
              </a:lnSpc>
              <a:buFont typeface="Wingdings" pitchFamily="2" charset="2"/>
              <a:buChar char="Ø"/>
            </a:pPr>
            <a:endParaRPr lang="bg-B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effectLst>
                  <a:outerShdw blurRad="38100" dist="38100" dir="2700000" algn="tl">
                    <a:srgbClr val="000000">
                      <a:alpha val="43137"/>
                    </a:srgbClr>
                  </a:outerShdw>
                </a:effectLst>
              </a:rPr>
              <a:t>Pathophysiology</a:t>
            </a:r>
            <a:r>
              <a:rPr lang="bg-BG" dirty="0">
                <a:effectLst>
                  <a:outerShdw blurRad="38100" dist="38100" dir="2700000" algn="tl">
                    <a:srgbClr val="000000">
                      <a:alpha val="43137"/>
                    </a:srgbClr>
                  </a:outerShdw>
                </a:effectLst>
              </a:rPr>
              <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214422"/>
            <a:ext cx="8229600" cy="5500726"/>
          </a:xfrm>
        </p:spPr>
        <p:txBody>
          <a:bodyPr>
            <a:normAutofit fontScale="47500" lnSpcReduction="20000"/>
          </a:bodyPr>
          <a:lstStyle/>
          <a:p>
            <a:endParaRPr lang="en-US" dirty="0" smtClean="0"/>
          </a:p>
          <a:p>
            <a:pPr lvl="0">
              <a:lnSpc>
                <a:spcPct val="170000"/>
              </a:lnSpc>
              <a:buFont typeface="Wingdings" pitchFamily="2" charset="2"/>
              <a:buChar char="Ø"/>
            </a:pPr>
            <a:r>
              <a:rPr lang="bg-BG" dirty="0"/>
              <a:t>In case of ADH deficiency or vasopressin receptor defect, water reabsorption does not occur. A large amount of low relative weight urine is excreted. Dehydration of the body occurs, followed by thirst and intake of large amounts of water.</a:t>
            </a:r>
          </a:p>
          <a:p>
            <a:pPr lvl="0">
              <a:lnSpc>
                <a:spcPct val="170000"/>
              </a:lnSpc>
              <a:buFont typeface="Wingdings" pitchFamily="2" charset="2"/>
              <a:buChar char="Ø"/>
            </a:pPr>
            <a:r>
              <a:rPr lang="bg-BG" dirty="0"/>
              <a:t>There are three different types of vasopressin receptors:</a:t>
            </a:r>
          </a:p>
          <a:p>
            <a:pPr lvl="0">
              <a:lnSpc>
                <a:spcPct val="170000"/>
              </a:lnSpc>
              <a:buFont typeface="Wingdings" pitchFamily="2" charset="2"/>
              <a:buChar char="Ø"/>
            </a:pPr>
            <a:r>
              <a:rPr lang="bg-BG" dirty="0"/>
              <a:t>V1a. </a:t>
            </a:r>
            <a:r>
              <a:rPr lang="bg-BG" u="sng" dirty="0"/>
              <a:t>Signal pathway</a:t>
            </a:r>
            <a:r>
              <a:rPr lang="bg-BG" dirty="0"/>
              <a:t> : G associated with Phosphatidyl-inositol / calcium; </a:t>
            </a:r>
            <a:r>
              <a:rPr lang="bg-BG" u="sng" dirty="0"/>
              <a:t>Localization</a:t>
            </a:r>
            <a:r>
              <a:rPr lang="bg-BG" dirty="0"/>
              <a:t> : main muscles, thrombocytes, liver, myometrium; </a:t>
            </a:r>
            <a:r>
              <a:rPr lang="bg-BG" u="sng" dirty="0"/>
              <a:t>Function</a:t>
            </a:r>
            <a:r>
              <a:rPr lang="bg-BG" dirty="0"/>
              <a:t> : vasoconstriction, tr. aggregation, glycogenolysis</a:t>
            </a:r>
          </a:p>
          <a:p>
            <a:pPr lvl="0">
              <a:lnSpc>
                <a:spcPct val="170000"/>
              </a:lnSpc>
              <a:buFont typeface="Wingdings" pitchFamily="2" charset="2"/>
              <a:buChar char="Ø"/>
            </a:pPr>
            <a:r>
              <a:rPr lang="bg-BG" dirty="0"/>
              <a:t>V1c. </a:t>
            </a:r>
            <a:r>
              <a:rPr lang="bg-BG" u="sng" dirty="0"/>
              <a:t>Signal pathway</a:t>
            </a:r>
            <a:r>
              <a:rPr lang="bg-BG" dirty="0"/>
              <a:t> : G associated with Phosphatidylinositol / calcium; Localization: adenohypophysis; </a:t>
            </a:r>
            <a:r>
              <a:rPr lang="bg-BG" u="sng" dirty="0"/>
              <a:t>Function</a:t>
            </a:r>
            <a:r>
              <a:rPr lang="bg-BG" dirty="0"/>
              <a:t> : production of ACTH, prolakin and endorphins</a:t>
            </a:r>
          </a:p>
          <a:p>
            <a:pPr lvl="0">
              <a:lnSpc>
                <a:spcPct val="170000"/>
              </a:lnSpc>
              <a:buFont typeface="Wingdings" pitchFamily="2" charset="2"/>
              <a:buChar char="Ø"/>
            </a:pPr>
            <a:r>
              <a:rPr lang="bg-BG" dirty="0"/>
              <a:t>V2. </a:t>
            </a:r>
            <a:r>
              <a:rPr lang="bg-BG" u="sng" dirty="0"/>
              <a:t>Signal pathway</a:t>
            </a:r>
            <a:r>
              <a:rPr lang="bg-BG" dirty="0"/>
              <a:t> : adenylate cyclase / cAMP; </a:t>
            </a:r>
            <a:r>
              <a:rPr lang="bg-BG" u="sng" dirty="0"/>
              <a:t>Localization</a:t>
            </a:r>
            <a:r>
              <a:rPr lang="bg-BG" dirty="0"/>
              <a:t> : basolateral membrane of the collecting ducts, vascular endothelium and vascular smooth muscle; </a:t>
            </a:r>
            <a:r>
              <a:rPr lang="bg-BG" u="sng" dirty="0"/>
              <a:t>Function</a:t>
            </a:r>
            <a:r>
              <a:rPr lang="bg-BG" dirty="0"/>
              <a:t> : Capture of aquapurine (ACP) -2 water collection channels on the apical membrane, induction of ACP - 2 synthesis, release of f. of Willebrand and F.VІІІ, vasodilation</a:t>
            </a:r>
          </a:p>
          <a:p>
            <a:pPr>
              <a:lnSpc>
                <a:spcPct val="170000"/>
              </a:lnSpc>
              <a:buFont typeface="Wingdings" pitchFamily="2" charset="2"/>
              <a:buChar char="Ø"/>
            </a:pPr>
            <a:endParaRPr lang="bg-BG"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Clinical picture</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357298"/>
            <a:ext cx="8472518" cy="5500702"/>
          </a:xfrm>
        </p:spPr>
        <p:txBody>
          <a:bodyPr>
            <a:normAutofit fontScale="62500" lnSpcReduction="20000"/>
          </a:bodyPr>
          <a:lstStyle/>
          <a:p>
            <a:endParaRPr lang="en-US" dirty="0" smtClean="0"/>
          </a:p>
          <a:p>
            <a:pPr lvl="0">
              <a:lnSpc>
                <a:spcPct val="170000"/>
              </a:lnSpc>
              <a:buNone/>
            </a:pPr>
            <a:r>
              <a:rPr lang="en-US" dirty="0" smtClean="0"/>
              <a:t>	</a:t>
            </a:r>
            <a:r>
              <a:rPr lang="bg-BG" dirty="0" smtClean="0"/>
              <a:t>1</a:t>
            </a:r>
            <a:r>
              <a:rPr lang="bg-BG" dirty="0"/>
              <a:t>. </a:t>
            </a:r>
            <a:r>
              <a:rPr lang="bg-BG" dirty="0">
                <a:effectLst>
                  <a:outerShdw blurRad="38100" dist="38100" dir="2700000" algn="tl">
                    <a:srgbClr val="000000">
                      <a:alpha val="43137"/>
                    </a:srgbClr>
                  </a:outerShdw>
                </a:effectLst>
              </a:rPr>
              <a:t>Polyuria</a:t>
            </a:r>
            <a:r>
              <a:rPr lang="bg-BG" dirty="0"/>
              <a:t> - excretion of a large amount of urine between 4 and 20 liters / 24H. Urine is light, with low relative weight (from 1001 to 1005). Plasma osmolarity rises above 285 mosm / l and urine osmolarity falls below 200 mosm / l.</a:t>
            </a:r>
          </a:p>
          <a:p>
            <a:pPr lvl="0">
              <a:lnSpc>
                <a:spcPct val="170000"/>
              </a:lnSpc>
              <a:buNone/>
            </a:pPr>
            <a:r>
              <a:rPr lang="en-US" dirty="0" smtClean="0"/>
              <a:t>	</a:t>
            </a:r>
            <a:r>
              <a:rPr lang="bg-BG" dirty="0" smtClean="0"/>
              <a:t>2</a:t>
            </a:r>
            <a:r>
              <a:rPr lang="bg-BG" dirty="0"/>
              <a:t>. </a:t>
            </a:r>
            <a:r>
              <a:rPr lang="bg-BG" dirty="0">
                <a:effectLst>
                  <a:outerShdw blurRad="38100" dist="38100" dir="2700000" algn="tl">
                    <a:srgbClr val="000000">
                      <a:alpha val="43137"/>
                    </a:srgbClr>
                  </a:outerShdw>
                </a:effectLst>
              </a:rPr>
              <a:t>Polydipsia</a:t>
            </a:r>
            <a:r>
              <a:rPr lang="bg-BG" dirty="0"/>
              <a:t> - intake of large amounts of fluids due to strong thirst. This is a compensatory mechanism to prevent dehydration. If you do not drink a lot of fluids (loss of consciousness, trauma, anesthesia), severe dehydration, hypotension, hyperthermia, neurological manifestations and seizures occur.</a:t>
            </a:r>
          </a:p>
          <a:p>
            <a:pPr lvl="0">
              <a:lnSpc>
                <a:spcPct val="170000"/>
              </a:lnSpc>
              <a:buNone/>
            </a:pPr>
            <a:r>
              <a:rPr lang="en-US" dirty="0" smtClean="0"/>
              <a:t>	</a:t>
            </a:r>
            <a:r>
              <a:rPr lang="bg-BG" dirty="0" smtClean="0"/>
              <a:t>If </a:t>
            </a:r>
            <a:r>
              <a:rPr lang="bg-BG" dirty="0"/>
              <a:t>combined with hypopituitarism, polyuria is suppressed because renal blood flow is reduced.</a:t>
            </a:r>
          </a:p>
          <a:p>
            <a:endParaRPr lang="bg-B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Diagnosis</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214282" y="1000108"/>
            <a:ext cx="8929718" cy="5857892"/>
          </a:xfrm>
        </p:spPr>
        <p:txBody>
          <a:bodyPr>
            <a:normAutofit fontScale="62500" lnSpcReduction="20000"/>
          </a:bodyPr>
          <a:lstStyle/>
          <a:p>
            <a:endParaRPr lang="en-US" dirty="0" smtClean="0"/>
          </a:p>
          <a:p>
            <a:pPr lvl="0" algn="ctr">
              <a:lnSpc>
                <a:spcPct val="170000"/>
              </a:lnSpc>
              <a:buNone/>
            </a:pPr>
            <a:r>
              <a:rPr lang="bg-BG" dirty="0">
                <a:effectLst>
                  <a:outerShdw blurRad="38100" dist="38100" dir="2700000" algn="tl">
                    <a:srgbClr val="000000">
                      <a:alpha val="43137"/>
                    </a:srgbClr>
                  </a:outerShdw>
                </a:effectLst>
              </a:rPr>
              <a:t>Diagnostic criteria:</a:t>
            </a:r>
          </a:p>
          <a:p>
            <a:pPr lvl="0">
              <a:lnSpc>
                <a:spcPct val="170000"/>
              </a:lnSpc>
              <a:buFont typeface="Wingdings" pitchFamily="2" charset="2"/>
              <a:buChar char="Ø"/>
            </a:pPr>
            <a:r>
              <a:rPr lang="bg-BG" dirty="0"/>
              <a:t>Hypotonic polyuria - over 4 liters / 24 hours</a:t>
            </a:r>
          </a:p>
          <a:p>
            <a:pPr lvl="0">
              <a:lnSpc>
                <a:spcPct val="170000"/>
              </a:lnSpc>
              <a:buFont typeface="Wingdings" pitchFamily="2" charset="2"/>
              <a:buChar char="Ø"/>
            </a:pPr>
            <a:r>
              <a:rPr lang="bg-BG" dirty="0"/>
              <a:t>Urinary osmolarity below 200 mosm / l</a:t>
            </a:r>
          </a:p>
          <a:p>
            <a:pPr lvl="0">
              <a:lnSpc>
                <a:spcPct val="170000"/>
              </a:lnSpc>
              <a:buFont typeface="Wingdings" pitchFamily="2" charset="2"/>
              <a:buChar char="Ø"/>
            </a:pPr>
            <a:r>
              <a:rPr lang="bg-BG" dirty="0"/>
              <a:t>The relative weight of urine is below 1005</a:t>
            </a:r>
          </a:p>
          <a:p>
            <a:pPr lvl="0">
              <a:lnSpc>
                <a:spcPct val="170000"/>
              </a:lnSpc>
              <a:buFont typeface="Wingdings" pitchFamily="2" charset="2"/>
              <a:buChar char="Ø"/>
            </a:pPr>
            <a:r>
              <a:rPr lang="bg-BG" dirty="0"/>
              <a:t>Plasma osmolality above </a:t>
            </a:r>
            <a:r>
              <a:rPr lang="bg-BG" dirty="0" smtClean="0"/>
              <a:t>295</a:t>
            </a:r>
            <a:r>
              <a:rPr lang="en-US" dirty="0" smtClean="0"/>
              <a:t> </a:t>
            </a:r>
            <a:r>
              <a:rPr lang="bg-BG" dirty="0" smtClean="0"/>
              <a:t>mosm </a:t>
            </a:r>
            <a:r>
              <a:rPr lang="bg-BG" dirty="0"/>
              <a:t>/ l</a:t>
            </a:r>
          </a:p>
          <a:p>
            <a:pPr lvl="0">
              <a:lnSpc>
                <a:spcPct val="170000"/>
              </a:lnSpc>
              <a:buFont typeface="Wingdings" pitchFamily="2" charset="2"/>
              <a:buChar char="Ø"/>
            </a:pPr>
            <a:r>
              <a:rPr lang="bg-BG" dirty="0"/>
              <a:t>Positive clearance of free water</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In central insipid diabetes, low ADH is found</a:t>
            </a:r>
            <a:r>
              <a:rPr lang="bg-BG" dirty="0"/>
              <a:t>,</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In nephrogenic insipid diabetes</a:t>
            </a:r>
            <a:r>
              <a:rPr lang="bg-BG" dirty="0"/>
              <a:t>, urine is not concentrated after administration of physiological doses of vasopressin or an analogue (Adiuretin SD).</a:t>
            </a:r>
          </a:p>
          <a:p>
            <a:pPr lvl="0">
              <a:lnSpc>
                <a:spcPct val="170000"/>
              </a:lnSpc>
              <a:buFont typeface="Wingdings" pitchFamily="2" charset="2"/>
              <a:buChar char="Ø"/>
            </a:pPr>
            <a:r>
              <a:rPr lang="bg-BG" dirty="0"/>
              <a:t>Visualization: </a:t>
            </a:r>
            <a:r>
              <a:rPr lang="bg-BG" dirty="0" smtClean="0"/>
              <a:t>MRI</a:t>
            </a:r>
            <a:endParaRPr lang="bg-BG" dirty="0"/>
          </a:p>
          <a:p>
            <a:endParaRPr lang="bg-BG"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Differential diagnosis</a:t>
            </a:r>
            <a:r>
              <a:rPr lang="bg-BG" dirty="0"/>
              <a:t/>
            </a:r>
            <a:br>
              <a:rPr lang="bg-BG" dirty="0"/>
            </a:br>
            <a:endParaRPr lang="bg-BG" dirty="0"/>
          </a:p>
        </p:txBody>
      </p:sp>
      <p:sp>
        <p:nvSpPr>
          <p:cNvPr id="3" name="Контейнер за съдържание 2"/>
          <p:cNvSpPr>
            <a:spLocks noGrp="1"/>
          </p:cNvSpPr>
          <p:nvPr>
            <p:ph idx="1"/>
          </p:nvPr>
        </p:nvSpPr>
        <p:spPr>
          <a:xfrm>
            <a:off x="214282" y="1285860"/>
            <a:ext cx="8715436" cy="5572140"/>
          </a:xfrm>
        </p:spPr>
        <p:txBody>
          <a:bodyPr>
            <a:normAutofit fontScale="70000" lnSpcReduction="20000"/>
          </a:bodyPr>
          <a:lstStyle/>
          <a:p>
            <a:pPr lvl="0">
              <a:lnSpc>
                <a:spcPct val="170000"/>
              </a:lnSpc>
              <a:buNone/>
            </a:pPr>
            <a:r>
              <a:rPr lang="en-US" dirty="0" smtClean="0"/>
              <a:t>	</a:t>
            </a:r>
            <a:r>
              <a:rPr lang="bg-BG" dirty="0" smtClean="0"/>
              <a:t>1</a:t>
            </a:r>
            <a:r>
              <a:rPr lang="bg-BG" dirty="0"/>
              <a:t>. </a:t>
            </a:r>
            <a:r>
              <a:rPr lang="bg-BG" dirty="0">
                <a:effectLst>
                  <a:outerShdw blurRad="38100" dist="38100" dir="2700000" algn="tl">
                    <a:srgbClr val="000000">
                      <a:alpha val="43137"/>
                    </a:srgbClr>
                  </a:outerShdw>
                </a:effectLst>
              </a:rPr>
              <a:t>Diabetes mellitus </a:t>
            </a:r>
            <a:r>
              <a:rPr lang="bg-BG" dirty="0"/>
              <a:t>- urine has a high relative weight over 1025, due to glucosuria, blood sugar is elevated</a:t>
            </a:r>
          </a:p>
          <a:p>
            <a:pPr lvl="0">
              <a:lnSpc>
                <a:spcPct val="170000"/>
              </a:lnSpc>
              <a:buNone/>
            </a:pPr>
            <a:r>
              <a:rPr lang="en-US" dirty="0" smtClean="0"/>
              <a:t>	</a:t>
            </a:r>
            <a:r>
              <a:rPr lang="bg-BG" dirty="0" smtClean="0"/>
              <a:t>2</a:t>
            </a:r>
            <a:r>
              <a:rPr lang="bg-BG" dirty="0"/>
              <a:t>. Polyuric phase in </a:t>
            </a:r>
            <a:r>
              <a:rPr lang="bg-BG" dirty="0">
                <a:effectLst>
                  <a:outerShdw blurRad="38100" dist="38100" dir="2700000" algn="tl">
                    <a:srgbClr val="000000">
                      <a:alpha val="43137"/>
                    </a:srgbClr>
                  </a:outerShdw>
                </a:effectLst>
              </a:rPr>
              <a:t>chronic renal failure </a:t>
            </a:r>
            <a:r>
              <a:rPr lang="bg-BG" dirty="0"/>
              <a:t>- residual nitrogen bodies are increased, creatinine clearance is reduced, there is anemia.</a:t>
            </a:r>
          </a:p>
          <a:p>
            <a:pPr lvl="0">
              <a:lnSpc>
                <a:spcPct val="170000"/>
              </a:lnSpc>
              <a:buNone/>
            </a:pPr>
            <a:r>
              <a:rPr lang="en-US" dirty="0" smtClean="0"/>
              <a:t>	</a:t>
            </a:r>
            <a:r>
              <a:rPr lang="bg-BG" dirty="0" smtClean="0"/>
              <a:t>3</a:t>
            </a:r>
            <a:r>
              <a:rPr lang="bg-BG" dirty="0"/>
              <a:t>. </a:t>
            </a:r>
            <a:r>
              <a:rPr lang="bg-BG" dirty="0">
                <a:effectLst>
                  <a:outerShdw blurRad="38100" dist="38100" dir="2700000" algn="tl">
                    <a:srgbClr val="000000">
                      <a:alpha val="43137"/>
                    </a:srgbClr>
                  </a:outerShdw>
                </a:effectLst>
              </a:rPr>
              <a:t>Hyperparathyroidism </a:t>
            </a:r>
            <a:r>
              <a:rPr lang="bg-BG" dirty="0"/>
              <a:t>- there is hypercalcemia, the relative weight of urine is over 1010.</a:t>
            </a:r>
          </a:p>
          <a:p>
            <a:pPr lvl="0">
              <a:lnSpc>
                <a:spcPct val="170000"/>
              </a:lnSpc>
              <a:buNone/>
            </a:pPr>
            <a:r>
              <a:rPr lang="en-US" dirty="0" smtClean="0"/>
              <a:t>	</a:t>
            </a:r>
            <a:r>
              <a:rPr lang="bg-BG" dirty="0" smtClean="0"/>
              <a:t>4</a:t>
            </a:r>
            <a:r>
              <a:rPr lang="bg-BG" dirty="0"/>
              <a:t>. </a:t>
            </a:r>
            <a:r>
              <a:rPr lang="bg-BG" dirty="0">
                <a:effectLst>
                  <a:outerShdw blurRad="38100" dist="38100" dir="2700000" algn="tl">
                    <a:srgbClr val="000000">
                      <a:alpha val="43137"/>
                    </a:srgbClr>
                  </a:outerShdw>
                </a:effectLst>
              </a:rPr>
              <a:t>Primary polydipsia </a:t>
            </a:r>
            <a:r>
              <a:rPr lang="bg-BG" dirty="0"/>
              <a:t>- occurs with polyuria and polydipsia, as a result of increased water intake. There are two forms: dipsogenic form (there is a disorder in the center of thirst) and psychogenic form (due to mental illness)</a:t>
            </a:r>
          </a:p>
          <a:p>
            <a:endParaRPr lang="en-US" dirty="0" smtClean="0"/>
          </a:p>
          <a:p>
            <a:endParaRPr lang="bg-B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Differential diagnosis</a:t>
            </a:r>
            <a:r>
              <a:rPr lang="bg-BG" dirty="0"/>
              <a:t/>
            </a:r>
            <a:br>
              <a:rPr lang="bg-BG" dirty="0"/>
            </a:br>
            <a:endParaRPr lang="bg-BG" dirty="0"/>
          </a:p>
        </p:txBody>
      </p:sp>
      <p:sp>
        <p:nvSpPr>
          <p:cNvPr id="3" name="Контейнер за съдържание 2"/>
          <p:cNvSpPr>
            <a:spLocks noGrp="1"/>
          </p:cNvSpPr>
          <p:nvPr>
            <p:ph idx="1"/>
          </p:nvPr>
        </p:nvSpPr>
        <p:spPr>
          <a:xfrm>
            <a:off x="457200" y="1600200"/>
            <a:ext cx="8401080" cy="5043510"/>
          </a:xfrm>
        </p:spPr>
        <p:txBody>
          <a:bodyPr>
            <a:normAutofit fontScale="85000" lnSpcReduction="10000"/>
          </a:bodyPr>
          <a:lstStyle/>
          <a:p>
            <a:pPr lvl="0">
              <a:lnSpc>
                <a:spcPct val="150000"/>
              </a:lnSpc>
              <a:buFont typeface="Wingdings" pitchFamily="2" charset="2"/>
              <a:buChar char="Ø"/>
            </a:pPr>
            <a:r>
              <a:rPr lang="bg-BG" dirty="0"/>
              <a:t>To differentiate between central and peripheral diabetes insipidus and psychogenic polydipsia, the </a:t>
            </a:r>
            <a:r>
              <a:rPr lang="bg-BG" dirty="0">
                <a:effectLst>
                  <a:outerShdw blurRad="38100" dist="38100" dir="2700000" algn="tl">
                    <a:srgbClr val="000000">
                      <a:alpha val="43137"/>
                    </a:srgbClr>
                  </a:outerShdw>
                </a:effectLst>
              </a:rPr>
              <a:t>thirst test </a:t>
            </a:r>
            <a:r>
              <a:rPr lang="bg-BG" dirty="0"/>
              <a:t>is used, at the end of which a synthetic vasopressin analogue is used.</a:t>
            </a:r>
          </a:p>
          <a:p>
            <a:pPr lvl="0">
              <a:lnSpc>
                <a:spcPct val="150000"/>
              </a:lnSpc>
              <a:buFont typeface="Wingdings" pitchFamily="2" charset="2"/>
              <a:buChar char="Ø"/>
            </a:pPr>
            <a:r>
              <a:rPr lang="en-US" dirty="0" smtClean="0">
                <a:effectLst>
                  <a:outerShdw blurRad="38100" dist="38100" dir="2700000" algn="tl">
                    <a:srgbClr val="000000">
                      <a:alpha val="43137"/>
                    </a:srgbClr>
                  </a:outerShdw>
                </a:effectLst>
              </a:rPr>
              <a:t>T</a:t>
            </a:r>
            <a:r>
              <a:rPr lang="bg-BG" dirty="0" smtClean="0">
                <a:effectLst>
                  <a:outerShdw blurRad="38100" dist="38100" dir="2700000" algn="tl">
                    <a:srgbClr val="000000">
                      <a:alpha val="43137"/>
                    </a:srgbClr>
                  </a:outerShdw>
                </a:effectLst>
              </a:rPr>
              <a:t>he thirst test</a:t>
            </a:r>
            <a:r>
              <a:rPr lang="bg-BG" dirty="0" smtClean="0"/>
              <a:t> </a:t>
            </a:r>
            <a:r>
              <a:rPr lang="bg-BG" dirty="0"/>
              <a:t>tests the ability of the hypothalamus to produce vasopressin in response to dehydration and the ability of the renal tubules to concentrate urine after exogenous vasopressin (desmopressin).</a:t>
            </a:r>
          </a:p>
          <a:p>
            <a:endParaRPr lang="en-US" dirty="0" smtClean="0"/>
          </a:p>
          <a:p>
            <a:endParaRPr lang="bg-B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b="1" dirty="0" smtClean="0"/>
              <a:t>Differential diagnosis</a:t>
            </a:r>
            <a:endParaRPr lang="bg-BG" dirty="0"/>
          </a:p>
        </p:txBody>
      </p:sp>
      <p:sp>
        <p:nvSpPr>
          <p:cNvPr id="3" name="Контейнер за съдържание 2"/>
          <p:cNvSpPr>
            <a:spLocks noGrp="1"/>
          </p:cNvSpPr>
          <p:nvPr>
            <p:ph idx="1"/>
          </p:nvPr>
        </p:nvSpPr>
        <p:spPr>
          <a:xfrm>
            <a:off x="457200" y="1357298"/>
            <a:ext cx="8472518" cy="5214974"/>
          </a:xfrm>
        </p:spPr>
        <p:txBody>
          <a:bodyPr>
            <a:normAutofit fontScale="85000" lnSpcReduction="10000"/>
          </a:bodyPr>
          <a:lstStyle/>
          <a:p>
            <a:endParaRPr lang="en-US" dirty="0" smtClean="0"/>
          </a:p>
          <a:p>
            <a:pPr lvl="0">
              <a:lnSpc>
                <a:spcPct val="160000"/>
              </a:lnSpc>
              <a:buFont typeface="Wingdings" pitchFamily="2" charset="2"/>
              <a:buChar char="Ø"/>
            </a:pPr>
            <a:r>
              <a:rPr lang="bg-BG" dirty="0">
                <a:effectLst>
                  <a:outerShdw blurRad="38100" dist="38100" dir="2700000" algn="tl">
                    <a:srgbClr val="000000">
                      <a:alpha val="43137"/>
                    </a:srgbClr>
                  </a:outerShdw>
                </a:effectLst>
              </a:rPr>
              <a:t>The thirst test </a:t>
            </a:r>
            <a:r>
              <a:rPr lang="bg-BG" dirty="0"/>
              <a:t>is a way to distinguish ID from other causes of excessive polyuria.</a:t>
            </a:r>
          </a:p>
          <a:p>
            <a:pPr lvl="0">
              <a:lnSpc>
                <a:spcPct val="160000"/>
              </a:lnSpc>
              <a:buFont typeface="Wingdings" pitchFamily="2" charset="2"/>
              <a:buChar char="Ø"/>
            </a:pPr>
            <a:r>
              <a:rPr lang="bg-BG" dirty="0"/>
              <a:t>If there are no changes in the amount of water excreted, the use of desmopressin allows an answer to the question of whether the ID is due to:</a:t>
            </a:r>
          </a:p>
          <a:p>
            <a:pPr lvl="0">
              <a:lnSpc>
                <a:spcPct val="160000"/>
              </a:lnSpc>
              <a:buFont typeface="Wingdings" pitchFamily="2" charset="2"/>
              <a:buChar char="Ø"/>
            </a:pPr>
            <a:r>
              <a:rPr lang="bg-BG" dirty="0"/>
              <a:t>defect in ADH production or</a:t>
            </a:r>
          </a:p>
          <a:p>
            <a:pPr lvl="0">
              <a:lnSpc>
                <a:spcPct val="160000"/>
              </a:lnSpc>
              <a:buFont typeface="Wingdings" pitchFamily="2" charset="2"/>
              <a:buChar char="Ø"/>
            </a:pPr>
            <a:r>
              <a:rPr lang="bg-BG" dirty="0"/>
              <a:t>defect in the renal response to ADH:</a:t>
            </a:r>
          </a:p>
          <a:p>
            <a:endParaRPr lang="bg-B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effectLst>
                  <a:outerShdw blurRad="38100" dist="38100" dir="2700000" algn="tl">
                    <a:srgbClr val="000000">
                      <a:alpha val="43137"/>
                    </a:srgbClr>
                  </a:outerShdw>
                </a:effectLst>
              </a:rPr>
              <a:t>Specificity of hormonal action</a:t>
            </a:r>
            <a:r>
              <a:rPr lang="bg-BG" dirty="0">
                <a:effectLst>
                  <a:outerShdw blurRad="38100" dist="38100" dir="2700000" algn="tl">
                    <a:srgbClr val="000000">
                      <a:alpha val="43137"/>
                    </a:srgbClr>
                  </a:outerShdw>
                </a:effectLst>
              </a:rPr>
              <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214422"/>
            <a:ext cx="8229600" cy="5643578"/>
          </a:xfrm>
        </p:spPr>
        <p:txBody>
          <a:bodyPr>
            <a:normAutofit fontScale="70000" lnSpcReduction="20000"/>
          </a:bodyPr>
          <a:lstStyle/>
          <a:p>
            <a:endParaRPr lang="en-US" dirty="0" smtClean="0"/>
          </a:p>
          <a:p>
            <a:pPr lvl="0">
              <a:lnSpc>
                <a:spcPct val="170000"/>
              </a:lnSpc>
              <a:buFont typeface="Wingdings" pitchFamily="2" charset="2"/>
              <a:buChar char="Ø"/>
            </a:pPr>
            <a:r>
              <a:rPr lang="bg-BG" dirty="0">
                <a:latin typeface="Arial" pitchFamily="34" charset="0"/>
                <a:cs typeface="Arial" pitchFamily="34" charset="0"/>
              </a:rPr>
              <a:t>Each hormone has a specific activity and affinity. </a:t>
            </a:r>
            <a:endParaRPr lang="en-US" dirty="0" smtClean="0">
              <a:latin typeface="Arial" pitchFamily="34" charset="0"/>
              <a:cs typeface="Arial" pitchFamily="34" charset="0"/>
            </a:endParaRPr>
          </a:p>
          <a:p>
            <a:pPr lvl="0">
              <a:lnSpc>
                <a:spcPct val="170000"/>
              </a:lnSpc>
              <a:buFont typeface="Wingdings" pitchFamily="2" charset="2"/>
              <a:buChar char="Ø"/>
            </a:pPr>
            <a:r>
              <a:rPr lang="bg-BG" dirty="0" smtClean="0">
                <a:latin typeface="Arial" pitchFamily="34" charset="0"/>
                <a:cs typeface="Arial" pitchFamily="34" charset="0"/>
              </a:rPr>
              <a:t>It </a:t>
            </a:r>
            <a:r>
              <a:rPr lang="bg-BG" dirty="0">
                <a:latin typeface="Arial" pitchFamily="34" charset="0"/>
                <a:cs typeface="Arial" pitchFamily="34" charset="0"/>
              </a:rPr>
              <a:t>binds to the </a:t>
            </a:r>
            <a:r>
              <a:rPr lang="en-US" dirty="0" smtClean="0">
                <a:latin typeface="Arial" pitchFamily="34" charset="0"/>
                <a:cs typeface="Arial" pitchFamily="34" charset="0"/>
              </a:rPr>
              <a:t>receptors on  </a:t>
            </a:r>
            <a:r>
              <a:rPr lang="bg-BG" dirty="0" smtClean="0">
                <a:latin typeface="Arial" pitchFamily="34" charset="0"/>
                <a:cs typeface="Arial" pitchFamily="34" charset="0"/>
              </a:rPr>
              <a:t>hormone-sensitive </a:t>
            </a:r>
            <a:r>
              <a:rPr lang="bg-BG" dirty="0">
                <a:latin typeface="Arial" pitchFamily="34" charset="0"/>
                <a:cs typeface="Arial" pitchFamily="34" charset="0"/>
              </a:rPr>
              <a:t>cells of the target </a:t>
            </a:r>
            <a:r>
              <a:rPr lang="bg-BG" dirty="0" smtClean="0">
                <a:latin typeface="Arial" pitchFamily="34" charset="0"/>
                <a:cs typeface="Arial" pitchFamily="34" charset="0"/>
              </a:rPr>
              <a:t>organs.</a:t>
            </a:r>
            <a:r>
              <a:rPr lang="bg-BG" dirty="0">
                <a:latin typeface="Arial" pitchFamily="34" charset="0"/>
                <a:cs typeface="Arial" pitchFamily="34" charset="0"/>
              </a:rPr>
              <a:t> They are located </a:t>
            </a:r>
            <a:r>
              <a:rPr lang="bg-BG" dirty="0" smtClean="0">
                <a:latin typeface="Arial" pitchFamily="34" charset="0"/>
                <a:cs typeface="Arial" pitchFamily="34" charset="0"/>
              </a:rPr>
              <a:t>of the cell membrane</a:t>
            </a:r>
            <a:r>
              <a:rPr lang="en-US" dirty="0" smtClean="0">
                <a:latin typeface="Arial" pitchFamily="34" charset="0"/>
                <a:cs typeface="Arial" pitchFamily="34" charset="0"/>
              </a:rPr>
              <a:t>,</a:t>
            </a:r>
            <a:r>
              <a:rPr lang="bg-BG" dirty="0" smtClean="0">
                <a:latin typeface="Arial" pitchFamily="34" charset="0"/>
                <a:cs typeface="Arial" pitchFamily="34" charset="0"/>
              </a:rPr>
              <a:t> in the cell cytosol </a:t>
            </a:r>
            <a:r>
              <a:rPr lang="en-US" dirty="0" smtClean="0">
                <a:latin typeface="Arial" pitchFamily="34" charset="0"/>
                <a:cs typeface="Arial" pitchFamily="34" charset="0"/>
              </a:rPr>
              <a:t>and </a:t>
            </a:r>
            <a:r>
              <a:rPr lang="bg-BG" dirty="0" smtClean="0">
                <a:latin typeface="Arial" pitchFamily="34" charset="0"/>
                <a:cs typeface="Arial" pitchFamily="34" charset="0"/>
              </a:rPr>
              <a:t>in </a:t>
            </a:r>
            <a:r>
              <a:rPr lang="bg-BG" dirty="0">
                <a:latin typeface="Arial" pitchFamily="34" charset="0"/>
                <a:cs typeface="Arial" pitchFamily="34" charset="0"/>
              </a:rPr>
              <a:t>the </a:t>
            </a:r>
            <a:r>
              <a:rPr lang="bg-BG" dirty="0" smtClean="0">
                <a:latin typeface="Arial" pitchFamily="34" charset="0"/>
                <a:cs typeface="Arial" pitchFamily="34" charset="0"/>
              </a:rPr>
              <a:t>nucleus.</a:t>
            </a:r>
            <a:endParaRPr lang="bg-BG" dirty="0">
              <a:latin typeface="Arial" pitchFamily="34" charset="0"/>
              <a:cs typeface="Arial" pitchFamily="34" charset="0"/>
            </a:endParaRPr>
          </a:p>
          <a:p>
            <a:pPr lvl="0">
              <a:lnSpc>
                <a:spcPct val="170000"/>
              </a:lnSpc>
              <a:buFont typeface="Wingdings" pitchFamily="2" charset="2"/>
              <a:buChar char="Ø"/>
            </a:pPr>
            <a:r>
              <a:rPr lang="bg-BG" dirty="0">
                <a:latin typeface="Arial" pitchFamily="34" charset="0"/>
                <a:cs typeface="Arial" pitchFamily="34" charset="0"/>
              </a:rPr>
              <a:t>The hormone-receptor complex activates </a:t>
            </a:r>
            <a:r>
              <a:rPr lang="en-US" dirty="0" smtClean="0">
                <a:latin typeface="Arial" pitchFamily="34" charset="0"/>
                <a:cs typeface="Arial" pitchFamily="34" charset="0"/>
              </a:rPr>
              <a:t>the first and </a:t>
            </a:r>
            <a:r>
              <a:rPr lang="bg-BG" dirty="0" smtClean="0">
                <a:latin typeface="Arial" pitchFamily="34" charset="0"/>
                <a:cs typeface="Arial" pitchFamily="34" charset="0"/>
              </a:rPr>
              <a:t>the </a:t>
            </a:r>
            <a:r>
              <a:rPr lang="bg-BG" dirty="0">
                <a:latin typeface="Arial" pitchFamily="34" charset="0"/>
                <a:cs typeface="Arial" pitchFamily="34" charset="0"/>
              </a:rPr>
              <a:t>second mediators, which act as intracellular </a:t>
            </a:r>
            <a:r>
              <a:rPr lang="en-US" dirty="0" smtClean="0">
                <a:latin typeface="Arial" pitchFamily="34" charset="0"/>
                <a:cs typeface="Arial" pitchFamily="34" charset="0"/>
              </a:rPr>
              <a:t>messengers </a:t>
            </a:r>
            <a:r>
              <a:rPr lang="bg-BG" dirty="0" smtClean="0">
                <a:latin typeface="Arial" pitchFamily="34" charset="0"/>
                <a:cs typeface="Arial" pitchFamily="34" charset="0"/>
              </a:rPr>
              <a:t>of </a:t>
            </a:r>
            <a:r>
              <a:rPr lang="bg-BG" dirty="0">
                <a:latin typeface="Arial" pitchFamily="34" charset="0"/>
                <a:cs typeface="Arial" pitchFamily="34" charset="0"/>
              </a:rPr>
              <a:t>information and affect the permeability of cell membranes, hormone synthesis, the activity of various cellular enzymes and others.</a:t>
            </a:r>
          </a:p>
          <a:p>
            <a:pPr>
              <a:buNone/>
            </a:pPr>
            <a:endParaRPr lang="bg-B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Treatment</a:t>
            </a:r>
            <a:r>
              <a:rPr lang="bg-BG" dirty="0"/>
              <a:t/>
            </a:r>
            <a:br>
              <a:rPr lang="bg-BG" dirty="0"/>
            </a:br>
            <a:endParaRPr lang="bg-BG" dirty="0"/>
          </a:p>
        </p:txBody>
      </p:sp>
      <p:sp>
        <p:nvSpPr>
          <p:cNvPr id="3" name="Контейнер за съдържание 2"/>
          <p:cNvSpPr>
            <a:spLocks noGrp="1"/>
          </p:cNvSpPr>
          <p:nvPr>
            <p:ph idx="1"/>
          </p:nvPr>
        </p:nvSpPr>
        <p:spPr>
          <a:xfrm>
            <a:off x="457200" y="1428736"/>
            <a:ext cx="8472518" cy="5214974"/>
          </a:xfrm>
        </p:spPr>
        <p:txBody>
          <a:bodyPr>
            <a:normAutofit fontScale="85000" lnSpcReduction="10000"/>
          </a:bodyPr>
          <a:lstStyle/>
          <a:p>
            <a:pPr lvl="0">
              <a:lnSpc>
                <a:spcPct val="160000"/>
              </a:lnSpc>
              <a:buFont typeface="Wingdings" pitchFamily="2" charset="2"/>
              <a:buChar char="Ø"/>
            </a:pPr>
            <a:r>
              <a:rPr lang="bg-BG" dirty="0"/>
              <a:t>Application of the </a:t>
            </a:r>
            <a:r>
              <a:rPr lang="bg-BG" dirty="0">
                <a:effectLst>
                  <a:outerShdw blurRad="38100" dist="38100" dir="2700000" algn="tl">
                    <a:srgbClr val="000000">
                      <a:alpha val="43137"/>
                    </a:srgbClr>
                  </a:outerShdw>
                </a:effectLst>
              </a:rPr>
              <a:t>synthetic analogue of vasopressin </a:t>
            </a:r>
            <a:r>
              <a:rPr lang="bg-BG" dirty="0"/>
              <a:t>- </a:t>
            </a:r>
            <a:r>
              <a:rPr lang="bg-BG" dirty="0">
                <a:effectLst>
                  <a:outerShdw blurRad="38100" dist="38100" dir="2700000" algn="tl">
                    <a:srgbClr val="000000">
                      <a:alpha val="43137"/>
                    </a:srgbClr>
                  </a:outerShdw>
                </a:effectLst>
              </a:rPr>
              <a:t>Desmopressin</a:t>
            </a:r>
            <a:r>
              <a:rPr lang="bg-BG" dirty="0"/>
              <a:t>, in the form of:</a:t>
            </a:r>
          </a:p>
          <a:p>
            <a:pPr lvl="0">
              <a:lnSpc>
                <a:spcPct val="160000"/>
              </a:lnSpc>
              <a:buFont typeface="Wingdings" pitchFamily="2" charset="2"/>
              <a:buChar char="Ø"/>
            </a:pPr>
            <a:r>
              <a:rPr lang="bg-BG" dirty="0">
                <a:effectLst>
                  <a:outerShdw blurRad="38100" dist="38100" dir="2700000" algn="tl">
                    <a:srgbClr val="000000">
                      <a:alpha val="43137"/>
                    </a:srgbClr>
                  </a:outerShdw>
                </a:effectLst>
              </a:rPr>
              <a:t>Nasal spray </a:t>
            </a:r>
            <a:r>
              <a:rPr lang="bg-BG" dirty="0"/>
              <a:t>5-40 mcg. days</a:t>
            </a:r>
          </a:p>
          <a:p>
            <a:pPr lvl="0">
              <a:lnSpc>
                <a:spcPct val="160000"/>
              </a:lnSpc>
              <a:buFont typeface="Wingdings" pitchFamily="2" charset="2"/>
              <a:buChar char="Ø"/>
            </a:pPr>
            <a:r>
              <a:rPr lang="bg-BG" dirty="0">
                <a:effectLst>
                  <a:outerShdw blurRad="38100" dist="38100" dir="2700000" algn="tl">
                    <a:srgbClr val="000000">
                      <a:alpha val="43137"/>
                    </a:srgbClr>
                  </a:outerShdw>
                </a:effectLst>
              </a:rPr>
              <a:t>Tablets</a:t>
            </a:r>
            <a:r>
              <a:rPr lang="bg-BG" dirty="0"/>
              <a:t>: 0.2-1.2 mg. days</a:t>
            </a:r>
          </a:p>
          <a:p>
            <a:pPr lvl="0">
              <a:lnSpc>
                <a:spcPct val="160000"/>
              </a:lnSpc>
              <a:buFont typeface="Wingdings" pitchFamily="2" charset="2"/>
              <a:buChar char="Ø"/>
            </a:pPr>
            <a:r>
              <a:rPr lang="bg-BG" dirty="0"/>
              <a:t>Ampoules for parenteral administration: 2-4 mcg.dn</a:t>
            </a:r>
          </a:p>
          <a:p>
            <a:pPr lvl="0">
              <a:lnSpc>
                <a:spcPct val="160000"/>
              </a:lnSpc>
              <a:buFont typeface="Wingdings" pitchFamily="2" charset="2"/>
              <a:buChar char="Ø"/>
            </a:pPr>
            <a:r>
              <a:rPr lang="bg-BG" dirty="0">
                <a:effectLst>
                  <a:outerShdw blurRad="38100" dist="38100" dir="2700000" algn="tl">
                    <a:srgbClr val="000000">
                      <a:alpha val="43137"/>
                    </a:srgbClr>
                  </a:outerShdw>
                </a:effectLst>
              </a:rPr>
              <a:t>In nephrogenic ID: Hydrochlorothiazide</a:t>
            </a:r>
          </a:p>
          <a:p>
            <a:pPr lvl="0">
              <a:lnSpc>
                <a:spcPct val="160000"/>
              </a:lnSpc>
              <a:buFont typeface="Wingdings" pitchFamily="2" charset="2"/>
              <a:buChar char="Ø"/>
            </a:pPr>
            <a:r>
              <a:rPr lang="bg-BG" dirty="0">
                <a:effectLst>
                  <a:outerShdw blurRad="38100" dist="38100" dir="2700000" algn="tl">
                    <a:srgbClr val="000000">
                      <a:alpha val="43137"/>
                    </a:srgbClr>
                  </a:outerShdw>
                </a:effectLst>
              </a:rPr>
              <a:t>In psychogenic ID: Carbamazepine 3 times 200 mcg. days</a:t>
            </a:r>
          </a:p>
          <a:p>
            <a:endParaRPr lang="en-US" dirty="0" smtClean="0"/>
          </a:p>
          <a:p>
            <a:endParaRPr lang="bg-BG"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pPr lvl="0"/>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bg-BG" b="1" dirty="0" smtClean="0"/>
              <a:t>ІІ. Hyperfunction of the pituitary gland</a:t>
            </a:r>
            <a:r>
              <a:rPr lang="bg-BG" dirty="0" smtClean="0"/>
              <a:t/>
            </a:r>
            <a:br>
              <a:rPr lang="bg-BG" dirty="0" smtClean="0"/>
            </a:br>
            <a:r>
              <a:rPr lang="en-US" dirty="0" smtClean="0"/>
              <a:t/>
            </a:r>
            <a:br>
              <a:rPr lang="en-US" dirty="0" smtClean="0"/>
            </a:br>
            <a:r>
              <a:rPr lang="bg-BG" dirty="0" smtClean="0"/>
              <a:t/>
            </a:r>
            <a:br>
              <a:rPr lang="bg-BG" dirty="0" smtClean="0"/>
            </a:br>
            <a:endParaRPr lang="bg-BG" dirty="0"/>
          </a:p>
        </p:txBody>
      </p:sp>
      <p:sp>
        <p:nvSpPr>
          <p:cNvPr id="3" name="Контейнер за съдържание 2"/>
          <p:cNvSpPr>
            <a:spLocks noGrp="1"/>
          </p:cNvSpPr>
          <p:nvPr>
            <p:ph idx="1"/>
          </p:nvPr>
        </p:nvSpPr>
        <p:spPr>
          <a:xfrm>
            <a:off x="457200" y="2500306"/>
            <a:ext cx="8229600" cy="3625857"/>
          </a:xfrm>
        </p:spPr>
        <p:txBody>
          <a:bodyPr/>
          <a:lstStyle/>
          <a:p>
            <a:endParaRPr lang="en-US" dirty="0" smtClean="0"/>
          </a:p>
          <a:p>
            <a:endParaRPr lang="bg-BG"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Pituitary adenomas</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214282" y="1285860"/>
            <a:ext cx="8715436" cy="5286412"/>
          </a:xfrm>
        </p:spPr>
        <p:txBody>
          <a:bodyPr>
            <a:normAutofit fontScale="55000" lnSpcReduction="20000"/>
          </a:bodyPr>
          <a:lstStyle/>
          <a:p>
            <a:endParaRPr lang="en-US" dirty="0" smtClean="0"/>
          </a:p>
          <a:p>
            <a:pPr lvl="0">
              <a:lnSpc>
                <a:spcPct val="170000"/>
              </a:lnSpc>
              <a:buFont typeface="Wingdings" pitchFamily="2" charset="2"/>
              <a:buChar char="Ø"/>
            </a:pPr>
            <a:r>
              <a:rPr lang="bg-BG" dirty="0"/>
              <a:t>Pituitary </a:t>
            </a:r>
            <a:r>
              <a:rPr lang="bg-BG" b="1" dirty="0"/>
              <a:t>function</a:t>
            </a:r>
            <a:r>
              <a:rPr lang="bg-BG" dirty="0"/>
              <a:t> is controlled by hypothalamic releasing hormones. Therefore, with increased production of releasing hormones from the hypothalamus, an adenoma may form, secreting the corresponding hormone.</a:t>
            </a:r>
          </a:p>
          <a:p>
            <a:pPr lvl="0">
              <a:lnSpc>
                <a:spcPct val="170000"/>
              </a:lnSpc>
              <a:buFont typeface="Wingdings" pitchFamily="2" charset="2"/>
              <a:buChar char="Ø"/>
            </a:pPr>
            <a:r>
              <a:rPr lang="bg-BG" b="1" dirty="0"/>
              <a:t>Mutations in the genes</a:t>
            </a:r>
            <a:r>
              <a:rPr lang="bg-BG" dirty="0"/>
              <a:t> responsible for the proliferation of tropic hormone-producing cells in the </a:t>
            </a:r>
            <a:r>
              <a:rPr lang="bg-BG" dirty="0" smtClean="0"/>
              <a:t>adenohypophysis</a:t>
            </a:r>
            <a:r>
              <a:rPr lang="en-US" dirty="0" smtClean="0"/>
              <a:t> (MEN-1)</a:t>
            </a:r>
            <a:r>
              <a:rPr lang="bg-BG" dirty="0" smtClean="0"/>
              <a:t>.</a:t>
            </a:r>
            <a:endParaRPr lang="bg-BG" dirty="0"/>
          </a:p>
          <a:p>
            <a:pPr lvl="0">
              <a:lnSpc>
                <a:spcPct val="170000"/>
              </a:lnSpc>
              <a:buFont typeface="Wingdings" pitchFamily="2" charset="2"/>
              <a:buChar char="Ø"/>
            </a:pPr>
            <a:r>
              <a:rPr lang="bg-BG" b="1" dirty="0"/>
              <a:t>Overexpression of receptors</a:t>
            </a:r>
            <a:r>
              <a:rPr lang="bg-BG" dirty="0"/>
              <a:t> that stimulate hormone production - for example, in prolactinomas there is evidence of gene </a:t>
            </a:r>
            <a:r>
              <a:rPr lang="bg-BG" b="1" dirty="0"/>
              <a:t>overexpression of receptors</a:t>
            </a:r>
            <a:r>
              <a:rPr lang="bg-BG" dirty="0"/>
              <a:t> for TRH and PRL, in ACTH-secreting adenomas there is evidence of overexpression of CRH receptors.</a:t>
            </a:r>
          </a:p>
          <a:p>
            <a:pPr lvl="0">
              <a:lnSpc>
                <a:spcPct val="170000"/>
              </a:lnSpc>
              <a:buFont typeface="Wingdings" pitchFamily="2" charset="2"/>
              <a:buChar char="Ø"/>
            </a:pPr>
            <a:r>
              <a:rPr lang="bg-BG" b="1" dirty="0"/>
              <a:t>Harvey Cushing's theory</a:t>
            </a:r>
            <a:endParaRPr lang="bg-BG" dirty="0"/>
          </a:p>
          <a:p>
            <a:pPr lvl="0">
              <a:lnSpc>
                <a:spcPct val="170000"/>
              </a:lnSpc>
              <a:buFont typeface="Wingdings" pitchFamily="2" charset="2"/>
              <a:buChar char="Ø"/>
            </a:pPr>
            <a:r>
              <a:rPr lang="bg-BG" b="1" dirty="0"/>
              <a:t>Hypothalamic hypersecretion causing pituitary glandular hypertrophy</a:t>
            </a:r>
            <a:endParaRPr lang="bg-BG" dirty="0"/>
          </a:p>
          <a:p>
            <a:endParaRPr lang="bg-BG"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Pathogenesis of pituitary tumors</a:t>
            </a:r>
            <a:r>
              <a:rPr lang="bg-BG" dirty="0"/>
              <a:t/>
            </a:r>
            <a:br>
              <a:rPr lang="bg-BG" dirty="0"/>
            </a:br>
            <a:endParaRPr lang="bg-BG" dirty="0"/>
          </a:p>
        </p:txBody>
      </p:sp>
      <p:sp>
        <p:nvSpPr>
          <p:cNvPr id="3" name="Контейнер за съдържание 2"/>
          <p:cNvSpPr>
            <a:spLocks noGrp="1"/>
          </p:cNvSpPr>
          <p:nvPr>
            <p:ph idx="1"/>
          </p:nvPr>
        </p:nvSpPr>
        <p:spPr>
          <a:xfrm>
            <a:off x="214282" y="1071546"/>
            <a:ext cx="8715436" cy="5572164"/>
          </a:xfrm>
        </p:spPr>
        <p:txBody>
          <a:bodyPr>
            <a:normAutofit fontScale="25000" lnSpcReduction="20000"/>
          </a:bodyPr>
          <a:lstStyle/>
          <a:p>
            <a:endParaRPr lang="en-US" dirty="0" smtClean="0"/>
          </a:p>
          <a:p>
            <a:pPr lvl="0">
              <a:lnSpc>
                <a:spcPct val="170000"/>
              </a:lnSpc>
              <a:buFont typeface="Wingdings" pitchFamily="2" charset="2"/>
              <a:buChar char="Ø"/>
            </a:pPr>
            <a:r>
              <a:rPr lang="bg-BG" sz="7200" dirty="0"/>
              <a:t>Pituitary tumors represent on average 10% of all intracranial neoplasms.</a:t>
            </a:r>
          </a:p>
          <a:p>
            <a:pPr lvl="0">
              <a:lnSpc>
                <a:spcPct val="170000"/>
              </a:lnSpc>
              <a:buFont typeface="Wingdings" pitchFamily="2" charset="2"/>
              <a:buChar char="Ø"/>
            </a:pPr>
            <a:r>
              <a:rPr lang="bg-BG" sz="7200" dirty="0"/>
              <a:t>Those adenomas that secrete hormones autonomously. Prolactinomas are the most common.</a:t>
            </a:r>
          </a:p>
          <a:p>
            <a:pPr lvl="0">
              <a:lnSpc>
                <a:spcPct val="170000"/>
              </a:lnSpc>
              <a:buFont typeface="Wingdings" pitchFamily="2" charset="2"/>
              <a:buChar char="Ø"/>
            </a:pPr>
            <a:r>
              <a:rPr lang="bg-BG" sz="7200" dirty="0"/>
              <a:t>According to their size they are divided into:</a:t>
            </a:r>
          </a:p>
          <a:p>
            <a:pPr lvl="0">
              <a:lnSpc>
                <a:spcPct val="170000"/>
              </a:lnSpc>
              <a:buFont typeface="Wingdings" pitchFamily="2" charset="2"/>
              <a:buChar char="Ø"/>
            </a:pPr>
            <a:r>
              <a:rPr lang="bg-BG" sz="7200" dirty="0">
                <a:effectLst>
                  <a:outerShdw blurRad="38100" dist="38100" dir="2700000" algn="tl">
                    <a:srgbClr val="000000">
                      <a:alpha val="43137"/>
                    </a:srgbClr>
                  </a:outerShdw>
                </a:effectLst>
              </a:rPr>
              <a:t>microadenomas, less than 1 cm</a:t>
            </a:r>
          </a:p>
          <a:p>
            <a:pPr lvl="0">
              <a:lnSpc>
                <a:spcPct val="170000"/>
              </a:lnSpc>
              <a:buFont typeface="Wingdings" pitchFamily="2" charset="2"/>
              <a:buChar char="Ø"/>
            </a:pPr>
            <a:r>
              <a:rPr lang="bg-BG" sz="7200" dirty="0">
                <a:effectLst>
                  <a:outerShdw blurRad="38100" dist="38100" dir="2700000" algn="tl">
                    <a:srgbClr val="000000">
                      <a:alpha val="43137"/>
                    </a:srgbClr>
                  </a:outerShdw>
                </a:effectLst>
              </a:rPr>
              <a:t>macroadenomas over 1 cm.</a:t>
            </a:r>
          </a:p>
          <a:p>
            <a:pPr lvl="0">
              <a:lnSpc>
                <a:spcPct val="170000"/>
              </a:lnSpc>
              <a:buFont typeface="Wingdings" pitchFamily="2" charset="2"/>
              <a:buChar char="Ø"/>
            </a:pPr>
            <a:r>
              <a:rPr lang="bg-BG" sz="7200" dirty="0"/>
              <a:t>Some of them are functionally "</a:t>
            </a:r>
            <a:r>
              <a:rPr lang="bg-BG" sz="7200" dirty="0">
                <a:effectLst>
                  <a:outerShdw blurRad="38100" dist="38100" dir="2700000" algn="tl">
                    <a:srgbClr val="000000">
                      <a:alpha val="43137"/>
                    </a:srgbClr>
                  </a:outerShdw>
                </a:effectLst>
              </a:rPr>
              <a:t>silent</a:t>
            </a:r>
            <a:r>
              <a:rPr lang="bg-BG" sz="7200" dirty="0"/>
              <a:t>", they are discovered by chance, so-called incidentalomas.</a:t>
            </a:r>
          </a:p>
          <a:p>
            <a:pPr lvl="0">
              <a:lnSpc>
                <a:spcPct val="170000"/>
              </a:lnSpc>
              <a:buFont typeface="Wingdings" pitchFamily="2" charset="2"/>
              <a:buChar char="Ø"/>
            </a:pPr>
            <a:r>
              <a:rPr lang="bg-BG" sz="7200" dirty="0"/>
              <a:t>They are mostly benign, grow slowly and may have spontaneous regression (prolactinomas)</a:t>
            </a:r>
          </a:p>
          <a:p>
            <a:pPr lvl="0">
              <a:lnSpc>
                <a:spcPct val="170000"/>
              </a:lnSpc>
              <a:buFont typeface="Wingdings" pitchFamily="2" charset="2"/>
              <a:buChar char="Ø"/>
            </a:pPr>
            <a:r>
              <a:rPr lang="bg-BG" sz="7200" dirty="0"/>
              <a:t>Some of them can be aggressive with local invasion or compression to the underlying structures (</a:t>
            </a:r>
            <a:r>
              <a:rPr lang="bg-BG" sz="7200" dirty="0">
                <a:effectLst>
                  <a:outerShdw blurRad="38100" dist="38100" dir="2700000" algn="tl">
                    <a:srgbClr val="000000">
                      <a:alpha val="43137"/>
                    </a:srgbClr>
                  </a:outerShdw>
                </a:effectLst>
              </a:rPr>
              <a:t>adenomas originating from corticotrophic cells</a:t>
            </a:r>
            <a:r>
              <a:rPr lang="bg-BG" sz="7200" dirty="0"/>
              <a:t>).</a:t>
            </a:r>
          </a:p>
          <a:p>
            <a:pPr>
              <a:lnSpc>
                <a:spcPct val="170000"/>
              </a:lnSpc>
              <a:buFont typeface="Wingdings" pitchFamily="2" charset="2"/>
              <a:buChar char="Ø"/>
            </a:pPr>
            <a:endParaRPr lang="bg-BG" sz="45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pPr>
              <a:lnSpc>
                <a:spcPct val="150000"/>
              </a:lnSpc>
            </a:pPr>
            <a:r>
              <a:rPr lang="en-US" b="1" dirty="0" smtClean="0"/>
              <a:t/>
            </a:r>
            <a:br>
              <a:rPr lang="en-US" b="1" dirty="0" smtClean="0"/>
            </a:br>
            <a:r>
              <a:rPr lang="bg-BG" b="1" dirty="0" smtClean="0"/>
              <a:t>Clinical </a:t>
            </a:r>
            <a:r>
              <a:rPr lang="bg-BG" b="1" dirty="0"/>
              <a:t>manifestation of pituitary tumors</a:t>
            </a:r>
            <a:r>
              <a:rPr lang="bg-BG" dirty="0"/>
              <a:t/>
            </a:r>
            <a:br>
              <a:rPr lang="bg-BG" dirty="0"/>
            </a:br>
            <a:endParaRPr lang="bg-BG" dirty="0"/>
          </a:p>
        </p:txBody>
      </p:sp>
      <p:sp>
        <p:nvSpPr>
          <p:cNvPr id="3" name="Контейнер за съдържание 2"/>
          <p:cNvSpPr>
            <a:spLocks noGrp="1"/>
          </p:cNvSpPr>
          <p:nvPr>
            <p:ph idx="1"/>
          </p:nvPr>
        </p:nvSpPr>
        <p:spPr>
          <a:xfrm>
            <a:off x="457200" y="1600200"/>
            <a:ext cx="8472518" cy="5043510"/>
          </a:xfrm>
        </p:spPr>
        <p:txBody>
          <a:bodyPr>
            <a:normAutofit fontScale="55000" lnSpcReduction="20000"/>
          </a:bodyPr>
          <a:lstStyle/>
          <a:p>
            <a:endParaRPr lang="en-US" dirty="0" smtClean="0"/>
          </a:p>
          <a:p>
            <a:pPr lvl="0">
              <a:lnSpc>
                <a:spcPct val="170000"/>
              </a:lnSpc>
              <a:buNone/>
            </a:pPr>
            <a:r>
              <a:rPr lang="en-US" b="1" dirty="0" smtClean="0"/>
              <a:t>		</a:t>
            </a:r>
            <a:r>
              <a:rPr lang="bg-BG" b="1" dirty="0" smtClean="0"/>
              <a:t>1</a:t>
            </a:r>
            <a:r>
              <a:rPr lang="bg-BG" b="1" dirty="0"/>
              <a:t>. Symptoms related to hormonal overproduction</a:t>
            </a:r>
            <a:r>
              <a:rPr lang="bg-BG" dirty="0"/>
              <a:t> - </a:t>
            </a:r>
            <a:r>
              <a:rPr lang="bg-BG" b="1" dirty="0"/>
              <a:t>symptoms of hypercortisolism in patients with ACTH-</a:t>
            </a:r>
            <a:r>
              <a:rPr lang="bg-BG" dirty="0"/>
              <a:t> producing adenomas; symptoms of </a:t>
            </a:r>
            <a:r>
              <a:rPr lang="bg-BG" b="1" dirty="0"/>
              <a:t>acromegaly with adenomas secreting PH</a:t>
            </a:r>
            <a:r>
              <a:rPr lang="bg-BG" dirty="0"/>
              <a:t> .</a:t>
            </a:r>
          </a:p>
          <a:p>
            <a:pPr lvl="0">
              <a:lnSpc>
                <a:spcPct val="170000"/>
              </a:lnSpc>
              <a:buNone/>
            </a:pPr>
            <a:r>
              <a:rPr lang="en-US" b="1" dirty="0" smtClean="0"/>
              <a:t>		</a:t>
            </a:r>
            <a:r>
              <a:rPr lang="bg-BG" b="1" dirty="0" smtClean="0"/>
              <a:t>2</a:t>
            </a:r>
            <a:r>
              <a:rPr lang="bg-BG" b="1" dirty="0"/>
              <a:t>. Symptoms associated with mechanical effects of the growing tumor inside and outside the sella turcica (compression)</a:t>
            </a:r>
            <a:r>
              <a:rPr lang="bg-BG" dirty="0"/>
              <a:t> - headache, visual disturbances, paresis of the FM nerves and benign intracranial hypertension.</a:t>
            </a:r>
          </a:p>
          <a:p>
            <a:pPr lvl="0">
              <a:lnSpc>
                <a:spcPct val="170000"/>
              </a:lnSpc>
              <a:buNone/>
            </a:pPr>
            <a:r>
              <a:rPr lang="en-US" b="1" dirty="0" smtClean="0"/>
              <a:t>		</a:t>
            </a:r>
            <a:r>
              <a:rPr lang="bg-BG" b="1" dirty="0" smtClean="0"/>
              <a:t>3</a:t>
            </a:r>
            <a:r>
              <a:rPr lang="bg-BG" b="1" dirty="0"/>
              <a:t>. Symptoms of impaired pituitary function</a:t>
            </a:r>
            <a:r>
              <a:rPr lang="bg-BG" dirty="0"/>
              <a:t> . The appearance of waste symptoms is observed in macroadenomas and is due to the </a:t>
            </a:r>
            <a:r>
              <a:rPr lang="bg-BG" b="1" dirty="0"/>
              <a:t>suppression of the relevant hormonal zones, as a result of hormonal overproduction</a:t>
            </a:r>
            <a:r>
              <a:rPr lang="bg-BG" dirty="0"/>
              <a:t> of hormones from other zones. Classic examples are: hypogonadism in patients with prolactinomas or acromegaly.</a:t>
            </a:r>
          </a:p>
          <a:p>
            <a:endParaRPr lang="bg-B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Prolactinoma Clinical picture - women</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600200"/>
            <a:ext cx="8472518" cy="5043510"/>
          </a:xfrm>
        </p:spPr>
        <p:txBody>
          <a:bodyPr>
            <a:normAutofit fontScale="70000" lnSpcReduction="20000"/>
          </a:bodyPr>
          <a:lstStyle/>
          <a:p>
            <a:endParaRPr lang="en-US" dirty="0" smtClean="0"/>
          </a:p>
          <a:p>
            <a:pPr lvl="0">
              <a:lnSpc>
                <a:spcPct val="170000"/>
              </a:lnSpc>
            </a:pPr>
            <a:r>
              <a:rPr lang="bg-BG" b="1" dirty="0"/>
              <a:t>Galactorrhea</a:t>
            </a:r>
            <a:r>
              <a:rPr lang="bg-BG" dirty="0"/>
              <a:t> - leakage of milk secretion from one or both breasts outside of pregnancy, childbirth and cessation of breastfeeding. It is observed in about 80% of women.</a:t>
            </a:r>
          </a:p>
          <a:p>
            <a:pPr lvl="0">
              <a:lnSpc>
                <a:spcPct val="170000"/>
              </a:lnSpc>
            </a:pPr>
            <a:r>
              <a:rPr lang="bg-BG" b="1" dirty="0"/>
              <a:t>Infertility</a:t>
            </a:r>
            <a:r>
              <a:rPr lang="bg-BG" dirty="0"/>
              <a:t> - increased estradiol production and decreased progesterone secretion.</a:t>
            </a:r>
          </a:p>
          <a:p>
            <a:pPr lvl="0">
              <a:lnSpc>
                <a:spcPct val="170000"/>
              </a:lnSpc>
            </a:pPr>
            <a:r>
              <a:rPr lang="bg-BG" b="1" dirty="0"/>
              <a:t>Amenorrhea</a:t>
            </a:r>
            <a:r>
              <a:rPr lang="bg-BG" dirty="0"/>
              <a:t> - lack of ovulation, decreased libido, vaginal dryness.</a:t>
            </a:r>
          </a:p>
          <a:p>
            <a:pPr lvl="0">
              <a:lnSpc>
                <a:spcPct val="170000"/>
              </a:lnSpc>
            </a:pPr>
            <a:r>
              <a:rPr lang="bg-BG" dirty="0"/>
              <a:t>Abdominal </a:t>
            </a:r>
            <a:r>
              <a:rPr lang="bg-BG" b="1" dirty="0"/>
              <a:t>obesity -</a:t>
            </a:r>
            <a:r>
              <a:rPr lang="bg-BG" dirty="0"/>
              <a:t> lack of estrogen</a:t>
            </a:r>
          </a:p>
          <a:p>
            <a:pPr lvl="0">
              <a:lnSpc>
                <a:spcPct val="170000"/>
              </a:lnSpc>
            </a:pPr>
            <a:r>
              <a:rPr lang="bg-BG" b="1" dirty="0"/>
              <a:t>Decreased bone density</a:t>
            </a:r>
            <a:r>
              <a:rPr lang="bg-BG" dirty="0"/>
              <a:t> / effect of PRL on bone metabolism? /</a:t>
            </a:r>
          </a:p>
          <a:p>
            <a:endParaRPr lang="bg-BG"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t>Prolactinomas - diagnosis</a:t>
            </a:r>
            <a:r>
              <a:rPr lang="bg-BG" dirty="0"/>
              <a:t/>
            </a:r>
            <a:br>
              <a:rPr lang="bg-BG" dirty="0"/>
            </a:br>
            <a:endParaRPr lang="bg-BG" dirty="0"/>
          </a:p>
        </p:txBody>
      </p:sp>
      <p:sp>
        <p:nvSpPr>
          <p:cNvPr id="3" name="Контейнер за съдържание 2"/>
          <p:cNvSpPr>
            <a:spLocks noGrp="1"/>
          </p:cNvSpPr>
          <p:nvPr>
            <p:ph idx="1"/>
          </p:nvPr>
        </p:nvSpPr>
        <p:spPr>
          <a:xfrm>
            <a:off x="457200" y="1142984"/>
            <a:ext cx="8401080" cy="5429288"/>
          </a:xfrm>
        </p:spPr>
        <p:txBody>
          <a:bodyPr>
            <a:normAutofit fontScale="85000" lnSpcReduction="10000"/>
          </a:bodyPr>
          <a:lstStyle/>
          <a:p>
            <a:endParaRPr lang="en-US" dirty="0" smtClean="0"/>
          </a:p>
          <a:p>
            <a:pPr lvl="0">
              <a:lnSpc>
                <a:spcPct val="160000"/>
              </a:lnSpc>
              <a:buFont typeface="Wingdings" pitchFamily="2" charset="2"/>
              <a:buChar char="Ø"/>
            </a:pPr>
            <a:r>
              <a:rPr lang="bg-BG" b="1" dirty="0"/>
              <a:t>Measurement of serum prolactin - after 10 </a:t>
            </a:r>
            <a:r>
              <a:rPr lang="bg-BG" b="1" dirty="0" smtClean="0"/>
              <a:t>hours</a:t>
            </a:r>
            <a:r>
              <a:rPr lang="bg-BG" b="1" dirty="0"/>
              <a:t> in the morning</a:t>
            </a:r>
            <a:r>
              <a:rPr lang="bg-BG" dirty="0"/>
              <a:t> and compliance with the other conditions,</a:t>
            </a:r>
          </a:p>
          <a:p>
            <a:pPr lvl="0">
              <a:lnSpc>
                <a:spcPct val="160000"/>
              </a:lnSpc>
              <a:buFont typeface="Wingdings" pitchFamily="2" charset="2"/>
              <a:buChar char="Ø"/>
            </a:pPr>
            <a:r>
              <a:rPr lang="en-US" b="1" dirty="0" smtClean="0"/>
              <a:t>IMAGINE</a:t>
            </a:r>
            <a:r>
              <a:rPr lang="bg-BG" dirty="0"/>
              <a:t> / computer perimetry /</a:t>
            </a:r>
          </a:p>
          <a:p>
            <a:pPr lvl="0">
              <a:lnSpc>
                <a:spcPct val="160000"/>
              </a:lnSpc>
              <a:buFont typeface="Wingdings" pitchFamily="2" charset="2"/>
              <a:buChar char="Ø"/>
            </a:pPr>
            <a:r>
              <a:rPr lang="bg-BG" b="1" dirty="0"/>
              <a:t>Radiography</a:t>
            </a:r>
            <a:r>
              <a:rPr lang="bg-BG" dirty="0"/>
              <a:t> of the Turkish saddle: "bombing" of the Turkish saddle forward and down</a:t>
            </a:r>
          </a:p>
          <a:p>
            <a:pPr lvl="0">
              <a:lnSpc>
                <a:spcPct val="160000"/>
              </a:lnSpc>
              <a:buFont typeface="Wingdings" pitchFamily="2" charset="2"/>
              <a:buChar char="Ø"/>
            </a:pPr>
            <a:r>
              <a:rPr lang="bg-BG" dirty="0"/>
              <a:t>Contrast- </a:t>
            </a:r>
            <a:r>
              <a:rPr lang="bg-BG" b="1" dirty="0"/>
              <a:t>enhanced MRI</a:t>
            </a:r>
            <a:r>
              <a:rPr lang="bg-BG" dirty="0"/>
              <a:t> (gadolinium)</a:t>
            </a:r>
          </a:p>
          <a:p>
            <a:pPr lvl="0">
              <a:lnSpc>
                <a:spcPct val="160000"/>
              </a:lnSpc>
              <a:buFont typeface="Wingdings" pitchFamily="2" charset="2"/>
              <a:buChar char="Ø"/>
            </a:pPr>
            <a:r>
              <a:rPr lang="bg-BG" b="1" dirty="0"/>
              <a:t>CT</a:t>
            </a:r>
            <a:r>
              <a:rPr lang="bg-BG" dirty="0"/>
              <a:t> with mandatory contrast contrast enhancement</a:t>
            </a:r>
          </a:p>
          <a:p>
            <a:pPr>
              <a:lnSpc>
                <a:spcPct val="160000"/>
              </a:lnSpc>
              <a:buFont typeface="Wingdings" pitchFamily="2" charset="2"/>
              <a:buChar char="Ø"/>
            </a:pPr>
            <a:endParaRPr lang="bg-BG"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b="1" dirty="0" smtClean="0"/>
              <a:t>P</a:t>
            </a:r>
            <a:r>
              <a:rPr lang="bg-BG" b="1" dirty="0" smtClean="0"/>
              <a:t>rolactinomas </a:t>
            </a:r>
            <a:r>
              <a:rPr lang="en-US" b="1" dirty="0" smtClean="0"/>
              <a:t>–</a:t>
            </a:r>
            <a:r>
              <a:rPr lang="bg-BG" b="1" dirty="0" smtClean="0"/>
              <a:t>Treatment </a:t>
            </a:r>
            <a:r>
              <a:rPr lang="bg-BG" dirty="0"/>
              <a:t/>
            </a:r>
            <a:br>
              <a:rPr lang="bg-BG" dirty="0"/>
            </a:br>
            <a:endParaRPr lang="bg-BG" dirty="0"/>
          </a:p>
        </p:txBody>
      </p:sp>
      <p:sp>
        <p:nvSpPr>
          <p:cNvPr id="3" name="Контейнер за съдържание 2"/>
          <p:cNvSpPr>
            <a:spLocks noGrp="1"/>
          </p:cNvSpPr>
          <p:nvPr>
            <p:ph idx="1"/>
          </p:nvPr>
        </p:nvSpPr>
        <p:spPr>
          <a:xfrm>
            <a:off x="285720" y="1142984"/>
            <a:ext cx="8643998" cy="5357850"/>
          </a:xfrm>
        </p:spPr>
        <p:txBody>
          <a:bodyPr>
            <a:normAutofit fontScale="85000" lnSpcReduction="10000"/>
          </a:bodyPr>
          <a:lstStyle/>
          <a:p>
            <a:endParaRPr lang="en-US" dirty="0" smtClean="0"/>
          </a:p>
          <a:p>
            <a:pPr lvl="0">
              <a:lnSpc>
                <a:spcPct val="150000"/>
              </a:lnSpc>
              <a:buFont typeface="Wingdings" pitchFamily="2" charset="2"/>
              <a:buChar char="Ø"/>
            </a:pPr>
            <a:r>
              <a:rPr lang="bg-BG" dirty="0"/>
              <a:t>Drug treatment is the tool of choice</a:t>
            </a:r>
          </a:p>
          <a:p>
            <a:pPr lvl="0">
              <a:lnSpc>
                <a:spcPct val="150000"/>
              </a:lnSpc>
              <a:buFont typeface="Wingdings" pitchFamily="2" charset="2"/>
              <a:buChar char="Ø"/>
            </a:pPr>
            <a:r>
              <a:rPr lang="bg-BG" b="1" dirty="0"/>
              <a:t>Brormocriptine</a:t>
            </a:r>
            <a:r>
              <a:rPr lang="bg-BG" dirty="0"/>
              <a:t> (Parlodel) tablet </a:t>
            </a:r>
            <a:r>
              <a:rPr lang="bg-BG" dirty="0">
                <a:effectLst>
                  <a:outerShdw blurRad="38100" dist="38100" dir="2700000" algn="tl">
                    <a:srgbClr val="000000">
                      <a:alpha val="43137"/>
                    </a:srgbClr>
                  </a:outerShdw>
                </a:effectLst>
              </a:rPr>
              <a:t>2.5 mg</a:t>
            </a:r>
            <a:r>
              <a:rPr lang="bg-BG" dirty="0"/>
              <a:t>. - preferred drug when the level of </a:t>
            </a:r>
            <a:r>
              <a:rPr lang="bg-BG" dirty="0">
                <a:effectLst>
                  <a:outerShdw blurRad="38100" dist="38100" dir="2700000" algn="tl">
                    <a:srgbClr val="000000">
                      <a:alpha val="43137"/>
                    </a:srgbClr>
                  </a:outerShdw>
                </a:effectLst>
              </a:rPr>
              <a:t>PRL is moderately elevated</a:t>
            </a:r>
            <a:r>
              <a:rPr lang="bg-BG" dirty="0"/>
              <a:t>. Due to its side effects, it is applied mainly before bedtime, daily.</a:t>
            </a:r>
          </a:p>
          <a:p>
            <a:pPr lvl="0">
              <a:lnSpc>
                <a:spcPct val="150000"/>
              </a:lnSpc>
              <a:buFont typeface="Wingdings" pitchFamily="2" charset="2"/>
              <a:buChar char="Ø"/>
            </a:pPr>
            <a:r>
              <a:rPr lang="bg-BG" b="1" dirty="0"/>
              <a:t>Cabergoline</a:t>
            </a:r>
            <a:r>
              <a:rPr lang="bg-BG" dirty="0"/>
              <a:t> (Dostinex) tab. </a:t>
            </a:r>
            <a:r>
              <a:rPr lang="bg-BG" dirty="0">
                <a:effectLst>
                  <a:outerShdw blurRad="38100" dist="38100" dir="2700000" algn="tl">
                    <a:srgbClr val="000000">
                      <a:alpha val="43137"/>
                    </a:srgbClr>
                  </a:outerShdw>
                </a:effectLst>
              </a:rPr>
              <a:t>0.5 mg</a:t>
            </a:r>
            <a:r>
              <a:rPr lang="bg-BG" dirty="0"/>
              <a:t>. without side effects, already applicable for the treatment of infertility. It is applied once or twice a week.</a:t>
            </a:r>
          </a:p>
          <a:p>
            <a:endParaRPr lang="bg-BG"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Surgical treatment</a:t>
            </a:r>
            <a:r>
              <a:rPr lang="bg-BG" dirty="0"/>
              <a:t/>
            </a:r>
            <a:br>
              <a:rPr lang="bg-BG" dirty="0"/>
            </a:br>
            <a:endParaRPr lang="bg-BG" dirty="0"/>
          </a:p>
        </p:txBody>
      </p:sp>
      <p:sp>
        <p:nvSpPr>
          <p:cNvPr id="3" name="Контейнер за съдържание 2"/>
          <p:cNvSpPr>
            <a:spLocks noGrp="1"/>
          </p:cNvSpPr>
          <p:nvPr>
            <p:ph idx="1"/>
          </p:nvPr>
        </p:nvSpPr>
        <p:spPr>
          <a:xfrm>
            <a:off x="457200" y="1214422"/>
            <a:ext cx="8401080" cy="5643578"/>
          </a:xfrm>
        </p:spPr>
        <p:txBody>
          <a:bodyPr>
            <a:normAutofit fontScale="62500" lnSpcReduction="20000"/>
          </a:bodyPr>
          <a:lstStyle/>
          <a:p>
            <a:endParaRPr lang="en-US" dirty="0" smtClean="0"/>
          </a:p>
          <a:p>
            <a:pPr lvl="0">
              <a:lnSpc>
                <a:spcPct val="170000"/>
              </a:lnSpc>
              <a:buFont typeface="Wingdings" pitchFamily="2" charset="2"/>
              <a:buChar char="Ø"/>
            </a:pPr>
            <a:r>
              <a:rPr lang="bg-BG" b="1" dirty="0"/>
              <a:t>Method of choice</a:t>
            </a:r>
            <a:r>
              <a:rPr lang="bg-BG" dirty="0"/>
              <a:t> when drug treatment has not given a satisfactory result (adenomas with mixed procuration of PRL and </a:t>
            </a:r>
            <a:r>
              <a:rPr lang="en-US" dirty="0" smtClean="0"/>
              <a:t>G</a:t>
            </a:r>
            <a:r>
              <a:rPr lang="bg-BG" dirty="0" smtClean="0"/>
              <a:t>H</a:t>
            </a:r>
            <a:r>
              <a:rPr lang="bg-BG" dirty="0"/>
              <a:t>).</a:t>
            </a:r>
          </a:p>
          <a:p>
            <a:pPr lvl="0">
              <a:lnSpc>
                <a:spcPct val="170000"/>
              </a:lnSpc>
              <a:buFont typeface="Wingdings" pitchFamily="2" charset="2"/>
              <a:buChar char="Ø"/>
            </a:pPr>
            <a:r>
              <a:rPr lang="bg-BG" b="1" dirty="0"/>
              <a:t>Unsuccessful effect</a:t>
            </a:r>
            <a:r>
              <a:rPr lang="bg-BG" dirty="0"/>
              <a:t> : </a:t>
            </a:r>
            <a:r>
              <a:rPr lang="bg-BG" dirty="0">
                <a:effectLst>
                  <a:outerShdw blurRad="38100" dist="38100" dir="2700000" algn="tl">
                    <a:srgbClr val="000000">
                      <a:alpha val="43137"/>
                    </a:srgbClr>
                  </a:outerShdw>
                </a:effectLst>
              </a:rPr>
              <a:t>Macroadenomas</a:t>
            </a:r>
            <a:r>
              <a:rPr lang="bg-BG" dirty="0"/>
              <a:t> - recurrences (adenomas with mixed procuration of PRL and ACTH).</a:t>
            </a:r>
          </a:p>
          <a:p>
            <a:pPr lvl="0">
              <a:lnSpc>
                <a:spcPct val="170000"/>
              </a:lnSpc>
              <a:buFont typeface="Wingdings" pitchFamily="2" charset="2"/>
              <a:buChar char="Ø"/>
            </a:pPr>
            <a:r>
              <a:rPr lang="bg-BG" b="1" dirty="0"/>
              <a:t>Indications for surgical treatment:</a:t>
            </a:r>
            <a:endParaRPr lang="bg-BG" dirty="0"/>
          </a:p>
          <a:p>
            <a:pPr lvl="0">
              <a:lnSpc>
                <a:spcPct val="170000"/>
              </a:lnSpc>
              <a:buFont typeface="Wingdings" pitchFamily="2" charset="2"/>
              <a:buChar char="Ø"/>
            </a:pPr>
            <a:r>
              <a:rPr lang="bg-BG" dirty="0">
                <a:effectLst>
                  <a:outerShdw blurRad="38100" dist="38100" dir="2700000" algn="tl">
                    <a:srgbClr val="000000">
                      <a:alpha val="43137"/>
                    </a:srgbClr>
                  </a:outerShdw>
                </a:effectLst>
              </a:rPr>
              <a:t>Macroadenomas with acute hemorrhage </a:t>
            </a:r>
            <a:r>
              <a:rPr lang="bg-BG" dirty="0"/>
              <a:t>(after birth)</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Macroprolactinomas and pregnancy planning</a:t>
            </a:r>
            <a:r>
              <a:rPr lang="bg-BG" dirty="0"/>
              <a:t>,</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Progression in the size of the adenoma, despite treatment</a:t>
            </a:r>
            <a:r>
              <a:rPr lang="bg-BG" dirty="0"/>
              <a:t>,</a:t>
            </a:r>
          </a:p>
          <a:p>
            <a:pPr lvl="0">
              <a:lnSpc>
                <a:spcPct val="170000"/>
              </a:lnSpc>
              <a:buFont typeface="Wingdings" pitchFamily="2" charset="2"/>
              <a:buChar char="Ø"/>
            </a:pPr>
            <a:r>
              <a:rPr lang="bg-BG" dirty="0">
                <a:effectLst>
                  <a:outerShdw blurRad="38100" dist="38100" dir="2700000" algn="tl">
                    <a:srgbClr val="000000">
                      <a:alpha val="43137"/>
                    </a:srgbClr>
                  </a:outerShdw>
                </a:effectLst>
              </a:rPr>
              <a:t>Visual symptoms disappeared due to compression of the visual chiasm</a:t>
            </a:r>
            <a:r>
              <a:rPr lang="bg-BG" dirty="0"/>
              <a:t>.</a:t>
            </a:r>
          </a:p>
          <a:p>
            <a:endParaRPr lang="bg-BG"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b="1" dirty="0" smtClean="0"/>
              <a:t/>
            </a:r>
            <a:br>
              <a:rPr lang="en-US" b="1" dirty="0" smtClean="0"/>
            </a:br>
            <a:r>
              <a:rPr lang="bg-BG" b="1" dirty="0" smtClean="0"/>
              <a:t>Acromegaly </a:t>
            </a:r>
            <a:r>
              <a:rPr lang="bg-BG" b="1" dirty="0"/>
              <a:t>- History</a:t>
            </a:r>
            <a:r>
              <a:rPr lang="bg-BG" dirty="0"/>
              <a:t/>
            </a:r>
            <a:br>
              <a:rPr lang="bg-BG" dirty="0"/>
            </a:br>
            <a:r>
              <a:rPr lang="bg-BG" dirty="0"/>
              <a:t> </a:t>
            </a:r>
            <a:br>
              <a:rPr lang="bg-BG" dirty="0"/>
            </a:br>
            <a:endParaRPr lang="bg-BG" dirty="0"/>
          </a:p>
        </p:txBody>
      </p:sp>
      <p:sp>
        <p:nvSpPr>
          <p:cNvPr id="3" name="Контейнер за съдържание 2"/>
          <p:cNvSpPr>
            <a:spLocks noGrp="1"/>
          </p:cNvSpPr>
          <p:nvPr>
            <p:ph idx="1"/>
          </p:nvPr>
        </p:nvSpPr>
        <p:spPr/>
        <p:txBody>
          <a:bodyPr/>
          <a:lstStyle/>
          <a:p>
            <a:pPr>
              <a:buNone/>
            </a:pPr>
            <a:r>
              <a:rPr lang="en-US" b="1" dirty="0"/>
              <a:t> </a:t>
            </a:r>
            <a:r>
              <a:rPr lang="en-US" b="1" dirty="0" smtClean="0"/>
              <a:t>  </a:t>
            </a:r>
            <a:r>
              <a:rPr lang="bg-BG" b="1" dirty="0" smtClean="0"/>
              <a:t>Pierre Marie (1886) was the first describe Acromegalia</a:t>
            </a:r>
            <a:endParaRPr lang="bg-B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1000" dirty="0" smtClean="0"/>
              <a:t>https://www.slideshare.net/roger961/endocrine-system-outline-of-major-players</a:t>
            </a:r>
            <a:endParaRPr lang="bg-BG" sz="1000" dirty="0"/>
          </a:p>
        </p:txBody>
      </p:sp>
      <p:sp>
        <p:nvSpPr>
          <p:cNvPr id="3" name="Контейнер за съдържание 2"/>
          <p:cNvSpPr>
            <a:spLocks noGrp="1"/>
          </p:cNvSpPr>
          <p:nvPr>
            <p:ph idx="1"/>
          </p:nvPr>
        </p:nvSpPr>
        <p:spPr/>
        <p:txBody>
          <a:bodyPr/>
          <a:lstStyle/>
          <a:p>
            <a:endParaRPr lang="bg-BG"/>
          </a:p>
        </p:txBody>
      </p:sp>
      <p:pic>
        <p:nvPicPr>
          <p:cNvPr id="2050" name="Picture 2" descr="C:\Documents and Settings\GC\Desktop\endocrine-system-outline-of-major-players-8-728.jpg"/>
          <p:cNvPicPr>
            <a:picLocks noChangeAspect="1" noChangeArrowheads="1"/>
          </p:cNvPicPr>
          <p:nvPr/>
        </p:nvPicPr>
        <p:blipFill>
          <a:blip r:embed="rId2"/>
          <a:srcRect/>
          <a:stretch>
            <a:fillRect/>
          </a:stretch>
        </p:blipFill>
        <p:spPr bwMode="auto">
          <a:xfrm>
            <a:off x="357158" y="1142984"/>
            <a:ext cx="8429684" cy="528641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effectLst>
                  <a:outerShdw blurRad="38100" dist="38100" dir="2700000" algn="tl">
                    <a:srgbClr val="000000">
                      <a:alpha val="43137"/>
                    </a:srgbClr>
                  </a:outerShdw>
                </a:effectLst>
              </a:rPr>
              <a:t>Regulation of secretion </a:t>
            </a: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p:txBody>
          <a:bodyPr/>
          <a:lstStyle/>
          <a:p>
            <a:endParaRPr lang="bg-BG"/>
          </a:p>
        </p:txBody>
      </p:sp>
      <p:pic>
        <p:nvPicPr>
          <p:cNvPr id="7170" name="Picture 2" descr="C:\Documents and Settings\GC\Desktop\endocrine-system-outline-of-major-players-43-728.jpg"/>
          <p:cNvPicPr>
            <a:picLocks noChangeAspect="1" noChangeArrowheads="1"/>
          </p:cNvPicPr>
          <p:nvPr/>
        </p:nvPicPr>
        <p:blipFill>
          <a:blip r:embed="rId2"/>
          <a:srcRect/>
          <a:stretch>
            <a:fillRect/>
          </a:stretch>
        </p:blipFill>
        <p:spPr bwMode="auto">
          <a:xfrm>
            <a:off x="428596" y="1643049"/>
            <a:ext cx="8358246" cy="464347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Acromegaly - clinical feature</a:t>
            </a:r>
            <a:r>
              <a:rPr lang="bg-BG" dirty="0"/>
              <a:t/>
            </a:r>
            <a:br>
              <a:rPr lang="bg-BG" dirty="0"/>
            </a:br>
            <a:endParaRPr lang="bg-BG" dirty="0"/>
          </a:p>
        </p:txBody>
      </p:sp>
      <p:sp>
        <p:nvSpPr>
          <p:cNvPr id="3" name="Контейнер за съдържание 2"/>
          <p:cNvSpPr>
            <a:spLocks noGrp="1"/>
          </p:cNvSpPr>
          <p:nvPr>
            <p:ph idx="1"/>
          </p:nvPr>
        </p:nvSpPr>
        <p:spPr>
          <a:xfrm>
            <a:off x="457200" y="1600200"/>
            <a:ext cx="8229600" cy="5043510"/>
          </a:xfrm>
        </p:spPr>
        <p:txBody>
          <a:bodyPr>
            <a:normAutofit fontScale="70000" lnSpcReduction="20000"/>
          </a:bodyPr>
          <a:lstStyle/>
          <a:p>
            <a:pPr lvl="0">
              <a:lnSpc>
                <a:spcPct val="160000"/>
              </a:lnSpc>
              <a:buFont typeface="Wingdings" pitchFamily="2" charset="2"/>
              <a:buChar char="Ø"/>
            </a:pPr>
            <a:r>
              <a:rPr lang="bg-BG" sz="3400" dirty="0"/>
              <a:t>Acromegaly is a disease that occurs as a result of increased production of growth (somatotropic) hormone from the anterior pituitary gland due to an adenoma.</a:t>
            </a:r>
          </a:p>
          <a:p>
            <a:pPr lvl="0">
              <a:lnSpc>
                <a:spcPct val="160000"/>
              </a:lnSpc>
              <a:buFont typeface="Wingdings" pitchFamily="2" charset="2"/>
              <a:buChar char="Ø"/>
            </a:pPr>
            <a:r>
              <a:rPr lang="bg-BG" sz="3400" dirty="0"/>
              <a:t>The word "acromegaly" is of Greek origin and means enlarged limbs, as this is one of the symptoms of the disease.</a:t>
            </a:r>
          </a:p>
          <a:p>
            <a:pPr lvl="0">
              <a:lnSpc>
                <a:spcPct val="160000"/>
              </a:lnSpc>
              <a:buFont typeface="Wingdings" pitchFamily="2" charset="2"/>
              <a:buChar char="Ø"/>
            </a:pPr>
            <a:r>
              <a:rPr lang="bg-BG" sz="3400" dirty="0"/>
              <a:t>If the pathological increase in the level of growth hormone occurs before the end of puberty and the closure of the cartilaginous growth zones in the long bones, the state of gigantism is observed.</a:t>
            </a:r>
          </a:p>
          <a:p>
            <a:pPr>
              <a:lnSpc>
                <a:spcPct val="160000"/>
              </a:lnSpc>
              <a:buFont typeface="Wingdings" pitchFamily="2" charset="2"/>
              <a:buChar char="Ø"/>
            </a:pPr>
            <a:endParaRPr lang="en-US" dirty="0" smtClean="0"/>
          </a:p>
          <a:p>
            <a:pPr>
              <a:lnSpc>
                <a:spcPct val="160000"/>
              </a:lnSpc>
              <a:buFont typeface="Wingdings" pitchFamily="2" charset="2"/>
              <a:buChar char="Ø"/>
            </a:pPr>
            <a:endParaRPr lang="bg-BG"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sz="4000" dirty="0">
                <a:effectLst>
                  <a:outerShdw blurRad="38100" dist="38100" dir="2700000" algn="tl">
                    <a:srgbClr val="000000">
                      <a:alpha val="43137"/>
                    </a:srgbClr>
                  </a:outerShdw>
                </a:effectLst>
              </a:rPr>
              <a:t>Acromegaly - pathophysiological characteristics</a:t>
            </a:r>
            <a:r>
              <a:rPr lang="bg-BG" dirty="0"/>
              <a:t/>
            </a:r>
            <a:br>
              <a:rPr lang="bg-BG" dirty="0"/>
            </a:br>
            <a:endParaRPr lang="bg-BG" dirty="0"/>
          </a:p>
        </p:txBody>
      </p:sp>
      <p:sp>
        <p:nvSpPr>
          <p:cNvPr id="3" name="Контейнер за съдържание 2"/>
          <p:cNvSpPr>
            <a:spLocks noGrp="1"/>
          </p:cNvSpPr>
          <p:nvPr>
            <p:ph idx="1"/>
          </p:nvPr>
        </p:nvSpPr>
        <p:spPr>
          <a:xfrm>
            <a:off x="0" y="1357298"/>
            <a:ext cx="8929718" cy="5286412"/>
          </a:xfrm>
        </p:spPr>
        <p:txBody>
          <a:bodyPr>
            <a:normAutofit fontScale="40000" lnSpcReduction="20000"/>
          </a:bodyPr>
          <a:lstStyle/>
          <a:p>
            <a:endParaRPr lang="bg-BG" dirty="0" smtClean="0"/>
          </a:p>
          <a:p>
            <a:pPr lvl="1">
              <a:lnSpc>
                <a:spcPct val="170000"/>
              </a:lnSpc>
              <a:buFont typeface="Wingdings" pitchFamily="2" charset="2"/>
              <a:buChar char="Ø"/>
            </a:pPr>
            <a:r>
              <a:rPr lang="bg-BG" sz="5100" dirty="0"/>
              <a:t>Elevated levels of </a:t>
            </a:r>
            <a:r>
              <a:rPr lang="en-US" sz="5100" dirty="0" smtClean="0"/>
              <a:t>GH</a:t>
            </a:r>
            <a:r>
              <a:rPr lang="bg-BG" sz="5100" dirty="0" smtClean="0"/>
              <a:t>, </a:t>
            </a:r>
            <a:r>
              <a:rPr lang="bg-BG" sz="5100" dirty="0"/>
              <a:t>through the action of somatomedin or insulin-like growth factor 1, lead to an increased anabolic effect and an increase in the volume of bones and internal organs.</a:t>
            </a:r>
          </a:p>
          <a:p>
            <a:pPr lvl="1">
              <a:lnSpc>
                <a:spcPct val="170000"/>
              </a:lnSpc>
              <a:buFont typeface="Wingdings" pitchFamily="2" charset="2"/>
              <a:buChar char="Ø"/>
            </a:pPr>
            <a:r>
              <a:rPr lang="bg-BG" sz="5100" dirty="0"/>
              <a:t>Growth hormone is a counterinsular hormone. It raises blood sugar levels and stimulates the over-secretion of insulin by islet cells in the pancreas, leading to their depletion. These pathogenetic mechanisms are leading to the onset of symptomatic diabetes mellitus.</a:t>
            </a:r>
          </a:p>
          <a:p>
            <a:pPr lvl="1">
              <a:lnSpc>
                <a:spcPct val="170000"/>
              </a:lnSpc>
              <a:buFont typeface="Wingdings" pitchFamily="2" charset="2"/>
              <a:buChar char="Ø"/>
            </a:pPr>
            <a:r>
              <a:rPr lang="bg-BG" sz="5100" dirty="0"/>
              <a:t>The increase in the volume of the adenoma leads to the manifestation of a clinic characteristic of a space-interacting intracranial process. Its severity depends on the location of the adenoma and its size.</a:t>
            </a:r>
          </a:p>
          <a:p>
            <a:pPr lvl="1">
              <a:lnSpc>
                <a:spcPct val="170000"/>
              </a:lnSpc>
              <a:buFont typeface="Wingdings" pitchFamily="2" charset="2"/>
              <a:buChar char="Ø"/>
            </a:pPr>
            <a:endParaRPr lang="bg-BG" sz="5100" dirty="0"/>
          </a:p>
          <a:p>
            <a:pPr>
              <a:lnSpc>
                <a:spcPct val="170000"/>
              </a:lnSpc>
              <a:buFont typeface="Wingdings" pitchFamily="2" charset="2"/>
              <a:buChar char="Ø"/>
            </a:pPr>
            <a:endParaRPr lang="en-US" sz="5100" dirty="0" smtClean="0"/>
          </a:p>
          <a:p>
            <a:pPr>
              <a:lnSpc>
                <a:spcPct val="170000"/>
              </a:lnSpc>
              <a:buFont typeface="Wingdings" pitchFamily="2" charset="2"/>
              <a:buChar char="Ø"/>
            </a:pPr>
            <a:endParaRPr lang="bg-BG" sz="51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a:effectLst>
                  <a:outerShdw blurRad="38100" dist="38100" dir="2700000" algn="tl">
                    <a:srgbClr val="000000">
                      <a:alpha val="43137"/>
                    </a:srgbClr>
                  </a:outerShdw>
                </a:effectLst>
              </a:rPr>
              <a:t>Acromegaly - clinical symptoms</a:t>
            </a:r>
            <a:r>
              <a:rPr lang="bg-BG" dirty="0"/>
              <a:t/>
            </a:r>
            <a:br>
              <a:rPr lang="bg-BG" dirty="0"/>
            </a:br>
            <a:endParaRPr lang="bg-BG" dirty="0"/>
          </a:p>
        </p:txBody>
      </p:sp>
      <p:sp>
        <p:nvSpPr>
          <p:cNvPr id="3" name="Контейнер за съдържание 2"/>
          <p:cNvSpPr>
            <a:spLocks noGrp="1"/>
          </p:cNvSpPr>
          <p:nvPr>
            <p:ph idx="1"/>
          </p:nvPr>
        </p:nvSpPr>
        <p:spPr>
          <a:xfrm>
            <a:off x="214282" y="1000108"/>
            <a:ext cx="8643998" cy="5857892"/>
          </a:xfrm>
        </p:spPr>
        <p:txBody>
          <a:bodyPr>
            <a:normAutofit fontScale="47500" lnSpcReduction="20000"/>
          </a:bodyPr>
          <a:lstStyle/>
          <a:p>
            <a:endParaRPr lang="en-US" dirty="0" smtClean="0"/>
          </a:p>
          <a:p>
            <a:pPr lvl="0">
              <a:lnSpc>
                <a:spcPct val="170000"/>
              </a:lnSpc>
              <a:buFont typeface="Wingdings" pitchFamily="2" charset="2"/>
              <a:buChar char="Ø"/>
            </a:pPr>
            <a:r>
              <a:rPr lang="bg-BG" sz="3800" dirty="0"/>
              <a:t>Skin folds (cutis gyrata);</a:t>
            </a:r>
          </a:p>
          <a:p>
            <a:pPr lvl="0">
              <a:lnSpc>
                <a:spcPct val="170000"/>
              </a:lnSpc>
              <a:buFont typeface="Wingdings" pitchFamily="2" charset="2"/>
              <a:buChar char="Ø"/>
            </a:pPr>
            <a:r>
              <a:rPr lang="bg-BG" sz="3800" dirty="0"/>
              <a:t>Coarse facial features - so. "Lion's face" (facies leontina). The palms, soles, and skull enlarge;</a:t>
            </a:r>
          </a:p>
          <a:p>
            <a:pPr lvl="0">
              <a:lnSpc>
                <a:spcPct val="170000"/>
              </a:lnSpc>
              <a:buFont typeface="Wingdings" pitchFamily="2" charset="2"/>
              <a:buChar char="Ø"/>
            </a:pPr>
            <a:r>
              <a:rPr lang="bg-BG" sz="3800" dirty="0"/>
              <a:t>Thicken the lips and tongue, the speech of the sick becomes protracted; The jaws and the distances between the teeth increase;</a:t>
            </a:r>
          </a:p>
          <a:p>
            <a:pPr lvl="0">
              <a:lnSpc>
                <a:spcPct val="170000"/>
              </a:lnSpc>
              <a:buFont typeface="Wingdings" pitchFamily="2" charset="2"/>
              <a:buChar char="Ø"/>
            </a:pPr>
            <a:r>
              <a:rPr lang="bg-BG" sz="3800" dirty="0"/>
              <a:t>There is an increase in internal organs;</a:t>
            </a:r>
          </a:p>
          <a:p>
            <a:pPr lvl="0">
              <a:lnSpc>
                <a:spcPct val="170000"/>
              </a:lnSpc>
              <a:buFont typeface="Wingdings" pitchFamily="2" charset="2"/>
              <a:buChar char="Ø"/>
            </a:pPr>
            <a:r>
              <a:rPr lang="bg-BG" sz="3800" dirty="0"/>
              <a:t>Pain and paresthesias in the wrists and hands due to carpal tunnel syndrome;</a:t>
            </a:r>
          </a:p>
          <a:p>
            <a:pPr lvl="0">
              <a:lnSpc>
                <a:spcPct val="170000"/>
              </a:lnSpc>
              <a:buFont typeface="Wingdings" pitchFamily="2" charset="2"/>
              <a:buChar char="Ø"/>
            </a:pPr>
            <a:r>
              <a:rPr lang="bg-BG" sz="3800" dirty="0"/>
              <a:t>Impaired glucose tolerance and diabetes mellitus;</a:t>
            </a:r>
          </a:p>
          <a:p>
            <a:pPr lvl="0">
              <a:lnSpc>
                <a:spcPct val="170000"/>
              </a:lnSpc>
              <a:buFont typeface="Wingdings" pitchFamily="2" charset="2"/>
              <a:buChar char="Ø"/>
            </a:pPr>
            <a:r>
              <a:rPr lang="bg-BG" sz="3800" dirty="0"/>
              <a:t>Early menopause and secondary amenorrhea;</a:t>
            </a:r>
          </a:p>
          <a:p>
            <a:pPr lvl="0">
              <a:lnSpc>
                <a:spcPct val="170000"/>
              </a:lnSpc>
              <a:buFont typeface="Wingdings" pitchFamily="2" charset="2"/>
              <a:buChar char="Ø"/>
            </a:pPr>
            <a:r>
              <a:rPr lang="bg-BG" sz="3800" dirty="0"/>
              <a:t>Heart failure due to hypertrophic cardiomyopathy;</a:t>
            </a:r>
          </a:p>
          <a:p>
            <a:pPr lvl="0">
              <a:lnSpc>
                <a:spcPct val="170000"/>
              </a:lnSpc>
              <a:buFont typeface="Wingdings" pitchFamily="2" charset="2"/>
              <a:buChar char="Ø"/>
            </a:pPr>
            <a:r>
              <a:rPr lang="bg-BG" sz="3800" dirty="0"/>
              <a:t>Pulmonary hypertension and sleep apnea,</a:t>
            </a:r>
          </a:p>
          <a:p>
            <a:pPr lvl="0">
              <a:lnSpc>
                <a:spcPct val="170000"/>
              </a:lnSpc>
              <a:buFont typeface="Wingdings" pitchFamily="2" charset="2"/>
              <a:buChar char="Ø"/>
            </a:pPr>
            <a:r>
              <a:rPr lang="bg-BG" sz="3800" dirty="0"/>
              <a:t>High incidence of colon tumors.</a:t>
            </a:r>
          </a:p>
          <a:p>
            <a:endParaRPr lang="bg-BG" sz="3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939784"/>
          </a:xfrm>
        </p:spPr>
        <p:txBody>
          <a:bodyPr>
            <a:noAutofit/>
          </a:bodyPr>
          <a:lstStyle/>
          <a:p>
            <a:pPr>
              <a:lnSpc>
                <a:spcPct val="150000"/>
              </a:lnSpc>
            </a:pPr>
            <a:r>
              <a:rPr lang="bg-BG" sz="2800" dirty="0">
                <a:effectLst>
                  <a:outerShdw blurRad="38100" dist="38100" dir="2700000" algn="tl">
                    <a:srgbClr val="000000">
                      <a:alpha val="43137"/>
                    </a:srgbClr>
                  </a:outerShdw>
                </a:effectLst>
              </a:rPr>
              <a:t>Drug treatment of acromegaly with somatostatin analogues</a:t>
            </a:r>
            <a:br>
              <a:rPr lang="bg-BG" sz="2800" dirty="0">
                <a:effectLst>
                  <a:outerShdw blurRad="38100" dist="38100" dir="2700000" algn="tl">
                    <a:srgbClr val="000000">
                      <a:alpha val="43137"/>
                    </a:srgbClr>
                  </a:outerShdw>
                </a:effectLst>
              </a:rPr>
            </a:br>
            <a:endParaRPr lang="bg-BG" sz="2800"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28596" y="1357298"/>
            <a:ext cx="8429684" cy="5214974"/>
          </a:xfrm>
        </p:spPr>
        <p:txBody>
          <a:bodyPr>
            <a:normAutofit fontScale="55000" lnSpcReduction="20000"/>
          </a:bodyPr>
          <a:lstStyle/>
          <a:p>
            <a:endParaRPr lang="en-US" dirty="0" smtClean="0"/>
          </a:p>
          <a:p>
            <a:pPr lvl="0">
              <a:lnSpc>
                <a:spcPct val="170000"/>
              </a:lnSpc>
              <a:buFont typeface="Wingdings" pitchFamily="2" charset="2"/>
              <a:buChar char="Ø"/>
            </a:pPr>
            <a:r>
              <a:rPr lang="bg-BG" b="1" dirty="0"/>
              <a:t>Octreotide</a:t>
            </a:r>
            <a:r>
              <a:rPr lang="bg-BG" dirty="0"/>
              <a:t> (Sandostatin) or </a:t>
            </a:r>
            <a:r>
              <a:rPr lang="bg-BG" b="1" dirty="0"/>
              <a:t>Lanreotide</a:t>
            </a:r>
            <a:r>
              <a:rPr lang="bg-BG" dirty="0"/>
              <a:t> (Somatuline) are synthetic forms of the hormone somatostatin, which stops the production of PX. </a:t>
            </a:r>
          </a:p>
          <a:p>
            <a:pPr lvl="0">
              <a:lnSpc>
                <a:spcPct val="170000"/>
              </a:lnSpc>
              <a:buFont typeface="Wingdings" pitchFamily="2" charset="2"/>
              <a:buChar char="Ø"/>
            </a:pPr>
            <a:r>
              <a:rPr lang="bg-BG" dirty="0"/>
              <a:t>They are long-acting forms for intramuscular injection every 2-4 weeks. </a:t>
            </a:r>
          </a:p>
          <a:p>
            <a:pPr lvl="0">
              <a:lnSpc>
                <a:spcPct val="170000"/>
              </a:lnSpc>
              <a:buFont typeface="Wingdings" pitchFamily="2" charset="2"/>
              <a:buChar char="Ø"/>
            </a:pPr>
            <a:r>
              <a:rPr lang="bg-BG" dirty="0"/>
              <a:t>With prolonged use, </a:t>
            </a:r>
            <a:r>
              <a:rPr lang="bg-BG" b="1" dirty="0"/>
              <a:t>Octreotide</a:t>
            </a:r>
            <a:r>
              <a:rPr lang="bg-BG" dirty="0"/>
              <a:t> inhibits the secretion of enzymes from the gastrointestinal tract and the function of the pancreas and causes digestive problems. </a:t>
            </a:r>
          </a:p>
          <a:p>
            <a:pPr lvl="0">
              <a:lnSpc>
                <a:spcPct val="170000"/>
              </a:lnSpc>
              <a:buFont typeface="Wingdings" pitchFamily="2" charset="2"/>
              <a:buChar char="Ø"/>
            </a:pPr>
            <a:r>
              <a:rPr lang="bg-BG" dirty="0"/>
              <a:t>About 25% of patients develop asymptomatic cholelithiasis. In some cases, treatment with octreotide may cause diabetes because somatostatin and its analogues may inhibit insulin release. </a:t>
            </a:r>
          </a:p>
          <a:p>
            <a:pPr lvl="0">
              <a:lnSpc>
                <a:spcPct val="170000"/>
              </a:lnSpc>
              <a:buFont typeface="Wingdings" pitchFamily="2" charset="2"/>
              <a:buChar char="Ø"/>
            </a:pPr>
            <a:r>
              <a:rPr lang="bg-BG" dirty="0"/>
              <a:t>On the other hand, octreotide may reduce the need for insulin in patients with acromegaly.</a:t>
            </a:r>
          </a:p>
          <a:p>
            <a:pPr>
              <a:buFont typeface="Wingdings" pitchFamily="2" charset="2"/>
              <a:buChar char="Ø"/>
            </a:pPr>
            <a:endParaRPr lang="bg-BG"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sz="4000" dirty="0">
                <a:effectLst>
                  <a:outerShdw blurRad="38100" dist="38100" dir="2700000" algn="tl">
                    <a:srgbClr val="000000">
                      <a:alpha val="43137"/>
                    </a:srgbClr>
                  </a:outerShdw>
                </a:effectLst>
              </a:rPr>
              <a:t>Drug treatment of acromegaly with PX receptor antagonists</a:t>
            </a:r>
            <a:r>
              <a:rPr lang="bg-BG" dirty="0"/>
              <a:t/>
            </a:r>
            <a:br>
              <a:rPr lang="bg-BG" dirty="0"/>
            </a:br>
            <a:endParaRPr lang="bg-BG" dirty="0"/>
          </a:p>
        </p:txBody>
      </p:sp>
      <p:sp>
        <p:nvSpPr>
          <p:cNvPr id="3" name="Контейнер за съдържание 2"/>
          <p:cNvSpPr>
            <a:spLocks noGrp="1"/>
          </p:cNvSpPr>
          <p:nvPr>
            <p:ph idx="1"/>
          </p:nvPr>
        </p:nvSpPr>
        <p:spPr>
          <a:xfrm>
            <a:off x="214282" y="1600200"/>
            <a:ext cx="8715436" cy="5043510"/>
          </a:xfrm>
        </p:spPr>
        <p:txBody>
          <a:bodyPr>
            <a:normAutofit fontScale="77500" lnSpcReduction="20000"/>
          </a:bodyPr>
          <a:lstStyle/>
          <a:p>
            <a:pPr lvl="0">
              <a:lnSpc>
                <a:spcPct val="170000"/>
              </a:lnSpc>
              <a:buFont typeface="Wingdings" pitchFamily="2" charset="2"/>
              <a:buChar char="Ø"/>
            </a:pPr>
            <a:r>
              <a:rPr lang="bg-BG" dirty="0"/>
              <a:t>The newest direction in the medical treatment of acromegaly is the use of antagonists of the hormone receptors of PX.</a:t>
            </a:r>
          </a:p>
          <a:p>
            <a:pPr lvl="0">
              <a:lnSpc>
                <a:spcPct val="170000"/>
              </a:lnSpc>
              <a:buFont typeface="Wingdings" pitchFamily="2" charset="2"/>
              <a:buChar char="Ø"/>
            </a:pPr>
            <a:r>
              <a:rPr lang="bg-BG" dirty="0"/>
              <a:t>The only member of this family is the  </a:t>
            </a:r>
            <a:r>
              <a:rPr lang="bg-BG" b="1" dirty="0"/>
              <a:t>pegvisomant (Somavert</a:t>
            </a:r>
            <a:r>
              <a:rPr lang="bg-BG" dirty="0"/>
              <a:t> ). It blocks the binding of PX to its receptors and controls the activity of acromegaly in almost all patients.</a:t>
            </a:r>
          </a:p>
          <a:p>
            <a:pPr lvl="0">
              <a:lnSpc>
                <a:spcPct val="170000"/>
              </a:lnSpc>
              <a:buFont typeface="Wingdings" pitchFamily="2" charset="2"/>
              <a:buChar char="Ø"/>
            </a:pPr>
            <a:r>
              <a:rPr lang="bg-BG" b="1" dirty="0"/>
              <a:t>Pegvisomant</a:t>
            </a:r>
            <a:r>
              <a:rPr lang="bg-BG" dirty="0"/>
              <a:t> is given subcutaneously by injection once a day. It is possible to combine long-acting somatostatin analogues and weekly injections of pegvisomant.</a:t>
            </a:r>
          </a:p>
          <a:p>
            <a:endParaRPr lang="en-US" dirty="0" smtClean="0"/>
          </a:p>
          <a:p>
            <a:endParaRPr lang="bg-BG"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sz="3600" dirty="0">
                <a:effectLst>
                  <a:outerShdw blurRad="38100" dist="38100" dir="2700000" algn="tl">
                    <a:srgbClr val="000000">
                      <a:alpha val="43137"/>
                    </a:srgbClr>
                  </a:outerShdw>
                </a:effectLst>
              </a:rPr>
              <a:t>Surgical treatment for acromegaly</a:t>
            </a:r>
            <a:r>
              <a:rPr lang="bg-BG" dirty="0"/>
              <a:t/>
            </a:r>
            <a:br>
              <a:rPr lang="bg-BG" dirty="0"/>
            </a:br>
            <a:endParaRPr lang="bg-BG" dirty="0"/>
          </a:p>
        </p:txBody>
      </p:sp>
      <p:sp>
        <p:nvSpPr>
          <p:cNvPr id="3" name="Контейнер за съдържание 2"/>
          <p:cNvSpPr>
            <a:spLocks noGrp="1"/>
          </p:cNvSpPr>
          <p:nvPr>
            <p:ph idx="1"/>
          </p:nvPr>
        </p:nvSpPr>
        <p:spPr>
          <a:xfrm>
            <a:off x="457200" y="1285860"/>
            <a:ext cx="8472518" cy="5357850"/>
          </a:xfrm>
        </p:spPr>
        <p:txBody>
          <a:bodyPr>
            <a:normAutofit fontScale="55000" lnSpcReduction="20000"/>
          </a:bodyPr>
          <a:lstStyle/>
          <a:p>
            <a:pPr lvl="0">
              <a:lnSpc>
                <a:spcPct val="170000"/>
              </a:lnSpc>
              <a:buFont typeface="Wingdings" pitchFamily="2" charset="2"/>
              <a:buChar char="Ø"/>
            </a:pPr>
            <a:r>
              <a:rPr lang="bg-BG" b="1" dirty="0"/>
              <a:t>The surgery is most successful in patients:</a:t>
            </a:r>
            <a:endParaRPr lang="bg-BG" dirty="0"/>
          </a:p>
          <a:p>
            <a:pPr lvl="0">
              <a:lnSpc>
                <a:spcPct val="170000"/>
              </a:lnSpc>
              <a:buFont typeface="Wingdings" pitchFamily="2" charset="2"/>
              <a:buChar char="Ø"/>
            </a:pPr>
            <a:r>
              <a:rPr lang="bg-BG" dirty="0"/>
              <a:t>with </a:t>
            </a:r>
            <a:r>
              <a:rPr lang="en-US" dirty="0" smtClean="0"/>
              <a:t>GH</a:t>
            </a:r>
            <a:r>
              <a:rPr lang="bg-BG" dirty="0" smtClean="0"/>
              <a:t> </a:t>
            </a:r>
            <a:r>
              <a:rPr lang="bg-BG" dirty="0"/>
              <a:t>levels below 40 ng / ml before surgery and</a:t>
            </a:r>
          </a:p>
          <a:p>
            <a:pPr lvl="0">
              <a:lnSpc>
                <a:spcPct val="170000"/>
              </a:lnSpc>
              <a:buFont typeface="Wingdings" pitchFamily="2" charset="2"/>
              <a:buChar char="Ø"/>
            </a:pPr>
            <a:r>
              <a:rPr lang="bg-BG" dirty="0"/>
              <a:t>with pituitary tumors no larger than 10 mm in diameter.</a:t>
            </a:r>
          </a:p>
          <a:p>
            <a:pPr lvl="0">
              <a:lnSpc>
                <a:spcPct val="170000"/>
              </a:lnSpc>
              <a:buFont typeface="Wingdings" pitchFamily="2" charset="2"/>
              <a:buChar char="Ø"/>
            </a:pPr>
            <a:r>
              <a:rPr lang="bg-BG" b="1" dirty="0"/>
              <a:t>Success depends on the skill and experience of the surgeon. </a:t>
            </a:r>
            <a:endParaRPr lang="bg-BG" dirty="0"/>
          </a:p>
          <a:p>
            <a:pPr lvl="0">
              <a:lnSpc>
                <a:spcPct val="170000"/>
              </a:lnSpc>
              <a:buFont typeface="Wingdings" pitchFamily="2" charset="2"/>
              <a:buChar char="Ø"/>
            </a:pPr>
            <a:r>
              <a:rPr lang="bg-BG" dirty="0"/>
              <a:t> The best criterion for surgical success is normalization of </a:t>
            </a:r>
            <a:r>
              <a:rPr lang="en-US" dirty="0" smtClean="0"/>
              <a:t>GH</a:t>
            </a:r>
            <a:r>
              <a:rPr lang="bg-BG" dirty="0" smtClean="0"/>
              <a:t> </a:t>
            </a:r>
            <a:r>
              <a:rPr lang="bg-BG" dirty="0"/>
              <a:t>and IGF-1 levels. Ideally, the </a:t>
            </a:r>
            <a:r>
              <a:rPr lang="en-US" dirty="0" smtClean="0"/>
              <a:t>G</a:t>
            </a:r>
            <a:r>
              <a:rPr lang="bg-BG" dirty="0" smtClean="0"/>
              <a:t>H </a:t>
            </a:r>
            <a:r>
              <a:rPr lang="bg-BG" dirty="0"/>
              <a:t>should be less than 2 ng / ml after oral glucose loading. </a:t>
            </a:r>
          </a:p>
          <a:p>
            <a:pPr lvl="0">
              <a:lnSpc>
                <a:spcPct val="170000"/>
              </a:lnSpc>
              <a:buFont typeface="Wingdings" pitchFamily="2" charset="2"/>
              <a:buChar char="Ø"/>
            </a:pPr>
            <a:r>
              <a:rPr lang="bg-BG" b="1" dirty="0"/>
              <a:t>Complications of the operation</a:t>
            </a:r>
            <a:r>
              <a:rPr lang="bg-BG" dirty="0"/>
              <a:t> :</a:t>
            </a:r>
          </a:p>
          <a:p>
            <a:pPr lvl="0">
              <a:lnSpc>
                <a:spcPct val="170000"/>
              </a:lnSpc>
              <a:buFont typeface="Wingdings" pitchFamily="2" charset="2"/>
              <a:buChar char="Ø"/>
            </a:pPr>
            <a:r>
              <a:rPr lang="bg-BG" dirty="0"/>
              <a:t>liquorice,</a:t>
            </a:r>
          </a:p>
          <a:p>
            <a:pPr lvl="0">
              <a:lnSpc>
                <a:spcPct val="170000"/>
              </a:lnSpc>
              <a:buFont typeface="Wingdings" pitchFamily="2" charset="2"/>
              <a:buChar char="Ø"/>
            </a:pPr>
            <a:r>
              <a:rPr lang="bg-BG" dirty="0"/>
              <a:t>meningitis and</a:t>
            </a:r>
          </a:p>
          <a:p>
            <a:pPr lvl="0">
              <a:lnSpc>
                <a:spcPct val="170000"/>
              </a:lnSpc>
              <a:buFont typeface="Wingdings" pitchFamily="2" charset="2"/>
              <a:buChar char="Ø"/>
            </a:pPr>
            <a:r>
              <a:rPr lang="bg-BG" dirty="0"/>
              <a:t>pituitary hypofunction.</a:t>
            </a:r>
          </a:p>
          <a:p>
            <a:endParaRPr lang="en-US" dirty="0" smtClean="0"/>
          </a:p>
          <a:p>
            <a:endParaRPr lang="bg-BG"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t/>
            </a:r>
            <a:br>
              <a:rPr lang="en-US" dirty="0" smtClean="0"/>
            </a:br>
            <a:r>
              <a:rPr lang="bg-BG" dirty="0">
                <a:effectLst>
                  <a:outerShdw blurRad="38100" dist="38100" dir="2700000" algn="tl">
                    <a:srgbClr val="000000">
                      <a:alpha val="43137"/>
                    </a:srgbClr>
                  </a:outerShdw>
                </a:effectLst>
              </a:rPr>
              <a:t>Radiation therapy</a:t>
            </a:r>
            <a:br>
              <a:rPr lang="bg-BG" dirty="0">
                <a:effectLst>
                  <a:outerShdw blurRad="38100" dist="38100" dir="2700000" algn="tl">
                    <a:srgbClr val="000000">
                      <a:alpha val="43137"/>
                    </a:srgbClr>
                  </a:outerShdw>
                </a:effectLst>
              </a:rPr>
            </a:br>
            <a:endParaRPr lang="bg-BG" dirty="0">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457200" y="1285860"/>
            <a:ext cx="8543956" cy="5357850"/>
          </a:xfrm>
        </p:spPr>
        <p:txBody>
          <a:bodyPr>
            <a:normAutofit fontScale="55000" lnSpcReduction="20000"/>
          </a:bodyPr>
          <a:lstStyle/>
          <a:p>
            <a:endParaRPr lang="en-US" dirty="0" smtClean="0"/>
          </a:p>
          <a:p>
            <a:pPr lvl="0">
              <a:lnSpc>
                <a:spcPct val="170000"/>
              </a:lnSpc>
              <a:buFont typeface="Wingdings" pitchFamily="2" charset="2"/>
              <a:buChar char="Ø"/>
            </a:pPr>
            <a:r>
              <a:rPr lang="bg-BG" b="1" dirty="0"/>
              <a:t>Radiation therapy</a:t>
            </a:r>
            <a:r>
              <a:rPr lang="bg-BG" dirty="0"/>
              <a:t> is indicated for primary treatment, as well as for combined treatment - surgery or medication. </a:t>
            </a:r>
          </a:p>
          <a:p>
            <a:pPr lvl="0">
              <a:lnSpc>
                <a:spcPct val="170000"/>
              </a:lnSpc>
              <a:buFont typeface="Wingdings" pitchFamily="2" charset="2"/>
              <a:buChar char="Ø"/>
            </a:pPr>
            <a:r>
              <a:rPr lang="bg-BG" dirty="0"/>
              <a:t>It is preferred in patients with residual tumor or recurrence.  </a:t>
            </a:r>
          </a:p>
          <a:p>
            <a:pPr lvl="0">
              <a:lnSpc>
                <a:spcPct val="170000"/>
              </a:lnSpc>
              <a:buFont typeface="Wingdings" pitchFamily="2" charset="2"/>
              <a:buChar char="Ø"/>
            </a:pPr>
            <a:r>
              <a:rPr lang="bg-BG" dirty="0"/>
              <a:t>Radiation therapy is administered in divided doses for 4-6 weeks.</a:t>
            </a:r>
          </a:p>
          <a:p>
            <a:pPr lvl="0">
              <a:lnSpc>
                <a:spcPct val="170000"/>
              </a:lnSpc>
              <a:buFont typeface="Wingdings" pitchFamily="2" charset="2"/>
              <a:buChar char="Ø"/>
            </a:pPr>
            <a:r>
              <a:rPr lang="bg-BG" dirty="0"/>
              <a:t>This treatment reduces RH levels by about 50% for 2 to 5 years. </a:t>
            </a:r>
          </a:p>
          <a:p>
            <a:pPr lvl="0">
              <a:lnSpc>
                <a:spcPct val="170000"/>
              </a:lnSpc>
              <a:buFont typeface="Wingdings" pitchFamily="2" charset="2"/>
              <a:buChar char="Ø"/>
            </a:pPr>
            <a:r>
              <a:rPr lang="bg-BG" dirty="0"/>
              <a:t>Patients who have been observed for more than 5 years show significant further improvement. </a:t>
            </a:r>
          </a:p>
          <a:p>
            <a:pPr lvl="0">
              <a:lnSpc>
                <a:spcPct val="170000"/>
              </a:lnSpc>
              <a:buFont typeface="Wingdings" pitchFamily="2" charset="2"/>
              <a:buChar char="Ø"/>
            </a:pPr>
            <a:r>
              <a:rPr lang="bg-BG" b="1" dirty="0"/>
              <a:t>Complications:</a:t>
            </a:r>
            <a:endParaRPr lang="bg-BG" dirty="0"/>
          </a:p>
          <a:p>
            <a:pPr lvl="0">
              <a:lnSpc>
                <a:spcPct val="170000"/>
              </a:lnSpc>
              <a:buFont typeface="Wingdings" pitchFamily="2" charset="2"/>
              <a:buChar char="Ø"/>
            </a:pPr>
            <a:r>
              <a:rPr lang="bg-BG" dirty="0"/>
              <a:t>vision loss</a:t>
            </a:r>
          </a:p>
          <a:p>
            <a:pPr lvl="0">
              <a:lnSpc>
                <a:spcPct val="170000"/>
              </a:lnSpc>
              <a:buFont typeface="Wingdings" pitchFamily="2" charset="2"/>
              <a:buChar char="Ø"/>
            </a:pPr>
            <a:r>
              <a:rPr lang="bg-BG" dirty="0"/>
              <a:t>brain trauma,</a:t>
            </a:r>
          </a:p>
          <a:p>
            <a:pPr lvl="0">
              <a:lnSpc>
                <a:spcPct val="170000"/>
              </a:lnSpc>
              <a:buFont typeface="Wingdings" pitchFamily="2" charset="2"/>
              <a:buChar char="Ø"/>
            </a:pPr>
            <a:r>
              <a:rPr lang="bg-BG" dirty="0"/>
              <a:t>pituitary hypofunction</a:t>
            </a:r>
          </a:p>
          <a:p>
            <a:endParaRPr lang="bg-BG"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sp>
        <p:nvSpPr>
          <p:cNvPr id="3" name="Контейнер за съдържание 2"/>
          <p:cNvSpPr>
            <a:spLocks noGrp="1"/>
          </p:cNvSpPr>
          <p:nvPr>
            <p:ph idx="1"/>
          </p:nvPr>
        </p:nvSpPr>
        <p:spPr/>
        <p:txBody>
          <a:bodyPr/>
          <a:lstStyle/>
          <a:p>
            <a:endParaRPr lang="bg-BG"/>
          </a:p>
        </p:txBody>
      </p:sp>
      <p:pic>
        <p:nvPicPr>
          <p:cNvPr id="5122" name="Picture 2" descr="C:\Documents and Settings\GC\Desktop\endocrine-system-outline-of-major-players-41-728.jpg"/>
          <p:cNvPicPr>
            <a:picLocks noChangeAspect="1" noChangeArrowheads="1"/>
          </p:cNvPicPr>
          <p:nvPr/>
        </p:nvPicPr>
        <p:blipFill>
          <a:blip r:embed="rId2"/>
          <a:srcRect/>
          <a:stretch>
            <a:fillRect/>
          </a:stretch>
        </p:blipFill>
        <p:spPr bwMode="auto">
          <a:xfrm>
            <a:off x="357158" y="214290"/>
            <a:ext cx="8358246" cy="6143668"/>
          </a:xfrm>
          <a:prstGeom prst="rect">
            <a:avLst/>
          </a:prstGeom>
          <a:noFill/>
        </p:spPr>
      </p:pic>
      <p:sp>
        <p:nvSpPr>
          <p:cNvPr id="5" name="Правоъгълник 4"/>
          <p:cNvSpPr/>
          <p:nvPr/>
        </p:nvSpPr>
        <p:spPr>
          <a:xfrm>
            <a:off x="214282" y="3000373"/>
            <a:ext cx="6643718" cy="2477601"/>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100" dirty="0" smtClean="0"/>
              <a:t>https://www.slideshare.net/roger961/endocrine-system-outline-of-major-players</a:t>
            </a:r>
            <a:endParaRPr lang="bg-BG" sz="11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28596" y="0"/>
            <a:ext cx="8258204" cy="1417638"/>
          </a:xfrm>
        </p:spPr>
        <p:txBody>
          <a:bodyPr>
            <a:normAutofit fontScale="90000"/>
          </a:bodyPr>
          <a:lstStyle/>
          <a:p>
            <a:r>
              <a:rPr lang="en-US" b="1" dirty="0" smtClean="0"/>
              <a:t/>
            </a:r>
            <a:br>
              <a:rPr lang="en-US" b="1" dirty="0" smtClean="0"/>
            </a:br>
            <a:r>
              <a:rPr lang="bg-BG" b="1" dirty="0" smtClean="0"/>
              <a:t>Acromegaly</a:t>
            </a:r>
            <a:r>
              <a:rPr lang="en-US" b="1" dirty="0" smtClean="0"/>
              <a:t/>
            </a:r>
            <a:br>
              <a:rPr lang="en-US" b="1" dirty="0" smtClean="0"/>
            </a:br>
            <a:r>
              <a:rPr lang="en-US" dirty="0" smtClean="0"/>
              <a:t> </a:t>
            </a:r>
            <a:r>
              <a:rPr lang="en-US" sz="1100" dirty="0" smtClean="0"/>
              <a:t>https://www.slideshare.net/roger961/endocrine-system-outline-of-major-players </a:t>
            </a:r>
            <a:r>
              <a:rPr lang="bg-BG" dirty="0" smtClean="0"/>
              <a:t/>
            </a:r>
            <a:br>
              <a:rPr lang="bg-BG" dirty="0" smtClean="0"/>
            </a:br>
            <a:endParaRPr lang="bg-BG" dirty="0" smtClean="0"/>
          </a:p>
        </p:txBody>
      </p:sp>
      <p:sp>
        <p:nvSpPr>
          <p:cNvPr id="71683" name="Rectangle 3"/>
          <p:cNvSpPr>
            <a:spLocks noGrp="1" noChangeArrowheads="1"/>
          </p:cNvSpPr>
          <p:nvPr>
            <p:ph type="body" idx="4294967295"/>
          </p:nvPr>
        </p:nvSpPr>
        <p:spPr/>
        <p:txBody>
          <a:bodyPr/>
          <a:lstStyle/>
          <a:p>
            <a:endParaRPr lang="en-US" dirty="0" smtClean="0"/>
          </a:p>
          <a:p>
            <a:endParaRPr lang="bg-BG" dirty="0" smtClean="0"/>
          </a:p>
        </p:txBody>
      </p:sp>
      <p:sp>
        <p:nvSpPr>
          <p:cNvPr id="71684" name="AutoShape 5" descr="Z"/>
          <p:cNvSpPr>
            <a:spLocks noChangeAspect="1" noChangeArrowheads="1"/>
          </p:cNvSpPr>
          <p:nvPr/>
        </p:nvSpPr>
        <p:spPr bwMode="auto">
          <a:xfrm>
            <a:off x="0" y="-26988"/>
            <a:ext cx="3257550" cy="1400176"/>
          </a:xfrm>
          <a:prstGeom prst="rect">
            <a:avLst/>
          </a:prstGeom>
          <a:noFill/>
          <a:ln w="9525">
            <a:noFill/>
            <a:miter lim="800000"/>
            <a:headEnd/>
            <a:tailEnd/>
          </a:ln>
        </p:spPr>
        <p:txBody>
          <a:bodyPr/>
          <a:lstStyle/>
          <a:p>
            <a:endParaRPr lang="bg-BG"/>
          </a:p>
        </p:txBody>
      </p:sp>
      <p:sp>
        <p:nvSpPr>
          <p:cNvPr id="71685" name="AutoShape 7" descr="Z"/>
          <p:cNvSpPr>
            <a:spLocks noChangeAspect="1" noChangeArrowheads="1"/>
          </p:cNvSpPr>
          <p:nvPr/>
        </p:nvSpPr>
        <p:spPr bwMode="auto">
          <a:xfrm>
            <a:off x="0" y="-26988"/>
            <a:ext cx="3257550" cy="1400176"/>
          </a:xfrm>
          <a:prstGeom prst="rect">
            <a:avLst/>
          </a:prstGeom>
          <a:noFill/>
          <a:ln w="9525">
            <a:noFill/>
            <a:miter lim="800000"/>
            <a:headEnd/>
            <a:tailEnd/>
          </a:ln>
        </p:spPr>
        <p:txBody>
          <a:bodyPr/>
          <a:lstStyle/>
          <a:p>
            <a:endParaRPr lang="bg-BG"/>
          </a:p>
        </p:txBody>
      </p:sp>
      <p:pic>
        <p:nvPicPr>
          <p:cNvPr id="71686" name="Picture 9" descr="acromegaly-214_21"/>
          <p:cNvPicPr>
            <a:picLocks noChangeAspect="1" noChangeArrowheads="1"/>
          </p:cNvPicPr>
          <p:nvPr/>
        </p:nvPicPr>
        <p:blipFill>
          <a:blip r:embed="rId2"/>
          <a:srcRect/>
          <a:stretch>
            <a:fillRect/>
          </a:stretch>
        </p:blipFill>
        <p:spPr bwMode="auto">
          <a:xfrm>
            <a:off x="684213" y="1428736"/>
            <a:ext cx="2887655" cy="2198702"/>
          </a:xfrm>
          <a:prstGeom prst="rect">
            <a:avLst/>
          </a:prstGeom>
          <a:noFill/>
          <a:ln w="9525">
            <a:noFill/>
            <a:miter lim="800000"/>
            <a:headEnd/>
            <a:tailEnd/>
          </a:ln>
        </p:spPr>
      </p:pic>
      <p:pic>
        <p:nvPicPr>
          <p:cNvPr id="71687" name="Picture 11" descr="Image">
            <a:hlinkClick r:id="rId3"/>
          </p:cNvPr>
          <p:cNvPicPr>
            <a:picLocks noChangeAspect="1" noChangeArrowheads="1"/>
          </p:cNvPicPr>
          <p:nvPr/>
        </p:nvPicPr>
        <p:blipFill>
          <a:blip r:embed="rId4"/>
          <a:srcRect/>
          <a:stretch>
            <a:fillRect/>
          </a:stretch>
        </p:blipFill>
        <p:spPr bwMode="auto">
          <a:xfrm>
            <a:off x="5286380" y="3857628"/>
            <a:ext cx="3429024" cy="2303460"/>
          </a:xfrm>
          <a:prstGeom prst="rect">
            <a:avLst/>
          </a:prstGeom>
          <a:noFill/>
          <a:ln w="9525">
            <a:noFill/>
            <a:miter lim="800000"/>
            <a:headEnd/>
            <a:tailEnd/>
          </a:ln>
        </p:spPr>
      </p:pic>
      <p:pic>
        <p:nvPicPr>
          <p:cNvPr id="71688" name="Picture 13" descr="ANd9GcS7kXOffECqf_WeLtGMlBn7v6VK84yfEnEElDdMejBiNYMuIxmixA"/>
          <p:cNvPicPr>
            <a:picLocks noChangeAspect="1" noChangeArrowheads="1"/>
          </p:cNvPicPr>
          <p:nvPr/>
        </p:nvPicPr>
        <p:blipFill>
          <a:blip r:embed="rId5"/>
          <a:srcRect/>
          <a:stretch>
            <a:fillRect/>
          </a:stretch>
        </p:blipFill>
        <p:spPr bwMode="auto">
          <a:xfrm>
            <a:off x="714348" y="3714752"/>
            <a:ext cx="3287713" cy="2811460"/>
          </a:xfrm>
          <a:prstGeom prst="rect">
            <a:avLst/>
          </a:prstGeom>
          <a:noFill/>
          <a:ln w="9525">
            <a:noFill/>
            <a:miter lim="800000"/>
            <a:headEnd/>
            <a:tailEnd/>
          </a:ln>
        </p:spPr>
      </p:pic>
      <p:sp>
        <p:nvSpPr>
          <p:cNvPr id="71689" name="AutoShape 15" descr="ANd9GcSzWYpFplSPOnjDKp9vAdk4Eg5OxofXVh1dZJQSavb-sum5arc4"/>
          <p:cNvSpPr>
            <a:spLocks noChangeAspect="1" noChangeArrowheads="1"/>
          </p:cNvSpPr>
          <p:nvPr/>
        </p:nvSpPr>
        <p:spPr bwMode="auto">
          <a:xfrm>
            <a:off x="1331913" y="620713"/>
            <a:ext cx="2638425" cy="1733550"/>
          </a:xfrm>
          <a:prstGeom prst="rect">
            <a:avLst/>
          </a:prstGeom>
          <a:noFill/>
          <a:ln w="9525">
            <a:noFill/>
            <a:miter lim="800000"/>
            <a:headEnd/>
            <a:tailEnd/>
          </a:ln>
        </p:spPr>
        <p:txBody>
          <a:bodyPr/>
          <a:lstStyle/>
          <a:p>
            <a:endParaRPr lang="bg-BG"/>
          </a:p>
        </p:txBody>
      </p:sp>
      <p:pic>
        <p:nvPicPr>
          <p:cNvPr id="71690" name="Picture 17" descr="Gigantism-And-Acromegaly"/>
          <p:cNvPicPr>
            <a:picLocks noChangeAspect="1" noChangeArrowheads="1"/>
          </p:cNvPicPr>
          <p:nvPr/>
        </p:nvPicPr>
        <p:blipFill>
          <a:blip r:embed="rId6"/>
          <a:srcRect/>
          <a:stretch>
            <a:fillRect/>
          </a:stretch>
        </p:blipFill>
        <p:spPr bwMode="auto">
          <a:xfrm>
            <a:off x="5214942" y="1500174"/>
            <a:ext cx="3500462" cy="1928826"/>
          </a:xfrm>
          <a:prstGeom prst="rect">
            <a:avLst/>
          </a:prstGeom>
          <a:noFill/>
          <a:ln w="9525">
            <a:noFill/>
            <a:miter lim="800000"/>
            <a:headEnd/>
            <a:tailEnd/>
          </a:ln>
        </p:spPr>
      </p:pic>
      <p:sp>
        <p:nvSpPr>
          <p:cNvPr id="11" name="Правоъгълник 10"/>
          <p:cNvSpPr/>
          <p:nvPr/>
        </p:nvSpPr>
        <p:spPr>
          <a:xfrm>
            <a:off x="2763364" y="3244334"/>
            <a:ext cx="3617272" cy="3416320"/>
          </a:xfrm>
          <a:prstGeom prst="rect">
            <a:avLst/>
          </a:prstGeom>
        </p:spPr>
        <p:txBody>
          <a:bodyPr wrap="square">
            <a:spAutoFit/>
          </a:bodyPr>
          <a:lstStyle/>
          <a:p>
            <a:pPr lvl="0">
              <a:buNone/>
            </a:pPr>
            <a:endParaRPr lang="en-US" b="1" dirty="0" smtClean="0"/>
          </a:p>
          <a:p>
            <a:pPr lvl="0">
              <a:buNone/>
            </a:pPr>
            <a:endParaRPr lang="en-US" b="1" dirty="0"/>
          </a:p>
          <a:p>
            <a:pPr lvl="0">
              <a:buNone/>
            </a:pPr>
            <a:endParaRPr lang="en-US" b="1" dirty="0" smtClean="0"/>
          </a:p>
          <a:p>
            <a:pPr lvl="0">
              <a:buNone/>
            </a:pPr>
            <a:endParaRPr lang="en-US" b="1" dirty="0"/>
          </a:p>
          <a:p>
            <a:pPr lvl="0">
              <a:buNone/>
            </a:pPr>
            <a:endParaRPr lang="en-US" b="1" dirty="0" smtClean="0"/>
          </a:p>
          <a:p>
            <a:pPr lvl="0">
              <a:buNone/>
            </a:pPr>
            <a:endParaRPr lang="en-US" b="1" dirty="0"/>
          </a:p>
          <a:p>
            <a:pPr lvl="0">
              <a:buNone/>
            </a:pPr>
            <a:endParaRPr lang="en-US" b="1" dirty="0" smtClean="0"/>
          </a:p>
          <a:p>
            <a:pPr lvl="0">
              <a:buNone/>
            </a:pPr>
            <a:endParaRPr lang="en-US" b="1" dirty="0"/>
          </a:p>
          <a:p>
            <a:pPr lvl="0">
              <a:buNone/>
            </a:pPr>
            <a:endParaRPr lang="en-US" b="1" dirty="0" smtClean="0"/>
          </a:p>
          <a:p>
            <a:pPr lvl="0">
              <a:buNone/>
            </a:pPr>
            <a:endParaRPr lang="en-US" b="1" dirty="0"/>
          </a:p>
          <a:p>
            <a:pPr lvl="0">
              <a:buNone/>
            </a:pPr>
            <a:endParaRPr lang="en-US" b="1" dirty="0" smtClean="0"/>
          </a:p>
          <a:p>
            <a:pPr lvl="0">
              <a:buNone/>
            </a:pPr>
            <a:r>
              <a:rPr lang="bg-BG" b="1" dirty="0" smtClean="0"/>
              <a:t>https</a:t>
            </a:r>
            <a:r>
              <a:rPr lang="bg-BG" b="1" dirty="0"/>
              <a:t>://mrt-v-spb.ru/akromegaliya/</a:t>
            </a:r>
            <a:endParaRPr lang="bg-B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b="1" dirty="0" smtClean="0"/>
              <a:t>Pituitary- </a:t>
            </a:r>
            <a:r>
              <a:rPr lang="bg-BG" b="1" dirty="0" smtClean="0"/>
              <a:t>hypothalamus </a:t>
            </a:r>
            <a:r>
              <a:rPr lang="en-US" b="1" dirty="0" smtClean="0"/>
              <a:t>system</a:t>
            </a:r>
            <a:endParaRPr lang="bg-BG" dirty="0"/>
          </a:p>
        </p:txBody>
      </p:sp>
      <p:sp>
        <p:nvSpPr>
          <p:cNvPr id="3" name="Контейнер за съдържание 2"/>
          <p:cNvSpPr>
            <a:spLocks noGrp="1"/>
          </p:cNvSpPr>
          <p:nvPr>
            <p:ph idx="1"/>
          </p:nvPr>
        </p:nvSpPr>
        <p:spPr/>
        <p:txBody>
          <a:bodyPr/>
          <a:lstStyle/>
          <a:p>
            <a:endParaRPr lang="en-US" dirty="0" smtClean="0"/>
          </a:p>
          <a:p>
            <a:endParaRPr lang="bg-BG"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GC\Desktop\800px-Limestone_statuette_of_Akhenaten,_Nefertiti,_and_a_princess._Reign_of_Akhenaten._From_Amarna,_Egypt._The_Petrie_Museum_of_Egyptian_Archaeology,_London.jpg"/>
          <p:cNvPicPr>
            <a:picLocks noChangeAspect="1" noChangeArrowheads="1"/>
          </p:cNvPicPr>
          <p:nvPr/>
        </p:nvPicPr>
        <p:blipFill>
          <a:blip r:embed="rId2"/>
          <a:srcRect/>
          <a:stretch>
            <a:fillRect/>
          </a:stretch>
        </p:blipFill>
        <p:spPr bwMode="auto">
          <a:xfrm>
            <a:off x="1000100" y="1000108"/>
            <a:ext cx="7500990" cy="542928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57158" y="274638"/>
            <a:ext cx="8429684" cy="1368412"/>
          </a:xfrm>
        </p:spPr>
        <p:txBody>
          <a:bodyPr>
            <a:normAutofit fontScale="90000"/>
          </a:bodyPr>
          <a:lstStyle/>
          <a:p>
            <a:r>
              <a:rPr lang="bg-BG" sz="3100" b="1" dirty="0" smtClean="0"/>
              <a:t>Historical figures </a:t>
            </a:r>
            <a:r>
              <a:rPr lang="en-US" sz="3100" b="1" dirty="0" smtClean="0"/>
              <a:t/>
            </a:r>
            <a:br>
              <a:rPr lang="en-US" sz="3100" b="1" dirty="0" smtClean="0"/>
            </a:br>
            <a:r>
              <a:rPr lang="bg-BG" sz="3100" b="1" dirty="0" smtClean="0"/>
              <a:t>who are thought to have suffered from acromegaly</a:t>
            </a:r>
            <a:r>
              <a:rPr lang="bg-BG" dirty="0" smtClean="0"/>
              <a:t/>
            </a:r>
            <a:br>
              <a:rPr lang="bg-BG" dirty="0" smtClean="0"/>
            </a:br>
            <a:endParaRPr lang="bg-BG" dirty="0" smtClean="0"/>
          </a:p>
        </p:txBody>
      </p:sp>
      <p:pic>
        <p:nvPicPr>
          <p:cNvPr id="41987" name="Picture 4" descr="ehnaton"/>
          <p:cNvPicPr>
            <a:picLocks noGrp="1" noChangeAspect="1" noChangeArrowheads="1"/>
          </p:cNvPicPr>
          <p:nvPr>
            <p:ph type="body" idx="1"/>
          </p:nvPr>
        </p:nvPicPr>
        <p:blipFill>
          <a:blip r:embed="rId2"/>
          <a:srcRect/>
          <a:stretch>
            <a:fillRect/>
          </a:stretch>
        </p:blipFill>
        <p:spPr>
          <a:xfrm>
            <a:off x="1142976" y="3000372"/>
            <a:ext cx="2357454" cy="3357586"/>
          </a:xfrm>
        </p:spPr>
      </p:pic>
      <p:sp>
        <p:nvSpPr>
          <p:cNvPr id="41988"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bg-BG"/>
          </a:p>
        </p:txBody>
      </p:sp>
      <p:pic>
        <p:nvPicPr>
          <p:cNvPr id="41989" name="Picture 8" descr="abraham_lincoln_photo23"/>
          <p:cNvPicPr>
            <a:picLocks noChangeAspect="1" noChangeArrowheads="1"/>
          </p:cNvPicPr>
          <p:nvPr/>
        </p:nvPicPr>
        <p:blipFill>
          <a:blip r:embed="rId3" cstate="print"/>
          <a:srcRect/>
          <a:stretch>
            <a:fillRect/>
          </a:stretch>
        </p:blipFill>
        <p:spPr bwMode="auto">
          <a:xfrm>
            <a:off x="5357819" y="3000372"/>
            <a:ext cx="2857520" cy="3357586"/>
          </a:xfrm>
          <a:prstGeom prst="rect">
            <a:avLst/>
          </a:prstGeom>
          <a:noFill/>
          <a:ln w="9525">
            <a:noFill/>
            <a:miter lim="800000"/>
            <a:headEnd/>
            <a:tailEnd/>
          </a:ln>
        </p:spPr>
      </p:pic>
      <p:pic>
        <p:nvPicPr>
          <p:cNvPr id="13314" name="Picture 2" descr="&amp;Fcy;&amp;acy;&amp;rcy;&amp;acy;&amp;ocy;&amp;ncy;&amp;hardcy;&amp;tcy; &amp;IEcy;&amp;khcy;&amp;ncy;&amp;acy;&amp;tcy;&amp;ocy;&amp;ncy; - &amp;Scy;&amp;hardcy;&amp;pcy;&amp;rcy;&amp;ucy;&amp;gcy; &amp;ncy;&amp;acy; &amp;Ncy;&amp;iecy;&amp;fcy;&amp;iecy;&amp;rcy;&amp;tcy;&amp;icy;&amp;tcy;&amp;icy; &amp;icy; &amp;bcy;&amp;acy;&amp;shchcy;&amp;acy; &amp;ncy;&amp;acy; &amp;Tcy;&amp;ucy;&amp;tcy;&amp;acy;&amp;ncy;&amp;kcy;&amp;acy;&amp;mcy;&amp;ocy;&amp;ncy; &amp;ncy;&amp;iecy; &amp;iecy; &amp;bcy;&amp;icy;&amp;lcy; &amp;chcy;&amp;ocy;&amp;vcy;&amp;iecy;&amp;kcy;"/>
          <p:cNvPicPr>
            <a:picLocks noChangeAspect="1" noChangeArrowheads="1"/>
          </p:cNvPicPr>
          <p:nvPr/>
        </p:nvPicPr>
        <p:blipFill>
          <a:blip r:embed="rId4"/>
          <a:srcRect/>
          <a:stretch>
            <a:fillRect/>
          </a:stretch>
        </p:blipFill>
        <p:spPr bwMode="auto">
          <a:xfrm>
            <a:off x="3143240" y="1571612"/>
            <a:ext cx="2357454" cy="135732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b="1" dirty="0">
                <a:effectLst>
                  <a:outerShdw blurRad="38100" dist="38100" dir="2700000" algn="tl">
                    <a:srgbClr val="000000">
                      <a:alpha val="43137"/>
                    </a:srgbClr>
                  </a:outerShdw>
                </a:effectLst>
              </a:rPr>
              <a:t>Thank you for your attention</a:t>
            </a:r>
            <a:r>
              <a:rPr lang="bg-BG" dirty="0"/>
              <a:t/>
            </a:r>
            <a:br>
              <a:rPr lang="bg-BG" dirty="0"/>
            </a:br>
            <a:endParaRPr lang="bg-BG" dirty="0"/>
          </a:p>
        </p:txBody>
      </p:sp>
      <p:sp>
        <p:nvSpPr>
          <p:cNvPr id="3" name="Контейнер за съдържание 2"/>
          <p:cNvSpPr>
            <a:spLocks noGrp="1"/>
          </p:cNvSpPr>
          <p:nvPr>
            <p:ph idx="1"/>
          </p:nvPr>
        </p:nvSpPr>
        <p:spPr>
          <a:xfrm>
            <a:off x="457200" y="1600200"/>
            <a:ext cx="8401080" cy="4525963"/>
          </a:xfrm>
        </p:spPr>
        <p:txBody>
          <a:bodyPr/>
          <a:lstStyle/>
          <a:p>
            <a:endParaRPr lang="en-US" dirty="0" smtClean="0"/>
          </a:p>
          <a:p>
            <a:pPr lvl="0"/>
            <a:r>
              <a:rPr lang="bg-BG" dirty="0"/>
              <a:t>Questions?</a:t>
            </a:r>
          </a:p>
          <a:p>
            <a:pPr lvl="0"/>
            <a:r>
              <a:rPr lang="bg-BG" dirty="0"/>
              <a:t>Opinions?</a:t>
            </a:r>
          </a:p>
          <a:p>
            <a:pPr lvl="0"/>
            <a:r>
              <a:rPr lang="bg-BG" dirty="0"/>
              <a:t>Suggestions?</a:t>
            </a:r>
          </a:p>
          <a:p>
            <a:endParaRPr lang="bg-B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5719"/>
          </a:xfrm>
        </p:spPr>
        <p:txBody>
          <a:bodyPr>
            <a:normAutofit fontScale="90000"/>
          </a:bodyPr>
          <a:lstStyle/>
          <a:p>
            <a:r>
              <a:rPr lang="en-US" b="1" dirty="0" smtClean="0"/>
              <a:t>Pituitary- </a:t>
            </a:r>
            <a:r>
              <a:rPr lang="bg-BG" b="1" dirty="0" smtClean="0"/>
              <a:t>hypothalamus </a:t>
            </a:r>
            <a:r>
              <a:rPr lang="en-US" b="1" dirty="0" smtClean="0"/>
              <a:t>system</a:t>
            </a:r>
            <a:endParaRPr lang="bg-BG" b="1" dirty="0" smtClean="0"/>
          </a:p>
        </p:txBody>
      </p:sp>
      <p:sp>
        <p:nvSpPr>
          <p:cNvPr id="6147" name="Rectangle 3"/>
          <p:cNvSpPr>
            <a:spLocks noGrp="1" noChangeArrowheads="1"/>
          </p:cNvSpPr>
          <p:nvPr>
            <p:ph type="body" idx="1"/>
          </p:nvPr>
        </p:nvSpPr>
        <p:spPr/>
        <p:txBody>
          <a:bodyPr/>
          <a:lstStyle/>
          <a:p>
            <a:pPr eaLnBrk="1" hangingPunct="1"/>
            <a:endParaRPr lang="bg-BG" smtClean="0"/>
          </a:p>
        </p:txBody>
      </p:sp>
      <p:pic>
        <p:nvPicPr>
          <p:cNvPr id="6148" name="Picture 4" descr="File:Endocrine central nervous en.svg">
            <a:hlinkClick r:id="rId3"/>
          </p:cNvPr>
          <p:cNvPicPr>
            <a:picLocks noChangeAspect="1" noChangeArrowheads="1"/>
          </p:cNvPicPr>
          <p:nvPr/>
        </p:nvPicPr>
        <p:blipFill>
          <a:blip r:embed="rId4"/>
          <a:srcRect/>
          <a:stretch>
            <a:fillRect/>
          </a:stretch>
        </p:blipFill>
        <p:spPr bwMode="auto">
          <a:xfrm>
            <a:off x="428596" y="1000107"/>
            <a:ext cx="8429684" cy="5165743"/>
          </a:xfrm>
          <a:prstGeom prst="rect">
            <a:avLst/>
          </a:prstGeom>
          <a:noFill/>
          <a:ln w="9525">
            <a:noFill/>
            <a:miter lim="800000"/>
            <a:headEnd/>
            <a:tailEnd/>
          </a:ln>
        </p:spPr>
      </p:pic>
      <p:sp>
        <p:nvSpPr>
          <p:cNvPr id="6149" name="Rectangle 5"/>
          <p:cNvSpPr>
            <a:spLocks noChangeArrowheads="1"/>
          </p:cNvSpPr>
          <p:nvPr/>
        </p:nvSpPr>
        <p:spPr bwMode="auto">
          <a:xfrm>
            <a:off x="6156325" y="6202363"/>
            <a:ext cx="2755900" cy="366712"/>
          </a:xfrm>
          <a:prstGeom prst="rect">
            <a:avLst/>
          </a:prstGeom>
          <a:noFill/>
          <a:ln w="9525">
            <a:noFill/>
            <a:miter lim="800000"/>
            <a:headEnd/>
            <a:tailEnd/>
          </a:ln>
        </p:spPr>
        <p:txBody>
          <a:bodyPr anchor="ctr">
            <a:spAutoFit/>
          </a:bodyPr>
          <a:lstStyle/>
          <a:p>
            <a:r>
              <a:rPr lang="bg-BG" b="1" i="1"/>
              <a:t>From Wikipedia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088" y="274638"/>
            <a:ext cx="7859712" cy="777875"/>
          </a:xfrm>
        </p:spPr>
        <p:txBody>
          <a:bodyPr/>
          <a:lstStyle/>
          <a:p>
            <a:pPr eaLnBrk="1" hangingPunct="1"/>
            <a:r>
              <a:rPr lang="en-US" smtClean="0"/>
              <a:t> </a:t>
            </a:r>
            <a:r>
              <a:rPr lang="en-US" sz="4000" b="1" smtClean="0"/>
              <a:t>  H</a:t>
            </a:r>
            <a:r>
              <a:rPr lang="bg-BG" sz="4000" b="1" smtClean="0"/>
              <a:t>ypothalamus </a:t>
            </a:r>
            <a:r>
              <a:rPr lang="en-US" sz="4000" b="1" smtClean="0"/>
              <a:t>system  </a:t>
            </a:r>
            <a:endParaRPr lang="bg-BG" sz="4000" b="1" smtClean="0"/>
          </a:p>
        </p:txBody>
      </p:sp>
      <p:sp>
        <p:nvSpPr>
          <p:cNvPr id="8195" name="Rectangle 3"/>
          <p:cNvSpPr>
            <a:spLocks noGrp="1" noChangeArrowheads="1"/>
          </p:cNvSpPr>
          <p:nvPr>
            <p:ph type="body" idx="1"/>
          </p:nvPr>
        </p:nvSpPr>
        <p:spPr>
          <a:xfrm>
            <a:off x="285720" y="1484312"/>
            <a:ext cx="8643998" cy="5159397"/>
          </a:xfrm>
        </p:spPr>
        <p:txBody>
          <a:bodyPr>
            <a:normAutofit fontScale="77500" lnSpcReduction="20000"/>
          </a:bodyPr>
          <a:lstStyle/>
          <a:p>
            <a:pPr eaLnBrk="1" hangingPunct="1">
              <a:lnSpc>
                <a:spcPct val="150000"/>
              </a:lnSpc>
              <a:buFont typeface="Wingdings" pitchFamily="2" charset="2"/>
              <a:buChar char="Ø"/>
            </a:pPr>
            <a:r>
              <a:rPr lang="bg-BG" sz="2800" dirty="0" smtClean="0"/>
              <a:t>The hypothalamus is the control center for several endocrine </a:t>
            </a:r>
            <a:r>
              <a:rPr lang="en-US" sz="2800" dirty="0" smtClean="0"/>
              <a:t>and neurological </a:t>
            </a:r>
            <a:r>
              <a:rPr lang="bg-BG" sz="2800" dirty="0" smtClean="0"/>
              <a:t>functions. </a:t>
            </a:r>
            <a:endParaRPr lang="en-US" sz="2800" dirty="0" smtClean="0"/>
          </a:p>
          <a:p>
            <a:pPr eaLnBrk="1" hangingPunct="1">
              <a:lnSpc>
                <a:spcPct val="150000"/>
              </a:lnSpc>
              <a:buFont typeface="Wingdings" pitchFamily="2" charset="2"/>
              <a:buChar char="Ø"/>
            </a:pPr>
            <a:r>
              <a:rPr lang="bg-BG" sz="2800" dirty="0" smtClean="0"/>
              <a:t>Damage to the hypothalamus may cause dysfunctions in</a:t>
            </a:r>
            <a:r>
              <a:rPr lang="en-US" sz="2800" dirty="0" smtClean="0"/>
              <a:t>:</a:t>
            </a:r>
            <a:r>
              <a:rPr lang="bg-BG" sz="2800" dirty="0" smtClean="0"/>
              <a:t> </a:t>
            </a:r>
            <a:endParaRPr lang="en-US" sz="2800" dirty="0" smtClean="0"/>
          </a:p>
          <a:p>
            <a:pPr eaLnBrk="1" hangingPunct="1">
              <a:lnSpc>
                <a:spcPct val="150000"/>
              </a:lnSpc>
              <a:buFont typeface="Wingdings" pitchFamily="2" charset="2"/>
              <a:buChar char="Ø"/>
            </a:pPr>
            <a:r>
              <a:rPr lang="bg-BG" sz="2800" b="1" dirty="0" smtClean="0"/>
              <a:t>body temperature regulation</a:t>
            </a:r>
            <a:r>
              <a:rPr lang="bg-BG" sz="2800" dirty="0" smtClean="0"/>
              <a:t>, </a:t>
            </a:r>
            <a:endParaRPr lang="en-US" sz="2800" dirty="0" smtClean="0"/>
          </a:p>
          <a:p>
            <a:pPr eaLnBrk="1" hangingPunct="1">
              <a:lnSpc>
                <a:spcPct val="150000"/>
              </a:lnSpc>
              <a:buFont typeface="Wingdings" pitchFamily="2" charset="2"/>
              <a:buChar char="Ø"/>
            </a:pPr>
            <a:r>
              <a:rPr lang="bg-BG" sz="2800" b="1" dirty="0" smtClean="0"/>
              <a:t>growth regulation, </a:t>
            </a:r>
            <a:endParaRPr lang="en-US" sz="2800" b="1" dirty="0" smtClean="0"/>
          </a:p>
          <a:p>
            <a:pPr eaLnBrk="1" hangingPunct="1">
              <a:lnSpc>
                <a:spcPct val="150000"/>
              </a:lnSpc>
              <a:buFont typeface="Wingdings" pitchFamily="2" charset="2"/>
              <a:buChar char="Ø"/>
            </a:pPr>
            <a:r>
              <a:rPr lang="bg-BG" sz="2800" b="1" dirty="0" smtClean="0"/>
              <a:t>weight regulation, </a:t>
            </a:r>
            <a:endParaRPr lang="en-US" sz="2800" b="1" dirty="0" smtClean="0"/>
          </a:p>
          <a:p>
            <a:pPr eaLnBrk="1" hangingPunct="1">
              <a:lnSpc>
                <a:spcPct val="150000"/>
              </a:lnSpc>
              <a:buFont typeface="Wingdings" pitchFamily="2" charset="2"/>
              <a:buChar char="Ø"/>
            </a:pPr>
            <a:r>
              <a:rPr lang="bg-BG" sz="2800" b="1" dirty="0" smtClean="0"/>
              <a:t>sodium and water balance,</a:t>
            </a:r>
            <a:endParaRPr lang="en-US" sz="2800" b="1" dirty="0" smtClean="0"/>
          </a:p>
          <a:p>
            <a:pPr eaLnBrk="1" hangingPunct="1">
              <a:lnSpc>
                <a:spcPct val="150000"/>
              </a:lnSpc>
              <a:buFont typeface="Wingdings" pitchFamily="2" charset="2"/>
              <a:buChar char="Ø"/>
            </a:pPr>
            <a:r>
              <a:rPr lang="bg-BG" sz="2800" b="1" dirty="0" smtClean="0"/>
              <a:t>milk production, </a:t>
            </a:r>
            <a:endParaRPr lang="en-US" sz="2800" b="1" dirty="0" smtClean="0"/>
          </a:p>
          <a:p>
            <a:pPr eaLnBrk="1" hangingPunct="1">
              <a:lnSpc>
                <a:spcPct val="150000"/>
              </a:lnSpc>
              <a:buFont typeface="Wingdings" pitchFamily="2" charset="2"/>
              <a:buChar char="Ø"/>
            </a:pPr>
            <a:r>
              <a:rPr lang="bg-BG" sz="2800" b="1" dirty="0" smtClean="0"/>
              <a:t>emotions, </a:t>
            </a:r>
            <a:endParaRPr lang="en-US" sz="2800" b="1" dirty="0" smtClean="0"/>
          </a:p>
          <a:p>
            <a:pPr eaLnBrk="1" hangingPunct="1">
              <a:lnSpc>
                <a:spcPct val="150000"/>
              </a:lnSpc>
              <a:buFont typeface="Wingdings" pitchFamily="2" charset="2"/>
              <a:buChar char="Ø"/>
            </a:pPr>
            <a:r>
              <a:rPr lang="bg-BG" sz="2800" b="1" dirty="0" smtClean="0"/>
              <a:t>sleep cycles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11793</TotalTime>
  <Words>5472</Words>
  <Application>Microsoft Office PowerPoint</Application>
  <PresentationFormat>On-screen Show (4:3)</PresentationFormat>
  <Paragraphs>462</Paragraphs>
  <Slides>72</Slides>
  <Notes>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Verdana</vt:lpstr>
      <vt:lpstr>Wingdings</vt:lpstr>
      <vt:lpstr>Office тема</vt:lpstr>
      <vt:lpstr>Hypofunction and hyperfunction of the pituitary gland </vt:lpstr>
      <vt:lpstr>Introduction to endocrinology </vt:lpstr>
      <vt:lpstr>A. Endocrine glands are ductless B. Hormones release directly into bloodstream https://www.slideshare.net/roger961/endocrine-system-outline-of-major-players</vt:lpstr>
      <vt:lpstr>General physiological characteristics </vt:lpstr>
      <vt:lpstr>Specificity of hormonal action </vt:lpstr>
      <vt:lpstr>https://www.slideshare.net/roger961/endocrine-system-outline-of-major-players</vt:lpstr>
      <vt:lpstr>Pituitary- hypothalamus system</vt:lpstr>
      <vt:lpstr>Pituitary- hypothalamus system</vt:lpstr>
      <vt:lpstr>   Hypothalamus system  </vt:lpstr>
      <vt:lpstr>Symptoms of hypothalamic disorders</vt:lpstr>
      <vt:lpstr>Hypothalamo-Pituitary Axis 'master' endocrine glands</vt:lpstr>
      <vt:lpstr>Functional physiology </vt:lpstr>
      <vt:lpstr>Anatomy of the pituitary gland https://www.slideshare.net/roger961/endocrine-system-outline-of-major-players</vt:lpstr>
      <vt:lpstr>Vascularisation of the pituitary gland</vt:lpstr>
      <vt:lpstr>Hormones of the adenohypophysis </vt:lpstr>
      <vt:lpstr>Biological regulation of glandotropic hormones </vt:lpstr>
      <vt:lpstr>Biologic Activity of Growth hormone </vt:lpstr>
      <vt:lpstr>Biologic Activity of Prolactin </vt:lpstr>
      <vt:lpstr> Diseases of the pituitary gland </vt:lpstr>
      <vt:lpstr>І. Hypopituitarism</vt:lpstr>
      <vt:lpstr>Etiology </vt:lpstr>
      <vt:lpstr>Clinical significance of timely diagnosis</vt:lpstr>
      <vt:lpstr>Clinical picture of hypopituitarism </vt:lpstr>
      <vt:lpstr>Clinical picture of hypopituitarism </vt:lpstr>
      <vt:lpstr>Clinical picture of hypopituitarism </vt:lpstr>
      <vt:lpstr>Clinical picture of hypopituitarism </vt:lpstr>
      <vt:lpstr>Basic research of pituitary hormones </vt:lpstr>
      <vt:lpstr>Dynamic hormonal diagnostics </vt:lpstr>
      <vt:lpstr>Interpretation of hormonal tests </vt:lpstr>
      <vt:lpstr>Treatment of hypopituitarism </vt:lpstr>
      <vt:lpstr>Treatment of hypocorticism </vt:lpstr>
      <vt:lpstr>Treatment of hypothyroidism </vt:lpstr>
      <vt:lpstr>Treatment of hypogonadism </vt:lpstr>
      <vt:lpstr>Treatment of hyposomatotropism</vt:lpstr>
      <vt:lpstr>Hypopituitary crisis </vt:lpstr>
      <vt:lpstr>Clinical picture </vt:lpstr>
      <vt:lpstr>Treatment of hypopituitary coma </vt:lpstr>
      <vt:lpstr>Insipidus diabetes </vt:lpstr>
      <vt:lpstr>Classification </vt:lpstr>
      <vt:lpstr>Classification </vt:lpstr>
      <vt:lpstr>Classification </vt:lpstr>
      <vt:lpstr>Physiological regulation </vt:lpstr>
      <vt:lpstr>Physiological regulation </vt:lpstr>
      <vt:lpstr>Pathophysiology </vt:lpstr>
      <vt:lpstr>Clinical picture </vt:lpstr>
      <vt:lpstr>Diagnosis </vt:lpstr>
      <vt:lpstr>Differential diagnosis </vt:lpstr>
      <vt:lpstr>Differential diagnosis </vt:lpstr>
      <vt:lpstr>Differential diagnosis</vt:lpstr>
      <vt:lpstr>Treatment </vt:lpstr>
      <vt:lpstr>      ІІ. Hyperfunction of the pituitary gland   </vt:lpstr>
      <vt:lpstr>Pituitary adenomas </vt:lpstr>
      <vt:lpstr>Pathogenesis of pituitary tumors </vt:lpstr>
      <vt:lpstr> Clinical manifestation of pituitary tumors </vt:lpstr>
      <vt:lpstr>Prolactinoma Clinical picture - women </vt:lpstr>
      <vt:lpstr>Prolactinomas - diagnosis </vt:lpstr>
      <vt:lpstr>Prolactinomas –Treatment  </vt:lpstr>
      <vt:lpstr>Surgical treatment </vt:lpstr>
      <vt:lpstr> Acromegaly - History   </vt:lpstr>
      <vt:lpstr>Regulation of secretion </vt:lpstr>
      <vt:lpstr>Acromegaly - clinical feature </vt:lpstr>
      <vt:lpstr>Acromegaly - pathophysiological characteristics </vt:lpstr>
      <vt:lpstr>Acromegaly - clinical symptoms </vt:lpstr>
      <vt:lpstr>Drug treatment of acromegaly with somatostatin analogues </vt:lpstr>
      <vt:lpstr>Drug treatment of acromegaly with PX receptor antagonists </vt:lpstr>
      <vt:lpstr>Surgical treatment for acromegaly </vt:lpstr>
      <vt:lpstr> Radiation therapy </vt:lpstr>
      <vt:lpstr>PowerPoint Presentation</vt:lpstr>
      <vt:lpstr> Acromegaly  https://www.slideshare.net/roger961/endocrine-system-outline-of-major-players  </vt:lpstr>
      <vt:lpstr>PowerPoint Presentation</vt:lpstr>
      <vt:lpstr>Historical figures  who are thought to have suffered from acromegaly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Hypofunction and hyperfunction of the pituitary gland </dc:title>
  <dc:creator>GC</dc:creator>
  <cp:lastModifiedBy>Tzanev-Home</cp:lastModifiedBy>
  <cp:revision>181</cp:revision>
  <dcterms:created xsi:type="dcterms:W3CDTF">2020-09-30T09:49:28Z</dcterms:created>
  <dcterms:modified xsi:type="dcterms:W3CDTF">2020-10-26T06:21:29Z</dcterms:modified>
</cp:coreProperties>
</file>