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7" r:id="rId3"/>
    <p:sldId id="296" r:id="rId4"/>
    <p:sldId id="298" r:id="rId5"/>
    <p:sldId id="299" r:id="rId6"/>
    <p:sldId id="300" r:id="rId7"/>
    <p:sldId id="301" r:id="rId8"/>
    <p:sldId id="302" r:id="rId9"/>
    <p:sldId id="303" r:id="rId10"/>
    <p:sldId id="280" r:id="rId11"/>
    <p:sldId id="257" r:id="rId12"/>
    <p:sldId id="307" r:id="rId13"/>
    <p:sldId id="271" r:id="rId14"/>
    <p:sldId id="272" r:id="rId15"/>
    <p:sldId id="275" r:id="rId16"/>
    <p:sldId id="276" r:id="rId17"/>
    <p:sldId id="277" r:id="rId18"/>
    <p:sldId id="274" r:id="rId19"/>
    <p:sldId id="259" r:id="rId20"/>
    <p:sldId id="294" r:id="rId21"/>
    <p:sldId id="295" r:id="rId22"/>
    <p:sldId id="304" r:id="rId23"/>
    <p:sldId id="305" r:id="rId24"/>
    <p:sldId id="306" r:id="rId25"/>
    <p:sldId id="293" r:id="rId26"/>
    <p:sldId id="281" r:id="rId27"/>
    <p:sldId id="291" r:id="rId28"/>
    <p:sldId id="282" r:id="rId29"/>
    <p:sldId id="283" r:id="rId30"/>
    <p:sldId id="284" r:id="rId31"/>
    <p:sldId id="285" r:id="rId32"/>
    <p:sldId id="262" r:id="rId33"/>
    <p:sldId id="263" r:id="rId34"/>
    <p:sldId id="287" r:id="rId35"/>
    <p:sldId id="288" r:id="rId36"/>
    <p:sldId id="289" r:id="rId37"/>
    <p:sldId id="264" r:id="rId38"/>
    <p:sldId id="292" r:id="rId39"/>
    <p:sldId id="265" r:id="rId40"/>
    <p:sldId id="266" r:id="rId4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44" autoAdjust="0"/>
  </p:normalViewPr>
  <p:slideViewPr>
    <p:cSldViewPr>
      <p:cViewPr varScale="1">
        <p:scale>
          <a:sx n="75" d="100"/>
          <a:sy n="75" d="100"/>
        </p:scale>
        <p:origin x="166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40426-65AD-B14A-9BFA-74648DCEE4A5}" type="doc">
      <dgm:prSet loTypeId="urn:microsoft.com/office/officeart/2005/8/layout/list1" loCatId="" qsTypeId="urn:microsoft.com/office/officeart/2005/8/quickstyle/simple4" qsCatId="simple" csTypeId="urn:microsoft.com/office/officeart/2005/8/colors/colorful1#1" csCatId="colorful" phldr="1"/>
      <dgm:spPr/>
      <dgm:t>
        <a:bodyPr/>
        <a:lstStyle/>
        <a:p>
          <a:endParaRPr lang="en-US"/>
        </a:p>
      </dgm:t>
    </dgm:pt>
    <dgm:pt modelId="{09AFDBD6-1530-CF4B-93A5-844BED8FCCE0}">
      <dgm:prSet phldrT="[Text]" custT="1"/>
      <dgm:spPr/>
      <dgm:t>
        <a:bodyPr/>
        <a:lstStyle/>
        <a:p>
          <a:pPr rtl="0"/>
          <a:r>
            <a:rPr kumimoji="0" lang="en-US" sz="2400" b="1" i="0" u="none" strike="noStrike" cap="none" normalizeH="0" baseline="0" dirty="0" smtClean="0">
              <a:ln/>
              <a:effectLst/>
              <a:latin typeface="+mn-lt"/>
              <a:ea typeface="ＭＳ Ｐゴシック" pitchFamily="34" charset="-128"/>
              <a:cs typeface="Calibri" pitchFamily="34" charset="0"/>
            </a:rPr>
            <a:t>Major Metabolic Effects of Insulin</a:t>
          </a:r>
        </a:p>
      </dgm:t>
    </dgm:pt>
    <dgm:pt modelId="{16D17DAC-87A5-0043-AF3D-2443D21BC858}" type="parTrans" cxnId="{34068895-AFC6-BE4A-BD19-804D7750CF9C}">
      <dgm:prSet/>
      <dgm:spPr/>
      <dgm:t>
        <a:bodyPr/>
        <a:lstStyle/>
        <a:p>
          <a:endParaRPr lang="en-US"/>
        </a:p>
      </dgm:t>
    </dgm:pt>
    <dgm:pt modelId="{B179B939-4577-9745-B595-CB31B0C04D42}" type="sibTrans" cxnId="{34068895-AFC6-BE4A-BD19-804D7750CF9C}">
      <dgm:prSet/>
      <dgm:spPr/>
      <dgm:t>
        <a:bodyPr/>
        <a:lstStyle/>
        <a:p>
          <a:endParaRPr lang="en-US"/>
        </a:p>
      </dgm:t>
    </dgm:pt>
    <dgm:pt modelId="{4159C9DB-0559-154A-8FD2-FA24E2E47D38}">
      <dgm:prSet phldrT="[Text]" custT="1"/>
      <dgm:spPr/>
      <dgm:t>
        <a:bodyPr/>
        <a:lstStyle/>
        <a:p>
          <a:pPr rtl="0"/>
          <a:r>
            <a:rPr kumimoji="0" lang="en-US" sz="2400" b="1" i="0" u="none" strike="noStrike" cap="none" normalizeH="0" baseline="0" dirty="0" smtClean="0">
              <a:ln/>
              <a:solidFill>
                <a:schemeClr val="tx1"/>
              </a:solidFill>
              <a:effectLst/>
              <a:latin typeface="+mn-lt"/>
              <a:ea typeface="ＭＳ Ｐゴシック" pitchFamily="34" charset="-128"/>
              <a:cs typeface="Calibri" pitchFamily="34" charset="0"/>
            </a:rPr>
            <a:t>Consequences of  Insulin Deficiency</a:t>
          </a:r>
          <a:endParaRPr lang="en-US" sz="2400" dirty="0">
            <a:solidFill>
              <a:schemeClr val="tx1"/>
            </a:solidFill>
          </a:endParaRPr>
        </a:p>
      </dgm:t>
    </dgm:pt>
    <dgm:pt modelId="{155224CB-B3EA-A842-BC1D-68E4FCE3216E}" type="parTrans" cxnId="{D80CA1E5-3485-1E42-A62F-8914E36904B0}">
      <dgm:prSet/>
      <dgm:spPr/>
      <dgm:t>
        <a:bodyPr/>
        <a:lstStyle/>
        <a:p>
          <a:endParaRPr lang="en-US"/>
        </a:p>
      </dgm:t>
    </dgm:pt>
    <dgm:pt modelId="{541F590E-6486-3D41-AEDE-67AF37FEB21D}" type="sibTrans" cxnId="{D80CA1E5-3485-1E42-A62F-8914E36904B0}">
      <dgm:prSet/>
      <dgm:spPr/>
      <dgm:t>
        <a:bodyPr/>
        <a:lstStyle/>
        <a:p>
          <a:endParaRPr lang="en-US"/>
        </a:p>
      </dgm:t>
    </dgm:pt>
    <dgm:pt modelId="{4FE3B547-8B3B-524C-AD2C-454544B451E8}">
      <dgm:prSet phldrT="[Text]" custT="1"/>
      <dgm:spPr/>
      <dgm:t>
        <a:bodyPr/>
        <a:lstStyle/>
        <a:p>
          <a:pPr rtl="0"/>
          <a:r>
            <a:rPr kumimoji="0" lang="en-US" sz="2400" b="0" i="0" u="none" strike="noStrike" cap="none" normalizeH="0" baseline="0" dirty="0" smtClean="0">
              <a:ln/>
              <a:effectLst/>
              <a:latin typeface="+mn-lt"/>
              <a:ea typeface="ＭＳ Ｐゴシック" pitchFamily="34" charset="-128"/>
              <a:cs typeface="Calibri" pitchFamily="34" charset="0"/>
            </a:rPr>
            <a:t>Hyperglycemia </a:t>
          </a:r>
          <a:r>
            <a:rPr kumimoji="0" lang="en-US" sz="2400" b="0" i="0" u="none" strike="noStrike" cap="none" normalizeH="0" baseline="0" dirty="0" smtClean="0">
              <a:ln/>
              <a:effectLst/>
              <a:latin typeface="+mn-lt"/>
              <a:ea typeface="ＭＳ Ｐゴシック" pitchFamily="34" charset="-128"/>
              <a:cs typeface="Calibri" pitchFamily="34" charset="0"/>
              <a:sym typeface="Wingdings" pitchFamily="2" charset="2"/>
            </a:rPr>
            <a:t> osmotic diuresis and dehydration</a:t>
          </a:r>
          <a:endParaRPr lang="en-US" sz="2400" dirty="0"/>
        </a:p>
      </dgm:t>
    </dgm:pt>
    <dgm:pt modelId="{F261BE73-6548-604F-A4CA-6012D11C307B}" type="parTrans" cxnId="{718BDA2F-7E5E-5B4C-96F2-115CB364ABAA}">
      <dgm:prSet/>
      <dgm:spPr/>
      <dgm:t>
        <a:bodyPr/>
        <a:lstStyle/>
        <a:p>
          <a:endParaRPr lang="en-US"/>
        </a:p>
      </dgm:t>
    </dgm:pt>
    <dgm:pt modelId="{954986DC-4356-DB42-87CE-A740F934D547}" type="sibTrans" cxnId="{718BDA2F-7E5E-5B4C-96F2-115CB364ABAA}">
      <dgm:prSet/>
      <dgm:spPr/>
      <dgm:t>
        <a:bodyPr/>
        <a:lstStyle/>
        <a:p>
          <a:endParaRPr lang="en-US"/>
        </a:p>
      </dgm:t>
    </dgm:pt>
    <dgm:pt modelId="{33FDD1D3-43F9-1040-8BF3-95606967E241}">
      <dgm:prSet custT="1"/>
      <dgm:spPr/>
      <dgm:t>
        <a:bodyPr/>
        <a:lstStyle/>
        <a:p>
          <a:pPr rtl="0"/>
          <a:r>
            <a:rPr kumimoji="0" lang="en-US" sz="2400" b="0" i="0" u="none" strike="noStrike" cap="none" normalizeH="0" baseline="0" dirty="0" smtClean="0">
              <a:ln/>
              <a:effectLst/>
              <a:latin typeface="+mn-lt"/>
              <a:ea typeface="ＭＳ Ｐゴシック" pitchFamily="34" charset="-128"/>
              <a:cs typeface="Calibri" pitchFamily="34" charset="0"/>
            </a:rPr>
            <a:t>Stimulates glucose uptake into muscle and adipose cells</a:t>
          </a:r>
          <a:endParaRPr lang="en-US" sz="2400" dirty="0"/>
        </a:p>
      </dgm:t>
    </dgm:pt>
    <dgm:pt modelId="{D1B85DF2-9D8E-6E47-803B-3C04948FBB94}" type="parTrans" cxnId="{C09F8C6F-DC0B-824F-9E6B-202EAEA46F5E}">
      <dgm:prSet/>
      <dgm:spPr/>
      <dgm:t>
        <a:bodyPr/>
        <a:lstStyle/>
        <a:p>
          <a:endParaRPr lang="en-US"/>
        </a:p>
      </dgm:t>
    </dgm:pt>
    <dgm:pt modelId="{8869D280-2FF3-0442-8C3A-FDE599774554}" type="sibTrans" cxnId="{C09F8C6F-DC0B-824F-9E6B-202EAEA46F5E}">
      <dgm:prSet/>
      <dgm:spPr/>
      <dgm:t>
        <a:bodyPr/>
        <a:lstStyle/>
        <a:p>
          <a:endParaRPr lang="en-US"/>
        </a:p>
      </dgm:t>
    </dgm:pt>
    <dgm:pt modelId="{D49B9558-875A-7A46-82E3-4913B066404F}">
      <dgm:prSet custT="1"/>
      <dgm:spPr/>
      <dgm:t>
        <a:bodyPr/>
        <a:lstStyle/>
        <a:p>
          <a:pPr rtl="0"/>
          <a:r>
            <a:rPr kumimoji="0" lang="en-US" sz="2400" b="0" i="0" u="none" strike="noStrike" cap="none" normalizeH="0" baseline="0" dirty="0" smtClean="0">
              <a:ln/>
              <a:effectLst/>
              <a:latin typeface="+mn-lt"/>
              <a:ea typeface="ＭＳ Ｐゴシック" pitchFamily="34" charset="-128"/>
              <a:cs typeface="Calibri" pitchFamily="34" charset="0"/>
            </a:rPr>
            <a:t>Inhibits hepatic glucose production </a:t>
          </a:r>
        </a:p>
      </dgm:t>
    </dgm:pt>
    <dgm:pt modelId="{17F08088-3175-B94C-A9B1-5A3618E447EB}" type="parTrans" cxnId="{5009546B-D364-CB4D-8E36-2CB2278F567B}">
      <dgm:prSet/>
      <dgm:spPr/>
      <dgm:t>
        <a:bodyPr/>
        <a:lstStyle/>
        <a:p>
          <a:endParaRPr lang="en-US"/>
        </a:p>
      </dgm:t>
    </dgm:pt>
    <dgm:pt modelId="{2B20C077-95CC-504A-BE3C-AC5F42FAD0D4}" type="sibTrans" cxnId="{5009546B-D364-CB4D-8E36-2CB2278F567B}">
      <dgm:prSet/>
      <dgm:spPr/>
      <dgm:t>
        <a:bodyPr/>
        <a:lstStyle/>
        <a:p>
          <a:endParaRPr lang="en-US"/>
        </a:p>
      </dgm:t>
    </dgm:pt>
    <dgm:pt modelId="{FCF358A3-2E9E-DF4D-BD20-D76AF2A2622D}" type="pres">
      <dgm:prSet presAssocID="{02E40426-65AD-B14A-9BFA-74648DCEE4A5}" presName="linear" presStyleCnt="0">
        <dgm:presLayoutVars>
          <dgm:dir/>
          <dgm:animLvl val="lvl"/>
          <dgm:resizeHandles val="exact"/>
        </dgm:presLayoutVars>
      </dgm:prSet>
      <dgm:spPr/>
      <dgm:t>
        <a:bodyPr/>
        <a:lstStyle/>
        <a:p>
          <a:endParaRPr lang="en-US"/>
        </a:p>
      </dgm:t>
    </dgm:pt>
    <dgm:pt modelId="{DF43CF27-A8AE-1F45-9A94-9CC9E101D590}" type="pres">
      <dgm:prSet presAssocID="{09AFDBD6-1530-CF4B-93A5-844BED8FCCE0}" presName="parentLin" presStyleCnt="0"/>
      <dgm:spPr/>
    </dgm:pt>
    <dgm:pt modelId="{253A9CCC-B130-B84B-98CB-924E16708FC0}" type="pres">
      <dgm:prSet presAssocID="{09AFDBD6-1530-CF4B-93A5-844BED8FCCE0}" presName="parentLeftMargin" presStyleLbl="node1" presStyleIdx="0" presStyleCnt="2"/>
      <dgm:spPr/>
      <dgm:t>
        <a:bodyPr/>
        <a:lstStyle/>
        <a:p>
          <a:endParaRPr lang="en-US"/>
        </a:p>
      </dgm:t>
    </dgm:pt>
    <dgm:pt modelId="{1D216F94-4DD2-7742-ABC9-434DA5DF7D1C}" type="pres">
      <dgm:prSet presAssocID="{09AFDBD6-1530-CF4B-93A5-844BED8FCCE0}" presName="parentText" presStyleLbl="node1" presStyleIdx="0" presStyleCnt="2">
        <dgm:presLayoutVars>
          <dgm:chMax val="0"/>
          <dgm:bulletEnabled val="1"/>
        </dgm:presLayoutVars>
      </dgm:prSet>
      <dgm:spPr/>
      <dgm:t>
        <a:bodyPr/>
        <a:lstStyle/>
        <a:p>
          <a:endParaRPr lang="en-US"/>
        </a:p>
      </dgm:t>
    </dgm:pt>
    <dgm:pt modelId="{702DB5DB-E8C1-0E45-ADAF-E1746A39F99C}" type="pres">
      <dgm:prSet presAssocID="{09AFDBD6-1530-CF4B-93A5-844BED8FCCE0}" presName="negativeSpace" presStyleCnt="0"/>
      <dgm:spPr/>
    </dgm:pt>
    <dgm:pt modelId="{FA62B977-F2CC-9A4C-A1E6-88F702F15F76}" type="pres">
      <dgm:prSet presAssocID="{09AFDBD6-1530-CF4B-93A5-844BED8FCCE0}" presName="childText" presStyleLbl="conFgAcc1" presStyleIdx="0" presStyleCnt="2">
        <dgm:presLayoutVars>
          <dgm:bulletEnabled val="1"/>
        </dgm:presLayoutVars>
      </dgm:prSet>
      <dgm:spPr/>
      <dgm:t>
        <a:bodyPr/>
        <a:lstStyle/>
        <a:p>
          <a:endParaRPr lang="en-US"/>
        </a:p>
      </dgm:t>
    </dgm:pt>
    <dgm:pt modelId="{E1A3C8F6-C177-5D45-99B0-4648BFCDED26}" type="pres">
      <dgm:prSet presAssocID="{B179B939-4577-9745-B595-CB31B0C04D42}" presName="spaceBetweenRectangles" presStyleCnt="0"/>
      <dgm:spPr/>
    </dgm:pt>
    <dgm:pt modelId="{4AA8A2A7-6FB1-3040-8116-94B645C2AE1D}" type="pres">
      <dgm:prSet presAssocID="{4159C9DB-0559-154A-8FD2-FA24E2E47D38}" presName="parentLin" presStyleCnt="0"/>
      <dgm:spPr/>
    </dgm:pt>
    <dgm:pt modelId="{EE17083F-353D-4847-8913-6326966A4825}" type="pres">
      <dgm:prSet presAssocID="{4159C9DB-0559-154A-8FD2-FA24E2E47D38}" presName="parentLeftMargin" presStyleLbl="node1" presStyleIdx="0" presStyleCnt="2"/>
      <dgm:spPr/>
      <dgm:t>
        <a:bodyPr/>
        <a:lstStyle/>
        <a:p>
          <a:endParaRPr lang="en-US"/>
        </a:p>
      </dgm:t>
    </dgm:pt>
    <dgm:pt modelId="{4EDBD114-DD1A-9047-BDA8-E446A95A83C7}" type="pres">
      <dgm:prSet presAssocID="{4159C9DB-0559-154A-8FD2-FA24E2E47D38}" presName="parentText" presStyleLbl="node1" presStyleIdx="1" presStyleCnt="2">
        <dgm:presLayoutVars>
          <dgm:chMax val="0"/>
          <dgm:bulletEnabled val="1"/>
        </dgm:presLayoutVars>
      </dgm:prSet>
      <dgm:spPr/>
      <dgm:t>
        <a:bodyPr/>
        <a:lstStyle/>
        <a:p>
          <a:endParaRPr lang="en-US"/>
        </a:p>
      </dgm:t>
    </dgm:pt>
    <dgm:pt modelId="{B5C86EB2-F0B3-2D4C-87D7-FB1CB400E0B3}" type="pres">
      <dgm:prSet presAssocID="{4159C9DB-0559-154A-8FD2-FA24E2E47D38}" presName="negativeSpace" presStyleCnt="0"/>
      <dgm:spPr/>
    </dgm:pt>
    <dgm:pt modelId="{053031D5-83C1-4640-8E85-5845F3D12748}" type="pres">
      <dgm:prSet presAssocID="{4159C9DB-0559-154A-8FD2-FA24E2E47D38}" presName="childText" presStyleLbl="conFgAcc1" presStyleIdx="1" presStyleCnt="2">
        <dgm:presLayoutVars>
          <dgm:bulletEnabled val="1"/>
        </dgm:presLayoutVars>
      </dgm:prSet>
      <dgm:spPr/>
      <dgm:t>
        <a:bodyPr/>
        <a:lstStyle/>
        <a:p>
          <a:endParaRPr lang="en-US"/>
        </a:p>
      </dgm:t>
    </dgm:pt>
  </dgm:ptLst>
  <dgm:cxnLst>
    <dgm:cxn modelId="{9391F143-9DFC-497C-98EF-A837C7D71A4E}" type="presOf" srcId="{09AFDBD6-1530-CF4B-93A5-844BED8FCCE0}" destId="{253A9CCC-B130-B84B-98CB-924E16708FC0}" srcOrd="0" destOrd="0" presId="urn:microsoft.com/office/officeart/2005/8/layout/list1"/>
    <dgm:cxn modelId="{718BDA2F-7E5E-5B4C-96F2-115CB364ABAA}" srcId="{4159C9DB-0559-154A-8FD2-FA24E2E47D38}" destId="{4FE3B547-8B3B-524C-AD2C-454544B451E8}" srcOrd="0" destOrd="0" parTransId="{F261BE73-6548-604F-A4CA-6012D11C307B}" sibTransId="{954986DC-4356-DB42-87CE-A740F934D547}"/>
    <dgm:cxn modelId="{5009546B-D364-CB4D-8E36-2CB2278F567B}" srcId="{09AFDBD6-1530-CF4B-93A5-844BED8FCCE0}" destId="{D49B9558-875A-7A46-82E3-4913B066404F}" srcOrd="1" destOrd="0" parTransId="{17F08088-3175-B94C-A9B1-5A3618E447EB}" sibTransId="{2B20C077-95CC-504A-BE3C-AC5F42FAD0D4}"/>
    <dgm:cxn modelId="{562E7878-799E-43A5-B81B-69940B88CBD9}" type="presOf" srcId="{4FE3B547-8B3B-524C-AD2C-454544B451E8}" destId="{053031D5-83C1-4640-8E85-5845F3D12748}" srcOrd="0" destOrd="0" presId="urn:microsoft.com/office/officeart/2005/8/layout/list1"/>
    <dgm:cxn modelId="{D80CA1E5-3485-1E42-A62F-8914E36904B0}" srcId="{02E40426-65AD-B14A-9BFA-74648DCEE4A5}" destId="{4159C9DB-0559-154A-8FD2-FA24E2E47D38}" srcOrd="1" destOrd="0" parTransId="{155224CB-B3EA-A842-BC1D-68E4FCE3216E}" sibTransId="{541F590E-6486-3D41-AEDE-67AF37FEB21D}"/>
    <dgm:cxn modelId="{CAE62C5C-C862-453B-9F1D-8E5183C8F83D}" type="presOf" srcId="{D49B9558-875A-7A46-82E3-4913B066404F}" destId="{FA62B977-F2CC-9A4C-A1E6-88F702F15F76}" srcOrd="0" destOrd="1" presId="urn:microsoft.com/office/officeart/2005/8/layout/list1"/>
    <dgm:cxn modelId="{45B1BA4F-6155-4C34-9B3A-2019160D7A07}" type="presOf" srcId="{02E40426-65AD-B14A-9BFA-74648DCEE4A5}" destId="{FCF358A3-2E9E-DF4D-BD20-D76AF2A2622D}" srcOrd="0" destOrd="0" presId="urn:microsoft.com/office/officeart/2005/8/layout/list1"/>
    <dgm:cxn modelId="{C09F8C6F-DC0B-824F-9E6B-202EAEA46F5E}" srcId="{09AFDBD6-1530-CF4B-93A5-844BED8FCCE0}" destId="{33FDD1D3-43F9-1040-8BF3-95606967E241}" srcOrd="0" destOrd="0" parTransId="{D1B85DF2-9D8E-6E47-803B-3C04948FBB94}" sibTransId="{8869D280-2FF3-0442-8C3A-FDE599774554}"/>
    <dgm:cxn modelId="{C5D792EC-50A5-43E6-82D5-3B7904FA4468}" type="presOf" srcId="{4159C9DB-0559-154A-8FD2-FA24E2E47D38}" destId="{4EDBD114-DD1A-9047-BDA8-E446A95A83C7}" srcOrd="1" destOrd="0" presId="urn:microsoft.com/office/officeart/2005/8/layout/list1"/>
    <dgm:cxn modelId="{34068895-AFC6-BE4A-BD19-804D7750CF9C}" srcId="{02E40426-65AD-B14A-9BFA-74648DCEE4A5}" destId="{09AFDBD6-1530-CF4B-93A5-844BED8FCCE0}" srcOrd="0" destOrd="0" parTransId="{16D17DAC-87A5-0043-AF3D-2443D21BC858}" sibTransId="{B179B939-4577-9745-B595-CB31B0C04D42}"/>
    <dgm:cxn modelId="{987AB55D-BF44-4C73-B00C-2894F2E00106}" type="presOf" srcId="{09AFDBD6-1530-CF4B-93A5-844BED8FCCE0}" destId="{1D216F94-4DD2-7742-ABC9-434DA5DF7D1C}" srcOrd="1" destOrd="0" presId="urn:microsoft.com/office/officeart/2005/8/layout/list1"/>
    <dgm:cxn modelId="{833FBB6F-B22E-4215-9267-C5E2C7FD076B}" type="presOf" srcId="{33FDD1D3-43F9-1040-8BF3-95606967E241}" destId="{FA62B977-F2CC-9A4C-A1E6-88F702F15F76}" srcOrd="0" destOrd="0" presId="urn:microsoft.com/office/officeart/2005/8/layout/list1"/>
    <dgm:cxn modelId="{0DC4F066-BDAF-4E82-85DC-11FF0602A404}" type="presOf" srcId="{4159C9DB-0559-154A-8FD2-FA24E2E47D38}" destId="{EE17083F-353D-4847-8913-6326966A4825}" srcOrd="0" destOrd="0" presId="urn:microsoft.com/office/officeart/2005/8/layout/list1"/>
    <dgm:cxn modelId="{0BDC353C-41BD-486B-BC57-D9C0CD5A6344}" type="presParOf" srcId="{FCF358A3-2E9E-DF4D-BD20-D76AF2A2622D}" destId="{DF43CF27-A8AE-1F45-9A94-9CC9E101D590}" srcOrd="0" destOrd="0" presId="urn:microsoft.com/office/officeart/2005/8/layout/list1"/>
    <dgm:cxn modelId="{2A78353E-ED75-4CF6-9E0D-6FEA4E4DEC02}" type="presParOf" srcId="{DF43CF27-A8AE-1F45-9A94-9CC9E101D590}" destId="{253A9CCC-B130-B84B-98CB-924E16708FC0}" srcOrd="0" destOrd="0" presId="urn:microsoft.com/office/officeart/2005/8/layout/list1"/>
    <dgm:cxn modelId="{500AA136-E7B2-4E23-8CBD-708AB1E9638C}" type="presParOf" srcId="{DF43CF27-A8AE-1F45-9A94-9CC9E101D590}" destId="{1D216F94-4DD2-7742-ABC9-434DA5DF7D1C}" srcOrd="1" destOrd="0" presId="urn:microsoft.com/office/officeart/2005/8/layout/list1"/>
    <dgm:cxn modelId="{EAE69C0B-BE71-4B90-B2F4-9AAAA5570787}" type="presParOf" srcId="{FCF358A3-2E9E-DF4D-BD20-D76AF2A2622D}" destId="{702DB5DB-E8C1-0E45-ADAF-E1746A39F99C}" srcOrd="1" destOrd="0" presId="urn:microsoft.com/office/officeart/2005/8/layout/list1"/>
    <dgm:cxn modelId="{D7A730D7-F599-40A1-82BC-CFABAD789A21}" type="presParOf" srcId="{FCF358A3-2E9E-DF4D-BD20-D76AF2A2622D}" destId="{FA62B977-F2CC-9A4C-A1E6-88F702F15F76}" srcOrd="2" destOrd="0" presId="urn:microsoft.com/office/officeart/2005/8/layout/list1"/>
    <dgm:cxn modelId="{2BD391BD-7300-467A-A69D-7383D2B550D6}" type="presParOf" srcId="{FCF358A3-2E9E-DF4D-BD20-D76AF2A2622D}" destId="{E1A3C8F6-C177-5D45-99B0-4648BFCDED26}" srcOrd="3" destOrd="0" presId="urn:microsoft.com/office/officeart/2005/8/layout/list1"/>
    <dgm:cxn modelId="{961ED116-13E6-408A-9C96-9DD12B314986}" type="presParOf" srcId="{FCF358A3-2E9E-DF4D-BD20-D76AF2A2622D}" destId="{4AA8A2A7-6FB1-3040-8116-94B645C2AE1D}" srcOrd="4" destOrd="0" presId="urn:microsoft.com/office/officeart/2005/8/layout/list1"/>
    <dgm:cxn modelId="{20720EB2-AF52-40D3-A37C-7F9AEA678219}" type="presParOf" srcId="{4AA8A2A7-6FB1-3040-8116-94B645C2AE1D}" destId="{EE17083F-353D-4847-8913-6326966A4825}" srcOrd="0" destOrd="0" presId="urn:microsoft.com/office/officeart/2005/8/layout/list1"/>
    <dgm:cxn modelId="{ABDDD6D0-04CC-47CD-BF46-C3D6D9D1FB09}" type="presParOf" srcId="{4AA8A2A7-6FB1-3040-8116-94B645C2AE1D}" destId="{4EDBD114-DD1A-9047-BDA8-E446A95A83C7}" srcOrd="1" destOrd="0" presId="urn:microsoft.com/office/officeart/2005/8/layout/list1"/>
    <dgm:cxn modelId="{9A2E90A9-57A5-4C0D-8CA5-97735DDD5468}" type="presParOf" srcId="{FCF358A3-2E9E-DF4D-BD20-D76AF2A2622D}" destId="{B5C86EB2-F0B3-2D4C-87D7-FB1CB400E0B3}" srcOrd="5" destOrd="0" presId="urn:microsoft.com/office/officeart/2005/8/layout/list1"/>
    <dgm:cxn modelId="{F9617FCA-D3A7-42EE-ABF0-A91192972A7E}" type="presParOf" srcId="{FCF358A3-2E9E-DF4D-BD20-D76AF2A2622D}" destId="{053031D5-83C1-4640-8E85-5845F3D1274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589DB-B509-614A-A7FA-C8F48FFC5294}" type="doc">
      <dgm:prSet loTypeId="urn:microsoft.com/office/officeart/2005/8/layout/vList4#1" loCatId="" qsTypeId="urn:microsoft.com/office/officeart/2005/8/quickstyle/simple4" qsCatId="simple" csTypeId="urn:microsoft.com/office/officeart/2005/8/colors/accent1_2" csCatId="accent1" phldr="1"/>
      <dgm:spPr/>
      <dgm:t>
        <a:bodyPr/>
        <a:lstStyle/>
        <a:p>
          <a:endParaRPr lang="en-US"/>
        </a:p>
      </dgm:t>
    </dgm:pt>
    <dgm:pt modelId="{5ED327BF-189C-2F41-B3C0-0A0F0AA2B5F7}">
      <dgm:prSet phldrT="[Text]" custT="1"/>
      <dgm:spPr/>
      <dgm:t>
        <a:bodyPr/>
        <a:lstStyle/>
        <a:p>
          <a:pPr rtl="0"/>
          <a:r>
            <a:rPr kumimoji="0" lang="en-US" sz="1800" b="0" i="0" u="none" strike="noStrike"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Insulin effects: inhibits breakdown of triglycerides (lipolysis) in adipose tissue</a:t>
          </a:r>
          <a:endParaRPr lang="en-US" sz="1800" dirty="0">
            <a:solidFill>
              <a:schemeClr val="tx1"/>
            </a:solidFill>
            <a:latin typeface="Arial Black" pitchFamily="34" charset="0"/>
          </a:endParaRPr>
        </a:p>
      </dgm:t>
    </dgm:pt>
    <dgm:pt modelId="{9D57F62C-E5F9-6E4D-89BF-83D615E39057}" type="parTrans" cxnId="{3E18F71D-27F2-B144-9050-9F1309211AFD}">
      <dgm:prSet/>
      <dgm:spPr/>
      <dgm:t>
        <a:bodyPr/>
        <a:lstStyle/>
        <a:p>
          <a:endParaRPr lang="en-US" sz="2400"/>
        </a:p>
      </dgm:t>
    </dgm:pt>
    <dgm:pt modelId="{A778C892-4DB2-8847-BCC4-7B3D2FCBD96A}" type="sibTrans" cxnId="{3E18F71D-27F2-B144-9050-9F1309211AFD}">
      <dgm:prSet/>
      <dgm:spPr/>
      <dgm:t>
        <a:bodyPr/>
        <a:lstStyle/>
        <a:p>
          <a:endParaRPr lang="en-US" sz="2400"/>
        </a:p>
      </dgm:t>
    </dgm:pt>
    <dgm:pt modelId="{99EFA54B-9F2D-6D43-9884-5BEA32A84A1A}">
      <dgm:prSet phldrT="[Text]" custT="1"/>
      <dgm:spPr/>
      <dgm:t>
        <a:bodyPr/>
        <a:lstStyle/>
        <a:p>
          <a:pPr rtl="0"/>
          <a:r>
            <a:rPr kumimoji="0" lang="en-US" sz="1800" b="0" i="0" u="none" strike="noStrike"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Consequences of  insulin deficiency: elevated FFA levels</a:t>
          </a:r>
          <a:endParaRPr lang="en-US" sz="1800" dirty="0">
            <a:latin typeface="Arial Black" pitchFamily="34" charset="0"/>
          </a:endParaRPr>
        </a:p>
      </dgm:t>
    </dgm:pt>
    <dgm:pt modelId="{F1613D3B-D655-C94E-A355-0DA211F2E4A9}" type="parTrans" cxnId="{8B482715-09C2-9145-90AB-CAB0C562A34C}">
      <dgm:prSet/>
      <dgm:spPr/>
      <dgm:t>
        <a:bodyPr/>
        <a:lstStyle/>
        <a:p>
          <a:endParaRPr lang="en-US" sz="2400"/>
        </a:p>
      </dgm:t>
    </dgm:pt>
    <dgm:pt modelId="{8384DABA-7788-F943-83FE-F2F7BE056C01}" type="sibTrans" cxnId="{8B482715-09C2-9145-90AB-CAB0C562A34C}">
      <dgm:prSet/>
      <dgm:spPr/>
      <dgm:t>
        <a:bodyPr/>
        <a:lstStyle/>
        <a:p>
          <a:endParaRPr lang="en-US" sz="2400"/>
        </a:p>
      </dgm:t>
    </dgm:pt>
    <dgm:pt modelId="{8C17E44C-8756-D940-8178-8D0000820761}">
      <dgm:prSet phldrT="[Text]" custT="1"/>
      <dgm:spPr/>
      <dgm:t>
        <a:bodyPr/>
        <a:lstStyle/>
        <a:p>
          <a:r>
            <a:rPr kumimoji="0" lang="en-US" sz="1800" b="0" i="0" u="none" strike="noStrike"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Insulin effects: Inhibits ketogenesis</a:t>
          </a:r>
          <a:endParaRPr lang="en-US" sz="1800" dirty="0">
            <a:latin typeface="Arial Black" pitchFamily="34" charset="0"/>
          </a:endParaRPr>
        </a:p>
      </dgm:t>
    </dgm:pt>
    <dgm:pt modelId="{4723C272-D1F9-EB4F-ACE1-F66AEB167EEE}" type="parTrans" cxnId="{99F6F71C-AD83-BE4F-AF7B-8BED84DDDE6C}">
      <dgm:prSet/>
      <dgm:spPr/>
      <dgm:t>
        <a:bodyPr/>
        <a:lstStyle/>
        <a:p>
          <a:endParaRPr lang="en-US" sz="2400"/>
        </a:p>
      </dgm:t>
    </dgm:pt>
    <dgm:pt modelId="{ACAD5F62-74E3-A741-B7CF-AD52D102081B}" type="sibTrans" cxnId="{99F6F71C-AD83-BE4F-AF7B-8BED84DDDE6C}">
      <dgm:prSet/>
      <dgm:spPr/>
      <dgm:t>
        <a:bodyPr/>
        <a:lstStyle/>
        <a:p>
          <a:endParaRPr lang="en-US" sz="2400"/>
        </a:p>
      </dgm:t>
    </dgm:pt>
    <dgm:pt modelId="{95F7087B-E47F-8C4C-A2CD-15A25CEC9980}">
      <dgm:prSet phldrT="[Text]" custT="1"/>
      <dgm:spPr/>
      <dgm:t>
        <a:bodyPr/>
        <a:lstStyle/>
        <a:p>
          <a:r>
            <a:rPr kumimoji="0" lang="en-US" sz="1800" b="0" i="0" u="none" strike="noStrike"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Consequences of  insulin deficiency: ketoacidosis, production of ketone bodies</a:t>
          </a:r>
          <a:endParaRPr lang="en-US" sz="1800" dirty="0">
            <a:latin typeface="Arial Black" pitchFamily="34" charset="0"/>
          </a:endParaRPr>
        </a:p>
      </dgm:t>
    </dgm:pt>
    <dgm:pt modelId="{71EC4C62-C5F4-9E42-98EE-86A43A8BDBEA}" type="parTrans" cxnId="{2B8E3ACA-E300-1243-9191-B2B12625160B}">
      <dgm:prSet/>
      <dgm:spPr/>
      <dgm:t>
        <a:bodyPr/>
        <a:lstStyle/>
        <a:p>
          <a:endParaRPr lang="en-US" sz="2400"/>
        </a:p>
      </dgm:t>
    </dgm:pt>
    <dgm:pt modelId="{8559E441-3DD7-AA4E-81EB-5831D679A93D}" type="sibTrans" cxnId="{2B8E3ACA-E300-1243-9191-B2B12625160B}">
      <dgm:prSet/>
      <dgm:spPr/>
      <dgm:t>
        <a:bodyPr/>
        <a:lstStyle/>
        <a:p>
          <a:endParaRPr lang="en-US" sz="2400"/>
        </a:p>
      </dgm:t>
    </dgm:pt>
    <dgm:pt modelId="{B833ACE6-09AE-FE45-BDA8-5C5B4A33D51D}">
      <dgm:prSet phldrT="[Text]" custT="1"/>
      <dgm:spPr/>
      <dgm:t>
        <a:bodyPr/>
        <a:lstStyle/>
        <a:p>
          <a:r>
            <a:rPr kumimoji="0" lang="en-US" sz="1800" b="0" i="0" u="none" strike="noStrike"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Insulin effects in muscle: </a:t>
          </a:r>
          <a:r>
            <a:rPr kumimoji="0" lang="en-US" sz="1800" b="0" i="0" u="none" strike="noStrike" cap="none" normalizeH="0" baseline="0" dirty="0" smtClean="0">
              <a:ln>
                <a:noFill/>
              </a:ln>
              <a:solidFill>
                <a:srgbClr val="000000"/>
              </a:solidFill>
              <a:effectLst>
                <a:outerShdw blurRad="38100" dist="38100" dir="2700000" algn="tl">
                  <a:srgbClr val="DDDDDD"/>
                </a:outerShdw>
              </a:effectLst>
              <a:latin typeface="Arial Black" pitchFamily="34" charset="0"/>
              <a:ea typeface="ＭＳ Ｐゴシック" charset="0"/>
              <a:cs typeface="ＭＳ Ｐゴシック" charset="0"/>
            </a:rPr>
            <a:t>stimulates amino acid uptake and protein synthesis, inhibits protein degradation, regulates gene transcription </a:t>
          </a:r>
          <a:endParaRPr lang="en-US" sz="1800" dirty="0">
            <a:solidFill>
              <a:srgbClr val="000000"/>
            </a:solidFill>
            <a:latin typeface="Arial Black" pitchFamily="34" charset="0"/>
          </a:endParaRPr>
        </a:p>
      </dgm:t>
    </dgm:pt>
    <dgm:pt modelId="{AF12A16F-77D7-924F-8FE9-02E7A41A6E28}" type="parTrans" cxnId="{27EDA8A1-5D46-6F4B-A21F-5242130ADE06}">
      <dgm:prSet/>
      <dgm:spPr/>
      <dgm:t>
        <a:bodyPr/>
        <a:lstStyle/>
        <a:p>
          <a:endParaRPr lang="en-US" sz="2400"/>
        </a:p>
      </dgm:t>
    </dgm:pt>
    <dgm:pt modelId="{59BC4161-B833-FC4B-B34D-ADF9FEE3ECE4}" type="sibTrans" cxnId="{27EDA8A1-5D46-6F4B-A21F-5242130ADE06}">
      <dgm:prSet/>
      <dgm:spPr/>
      <dgm:t>
        <a:bodyPr/>
        <a:lstStyle/>
        <a:p>
          <a:endParaRPr lang="en-US" sz="2400"/>
        </a:p>
      </dgm:t>
    </dgm:pt>
    <dgm:pt modelId="{84AE5002-B1FE-3D47-ADD7-CF378EF444E6}">
      <dgm:prSet phldrT="[Text]" custT="1"/>
      <dgm:spPr/>
      <dgm:t>
        <a:bodyPr/>
        <a:lstStyle/>
        <a:p>
          <a:r>
            <a:rPr kumimoji="0" lang="en-US" sz="1800" b="0" i="0" u="none" strike="noStrike"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Consequences of  insulin deficiency: muscle wasting</a:t>
          </a:r>
          <a:endParaRPr lang="en-US" sz="1800" dirty="0">
            <a:latin typeface="Arial Black" pitchFamily="34" charset="0"/>
          </a:endParaRPr>
        </a:p>
      </dgm:t>
    </dgm:pt>
    <dgm:pt modelId="{490FB96A-A1A9-CC4F-BC0E-B52C2CEE4F23}" type="parTrans" cxnId="{8E33584F-0B73-1741-9E6E-516259B79832}">
      <dgm:prSet/>
      <dgm:spPr/>
      <dgm:t>
        <a:bodyPr/>
        <a:lstStyle/>
        <a:p>
          <a:endParaRPr lang="en-US" sz="2400"/>
        </a:p>
      </dgm:t>
    </dgm:pt>
    <dgm:pt modelId="{DA7B91BD-F358-954E-BAEB-0FC66B9F3904}" type="sibTrans" cxnId="{8E33584F-0B73-1741-9E6E-516259B79832}">
      <dgm:prSet/>
      <dgm:spPr/>
      <dgm:t>
        <a:bodyPr/>
        <a:lstStyle/>
        <a:p>
          <a:endParaRPr lang="en-US" sz="2400"/>
        </a:p>
      </dgm:t>
    </dgm:pt>
    <dgm:pt modelId="{D0ECA643-043C-2443-AA56-F0D0AD018F1C}" type="pres">
      <dgm:prSet presAssocID="{C86589DB-B509-614A-A7FA-C8F48FFC5294}" presName="linear" presStyleCnt="0">
        <dgm:presLayoutVars>
          <dgm:dir/>
          <dgm:resizeHandles val="exact"/>
        </dgm:presLayoutVars>
      </dgm:prSet>
      <dgm:spPr/>
      <dgm:t>
        <a:bodyPr/>
        <a:lstStyle/>
        <a:p>
          <a:endParaRPr lang="en-US"/>
        </a:p>
      </dgm:t>
    </dgm:pt>
    <dgm:pt modelId="{663F13D1-1820-8347-B82E-5CAABC923797}" type="pres">
      <dgm:prSet presAssocID="{5ED327BF-189C-2F41-B3C0-0A0F0AA2B5F7}" presName="comp" presStyleCnt="0"/>
      <dgm:spPr/>
    </dgm:pt>
    <dgm:pt modelId="{74D5BADE-F89B-1349-9BFF-3B1CB26CF802}" type="pres">
      <dgm:prSet presAssocID="{5ED327BF-189C-2F41-B3C0-0A0F0AA2B5F7}" presName="box" presStyleLbl="node1" presStyleIdx="0" presStyleCnt="3"/>
      <dgm:spPr/>
      <dgm:t>
        <a:bodyPr/>
        <a:lstStyle/>
        <a:p>
          <a:endParaRPr lang="en-US"/>
        </a:p>
      </dgm:t>
    </dgm:pt>
    <dgm:pt modelId="{35F0D2EC-6ABE-3E4E-B4E7-70B939D17CDC}" type="pres">
      <dgm:prSet presAssocID="{5ED327BF-189C-2F41-B3C0-0A0F0AA2B5F7}" presName="img" presStyleLbl="fgImgPlace1" presStyleIdx="0" presStyleCnt="3"/>
      <dgm:spPr>
        <a:blipFill rotWithShape="1">
          <a:blip xmlns:r="http://schemas.openxmlformats.org/officeDocument/2006/relationships" r:embed="rId1"/>
          <a:stretch>
            <a:fillRect/>
          </a:stretch>
        </a:blipFill>
      </dgm:spPr>
    </dgm:pt>
    <dgm:pt modelId="{3A302643-2FBB-C34F-909A-5B9166A0140C}" type="pres">
      <dgm:prSet presAssocID="{5ED327BF-189C-2F41-B3C0-0A0F0AA2B5F7}" presName="text" presStyleLbl="node1" presStyleIdx="0" presStyleCnt="3">
        <dgm:presLayoutVars>
          <dgm:bulletEnabled val="1"/>
        </dgm:presLayoutVars>
      </dgm:prSet>
      <dgm:spPr/>
      <dgm:t>
        <a:bodyPr/>
        <a:lstStyle/>
        <a:p>
          <a:endParaRPr lang="en-US"/>
        </a:p>
      </dgm:t>
    </dgm:pt>
    <dgm:pt modelId="{E9FCC00B-419C-534B-B0A7-E5955D3C11B3}" type="pres">
      <dgm:prSet presAssocID="{A778C892-4DB2-8847-BCC4-7B3D2FCBD96A}" presName="spacer" presStyleCnt="0"/>
      <dgm:spPr/>
    </dgm:pt>
    <dgm:pt modelId="{8ED8BB5E-45C7-B34A-A274-81EA49F7D55B}" type="pres">
      <dgm:prSet presAssocID="{8C17E44C-8756-D940-8178-8D0000820761}" presName="comp" presStyleCnt="0"/>
      <dgm:spPr/>
    </dgm:pt>
    <dgm:pt modelId="{07F996DC-79E3-F541-8B8A-0EB3530FDA4D}" type="pres">
      <dgm:prSet presAssocID="{8C17E44C-8756-D940-8178-8D0000820761}" presName="box" presStyleLbl="node1" presStyleIdx="1" presStyleCnt="3"/>
      <dgm:spPr/>
      <dgm:t>
        <a:bodyPr/>
        <a:lstStyle/>
        <a:p>
          <a:endParaRPr lang="en-US"/>
        </a:p>
      </dgm:t>
    </dgm:pt>
    <dgm:pt modelId="{ADAA49A4-72AD-6044-8951-40F1550CB1BE}" type="pres">
      <dgm:prSet presAssocID="{8C17E44C-8756-D940-8178-8D0000820761}"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54D9FA45-DC56-7F4F-9682-2C9DEC2116A5}" type="pres">
      <dgm:prSet presAssocID="{8C17E44C-8756-D940-8178-8D0000820761}" presName="text" presStyleLbl="node1" presStyleIdx="1" presStyleCnt="3">
        <dgm:presLayoutVars>
          <dgm:bulletEnabled val="1"/>
        </dgm:presLayoutVars>
      </dgm:prSet>
      <dgm:spPr/>
      <dgm:t>
        <a:bodyPr/>
        <a:lstStyle/>
        <a:p>
          <a:endParaRPr lang="en-US"/>
        </a:p>
      </dgm:t>
    </dgm:pt>
    <dgm:pt modelId="{493C062C-0A6C-B246-BA06-B98137E1D21F}" type="pres">
      <dgm:prSet presAssocID="{ACAD5F62-74E3-A741-B7CF-AD52D102081B}" presName="spacer" presStyleCnt="0"/>
      <dgm:spPr/>
    </dgm:pt>
    <dgm:pt modelId="{B7704FAA-0C4C-0648-8E20-8EAB8E42BD8E}" type="pres">
      <dgm:prSet presAssocID="{B833ACE6-09AE-FE45-BDA8-5C5B4A33D51D}" presName="comp" presStyleCnt="0"/>
      <dgm:spPr/>
    </dgm:pt>
    <dgm:pt modelId="{8BA54E75-40DA-854E-BB56-0CF670779EC7}" type="pres">
      <dgm:prSet presAssocID="{B833ACE6-09AE-FE45-BDA8-5C5B4A33D51D}" presName="box" presStyleLbl="node1" presStyleIdx="2" presStyleCnt="3"/>
      <dgm:spPr/>
      <dgm:t>
        <a:bodyPr/>
        <a:lstStyle/>
        <a:p>
          <a:endParaRPr lang="en-US"/>
        </a:p>
      </dgm:t>
    </dgm:pt>
    <dgm:pt modelId="{973456F7-DF03-4047-B6DB-4ABBDA89D83D}" type="pres">
      <dgm:prSet presAssocID="{B833ACE6-09AE-FE45-BDA8-5C5B4A33D51D}" presName="img" presStyleLbl="fgImgPlace1" presStyleIdx="2" presStyleCnt="3" custScaleX="98553" custScaleY="106105"/>
      <dgm:spPr>
        <a:blipFill rotWithShape="1">
          <a:blip xmlns:r="http://schemas.openxmlformats.org/officeDocument/2006/relationships" r:embed="rId3"/>
          <a:stretch>
            <a:fillRect/>
          </a:stretch>
        </a:blipFill>
      </dgm:spPr>
    </dgm:pt>
    <dgm:pt modelId="{AF12F102-4720-0546-8F4A-54F42255568A}" type="pres">
      <dgm:prSet presAssocID="{B833ACE6-09AE-FE45-BDA8-5C5B4A33D51D}" presName="text" presStyleLbl="node1" presStyleIdx="2" presStyleCnt="3">
        <dgm:presLayoutVars>
          <dgm:bulletEnabled val="1"/>
        </dgm:presLayoutVars>
      </dgm:prSet>
      <dgm:spPr/>
      <dgm:t>
        <a:bodyPr/>
        <a:lstStyle/>
        <a:p>
          <a:endParaRPr lang="en-US"/>
        </a:p>
      </dgm:t>
    </dgm:pt>
  </dgm:ptLst>
  <dgm:cxnLst>
    <dgm:cxn modelId="{2FBAD3E3-9838-4171-8D83-B6B4EBCE9061}" type="presOf" srcId="{5ED327BF-189C-2F41-B3C0-0A0F0AA2B5F7}" destId="{74D5BADE-F89B-1349-9BFF-3B1CB26CF802}" srcOrd="0" destOrd="0" presId="urn:microsoft.com/office/officeart/2005/8/layout/vList4#1"/>
    <dgm:cxn modelId="{8E33584F-0B73-1741-9E6E-516259B79832}" srcId="{B833ACE6-09AE-FE45-BDA8-5C5B4A33D51D}" destId="{84AE5002-B1FE-3D47-ADD7-CF378EF444E6}" srcOrd="0" destOrd="0" parTransId="{490FB96A-A1A9-CC4F-BC0E-B52C2CEE4F23}" sibTransId="{DA7B91BD-F358-954E-BAEB-0FC66B9F3904}"/>
    <dgm:cxn modelId="{B07C833B-7E37-46C1-8B14-0CD5BE6B55F1}" type="presOf" srcId="{C86589DB-B509-614A-A7FA-C8F48FFC5294}" destId="{D0ECA643-043C-2443-AA56-F0D0AD018F1C}" srcOrd="0" destOrd="0" presId="urn:microsoft.com/office/officeart/2005/8/layout/vList4#1"/>
    <dgm:cxn modelId="{2B8E3ACA-E300-1243-9191-B2B12625160B}" srcId="{8C17E44C-8756-D940-8178-8D0000820761}" destId="{95F7087B-E47F-8C4C-A2CD-15A25CEC9980}" srcOrd="0" destOrd="0" parTransId="{71EC4C62-C5F4-9E42-98EE-86A43A8BDBEA}" sibTransId="{8559E441-3DD7-AA4E-81EB-5831D679A93D}"/>
    <dgm:cxn modelId="{A3930588-4E80-44C5-8685-D25A0DB03796}" type="presOf" srcId="{99EFA54B-9F2D-6D43-9884-5BEA32A84A1A}" destId="{3A302643-2FBB-C34F-909A-5B9166A0140C}" srcOrd="1" destOrd="1" presId="urn:microsoft.com/office/officeart/2005/8/layout/vList4#1"/>
    <dgm:cxn modelId="{02793FE7-02F6-458A-8609-D998D4C27DCF}" type="presOf" srcId="{B833ACE6-09AE-FE45-BDA8-5C5B4A33D51D}" destId="{8BA54E75-40DA-854E-BB56-0CF670779EC7}" srcOrd="0" destOrd="0" presId="urn:microsoft.com/office/officeart/2005/8/layout/vList4#1"/>
    <dgm:cxn modelId="{1DF49EEB-1140-4977-A0B4-40274ADA26B2}" type="presOf" srcId="{95F7087B-E47F-8C4C-A2CD-15A25CEC9980}" destId="{07F996DC-79E3-F541-8B8A-0EB3530FDA4D}" srcOrd="0" destOrd="1" presId="urn:microsoft.com/office/officeart/2005/8/layout/vList4#1"/>
    <dgm:cxn modelId="{51C3298D-C7F7-48E5-A1A4-40EF9D813144}" type="presOf" srcId="{8C17E44C-8756-D940-8178-8D0000820761}" destId="{07F996DC-79E3-F541-8B8A-0EB3530FDA4D}" srcOrd="0" destOrd="0" presId="urn:microsoft.com/office/officeart/2005/8/layout/vList4#1"/>
    <dgm:cxn modelId="{7E3CA9DF-CF20-4EF7-A389-B10E1C69A564}" type="presOf" srcId="{84AE5002-B1FE-3D47-ADD7-CF378EF444E6}" destId="{AF12F102-4720-0546-8F4A-54F42255568A}" srcOrd="1" destOrd="1" presId="urn:microsoft.com/office/officeart/2005/8/layout/vList4#1"/>
    <dgm:cxn modelId="{3D1AC1E9-58FE-4581-8A5C-E282F816F1BC}" type="presOf" srcId="{8C17E44C-8756-D940-8178-8D0000820761}" destId="{54D9FA45-DC56-7F4F-9682-2C9DEC2116A5}" srcOrd="1" destOrd="0" presId="urn:microsoft.com/office/officeart/2005/8/layout/vList4#1"/>
    <dgm:cxn modelId="{8B482715-09C2-9145-90AB-CAB0C562A34C}" srcId="{5ED327BF-189C-2F41-B3C0-0A0F0AA2B5F7}" destId="{99EFA54B-9F2D-6D43-9884-5BEA32A84A1A}" srcOrd="0" destOrd="0" parTransId="{F1613D3B-D655-C94E-A355-0DA211F2E4A9}" sibTransId="{8384DABA-7788-F943-83FE-F2F7BE056C01}"/>
    <dgm:cxn modelId="{69EE5ADB-591D-4DF3-86D5-83155FCE682C}" type="presOf" srcId="{84AE5002-B1FE-3D47-ADD7-CF378EF444E6}" destId="{8BA54E75-40DA-854E-BB56-0CF670779EC7}" srcOrd="0" destOrd="1" presId="urn:microsoft.com/office/officeart/2005/8/layout/vList4#1"/>
    <dgm:cxn modelId="{5AD66EC1-D4E5-4A24-A6F1-907472101358}" type="presOf" srcId="{B833ACE6-09AE-FE45-BDA8-5C5B4A33D51D}" destId="{AF12F102-4720-0546-8F4A-54F42255568A}" srcOrd="1" destOrd="0" presId="urn:microsoft.com/office/officeart/2005/8/layout/vList4#1"/>
    <dgm:cxn modelId="{B8323FDA-3C42-492A-AAF0-5CA95F81F590}" type="presOf" srcId="{5ED327BF-189C-2F41-B3C0-0A0F0AA2B5F7}" destId="{3A302643-2FBB-C34F-909A-5B9166A0140C}" srcOrd="1" destOrd="0" presId="urn:microsoft.com/office/officeart/2005/8/layout/vList4#1"/>
    <dgm:cxn modelId="{99F6F71C-AD83-BE4F-AF7B-8BED84DDDE6C}" srcId="{C86589DB-B509-614A-A7FA-C8F48FFC5294}" destId="{8C17E44C-8756-D940-8178-8D0000820761}" srcOrd="1" destOrd="0" parTransId="{4723C272-D1F9-EB4F-ACE1-F66AEB167EEE}" sibTransId="{ACAD5F62-74E3-A741-B7CF-AD52D102081B}"/>
    <dgm:cxn modelId="{27EDA8A1-5D46-6F4B-A21F-5242130ADE06}" srcId="{C86589DB-B509-614A-A7FA-C8F48FFC5294}" destId="{B833ACE6-09AE-FE45-BDA8-5C5B4A33D51D}" srcOrd="2" destOrd="0" parTransId="{AF12A16F-77D7-924F-8FE9-02E7A41A6E28}" sibTransId="{59BC4161-B833-FC4B-B34D-ADF9FEE3ECE4}"/>
    <dgm:cxn modelId="{0E677812-95ED-4FC3-A4AE-CD72EFB0426C}" type="presOf" srcId="{95F7087B-E47F-8C4C-A2CD-15A25CEC9980}" destId="{54D9FA45-DC56-7F4F-9682-2C9DEC2116A5}" srcOrd="1" destOrd="1" presId="urn:microsoft.com/office/officeart/2005/8/layout/vList4#1"/>
    <dgm:cxn modelId="{FFA7014D-5E69-4D42-97B4-BA70C1C9C564}" type="presOf" srcId="{99EFA54B-9F2D-6D43-9884-5BEA32A84A1A}" destId="{74D5BADE-F89B-1349-9BFF-3B1CB26CF802}" srcOrd="0" destOrd="1" presId="urn:microsoft.com/office/officeart/2005/8/layout/vList4#1"/>
    <dgm:cxn modelId="{3E18F71D-27F2-B144-9050-9F1309211AFD}" srcId="{C86589DB-B509-614A-A7FA-C8F48FFC5294}" destId="{5ED327BF-189C-2F41-B3C0-0A0F0AA2B5F7}" srcOrd="0" destOrd="0" parTransId="{9D57F62C-E5F9-6E4D-89BF-83D615E39057}" sibTransId="{A778C892-4DB2-8847-BCC4-7B3D2FCBD96A}"/>
    <dgm:cxn modelId="{D27A0C75-51D8-4F0F-B97F-9ECD971125AD}" type="presParOf" srcId="{D0ECA643-043C-2443-AA56-F0D0AD018F1C}" destId="{663F13D1-1820-8347-B82E-5CAABC923797}" srcOrd="0" destOrd="0" presId="urn:microsoft.com/office/officeart/2005/8/layout/vList4#1"/>
    <dgm:cxn modelId="{9A5F702E-88FE-4D87-B6F4-64E129FB6D9E}" type="presParOf" srcId="{663F13D1-1820-8347-B82E-5CAABC923797}" destId="{74D5BADE-F89B-1349-9BFF-3B1CB26CF802}" srcOrd="0" destOrd="0" presId="urn:microsoft.com/office/officeart/2005/8/layout/vList4#1"/>
    <dgm:cxn modelId="{168229BF-1BAE-4496-A153-CF1D677033B0}" type="presParOf" srcId="{663F13D1-1820-8347-B82E-5CAABC923797}" destId="{35F0D2EC-6ABE-3E4E-B4E7-70B939D17CDC}" srcOrd="1" destOrd="0" presId="urn:microsoft.com/office/officeart/2005/8/layout/vList4#1"/>
    <dgm:cxn modelId="{C1BDD7F9-1366-4E4F-92DC-D4F1F2D88AF8}" type="presParOf" srcId="{663F13D1-1820-8347-B82E-5CAABC923797}" destId="{3A302643-2FBB-C34F-909A-5B9166A0140C}" srcOrd="2" destOrd="0" presId="urn:microsoft.com/office/officeart/2005/8/layout/vList4#1"/>
    <dgm:cxn modelId="{76B7B29A-6C3F-4836-B7E6-E70F2CDF69C8}" type="presParOf" srcId="{D0ECA643-043C-2443-AA56-F0D0AD018F1C}" destId="{E9FCC00B-419C-534B-B0A7-E5955D3C11B3}" srcOrd="1" destOrd="0" presId="urn:microsoft.com/office/officeart/2005/8/layout/vList4#1"/>
    <dgm:cxn modelId="{A56C4611-FE25-451A-9A50-9DE0D4A695F0}" type="presParOf" srcId="{D0ECA643-043C-2443-AA56-F0D0AD018F1C}" destId="{8ED8BB5E-45C7-B34A-A274-81EA49F7D55B}" srcOrd="2" destOrd="0" presId="urn:microsoft.com/office/officeart/2005/8/layout/vList4#1"/>
    <dgm:cxn modelId="{E1F7D2A5-A7B0-4681-A965-121116644CA9}" type="presParOf" srcId="{8ED8BB5E-45C7-B34A-A274-81EA49F7D55B}" destId="{07F996DC-79E3-F541-8B8A-0EB3530FDA4D}" srcOrd="0" destOrd="0" presId="urn:microsoft.com/office/officeart/2005/8/layout/vList4#1"/>
    <dgm:cxn modelId="{01263B72-AC17-4208-BB7B-6F5484E5B30E}" type="presParOf" srcId="{8ED8BB5E-45C7-B34A-A274-81EA49F7D55B}" destId="{ADAA49A4-72AD-6044-8951-40F1550CB1BE}" srcOrd="1" destOrd="0" presId="urn:microsoft.com/office/officeart/2005/8/layout/vList4#1"/>
    <dgm:cxn modelId="{57A47CCE-A283-4DC2-86E6-78986210E4D9}" type="presParOf" srcId="{8ED8BB5E-45C7-B34A-A274-81EA49F7D55B}" destId="{54D9FA45-DC56-7F4F-9682-2C9DEC2116A5}" srcOrd="2" destOrd="0" presId="urn:microsoft.com/office/officeart/2005/8/layout/vList4#1"/>
    <dgm:cxn modelId="{64CDF16F-2CE8-4BF7-AB3D-23EAAD046627}" type="presParOf" srcId="{D0ECA643-043C-2443-AA56-F0D0AD018F1C}" destId="{493C062C-0A6C-B246-BA06-B98137E1D21F}" srcOrd="3" destOrd="0" presId="urn:microsoft.com/office/officeart/2005/8/layout/vList4#1"/>
    <dgm:cxn modelId="{C4A65AE9-C9CE-4C15-B4F0-7E2CA9F4789B}" type="presParOf" srcId="{D0ECA643-043C-2443-AA56-F0D0AD018F1C}" destId="{B7704FAA-0C4C-0648-8E20-8EAB8E42BD8E}" srcOrd="4" destOrd="0" presId="urn:microsoft.com/office/officeart/2005/8/layout/vList4#1"/>
    <dgm:cxn modelId="{6CDF6388-8308-4702-BF65-EA8CA33DC9E0}" type="presParOf" srcId="{B7704FAA-0C4C-0648-8E20-8EAB8E42BD8E}" destId="{8BA54E75-40DA-854E-BB56-0CF670779EC7}" srcOrd="0" destOrd="0" presId="urn:microsoft.com/office/officeart/2005/8/layout/vList4#1"/>
    <dgm:cxn modelId="{A126365A-704D-43E0-AD8B-DE470AAA92BE}" type="presParOf" srcId="{B7704FAA-0C4C-0648-8E20-8EAB8E42BD8E}" destId="{973456F7-DF03-4047-B6DB-4ABBDA89D83D}" srcOrd="1" destOrd="0" presId="urn:microsoft.com/office/officeart/2005/8/layout/vList4#1"/>
    <dgm:cxn modelId="{88ED8D8D-32E0-4439-B858-13D45E7AF20C}" type="presParOf" srcId="{B7704FAA-0C4C-0648-8E20-8EAB8E42BD8E}" destId="{AF12F102-4720-0546-8F4A-54F42255568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2B977-F2CC-9A4C-A1E6-88F702F15F76}">
      <dsp:nvSpPr>
        <dsp:cNvPr id="0" name=""/>
        <dsp:cNvSpPr/>
      </dsp:nvSpPr>
      <dsp:spPr>
        <a:xfrm>
          <a:off x="0" y="405993"/>
          <a:ext cx="7264400" cy="17718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798" tIns="520700" rIns="563798" bIns="170688" numCol="1" spcCol="1270" anchor="t" anchorCtr="0">
          <a:noAutofit/>
        </a:bodyPr>
        <a:lstStyle/>
        <a:p>
          <a:pPr marL="228600" lvl="1" indent="-228600" algn="l" defTabSz="1066800" rtl="0">
            <a:lnSpc>
              <a:spcPct val="90000"/>
            </a:lnSpc>
            <a:spcBef>
              <a:spcPct val="0"/>
            </a:spcBef>
            <a:spcAft>
              <a:spcPct val="15000"/>
            </a:spcAft>
            <a:buChar char="••"/>
          </a:pPr>
          <a:r>
            <a:rPr kumimoji="0" lang="en-US" sz="2400" b="0" i="0" u="none" strike="noStrike" kern="1200" cap="none" normalizeH="0" baseline="0" dirty="0" smtClean="0">
              <a:ln/>
              <a:effectLst/>
              <a:latin typeface="+mn-lt"/>
              <a:ea typeface="ＭＳ Ｐゴシック" pitchFamily="34" charset="-128"/>
              <a:cs typeface="Calibri" pitchFamily="34" charset="0"/>
            </a:rPr>
            <a:t>Stimulates glucose uptake into muscle and adipose cells</a:t>
          </a:r>
          <a:endParaRPr lang="en-US" sz="2400" kern="1200" dirty="0"/>
        </a:p>
        <a:p>
          <a:pPr marL="228600" lvl="1" indent="-228600" algn="l" defTabSz="1066800" rtl="0">
            <a:lnSpc>
              <a:spcPct val="90000"/>
            </a:lnSpc>
            <a:spcBef>
              <a:spcPct val="0"/>
            </a:spcBef>
            <a:spcAft>
              <a:spcPct val="15000"/>
            </a:spcAft>
            <a:buChar char="••"/>
          </a:pPr>
          <a:r>
            <a:rPr kumimoji="0" lang="en-US" sz="2400" b="0" i="0" u="none" strike="noStrike" kern="1200" cap="none" normalizeH="0" baseline="0" dirty="0" smtClean="0">
              <a:ln/>
              <a:effectLst/>
              <a:latin typeface="+mn-lt"/>
              <a:ea typeface="ＭＳ Ｐゴシック" pitchFamily="34" charset="-128"/>
              <a:cs typeface="Calibri" pitchFamily="34" charset="0"/>
            </a:rPr>
            <a:t>Inhibits hepatic glucose production </a:t>
          </a:r>
        </a:p>
      </dsp:txBody>
      <dsp:txXfrm>
        <a:off x="0" y="405993"/>
        <a:ext cx="7264400" cy="1771875"/>
      </dsp:txXfrm>
    </dsp:sp>
    <dsp:sp modelId="{1D216F94-4DD2-7742-ABC9-434DA5DF7D1C}">
      <dsp:nvSpPr>
        <dsp:cNvPr id="0" name=""/>
        <dsp:cNvSpPr/>
      </dsp:nvSpPr>
      <dsp:spPr>
        <a:xfrm>
          <a:off x="363220" y="36993"/>
          <a:ext cx="5085080" cy="738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204" tIns="0" rIns="192204" bIns="0" numCol="1" spcCol="1270" anchor="ctr" anchorCtr="0">
          <a:noAutofit/>
        </a:bodyPr>
        <a:lstStyle/>
        <a:p>
          <a:pPr lvl="0" algn="l" defTabSz="1066800" rtl="0">
            <a:lnSpc>
              <a:spcPct val="90000"/>
            </a:lnSpc>
            <a:spcBef>
              <a:spcPct val="0"/>
            </a:spcBef>
            <a:spcAft>
              <a:spcPct val="35000"/>
            </a:spcAft>
          </a:pPr>
          <a:r>
            <a:rPr kumimoji="0" lang="en-US" sz="2400" b="1" i="0" u="none" strike="noStrike" kern="1200" cap="none" normalizeH="0" baseline="0" dirty="0" smtClean="0">
              <a:ln/>
              <a:effectLst/>
              <a:latin typeface="+mn-lt"/>
              <a:ea typeface="ＭＳ Ｐゴシック" pitchFamily="34" charset="-128"/>
              <a:cs typeface="Calibri" pitchFamily="34" charset="0"/>
            </a:rPr>
            <a:t>Major Metabolic Effects of Insulin</a:t>
          </a:r>
        </a:p>
      </dsp:txBody>
      <dsp:txXfrm>
        <a:off x="399246" y="73019"/>
        <a:ext cx="5013028" cy="665948"/>
      </dsp:txXfrm>
    </dsp:sp>
    <dsp:sp modelId="{053031D5-83C1-4640-8E85-5845F3D12748}">
      <dsp:nvSpPr>
        <dsp:cNvPr id="0" name=""/>
        <dsp:cNvSpPr/>
      </dsp:nvSpPr>
      <dsp:spPr>
        <a:xfrm>
          <a:off x="0" y="2681868"/>
          <a:ext cx="7264400" cy="13781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798" tIns="520700" rIns="563798" bIns="170688" numCol="1" spcCol="1270" anchor="t" anchorCtr="0">
          <a:noAutofit/>
        </a:bodyPr>
        <a:lstStyle/>
        <a:p>
          <a:pPr marL="228600" lvl="1" indent="-228600" algn="l" defTabSz="1066800" rtl="0">
            <a:lnSpc>
              <a:spcPct val="90000"/>
            </a:lnSpc>
            <a:spcBef>
              <a:spcPct val="0"/>
            </a:spcBef>
            <a:spcAft>
              <a:spcPct val="15000"/>
            </a:spcAft>
            <a:buChar char="••"/>
          </a:pPr>
          <a:r>
            <a:rPr kumimoji="0" lang="en-US" sz="2400" b="0" i="0" u="none" strike="noStrike" kern="1200" cap="none" normalizeH="0" baseline="0" dirty="0" smtClean="0">
              <a:ln/>
              <a:effectLst/>
              <a:latin typeface="+mn-lt"/>
              <a:ea typeface="ＭＳ Ｐゴシック" pitchFamily="34" charset="-128"/>
              <a:cs typeface="Calibri" pitchFamily="34" charset="0"/>
            </a:rPr>
            <a:t>Hyperglycemia </a:t>
          </a:r>
          <a:r>
            <a:rPr kumimoji="0" lang="en-US" sz="2400" b="0" i="0" u="none" strike="noStrike" kern="1200" cap="none" normalizeH="0" baseline="0" dirty="0" smtClean="0">
              <a:ln/>
              <a:effectLst/>
              <a:latin typeface="+mn-lt"/>
              <a:ea typeface="ＭＳ Ｐゴシック" pitchFamily="34" charset="-128"/>
              <a:cs typeface="Calibri" pitchFamily="34" charset="0"/>
              <a:sym typeface="Wingdings" pitchFamily="2" charset="2"/>
            </a:rPr>
            <a:t> osmotic diuresis and dehydration</a:t>
          </a:r>
          <a:endParaRPr lang="en-US" sz="2400" kern="1200" dirty="0"/>
        </a:p>
      </dsp:txBody>
      <dsp:txXfrm>
        <a:off x="0" y="2681868"/>
        <a:ext cx="7264400" cy="1378125"/>
      </dsp:txXfrm>
    </dsp:sp>
    <dsp:sp modelId="{4EDBD114-DD1A-9047-BDA8-E446A95A83C7}">
      <dsp:nvSpPr>
        <dsp:cNvPr id="0" name=""/>
        <dsp:cNvSpPr/>
      </dsp:nvSpPr>
      <dsp:spPr>
        <a:xfrm>
          <a:off x="363220" y="2312868"/>
          <a:ext cx="5085080" cy="7380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204" tIns="0" rIns="192204" bIns="0" numCol="1" spcCol="1270" anchor="ctr" anchorCtr="0">
          <a:noAutofit/>
        </a:bodyPr>
        <a:lstStyle/>
        <a:p>
          <a:pPr lvl="0" algn="l" defTabSz="1066800" rtl="0">
            <a:lnSpc>
              <a:spcPct val="90000"/>
            </a:lnSpc>
            <a:spcBef>
              <a:spcPct val="0"/>
            </a:spcBef>
            <a:spcAft>
              <a:spcPct val="35000"/>
            </a:spcAft>
          </a:pPr>
          <a:r>
            <a:rPr kumimoji="0" lang="en-US" sz="2400" b="1" i="0" u="none" strike="noStrike" kern="1200" cap="none" normalizeH="0" baseline="0" dirty="0" smtClean="0">
              <a:ln/>
              <a:solidFill>
                <a:schemeClr val="tx1"/>
              </a:solidFill>
              <a:effectLst/>
              <a:latin typeface="+mn-lt"/>
              <a:ea typeface="ＭＳ Ｐゴシック" pitchFamily="34" charset="-128"/>
              <a:cs typeface="Calibri" pitchFamily="34" charset="0"/>
            </a:rPr>
            <a:t>Consequences of  Insulin Deficiency</a:t>
          </a:r>
          <a:endParaRPr lang="en-US" sz="2400" kern="1200" dirty="0">
            <a:solidFill>
              <a:schemeClr val="tx1"/>
            </a:solidFill>
          </a:endParaRPr>
        </a:p>
      </dsp:txBody>
      <dsp:txXfrm>
        <a:off x="399246" y="2348894"/>
        <a:ext cx="501302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5BADE-F89B-1349-9BFF-3B1CB26CF802}">
      <dsp:nvSpPr>
        <dsp:cNvPr id="0" name=""/>
        <dsp:cNvSpPr/>
      </dsp:nvSpPr>
      <dsp:spPr>
        <a:xfrm>
          <a:off x="0" y="0"/>
          <a:ext cx="8229600" cy="13035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0" lang="en-US" sz="1800" b="0" i="0" u="none" strike="noStrike" kern="1200"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Insulin effects: inhibits breakdown of triglycerides (lipolysis) in adipose tissue</a:t>
          </a:r>
          <a:endParaRPr lang="en-US" sz="1800" kern="1200" dirty="0">
            <a:solidFill>
              <a:schemeClr val="tx1"/>
            </a:solidFill>
            <a:latin typeface="Arial Black" pitchFamily="34" charset="0"/>
          </a:endParaRPr>
        </a:p>
        <a:p>
          <a:pPr marL="171450" lvl="1" indent="-171450" algn="l" defTabSz="800100" rtl="0">
            <a:lnSpc>
              <a:spcPct val="90000"/>
            </a:lnSpc>
            <a:spcBef>
              <a:spcPct val="0"/>
            </a:spcBef>
            <a:spcAft>
              <a:spcPct val="15000"/>
            </a:spcAft>
            <a:buChar char="••"/>
          </a:pPr>
          <a:r>
            <a:rPr kumimoji="0" lang="en-US" sz="1800" b="0" i="0" u="none" strike="noStrike" kern="1200"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Consequences of  insulin deficiency: elevated FFA levels</a:t>
          </a:r>
          <a:endParaRPr lang="en-US" sz="1800" kern="1200" dirty="0">
            <a:latin typeface="Arial Black" pitchFamily="34" charset="0"/>
          </a:endParaRPr>
        </a:p>
      </dsp:txBody>
      <dsp:txXfrm>
        <a:off x="1776270" y="0"/>
        <a:ext cx="6453329" cy="1303502"/>
      </dsp:txXfrm>
    </dsp:sp>
    <dsp:sp modelId="{35F0D2EC-6ABE-3E4E-B4E7-70B939D17CDC}">
      <dsp:nvSpPr>
        <dsp:cNvPr id="0" name=""/>
        <dsp:cNvSpPr/>
      </dsp:nvSpPr>
      <dsp:spPr>
        <a:xfrm>
          <a:off x="130350" y="130350"/>
          <a:ext cx="1645920" cy="1042801"/>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996DC-79E3-F541-8B8A-0EB3530FDA4D}">
      <dsp:nvSpPr>
        <dsp:cNvPr id="0" name=""/>
        <dsp:cNvSpPr/>
      </dsp:nvSpPr>
      <dsp:spPr>
        <a:xfrm>
          <a:off x="0" y="1433852"/>
          <a:ext cx="8229600" cy="13035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0" lang="en-US" sz="1800" b="0" i="0" u="none" strike="noStrike" kern="1200"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Insulin effects: Inhibits ketogenesis</a:t>
          </a:r>
          <a:endParaRPr lang="en-US" sz="1800" kern="1200" dirty="0">
            <a:latin typeface="Arial Black" pitchFamily="34" charset="0"/>
          </a:endParaRPr>
        </a:p>
        <a:p>
          <a:pPr marL="171450" lvl="1" indent="-171450" algn="l" defTabSz="800100">
            <a:lnSpc>
              <a:spcPct val="90000"/>
            </a:lnSpc>
            <a:spcBef>
              <a:spcPct val="0"/>
            </a:spcBef>
            <a:spcAft>
              <a:spcPct val="15000"/>
            </a:spcAft>
            <a:buChar char="••"/>
          </a:pPr>
          <a:r>
            <a:rPr kumimoji="0" lang="en-US" sz="1800" b="0" i="0" u="none" strike="noStrike" kern="1200"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Consequences of  insulin deficiency: ketoacidosis, production of ketone bodies</a:t>
          </a:r>
          <a:endParaRPr lang="en-US" sz="1800" kern="1200" dirty="0">
            <a:latin typeface="Arial Black" pitchFamily="34" charset="0"/>
          </a:endParaRPr>
        </a:p>
      </dsp:txBody>
      <dsp:txXfrm>
        <a:off x="1776270" y="1433852"/>
        <a:ext cx="6453329" cy="1303502"/>
      </dsp:txXfrm>
    </dsp:sp>
    <dsp:sp modelId="{ADAA49A4-72AD-6044-8951-40F1550CB1BE}">
      <dsp:nvSpPr>
        <dsp:cNvPr id="0" name=""/>
        <dsp:cNvSpPr/>
      </dsp:nvSpPr>
      <dsp:spPr>
        <a:xfrm>
          <a:off x="130350" y="1564202"/>
          <a:ext cx="1645920" cy="104280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A54E75-40DA-854E-BB56-0CF670779EC7}">
      <dsp:nvSpPr>
        <dsp:cNvPr id="0" name=""/>
        <dsp:cNvSpPr/>
      </dsp:nvSpPr>
      <dsp:spPr>
        <a:xfrm>
          <a:off x="0" y="2867704"/>
          <a:ext cx="8229600" cy="13035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0" lang="en-US" sz="1800" b="0" i="0" u="none" strike="noStrike" kern="1200"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Insulin effects in muscle: </a:t>
          </a:r>
          <a:r>
            <a:rPr kumimoji="0" lang="en-US" sz="1800" b="0" i="0" u="none" strike="noStrike" kern="1200" cap="none" normalizeH="0" baseline="0" dirty="0" smtClean="0">
              <a:ln>
                <a:noFill/>
              </a:ln>
              <a:solidFill>
                <a:srgbClr val="000000"/>
              </a:solidFill>
              <a:effectLst>
                <a:outerShdw blurRad="38100" dist="38100" dir="2700000" algn="tl">
                  <a:srgbClr val="DDDDDD"/>
                </a:outerShdw>
              </a:effectLst>
              <a:latin typeface="Arial Black" pitchFamily="34" charset="0"/>
              <a:ea typeface="ＭＳ Ｐゴシック" charset="0"/>
              <a:cs typeface="ＭＳ Ｐゴシック" charset="0"/>
            </a:rPr>
            <a:t>stimulates amino acid uptake and protein synthesis, inhibits protein degradation, regulates gene transcription </a:t>
          </a:r>
          <a:endParaRPr lang="en-US" sz="1800" kern="1200" dirty="0">
            <a:solidFill>
              <a:srgbClr val="000000"/>
            </a:solidFill>
            <a:latin typeface="Arial Black" pitchFamily="34" charset="0"/>
          </a:endParaRPr>
        </a:p>
        <a:p>
          <a:pPr marL="171450" lvl="1" indent="-171450" algn="l" defTabSz="800100">
            <a:lnSpc>
              <a:spcPct val="90000"/>
            </a:lnSpc>
            <a:spcBef>
              <a:spcPct val="0"/>
            </a:spcBef>
            <a:spcAft>
              <a:spcPct val="15000"/>
            </a:spcAft>
            <a:buChar char="••"/>
          </a:pPr>
          <a:r>
            <a:rPr kumimoji="0" lang="en-US" sz="1800" b="0" i="0" u="none" strike="noStrike" kern="1200" cap="none" normalizeH="0" baseline="0" dirty="0" smtClean="0">
              <a:ln>
                <a:noFill/>
              </a:ln>
              <a:solidFill>
                <a:schemeClr val="tx1"/>
              </a:solidFill>
              <a:effectLst>
                <a:outerShdw blurRad="38100" dist="38100" dir="2700000" algn="tl">
                  <a:srgbClr val="DDDDDD"/>
                </a:outerShdw>
              </a:effectLst>
              <a:latin typeface="Arial Black" pitchFamily="34" charset="0"/>
              <a:ea typeface="ＭＳ Ｐゴシック" charset="0"/>
              <a:cs typeface="ＭＳ Ｐゴシック" charset="0"/>
            </a:rPr>
            <a:t>Consequences of  insulin deficiency: muscle wasting</a:t>
          </a:r>
          <a:endParaRPr lang="en-US" sz="1800" kern="1200" dirty="0">
            <a:latin typeface="Arial Black" pitchFamily="34" charset="0"/>
          </a:endParaRPr>
        </a:p>
      </dsp:txBody>
      <dsp:txXfrm>
        <a:off x="1776270" y="2867704"/>
        <a:ext cx="6453329" cy="1303502"/>
      </dsp:txXfrm>
    </dsp:sp>
    <dsp:sp modelId="{973456F7-DF03-4047-B6DB-4ABBDA89D83D}">
      <dsp:nvSpPr>
        <dsp:cNvPr id="0" name=""/>
        <dsp:cNvSpPr/>
      </dsp:nvSpPr>
      <dsp:spPr>
        <a:xfrm>
          <a:off x="142258" y="2966223"/>
          <a:ext cx="1622103" cy="1106464"/>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BD1E3-ECF8-465B-ACA5-47EC647D01B9}" type="datetimeFigureOut">
              <a:rPr lang="bg-BG" smtClean="0"/>
              <a:pPr/>
              <a:t>23.10.2020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062147-A2C3-4FA8-B67B-3DA8C34EA73E}" type="slidenum">
              <a:rPr lang="bg-BG" smtClean="0"/>
              <a:pPr/>
              <a:t>‹#›</a:t>
            </a:fld>
            <a:endParaRPr lang="bg-BG"/>
          </a:p>
        </p:txBody>
      </p:sp>
    </p:spTree>
    <p:extLst>
      <p:ext uri="{BB962C8B-B14F-4D97-AF65-F5344CB8AC3E}">
        <p14:creationId xmlns:p14="http://schemas.microsoft.com/office/powerpoint/2010/main" val="346621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smtClean="0"/>
              <a:t>HNF = hepatic nuclear factor.</a:t>
            </a:r>
          </a:p>
          <a:p>
            <a:endParaRPr lang="bg-BG" dirty="0"/>
          </a:p>
        </p:txBody>
      </p:sp>
      <p:sp>
        <p:nvSpPr>
          <p:cNvPr id="4" name="Контейнер за номер на слайда 3"/>
          <p:cNvSpPr>
            <a:spLocks noGrp="1"/>
          </p:cNvSpPr>
          <p:nvPr>
            <p:ph type="sldNum" sz="quarter" idx="10"/>
          </p:nvPr>
        </p:nvSpPr>
        <p:spPr/>
        <p:txBody>
          <a:bodyPr/>
          <a:lstStyle/>
          <a:p>
            <a:fld id="{C3062147-A2C3-4FA8-B67B-3DA8C34EA73E}" type="slidenum">
              <a:rPr lang="bg-BG" smtClean="0"/>
              <a:pPr/>
              <a:t>8</a:t>
            </a:fld>
            <a:endParaRPr lang="bg-BG"/>
          </a:p>
        </p:txBody>
      </p:sp>
    </p:spTree>
    <p:extLst>
      <p:ext uri="{BB962C8B-B14F-4D97-AF65-F5344CB8AC3E}">
        <p14:creationId xmlns:p14="http://schemas.microsoft.com/office/powerpoint/2010/main" val="4221486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bg-BG"/>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Categories of increased risk for diabetes (</a:t>
            </a:r>
            <a:r>
              <a:rPr lang="en-GB" dirty="0" err="1">
                <a:latin typeface="Arial" charset="0"/>
                <a:ea typeface="msgothic" charset="0"/>
                <a:cs typeface="msgothic" charset="0"/>
              </a:rPr>
              <a:t>prediabetes</a:t>
            </a:r>
            <a:r>
              <a:rPr lang="en-GB" dirty="0">
                <a:latin typeface="Arial" charset="0"/>
                <a:ea typeface="msgothic" charset="0"/>
                <a:cs typeface="msgothic"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8FF5A63-F729-4A04-A7DC-2E5226B566C5}" type="slidenum">
              <a:rPr lang="en-GB" smtClean="0">
                <a:latin typeface="Arial" pitchFamily="34" charset="0"/>
              </a:rPr>
              <a:pPr/>
              <a:t>26</a:t>
            </a:fld>
            <a:endParaRPr lang="en-GB"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183" y="4343913"/>
            <a:ext cx="5029635" cy="4114361"/>
          </a:xfrm>
          <a:noFill/>
          <a:ln/>
        </p:spPr>
        <p:txBody>
          <a:bodyPr/>
          <a:lstStyle/>
          <a:p>
            <a:pPr eaLnBrk="1" hangingPunct="1"/>
            <a:r>
              <a:rPr lang="en-GB" smtClean="0">
                <a:latin typeface="Arial" pitchFamily="34" charset="0"/>
              </a:rPr>
              <a:t>Key point:  must be stressed that the sample must be venous as </a:t>
            </a:r>
            <a:r>
              <a:rPr lang="en-GB" b="1" smtClean="0">
                <a:latin typeface="Arial" pitchFamily="34" charset="0"/>
              </a:rPr>
              <a:t>all the assays</a:t>
            </a:r>
            <a:r>
              <a:rPr lang="en-GB" smtClean="0">
                <a:latin typeface="Arial" pitchFamily="34" charset="0"/>
              </a:rPr>
              <a:t> </a:t>
            </a:r>
            <a:r>
              <a:rPr lang="en-GB" b="1" smtClean="0">
                <a:latin typeface="Arial" pitchFamily="34" charset="0"/>
              </a:rPr>
              <a:t>and evidence based criteria</a:t>
            </a:r>
            <a:r>
              <a:rPr lang="en-GB" smtClean="0">
                <a:latin typeface="Arial" pitchFamily="34" charset="0"/>
              </a:rPr>
              <a:t> are based on venous samples. </a:t>
            </a:r>
            <a:r>
              <a:rPr lang="en-GB" dirty="0" smtClean="0">
                <a:latin typeface="Arial" pitchFamily="34" charset="0"/>
              </a:rPr>
              <a:t>There are legal implications for improper diagnosis especially if diagnostic criteria are not followed.</a:t>
            </a:r>
          </a:p>
          <a:p>
            <a:pPr eaLnBrk="1" hangingPunct="1"/>
            <a:r>
              <a:rPr lang="en-GB" b="1" dirty="0" smtClean="0">
                <a:latin typeface="Arial" pitchFamily="34" charset="0"/>
              </a:rPr>
              <a:t>If capillary blood</a:t>
            </a:r>
            <a:r>
              <a:rPr lang="en-GB" dirty="0" smtClean="0">
                <a:latin typeface="Arial" pitchFamily="34" charset="0"/>
              </a:rPr>
              <a:t> was used there would be different readings (from venous- and therefore not match the criteria) and coupled if a machine is used there is the accuracy of the machine to take in to account </a:t>
            </a:r>
          </a:p>
          <a:p>
            <a:pPr eaLnBrk="1" hangingPunct="1"/>
            <a:r>
              <a:rPr lang="en-GB" dirty="0" smtClean="0">
                <a:latin typeface="Arial" pitchFamily="34" charset="0"/>
              </a:rPr>
              <a:t>Similarly </a:t>
            </a:r>
            <a:r>
              <a:rPr lang="en-GB" b="1" dirty="0" smtClean="0">
                <a:latin typeface="Arial" pitchFamily="34" charset="0"/>
              </a:rPr>
              <a:t>because HbA1c</a:t>
            </a:r>
            <a:r>
              <a:rPr lang="en-GB" dirty="0" smtClean="0">
                <a:latin typeface="Arial" pitchFamily="34" charset="0"/>
              </a:rPr>
              <a:t> is not universally available and there is lack of standardization of tests and results and therefore cannot be used.  </a:t>
            </a:r>
          </a:p>
          <a:p>
            <a:pPr eaLnBrk="1" hangingPunct="1"/>
            <a:r>
              <a:rPr lang="en-GB" b="1" dirty="0" smtClean="0">
                <a:latin typeface="Arial" pitchFamily="34" charset="0"/>
              </a:rPr>
              <a:t>HbA1c-</a:t>
            </a:r>
            <a:r>
              <a:rPr lang="en-GB" dirty="0" smtClean="0">
                <a:latin typeface="Arial" pitchFamily="34" charset="0"/>
              </a:rPr>
              <a:t>stands for </a:t>
            </a:r>
            <a:r>
              <a:rPr lang="en-GB" dirty="0" err="1" smtClean="0">
                <a:latin typeface="Arial" pitchFamily="34" charset="0"/>
              </a:rPr>
              <a:t>glycated</a:t>
            </a:r>
            <a:r>
              <a:rPr lang="en-GB" dirty="0" smtClean="0">
                <a:latin typeface="Arial" pitchFamily="34" charset="0"/>
              </a:rPr>
              <a:t> haemoglobin and where the glucose has attached itself to the haemoglobin of red blood cell. The life of the red blood cell lasts for about 120 days and therefore measure glucose control over this period of time with greater weighting on the more recent blood glucose reading than earlier ones.</a:t>
            </a:r>
          </a:p>
          <a:p>
            <a:pPr eaLnBrk="1" hangingPunct="1"/>
            <a:r>
              <a:rPr lang="en-GB" b="1" dirty="0" smtClean="0">
                <a:latin typeface="Arial" pitchFamily="34" charset="0"/>
              </a:rPr>
              <a:t>Urine testing – </a:t>
            </a:r>
            <a:r>
              <a:rPr lang="en-GB" dirty="0" smtClean="0">
                <a:latin typeface="Arial" pitchFamily="34" charset="0"/>
              </a:rPr>
              <a:t>is not a predictor of diabetes – as thresholds can vary normal is about 10mmol/l. Therefore people with a low renal threshold tend to show </a:t>
            </a:r>
            <a:r>
              <a:rPr lang="en-GB" dirty="0" err="1" smtClean="0">
                <a:latin typeface="Arial" pitchFamily="34" charset="0"/>
              </a:rPr>
              <a:t>glycosuria</a:t>
            </a:r>
            <a:r>
              <a:rPr lang="en-GB" dirty="0" smtClean="0">
                <a:latin typeface="Arial" pitchFamily="34" charset="0"/>
              </a:rPr>
              <a:t> more readily and on the other side of the coin those with a high threshold may not show and diabetes go undetected.  This is particularly relevant to people of older age and people of younger age who may have low/high thresholds. We therefore need more accurate measurements.</a:t>
            </a:r>
          </a:p>
          <a:p>
            <a:pPr eaLnBrk="1" hangingPunct="1"/>
            <a:endParaRPr lang="en-GB"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bg-BG"/>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Criteria for the diagnosis of diabetes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8B9A2C5-9704-43E1-8174-C99234B64AF8}" type="slidenum">
              <a:rPr lang="en-GB" smtClean="0">
                <a:latin typeface="Arial" pitchFamily="34" charset="0"/>
              </a:rPr>
              <a:pPr/>
              <a:t>28</a:t>
            </a:fld>
            <a:endParaRPr lang="en-GB"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183" y="4343913"/>
            <a:ext cx="5029635" cy="4114361"/>
          </a:xfrm>
          <a:noFill/>
          <a:ln/>
        </p:spPr>
        <p:txBody>
          <a:bodyPr/>
          <a:lstStyle/>
          <a:p>
            <a:pPr eaLnBrk="1" hangingPunct="1"/>
            <a:r>
              <a:rPr lang="en-GB" altLang="en-GB" smtClean="0">
                <a:latin typeface="Arial" pitchFamily="34" charset="0"/>
              </a:rPr>
              <a:t>Oral glucose tolerance tests should be used on all individuals  that have an impaired fasting glucose – where blood glucose levels are above the norm but below the diagnostic criteria for diabetes. The DECODE study found that these individuals along with Impaired Glucose tolerance subjects were at much greater risk of developing diabetes as well as cardiovascular disease.</a:t>
            </a:r>
          </a:p>
          <a:p>
            <a:pPr eaLnBrk="1" hangingPunct="1"/>
            <a:r>
              <a:rPr lang="en-GB" altLang="en-GB" smtClean="0">
                <a:latin typeface="Arial" pitchFamily="34" charset="0"/>
              </a:rPr>
              <a:t>The difference between IFT and IGT is that one is done fasting the other is done post prandially (ie after a meal and when CHO load at its peak)</a:t>
            </a:r>
          </a:p>
          <a:p>
            <a:pPr eaLnBrk="1" hangingPunct="1"/>
            <a:r>
              <a:rPr lang="en-GB" altLang="en-GB" smtClean="0">
                <a:latin typeface="Arial" pitchFamily="34" charset="0"/>
              </a:rPr>
              <a:t> Many people with Type 2 may have been walking around with undiagnosed diabetes and evidence suggests that on average it takes 10 years to present with a decline of 4% pancreatic function every year and thereafter diagnosis. </a:t>
            </a:r>
          </a:p>
          <a:p>
            <a:pPr eaLnBrk="1" hangingPunct="1"/>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E32CBE-5B9F-4BE2-9CE0-433918C4DC4A}" type="slidenum">
              <a:rPr lang="en-GB" smtClean="0">
                <a:latin typeface="Arial" pitchFamily="34" charset="0"/>
              </a:rPr>
              <a:pPr/>
              <a:t>29</a:t>
            </a:fld>
            <a:endParaRPr lang="en-GB"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a:p>
            <a:pPr eaLnBrk="1" hangingPunct="1"/>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99FE9F6-DAA5-47F0-876B-E9D337801465}" type="slidenum">
              <a:rPr lang="en-GB" smtClean="0">
                <a:latin typeface="Arial" pitchFamily="34" charset="0"/>
              </a:rPr>
              <a:pPr/>
              <a:t>30</a:t>
            </a:fld>
            <a:endParaRPr lang="en-GB"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183" y="4343913"/>
            <a:ext cx="5029635" cy="4114361"/>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14285F7-FECA-4F73-9E79-5DBE9179756F}" type="slidenum">
              <a:rPr lang="en-GB" smtClean="0">
                <a:latin typeface="Arial" pitchFamily="34" charset="0"/>
              </a:rPr>
              <a:pPr/>
              <a:t>31</a:t>
            </a:fld>
            <a:endParaRPr lang="en-GB"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normAutofit/>
          </a:bodyPr>
          <a:lstStyle/>
          <a:p>
            <a:r>
              <a:rPr lang="en-US" dirty="0" smtClean="0"/>
              <a:t>ADA Type 1 Diabetes Position Statement 2014 </a:t>
            </a:r>
          </a:p>
          <a:p>
            <a:r>
              <a:rPr lang="en-US" dirty="0" smtClean="0"/>
              <a:t>This slide details A1C targets for </a:t>
            </a:r>
            <a:r>
              <a:rPr lang="en-US" dirty="0" err="1" smtClean="0"/>
              <a:t>nonpregnant</a:t>
            </a:r>
            <a:r>
              <a:rPr lang="en-US" dirty="0" smtClean="0"/>
              <a:t> individuals. </a:t>
            </a:r>
          </a:p>
          <a:p>
            <a:r>
              <a:rPr lang="en-US" dirty="0" smtClean="0"/>
              <a:t>Youth (age &lt;18 yrs): &lt;7.5% </a:t>
            </a:r>
          </a:p>
          <a:p>
            <a:r>
              <a:rPr lang="en-US" dirty="0" smtClean="0"/>
              <a:t>Adults: &lt;7.0% </a:t>
            </a:r>
          </a:p>
          <a:p>
            <a:r>
              <a:rPr lang="en-US" dirty="0" smtClean="0"/>
              <a:t>Healthy older adults (long life expectancy, no </a:t>
            </a:r>
            <a:r>
              <a:rPr lang="en-US" dirty="0" err="1" smtClean="0"/>
              <a:t>comorbidities</a:t>
            </a:r>
            <a:r>
              <a:rPr lang="en-US" dirty="0" smtClean="0"/>
              <a:t>): &lt;7.5% </a:t>
            </a:r>
          </a:p>
          <a:p>
            <a:r>
              <a:rPr lang="en-US" dirty="0" smtClean="0"/>
              <a:t>Complex/intermediate older adults: &lt;8.0% </a:t>
            </a:r>
          </a:p>
          <a:p>
            <a:r>
              <a:rPr lang="en-US" dirty="0" smtClean="0"/>
              <a:t>Very complex/older adults in poor health: &lt;8.5% </a:t>
            </a:r>
          </a:p>
          <a:p>
            <a:r>
              <a:rPr lang="en-US" dirty="0" err="1" smtClean="0"/>
              <a:t>Glycemic</a:t>
            </a:r>
            <a:r>
              <a:rPr lang="en-US" dirty="0" smtClean="0"/>
              <a:t> targets should be individualized according to diabetes duration, age/life expectancy, </a:t>
            </a:r>
            <a:r>
              <a:rPr lang="en-US" dirty="0" err="1" smtClean="0"/>
              <a:t>comorbidities</a:t>
            </a:r>
            <a:r>
              <a:rPr lang="en-US" dirty="0" smtClean="0"/>
              <a:t>, known cardiovascular disease or advanced </a:t>
            </a:r>
            <a:r>
              <a:rPr lang="en-US" dirty="0" err="1" smtClean="0"/>
              <a:t>microvascular</a:t>
            </a:r>
            <a:r>
              <a:rPr lang="en-US" dirty="0" smtClean="0"/>
              <a:t> complications, hypoglycemia unawareness, and individual patient considerations. </a:t>
            </a:r>
          </a:p>
          <a:p>
            <a:r>
              <a:rPr lang="en-US" dirty="0" smtClean="0"/>
              <a:t>Chiang JL, </a:t>
            </a:r>
            <a:r>
              <a:rPr lang="en-US" dirty="0" err="1" smtClean="0"/>
              <a:t>Kirkman</a:t>
            </a:r>
            <a:r>
              <a:rPr lang="en-US" dirty="0" smtClean="0"/>
              <a:t> S, </a:t>
            </a:r>
            <a:r>
              <a:rPr lang="en-US" dirty="0" err="1" smtClean="0"/>
              <a:t>Laffel</a:t>
            </a:r>
            <a:r>
              <a:rPr lang="en-US" dirty="0" smtClean="0"/>
              <a:t> LMB, et al; for the Type 1 Diabetes Sourcebook Authors. </a:t>
            </a:r>
            <a:r>
              <a:rPr lang="en-US" i="1" dirty="0" smtClean="0"/>
              <a:t>Diabetes Care</a:t>
            </a:r>
            <a:r>
              <a:rPr lang="en-US" dirty="0" smtClean="0"/>
              <a:t>. 2014;37:2034-2054. </a:t>
            </a:r>
          </a:p>
          <a:p>
            <a:endParaRPr lang="bg-BG" dirty="0"/>
          </a:p>
        </p:txBody>
      </p:sp>
      <p:sp>
        <p:nvSpPr>
          <p:cNvPr id="4" name="Контейнер за номер на слайда 3"/>
          <p:cNvSpPr>
            <a:spLocks noGrp="1"/>
          </p:cNvSpPr>
          <p:nvPr>
            <p:ph type="sldNum" sz="quarter" idx="10"/>
          </p:nvPr>
        </p:nvSpPr>
        <p:spPr/>
        <p:txBody>
          <a:bodyPr/>
          <a:lstStyle/>
          <a:p>
            <a:fld id="{C3062147-A2C3-4FA8-B67B-3DA8C34EA73E}" type="slidenum">
              <a:rPr lang="bg-BG" smtClean="0"/>
              <a:pPr/>
              <a:t>37</a:t>
            </a:fld>
            <a:endParaRPr 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bg-BG"/>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Screening for and diagnosis of GDM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13AD313-D694-4732-976D-BD5A56DC0E4E}" type="slidenum">
              <a:rPr lang="en-GB" smtClean="0">
                <a:latin typeface="Arial" pitchFamily="34" charset="0"/>
              </a:rPr>
              <a:pPr/>
              <a:t>10</a:t>
            </a:fld>
            <a:endParaRPr lang="en-GB"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183" y="4343913"/>
            <a:ext cx="5029635" cy="4114361"/>
          </a:xfrm>
          <a:noFill/>
          <a:ln/>
        </p:spPr>
        <p:txBody>
          <a:bodyPr>
            <a:normAutofit fontScale="92500"/>
          </a:bodyPr>
          <a:lstStyle/>
          <a:p>
            <a:pPr eaLnBrk="1" hangingPunct="1"/>
            <a:r>
              <a:rPr lang="en-GB" altLang="en-GB" smtClean="0">
                <a:latin typeface="Arial" pitchFamily="34" charset="0"/>
              </a:rPr>
              <a:t>Insulin resistance is a characteristic feature of both obesity and diabetes - there are fewer insulin receptors as well as there being faults potentially with the receptors so the body is not able to respond adequately </a:t>
            </a:r>
          </a:p>
          <a:p>
            <a:pPr eaLnBrk="1" hangingPunct="1"/>
            <a:endParaRPr lang="en-GB" altLang="en-GB" smtClean="0">
              <a:latin typeface="Arial" pitchFamily="34" charset="0"/>
            </a:endParaRPr>
          </a:p>
          <a:p>
            <a:pPr eaLnBrk="1" hangingPunct="1"/>
            <a:r>
              <a:rPr lang="en-GB" altLang="en-GB" smtClean="0">
                <a:latin typeface="Arial" pitchFamily="34" charset="0"/>
              </a:rPr>
              <a:t>Insulin resistance is thought to be caused by both genetic factors and lifestyle. Modern lifestyles with rich diets and little exercise have been linked to insulin resistance and Type 2 diabetes. An increase in body weight can trigger insulin resistance in people who are genetically prone to the condition. More than 25 % of people worldwide are estimated to be insulin resistant, although this does not mean that they have diabetes.</a:t>
            </a:r>
          </a:p>
          <a:p>
            <a:pPr eaLnBrk="1" hangingPunct="1"/>
            <a:r>
              <a:rPr lang="en-GB" altLang="en-GB" smtClean="0">
                <a:latin typeface="Arial" pitchFamily="34" charset="0"/>
              </a:rPr>
              <a:t>Insulin resistance is also linked to other conditions, such as high blood pressure and cholesterol problems, which can lead to heart and circulation problems. This may be why people with Type 2 diabetes are more likely to suffer from heart disease or stroke. In fact, heart disease is the most common cause of death amongst people with Type 2 diabetes.</a:t>
            </a:r>
          </a:p>
          <a:p>
            <a:pPr eaLnBrk="1" hangingPunct="1"/>
            <a:r>
              <a:rPr lang="en-GB" altLang="en-GB" smtClean="0">
                <a:latin typeface="Arial" pitchFamily="34" charset="0"/>
              </a:rPr>
              <a:t>Syndrome X is a cluster of features such as glucose intolerance, obesity, hypertension, accelerated atherosclerosis,low HDL and high triglycerides and VLDL. Other abnormalities are increased clotting due to increased levels of fibrinogen.</a:t>
            </a:r>
          </a:p>
          <a:p>
            <a:pPr eaLnBrk="1" hangingPunct="1"/>
            <a:endParaRPr lang="en-GB" altLang="en-GB" smtClean="0">
              <a:latin typeface="Arial" pitchFamily="34" charset="0"/>
            </a:endParaRPr>
          </a:p>
          <a:p>
            <a:pPr eaLnBrk="1" hangingPunct="1"/>
            <a:r>
              <a:rPr lang="en-GB" altLang="en-GB" smtClean="0">
                <a:latin typeface="Arial" pitchFamily="34" charset="0"/>
              </a:rPr>
              <a:t/>
            </a:r>
            <a:br>
              <a:rPr lang="en-GB" altLang="en-GB" smtClean="0">
                <a:latin typeface="Arial" pitchFamily="34" charset="0"/>
              </a:rPr>
            </a:br>
            <a:endParaRPr lang="en-GB" altLang="en-GB" smtClean="0">
              <a:latin typeface="Arial" pitchFamily="34" charset="0"/>
            </a:endParaRPr>
          </a:p>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Slide Number Placeholder 3"/>
          <p:cNvSpPr>
            <a:spLocks noGrp="1"/>
          </p:cNvSpPr>
          <p:nvPr>
            <p:ph type="sldNum" sz="quarter" idx="5"/>
          </p:nvPr>
        </p:nvSpPr>
        <p:spPr bwMode="auto">
          <a:noFill/>
          <a:ln>
            <a:miter lim="800000"/>
            <a:headEnd/>
            <a:tailEnd/>
          </a:ln>
        </p:spPr>
        <p:txBody>
          <a:bodyPr/>
          <a:lstStyle/>
          <a:p>
            <a:fld id="{7C89399D-D51C-4A35-936F-FA5C3603842B}" type="slidenum">
              <a:rPr lang="en-US"/>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668A7-3792-42DC-AA22-6E460B4F7572}"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Slide Number Placeholder 3"/>
          <p:cNvSpPr>
            <a:spLocks noGrp="1"/>
          </p:cNvSpPr>
          <p:nvPr>
            <p:ph type="sldNum" sz="quarter" idx="5"/>
          </p:nvPr>
        </p:nvSpPr>
        <p:spPr bwMode="auto">
          <a:noFill/>
          <a:ln>
            <a:miter lim="800000"/>
            <a:headEnd/>
            <a:tailEnd/>
          </a:ln>
        </p:spPr>
        <p:txBody>
          <a:bodyPr/>
          <a:lstStyle/>
          <a:p>
            <a:fld id="{39E84B63-FB70-44A3-BC50-DFD7681E65B2}" type="slidenum">
              <a:rPr lang="en-US"/>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51AF2B77-BE25-405E-B371-51107926ABA0}" type="slidenum">
              <a:rPr lang="en-US"/>
              <a:pPr/>
              <a:t>16</a:t>
            </a:fld>
            <a:endParaRPr 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668A7-3792-42DC-AA22-6E460B4F7572}"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pathogenesis of T2DM is complex with multiple defects in multiple organ systems. Insulin resistance appears to be a primary defect, followed by relative beta cell failure with insulin </a:t>
            </a:r>
            <a:r>
              <a:rPr lang="en-US" dirty="0" err="1" smtClean="0"/>
              <a:t>secretory</a:t>
            </a:r>
            <a:r>
              <a:rPr lang="en-US" dirty="0" smtClean="0"/>
              <a:t> abnormalities, and increased endogenous (hepatic) glucose production. There are also derangements in </a:t>
            </a:r>
            <a:r>
              <a:rPr lang="en-US" dirty="0" err="1" smtClean="0"/>
              <a:t>incretin</a:t>
            </a:r>
            <a:r>
              <a:rPr lang="en-US" dirty="0" smtClean="0"/>
              <a:t> physiology and in the certain aspects of </a:t>
            </a:r>
            <a:r>
              <a:rPr lang="en-US" dirty="0" err="1" smtClean="0"/>
              <a:t>adipocyte</a:t>
            </a:r>
            <a:r>
              <a:rPr lang="en-US" dirty="0" smtClean="0"/>
              <a:t> biology.</a:t>
            </a:r>
          </a:p>
          <a:p>
            <a:endParaRPr lang="bg-BG" dirty="0"/>
          </a:p>
        </p:txBody>
      </p:sp>
      <p:sp>
        <p:nvSpPr>
          <p:cNvPr id="4" name="Контейнер за номер на слайда 3"/>
          <p:cNvSpPr>
            <a:spLocks noGrp="1"/>
          </p:cNvSpPr>
          <p:nvPr>
            <p:ph type="sldNum" sz="quarter" idx="10"/>
          </p:nvPr>
        </p:nvSpPr>
        <p:spPr/>
        <p:txBody>
          <a:bodyPr/>
          <a:lstStyle/>
          <a:p>
            <a:fld id="{C3062147-A2C3-4FA8-B67B-3DA8C34EA73E}" type="slidenum">
              <a:rPr lang="bg-BG" smtClean="0"/>
              <a:pPr/>
              <a:t>18</a:t>
            </a:fld>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1819B6-D087-40A1-A3DC-B4752A8756EF}" type="slidenum">
              <a:rPr lang="en-US">
                <a:solidFill>
                  <a:srgbClr val="000000"/>
                </a:solidFill>
              </a:rPr>
              <a:pPr fontAlgn="base">
                <a:spcBef>
                  <a:spcPct val="0"/>
                </a:spcBef>
                <a:spcAft>
                  <a:spcPct val="0"/>
                </a:spcAft>
              </a:pPr>
              <a:t>19</a:t>
            </a:fld>
            <a:endParaRPr lang="en-US">
              <a:solidFill>
                <a:srgbClr val="000000"/>
              </a:solidFill>
            </a:endParaRPr>
          </a:p>
        </p:txBody>
      </p:sp>
      <p:sp>
        <p:nvSpPr>
          <p:cNvPr id="86018"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112713" y="3713163"/>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This slide provides a broad overview of the main </a:t>
            </a:r>
            <a:r>
              <a:rPr lang="en-US" dirty="0" err="1" smtClean="0">
                <a:latin typeface="Arial" charset="0"/>
              </a:rPr>
              <a:t>pathophysiological</a:t>
            </a:r>
            <a:r>
              <a:rPr lang="en-US" dirty="0" smtClean="0">
                <a:latin typeface="Arial" charset="0"/>
              </a:rPr>
              <a:t> defects in type 2 diabetes.  Insulin resistance is demonstrated in peripheral tissues, such as skeletal muscle and </a:t>
            </a:r>
            <a:r>
              <a:rPr lang="en-US" dirty="0" err="1" smtClean="0">
                <a:latin typeface="Arial" charset="0"/>
              </a:rPr>
              <a:t>adipocytes</a:t>
            </a:r>
            <a:r>
              <a:rPr lang="en-US" dirty="0" smtClean="0">
                <a:latin typeface="Arial" charset="0"/>
              </a:rPr>
              <a:t>.  The pancreas develops relative insulin </a:t>
            </a:r>
            <a:r>
              <a:rPr lang="en-US" dirty="0" err="1" smtClean="0">
                <a:latin typeface="Arial" charset="0"/>
              </a:rPr>
              <a:t>secretory</a:t>
            </a:r>
            <a:r>
              <a:rPr lang="en-US" dirty="0" smtClean="0">
                <a:latin typeface="Arial" charset="0"/>
              </a:rPr>
              <a:t> failure and is no longer provide the amount of insulin required for normal glucose. The pancreas also demonstrates a failure of the normal suppression of glucagon after meals. This may be mediated through abnormalities in the </a:t>
            </a:r>
            <a:r>
              <a:rPr lang="en-US" dirty="0" err="1" smtClean="0">
                <a:latin typeface="Arial" charset="0"/>
              </a:rPr>
              <a:t>incretin</a:t>
            </a:r>
            <a:r>
              <a:rPr lang="en-US" dirty="0" smtClean="0">
                <a:latin typeface="Arial" charset="0"/>
              </a:rPr>
              <a:t> axis.  Hepatic glucose production is also increased. Renal glucose output is set at a </a:t>
            </a:r>
            <a:r>
              <a:rPr lang="en-US" dirty="0" err="1" smtClean="0">
                <a:latin typeface="Arial" charset="0"/>
              </a:rPr>
              <a:t>higer</a:t>
            </a:r>
            <a:r>
              <a:rPr lang="en-US" dirty="0" smtClean="0">
                <a:latin typeface="Arial" charset="0"/>
              </a:rPr>
              <a:t> threshold than normal. Many of these defects may be influenced by abnormal central control of metabolism.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Date Placeholder 3"/>
          <p:cNvSpPr>
            <a:spLocks noGrp="1"/>
          </p:cNvSpPr>
          <p:nvPr>
            <p:ph type="dt" sz="half" idx="10"/>
          </p:nvPr>
        </p:nvSpPr>
        <p:spPr>
          <a:xfrm>
            <a:off x="457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FB21224D-9E07-45C3-B777-C4EBABC74A3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2"/>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D3F76614-5579-4BD6-AB36-2AE0C911E4B4}" type="datetimeFigureOut">
              <a:rPr lang="bg-BG" smtClean="0"/>
              <a:pPr/>
              <a:t>23.10.2020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DDBDEE9-434F-4EEA-8F4D-C096745FC8C9}"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6614-5579-4BD6-AB36-2AE0C911E4B4}" type="datetimeFigureOut">
              <a:rPr lang="bg-BG" smtClean="0"/>
              <a:pPr/>
              <a:t>23.10.2020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DEE9-434F-4EEA-8F4D-C096745FC8C9}"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9.wmf"/><Relationship Id="rId4" Type="http://schemas.openxmlformats.org/officeDocument/2006/relationships/image" Target="../media/image10.png"/><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3645024"/>
            <a:ext cx="7772400" cy="1470025"/>
          </a:xfrm>
          <a:solidFill>
            <a:srgbClr val="FFC000"/>
          </a:solidFill>
        </p:spPr>
        <p:txBody>
          <a:bodyPr/>
          <a:lstStyle/>
          <a:p>
            <a:r>
              <a:rPr lang="en-US" dirty="0" smtClean="0"/>
              <a:t>Pathogenesis and diagnosis of Diabetes mellitus</a:t>
            </a:r>
            <a:endParaRPr lang="bg-BG" dirty="0"/>
          </a:p>
        </p:txBody>
      </p:sp>
      <p:sp>
        <p:nvSpPr>
          <p:cNvPr id="4" name="Subtitle 3"/>
          <p:cNvSpPr txBox="1">
            <a:spLocks noGrp="1"/>
          </p:cNvSpPr>
          <p:nvPr>
            <p:ph type="subTitle" idx="1"/>
          </p:nvPr>
        </p:nvSpPr>
        <p:spPr>
          <a:xfrm>
            <a:off x="1930382" y="-77665"/>
            <a:ext cx="7235506" cy="3711785"/>
          </a:xfrm>
          <a:prstGeom prst="rect">
            <a:avLst/>
          </a:prstGeom>
          <a:noFill/>
        </p:spPr>
        <p:txBody>
          <a:bodyPr wrap="none" rtlCol="0">
            <a:spAutoFit/>
          </a:bodyPr>
          <a:lstStyle/>
          <a:p>
            <a:endParaRPr lang="bg-BG" sz="2400" b="1" dirty="0" smtClean="0"/>
          </a:p>
          <a:p>
            <a:pPr algn="ctr"/>
            <a:r>
              <a:rPr lang="en-US" altLang="en-US" sz="2400" b="1" dirty="0">
                <a:solidFill>
                  <a:srgbClr val="250F0D"/>
                </a:solidFill>
                <a:latin typeface="Verdana" panose="020B0604030504040204" pitchFamily="34" charset="0"/>
              </a:rPr>
              <a:t>MEDICAL UNIVERSITY - PLEVEN</a:t>
            </a:r>
          </a:p>
          <a:p>
            <a:pPr algn="ctr"/>
            <a:r>
              <a:rPr lang="en-US" altLang="en-US" sz="2400" b="1" dirty="0">
                <a:solidFill>
                  <a:srgbClr val="250F0D"/>
                </a:solidFill>
                <a:latin typeface="Verdana" panose="020B0604030504040204" pitchFamily="34" charset="0"/>
              </a:rPr>
              <a:t>FACULTY OF </a:t>
            </a:r>
            <a:r>
              <a:rPr lang="en-US" altLang="en-US" sz="2400" b="1" dirty="0" smtClean="0">
                <a:solidFill>
                  <a:srgbClr val="250F0D"/>
                </a:solidFill>
                <a:latin typeface="Verdana" panose="020B0604030504040204" pitchFamily="34" charset="0"/>
              </a:rPr>
              <a:t>MEDICINE</a:t>
            </a:r>
            <a:endParaRPr lang="bg-BG" altLang="en-US" sz="2400" b="1" dirty="0">
              <a:solidFill>
                <a:srgbClr val="250F0D"/>
              </a:solidFill>
              <a:latin typeface="Verdana" panose="020B0604030504040204" pitchFamily="34" charset="0"/>
            </a:endParaRPr>
          </a:p>
          <a:p>
            <a:pPr algn="ctr"/>
            <a:endParaRPr lang="en-US" altLang="en-US" sz="2400" b="1" dirty="0">
              <a:solidFill>
                <a:srgbClr val="250F0D"/>
              </a:solidFill>
              <a:latin typeface="Verdana" panose="020B0604030504040204" pitchFamily="34" charset="0"/>
            </a:endParaRPr>
          </a:p>
          <a:p>
            <a:r>
              <a:rPr lang="bg-BG" sz="2400" b="1" dirty="0" smtClean="0"/>
              <a:t>CLINIC </a:t>
            </a:r>
            <a:r>
              <a:rPr lang="bg-BG" sz="2400" b="1" dirty="0"/>
              <a:t>OF ENDOCRINOLOGY AND </a:t>
            </a:r>
            <a:r>
              <a:rPr lang="en-US" sz="2400" b="1" dirty="0"/>
              <a:t>METABOLIC</a:t>
            </a:r>
            <a:r>
              <a:rPr lang="bg-BG" sz="2400" b="1" dirty="0"/>
              <a:t> </a:t>
            </a:r>
            <a:r>
              <a:rPr lang="bg-BG" sz="2400" b="1" dirty="0" smtClean="0"/>
              <a:t>DISEASES</a:t>
            </a:r>
            <a:endParaRPr lang="bg-BG" sz="2400" dirty="0"/>
          </a:p>
          <a:p>
            <a:r>
              <a:rPr lang="bg-BG" sz="2400" b="1" dirty="0" smtClean="0"/>
              <a:t>COURSE </a:t>
            </a:r>
            <a:r>
              <a:rPr lang="bg-BG" sz="2400" b="1" dirty="0"/>
              <a:t>IN </a:t>
            </a:r>
            <a:r>
              <a:rPr lang="bg-BG" sz="2400" b="1" dirty="0" smtClean="0"/>
              <a:t>ENDOCRINOLOGY</a:t>
            </a:r>
            <a:endParaRPr lang="en-US" sz="2400" dirty="0" smtClean="0"/>
          </a:p>
          <a:p>
            <a:r>
              <a:rPr lang="en-US" sz="2400" dirty="0" smtClean="0"/>
              <a:t>                      </a:t>
            </a:r>
          </a:p>
          <a:p>
            <a:pPr algn="l"/>
            <a:r>
              <a:rPr lang="en-US" sz="2400" dirty="0" smtClean="0"/>
              <a:t>                       </a:t>
            </a:r>
            <a:r>
              <a:rPr lang="en-US" b="1" dirty="0" smtClean="0"/>
              <a:t>TASK</a:t>
            </a:r>
            <a:r>
              <a:rPr lang="en-US" sz="3200" b="1" dirty="0" smtClean="0"/>
              <a:t> </a:t>
            </a:r>
            <a:r>
              <a:rPr lang="bg-BG" sz="3200" b="1" dirty="0" smtClean="0"/>
              <a:t>№5</a:t>
            </a: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959912" cy="19599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762000"/>
          </a:xfrm>
        </p:spPr>
        <p:txBody>
          <a:bodyPr/>
          <a:lstStyle/>
          <a:p>
            <a:pPr eaLnBrk="1" hangingPunct="1">
              <a:defRPr/>
            </a:pPr>
            <a:r>
              <a:rPr lang="en-GB" sz="3600" b="1" smtClean="0">
                <a:solidFill>
                  <a:srgbClr val="FFCC00"/>
                </a:solidFill>
              </a:rPr>
              <a:t>Comparisons of Type 1 &amp; Type</a:t>
            </a:r>
            <a:r>
              <a:rPr lang="en-GB" b="1" smtClean="0">
                <a:solidFill>
                  <a:srgbClr val="FFCC00"/>
                </a:solidFill>
              </a:rPr>
              <a:t> </a:t>
            </a:r>
            <a:r>
              <a:rPr lang="en-GB" sz="3600" b="1" smtClean="0">
                <a:solidFill>
                  <a:srgbClr val="FFCC00"/>
                </a:solidFill>
              </a:rPr>
              <a:t>2</a:t>
            </a:r>
          </a:p>
        </p:txBody>
      </p:sp>
      <p:sp>
        <p:nvSpPr>
          <p:cNvPr id="36867" name="Rectangle 3"/>
          <p:cNvSpPr>
            <a:spLocks noGrp="1" noChangeArrowheads="1"/>
          </p:cNvSpPr>
          <p:nvPr>
            <p:ph type="body" sz="half" idx="1"/>
          </p:nvPr>
        </p:nvSpPr>
        <p:spPr>
          <a:xfrm>
            <a:off x="381000" y="1295400"/>
            <a:ext cx="3810000" cy="4953000"/>
          </a:xfrm>
        </p:spPr>
        <p:txBody>
          <a:bodyPr/>
          <a:lstStyle/>
          <a:p>
            <a:pPr eaLnBrk="1" hangingPunct="1">
              <a:buFont typeface="Wingdings" pitchFamily="2" charset="2"/>
              <a:buNone/>
            </a:pPr>
            <a:r>
              <a:rPr lang="en-GB" sz="2400" b="1" u="sng" smtClean="0">
                <a:latin typeface="Arial" pitchFamily="34" charset="0"/>
              </a:rPr>
              <a:t>Type 1 (5-10%)</a:t>
            </a:r>
          </a:p>
          <a:p>
            <a:pPr eaLnBrk="1" hangingPunct="1">
              <a:buFont typeface="Wingdings" pitchFamily="2" charset="2"/>
              <a:buNone/>
            </a:pPr>
            <a:r>
              <a:rPr lang="en-GB" sz="2400" smtClean="0">
                <a:latin typeface="Arial" pitchFamily="34" charset="0"/>
              </a:rPr>
              <a:t>Sudden onset</a:t>
            </a:r>
          </a:p>
          <a:p>
            <a:pPr eaLnBrk="1" hangingPunct="1">
              <a:buFont typeface="Wingdings" pitchFamily="2" charset="2"/>
              <a:buNone/>
            </a:pPr>
            <a:r>
              <a:rPr lang="en-GB" sz="2400" smtClean="0">
                <a:latin typeface="Arial" pitchFamily="34" charset="0"/>
              </a:rPr>
              <a:t>Severe symptoms</a:t>
            </a:r>
          </a:p>
          <a:p>
            <a:pPr eaLnBrk="1" hangingPunct="1">
              <a:buFont typeface="Wingdings" pitchFamily="2" charset="2"/>
              <a:buNone/>
            </a:pPr>
            <a:r>
              <a:rPr lang="en-GB" sz="2400" smtClean="0">
                <a:latin typeface="Arial" pitchFamily="34" charset="0"/>
              </a:rPr>
              <a:t>Weight loss</a:t>
            </a:r>
          </a:p>
          <a:p>
            <a:pPr eaLnBrk="1" hangingPunct="1">
              <a:buFont typeface="Wingdings" pitchFamily="2" charset="2"/>
              <a:buNone/>
            </a:pPr>
            <a:r>
              <a:rPr lang="en-GB" sz="2400" smtClean="0">
                <a:latin typeface="Arial" pitchFamily="34" charset="0"/>
              </a:rPr>
              <a:t>Lean</a:t>
            </a:r>
          </a:p>
          <a:p>
            <a:pPr eaLnBrk="1" hangingPunct="1">
              <a:buFont typeface="Wingdings" pitchFamily="2" charset="2"/>
              <a:buNone/>
            </a:pPr>
            <a:r>
              <a:rPr lang="en-GB" sz="2400" smtClean="0">
                <a:latin typeface="Arial" pitchFamily="34" charset="0"/>
              </a:rPr>
              <a:t>Ketosis</a:t>
            </a:r>
          </a:p>
          <a:p>
            <a:pPr eaLnBrk="1" hangingPunct="1">
              <a:buFont typeface="Wingdings" pitchFamily="2" charset="2"/>
              <a:buNone/>
            </a:pPr>
            <a:r>
              <a:rPr lang="en-GB" sz="2400" smtClean="0">
                <a:latin typeface="Arial" pitchFamily="34" charset="0"/>
              </a:rPr>
              <a:t>Absent C-peptides</a:t>
            </a:r>
          </a:p>
          <a:p>
            <a:pPr eaLnBrk="1" hangingPunct="1">
              <a:buFont typeface="Wingdings" pitchFamily="2" charset="2"/>
              <a:buNone/>
            </a:pPr>
            <a:r>
              <a:rPr lang="en-GB" sz="2400" smtClean="0">
                <a:latin typeface="Arial" pitchFamily="34" charset="0"/>
              </a:rPr>
              <a:t>Markers of autoimmunity present</a:t>
            </a:r>
          </a:p>
          <a:p>
            <a:pPr eaLnBrk="1" hangingPunct="1">
              <a:buFont typeface="Wingdings" pitchFamily="2" charset="2"/>
              <a:buNone/>
            </a:pPr>
            <a:r>
              <a:rPr lang="en-GB" sz="2400" smtClean="0">
                <a:latin typeface="Arial" pitchFamily="34" charset="0"/>
              </a:rPr>
              <a:t>Family history uncommon</a:t>
            </a:r>
          </a:p>
          <a:p>
            <a:pPr eaLnBrk="1" hangingPunct="1">
              <a:buFont typeface="Wingdings" pitchFamily="2" charset="2"/>
              <a:buNone/>
            </a:pPr>
            <a:r>
              <a:rPr lang="en-GB" sz="2400" smtClean="0">
                <a:latin typeface="Arial" pitchFamily="34" charset="0"/>
              </a:rPr>
              <a:t>Onset </a:t>
            </a:r>
            <a:r>
              <a:rPr lang="en-GB" sz="2400" u="sng" smtClean="0">
                <a:latin typeface="Arial" pitchFamily="34" charset="0"/>
              </a:rPr>
              <a:t>usually</a:t>
            </a:r>
            <a:r>
              <a:rPr lang="en-GB" sz="2400" smtClean="0">
                <a:latin typeface="Arial" pitchFamily="34" charset="0"/>
              </a:rPr>
              <a:t> in the young</a:t>
            </a:r>
          </a:p>
          <a:p>
            <a:pPr eaLnBrk="1" hangingPunct="1">
              <a:buFont typeface="Wingdings" pitchFamily="2" charset="2"/>
              <a:buNone/>
            </a:pPr>
            <a:endParaRPr lang="en-GB" sz="2400" smtClean="0">
              <a:solidFill>
                <a:srgbClr val="000000"/>
              </a:solidFill>
              <a:latin typeface="Arial" pitchFamily="34" charset="0"/>
            </a:endParaRPr>
          </a:p>
        </p:txBody>
      </p:sp>
      <p:sp>
        <p:nvSpPr>
          <p:cNvPr id="36868" name="Rectangle 4"/>
          <p:cNvSpPr>
            <a:spLocks noGrp="1" noChangeArrowheads="1"/>
          </p:cNvSpPr>
          <p:nvPr>
            <p:ph type="body" sz="half" idx="2"/>
          </p:nvPr>
        </p:nvSpPr>
        <p:spPr>
          <a:xfrm>
            <a:off x="5105400" y="1371600"/>
            <a:ext cx="3810000" cy="4953000"/>
          </a:xfrm>
        </p:spPr>
        <p:txBody>
          <a:bodyPr/>
          <a:lstStyle/>
          <a:p>
            <a:pPr eaLnBrk="1" hangingPunct="1">
              <a:lnSpc>
                <a:spcPct val="90000"/>
              </a:lnSpc>
              <a:buFont typeface="Wingdings" pitchFamily="2" charset="2"/>
              <a:buNone/>
            </a:pPr>
            <a:r>
              <a:rPr lang="en-GB" sz="2400" b="1" u="sng" smtClean="0">
                <a:latin typeface="Arial" pitchFamily="34" charset="0"/>
              </a:rPr>
              <a:t>Type 2 (90-95%)</a:t>
            </a:r>
          </a:p>
          <a:p>
            <a:pPr eaLnBrk="1" hangingPunct="1">
              <a:lnSpc>
                <a:spcPct val="90000"/>
              </a:lnSpc>
              <a:buFont typeface="Wingdings" pitchFamily="2" charset="2"/>
              <a:buNone/>
            </a:pPr>
            <a:r>
              <a:rPr lang="en-GB" sz="2400" smtClean="0">
                <a:latin typeface="Arial" pitchFamily="34" charset="0"/>
              </a:rPr>
              <a:t>Gradual onset</a:t>
            </a:r>
          </a:p>
          <a:p>
            <a:pPr eaLnBrk="1" hangingPunct="1">
              <a:lnSpc>
                <a:spcPct val="90000"/>
              </a:lnSpc>
              <a:buFont typeface="Wingdings" pitchFamily="2" charset="2"/>
              <a:buNone/>
            </a:pPr>
            <a:r>
              <a:rPr lang="en-GB" sz="2400" smtClean="0">
                <a:latin typeface="Arial" pitchFamily="34" charset="0"/>
              </a:rPr>
              <a:t>May be Asymptomatic</a:t>
            </a:r>
          </a:p>
          <a:p>
            <a:pPr eaLnBrk="1" hangingPunct="1">
              <a:lnSpc>
                <a:spcPct val="90000"/>
              </a:lnSpc>
              <a:buFont typeface="Wingdings" pitchFamily="2" charset="2"/>
              <a:buNone/>
            </a:pPr>
            <a:r>
              <a:rPr lang="en-GB" sz="2400" smtClean="0">
                <a:latin typeface="Arial" pitchFamily="34" charset="0"/>
              </a:rPr>
              <a:t>Often no weight loss</a:t>
            </a:r>
          </a:p>
          <a:p>
            <a:pPr eaLnBrk="1" hangingPunct="1">
              <a:lnSpc>
                <a:spcPct val="90000"/>
              </a:lnSpc>
              <a:buFont typeface="Wingdings" pitchFamily="2" charset="2"/>
              <a:buNone/>
            </a:pPr>
            <a:r>
              <a:rPr lang="en-GB" sz="2400" smtClean="0">
                <a:latin typeface="Arial" pitchFamily="34" charset="0"/>
              </a:rPr>
              <a:t>Usually obese</a:t>
            </a:r>
          </a:p>
          <a:p>
            <a:pPr eaLnBrk="1" hangingPunct="1">
              <a:lnSpc>
                <a:spcPct val="90000"/>
              </a:lnSpc>
              <a:buFont typeface="Wingdings" pitchFamily="2" charset="2"/>
              <a:buNone/>
            </a:pPr>
            <a:r>
              <a:rPr lang="en-GB" sz="2400" smtClean="0">
                <a:latin typeface="Arial" pitchFamily="34" charset="0"/>
              </a:rPr>
              <a:t>Not ketotic</a:t>
            </a:r>
          </a:p>
          <a:p>
            <a:pPr eaLnBrk="1" hangingPunct="1">
              <a:lnSpc>
                <a:spcPct val="90000"/>
              </a:lnSpc>
              <a:buFont typeface="Wingdings" pitchFamily="2" charset="2"/>
              <a:buNone/>
            </a:pPr>
            <a:r>
              <a:rPr lang="en-GB" sz="2400" smtClean="0">
                <a:latin typeface="Arial" pitchFamily="34" charset="0"/>
              </a:rPr>
              <a:t>C-peptide detectable</a:t>
            </a:r>
          </a:p>
          <a:p>
            <a:pPr eaLnBrk="1" hangingPunct="1">
              <a:lnSpc>
                <a:spcPct val="90000"/>
              </a:lnSpc>
              <a:buFont typeface="Wingdings" pitchFamily="2" charset="2"/>
              <a:buNone/>
            </a:pPr>
            <a:r>
              <a:rPr lang="en-GB" sz="2400" smtClean="0">
                <a:latin typeface="Arial" pitchFamily="34" charset="0"/>
              </a:rPr>
              <a:t>No markers of autoimmunity present</a:t>
            </a:r>
          </a:p>
          <a:p>
            <a:pPr eaLnBrk="1" hangingPunct="1">
              <a:lnSpc>
                <a:spcPct val="90000"/>
              </a:lnSpc>
              <a:buFont typeface="Wingdings" pitchFamily="2" charset="2"/>
              <a:buNone/>
            </a:pPr>
            <a:r>
              <a:rPr lang="en-GB" sz="2400" smtClean="0">
                <a:latin typeface="Arial" pitchFamily="34" charset="0"/>
              </a:rPr>
              <a:t>Family history</a:t>
            </a:r>
          </a:p>
          <a:p>
            <a:pPr eaLnBrk="1" hangingPunct="1">
              <a:lnSpc>
                <a:spcPct val="90000"/>
              </a:lnSpc>
              <a:buFont typeface="Wingdings" pitchFamily="2" charset="2"/>
              <a:buNone/>
            </a:pPr>
            <a:r>
              <a:rPr lang="en-GB" sz="2400" smtClean="0">
                <a:latin typeface="Arial" pitchFamily="34" charset="0"/>
              </a:rPr>
              <a:t>Onset </a:t>
            </a:r>
            <a:r>
              <a:rPr lang="en-GB" sz="2400" u="sng" smtClean="0">
                <a:latin typeface="Arial" pitchFamily="34" charset="0"/>
              </a:rPr>
              <a:t>usually</a:t>
            </a:r>
            <a:r>
              <a:rPr lang="en-GB" sz="2400" smtClean="0">
                <a:latin typeface="Arial" pitchFamily="34" charset="0"/>
              </a:rPr>
              <a:t> &gt;40 years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1+#ppt_w/2"/>
                                          </p:val>
                                        </p:tav>
                                        <p:tav tm="100000">
                                          <p:val>
                                            <p:strVal val="#ppt_x"/>
                                          </p:val>
                                        </p:tav>
                                      </p:tavLst>
                                    </p:anim>
                                    <p:anim calcmode="lin" valueType="num">
                                      <p:cBhvr additive="base">
                                        <p:cTn id="14"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solidFill>
            <a:srgbClr val="FFC000"/>
          </a:solidFill>
        </p:spPr>
        <p:txBody>
          <a:bodyPr>
            <a:normAutofit fontScale="90000"/>
          </a:bodyPr>
          <a:lstStyle/>
          <a:p>
            <a:r>
              <a:rPr lang="en-US" b="1" dirty="0" smtClean="0"/>
              <a:t>TYPE 1 DIABETHES</a:t>
            </a:r>
            <a:r>
              <a:rPr lang="bg-BG" dirty="0" smtClean="0"/>
              <a:t/>
            </a:r>
            <a:br>
              <a:rPr lang="bg-BG" dirty="0" smtClean="0"/>
            </a:br>
            <a:endParaRPr lang="bg-BG" dirty="0"/>
          </a:p>
        </p:txBody>
      </p:sp>
      <p:sp>
        <p:nvSpPr>
          <p:cNvPr id="3" name="Контейнер за съдържание 2"/>
          <p:cNvSpPr>
            <a:spLocks noGrp="1"/>
          </p:cNvSpPr>
          <p:nvPr>
            <p:ph idx="1"/>
          </p:nvPr>
        </p:nvSpPr>
        <p:spPr/>
        <p:txBody>
          <a:bodyPr>
            <a:normAutofit fontScale="85000" lnSpcReduction="20000"/>
          </a:bodyPr>
          <a:lstStyle/>
          <a:p>
            <a:r>
              <a:rPr lang="en-US" dirty="0" smtClean="0"/>
              <a:t>Characterized by absolute insulin deficiency</a:t>
            </a:r>
          </a:p>
          <a:p>
            <a:r>
              <a:rPr lang="en-US" dirty="0" err="1" smtClean="0"/>
              <a:t>Pathophysiology</a:t>
            </a:r>
            <a:r>
              <a:rPr lang="en-US" dirty="0" smtClean="0"/>
              <a:t> and etiology</a:t>
            </a:r>
          </a:p>
          <a:p>
            <a:pPr lvl="1"/>
            <a:r>
              <a:rPr lang="en-US" dirty="0" smtClean="0"/>
              <a:t>Result of pancreatic beta cell destruction</a:t>
            </a:r>
          </a:p>
          <a:p>
            <a:pPr lvl="1"/>
            <a:r>
              <a:rPr lang="en-US" dirty="0" smtClean="0"/>
              <a:t>Total deficit of circulating insulin</a:t>
            </a:r>
          </a:p>
          <a:p>
            <a:pPr marL="457200" lvl="1" indent="0">
              <a:buNone/>
            </a:pPr>
            <a:r>
              <a:rPr lang="en-US" dirty="0" smtClean="0"/>
              <a:t>Autoimmune-90%</a:t>
            </a:r>
          </a:p>
          <a:p>
            <a:pPr marL="457200" lvl="1" indent="0">
              <a:buNone/>
            </a:pPr>
            <a:r>
              <a:rPr lang="en-US" dirty="0" smtClean="0"/>
              <a:t>Idiopathic-10%</a:t>
            </a:r>
          </a:p>
          <a:p>
            <a:pPr lvl="1">
              <a:buFont typeface="Wingdings" pitchFamily="2" charset="2"/>
              <a:buChar char="§"/>
            </a:pPr>
            <a:r>
              <a:rPr lang="en-US" dirty="0"/>
              <a:t>Diabetes mellitus type 1 occurs at any age but most commonly arises in children and young adults with a peak incidence before school age and again at around puberty. </a:t>
            </a:r>
            <a:endParaRPr lang="en-US" dirty="0" smtClean="0"/>
          </a:p>
          <a:p>
            <a:pPr lvl="1">
              <a:buFont typeface="Wingdings" pitchFamily="2" charset="2"/>
              <a:buChar char="§"/>
            </a:pPr>
            <a:r>
              <a:rPr lang="en-US" dirty="0" smtClean="0"/>
              <a:t>Family </a:t>
            </a:r>
            <a:r>
              <a:rPr lang="en-US" dirty="0"/>
              <a:t>members of diabetic </a:t>
            </a:r>
            <a:r>
              <a:rPr lang="en-US" dirty="0" err="1"/>
              <a:t>probands</a:t>
            </a:r>
            <a:r>
              <a:rPr lang="en-US" dirty="0"/>
              <a:t> have an increased lifetime risk of developing type 1 diabetes. The offspring of a mother with type 1 diabetes have a risk of 3%, whereas the risk is 6% if the father is affected.</a:t>
            </a:r>
            <a:endParaRPr lang="en-US" dirty="0" smtClean="0"/>
          </a:p>
          <a:p>
            <a:endParaRPr lang="bg-B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solidFill>
            <a:srgbClr val="FFC000"/>
          </a:solidFill>
        </p:spPr>
        <p:txBody>
          <a:bodyPr/>
          <a:lstStyle/>
          <a:p>
            <a:r>
              <a:rPr lang="en-US" dirty="0"/>
              <a:t>Type 1 Diabetes</a:t>
            </a:r>
            <a:endParaRPr lang="bg-BG"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3"/>
            <a:ext cx="8424936"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958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152400"/>
            <a:ext cx="7848600" cy="1143000"/>
          </a:xfrm>
          <a:solidFill>
            <a:srgbClr val="FFC000"/>
          </a:solidFill>
        </p:spPr>
        <p:txBody>
          <a:bodyPr/>
          <a:lstStyle/>
          <a:p>
            <a:r>
              <a:rPr lang="en-US" dirty="0" smtClean="0"/>
              <a:t>Pathophysiology of T1DM</a:t>
            </a:r>
          </a:p>
        </p:txBody>
      </p:sp>
      <p:sp>
        <p:nvSpPr>
          <p:cNvPr id="3" name="Content Placeholder 2"/>
          <p:cNvSpPr>
            <a:spLocks noGrp="1"/>
          </p:cNvSpPr>
          <p:nvPr>
            <p:ph idx="1"/>
          </p:nvPr>
        </p:nvSpPr>
        <p:spPr>
          <a:xfrm>
            <a:off x="533400" y="1371600"/>
            <a:ext cx="8077200" cy="4191000"/>
          </a:xfrm>
        </p:spPr>
        <p:txBody>
          <a:bodyPr>
            <a:normAutofit lnSpcReduction="10000"/>
          </a:bodyPr>
          <a:lstStyle/>
          <a:p>
            <a:r>
              <a:rPr lang="en-US" sz="2400" dirty="0" smtClean="0"/>
              <a:t>Chronic autoimmune disorder occurring in genetically susceptible individuals </a:t>
            </a:r>
          </a:p>
          <a:p>
            <a:pPr lvl="1"/>
            <a:r>
              <a:rPr lang="en-US" sz="2000" dirty="0" smtClean="0"/>
              <a:t>May be precipitated by environmental factors</a:t>
            </a:r>
          </a:p>
          <a:p>
            <a:r>
              <a:rPr lang="en-US" sz="2400" dirty="0"/>
              <a:t>I</a:t>
            </a:r>
            <a:r>
              <a:rPr lang="en-US" sz="2400" dirty="0" smtClean="0"/>
              <a:t>mmune system is triggered to develop an autoimmune response against</a:t>
            </a:r>
          </a:p>
          <a:p>
            <a:pPr lvl="1"/>
            <a:r>
              <a:rPr lang="en-US" sz="1800" dirty="0" smtClean="0"/>
              <a:t>Altered pancreatic beta cell antigens</a:t>
            </a:r>
          </a:p>
          <a:p>
            <a:pPr lvl="1"/>
            <a:r>
              <a:rPr lang="en-US" sz="1800" dirty="0" smtClean="0"/>
              <a:t>Molecules in beta cells that resemble a viral protein </a:t>
            </a:r>
          </a:p>
          <a:p>
            <a:r>
              <a:rPr lang="en-US" sz="2400" dirty="0" smtClean="0"/>
              <a:t>~ 85% of T1DM patients have circulating islet cell antibodies</a:t>
            </a:r>
          </a:p>
          <a:p>
            <a:pPr lvl="1"/>
            <a:r>
              <a:rPr lang="en-US" sz="2000" dirty="0" smtClean="0"/>
              <a:t>Majority also have detectable anti-insulin antibodies</a:t>
            </a:r>
            <a:endParaRPr lang="en-US" sz="1400" dirty="0" smtClean="0"/>
          </a:p>
          <a:p>
            <a:r>
              <a:rPr lang="en-US" sz="2400" dirty="0" smtClean="0"/>
              <a:t>Most islet cell antibodies are directed against glutamic acid decarboxylase (GAD) within pancreatic beta cells </a:t>
            </a:r>
          </a:p>
        </p:txBody>
      </p:sp>
      <p:sp>
        <p:nvSpPr>
          <p:cNvPr id="4" name="Text Placeholder 30"/>
          <p:cNvSpPr txBox="1">
            <a:spLocks/>
          </p:cNvSpPr>
          <p:nvPr/>
        </p:nvSpPr>
        <p:spPr bwMode="auto">
          <a:xfrm>
            <a:off x="2806700" y="6553200"/>
            <a:ext cx="6337300" cy="22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r"/>
            <a:r>
              <a:rPr lang="en-US" sz="1000" dirty="0" err="1" smtClean="0">
                <a:solidFill>
                  <a:schemeClr val="bg1"/>
                </a:solidFill>
              </a:rPr>
              <a:t>Maahs</a:t>
            </a:r>
            <a:r>
              <a:rPr lang="en-US" sz="1000" dirty="0" smtClean="0">
                <a:solidFill>
                  <a:schemeClr val="bg1"/>
                </a:solidFill>
              </a:rPr>
              <a:t> DM, et al.</a:t>
            </a:r>
            <a:r>
              <a:rPr lang="en-US" sz="1000" i="1" dirty="0" smtClean="0">
                <a:solidFill>
                  <a:schemeClr val="bg1"/>
                </a:solidFill>
              </a:rPr>
              <a:t> </a:t>
            </a:r>
            <a:r>
              <a:rPr lang="en-US" sz="1000" i="1" dirty="0" err="1" smtClean="0">
                <a:solidFill>
                  <a:schemeClr val="bg1"/>
                </a:solidFill>
              </a:rPr>
              <a:t>Endocrinol</a:t>
            </a:r>
            <a:r>
              <a:rPr lang="en-US" sz="1000" i="1" dirty="0" smtClean="0">
                <a:solidFill>
                  <a:schemeClr val="bg1"/>
                </a:solidFill>
              </a:rPr>
              <a:t> </a:t>
            </a:r>
            <a:r>
              <a:rPr lang="en-US" sz="1000" i="1" dirty="0" err="1" smtClean="0">
                <a:solidFill>
                  <a:schemeClr val="bg1"/>
                </a:solidFill>
              </a:rPr>
              <a:t>Metab</a:t>
            </a:r>
            <a:r>
              <a:rPr lang="en-US" sz="1000" i="1" dirty="0" smtClean="0">
                <a:solidFill>
                  <a:schemeClr val="bg1"/>
                </a:solidFill>
              </a:rPr>
              <a:t> </a:t>
            </a:r>
            <a:r>
              <a:rPr lang="en-US" sz="1000" i="1" dirty="0" err="1" smtClean="0">
                <a:solidFill>
                  <a:schemeClr val="bg1"/>
                </a:solidFill>
              </a:rPr>
              <a:t>Clin</a:t>
            </a:r>
            <a:r>
              <a:rPr lang="en-US" sz="1000" i="1" dirty="0" smtClean="0">
                <a:solidFill>
                  <a:schemeClr val="bg1"/>
                </a:solidFill>
              </a:rPr>
              <a:t> North Am</a:t>
            </a:r>
            <a:r>
              <a:rPr lang="en-US" sz="1000" dirty="0" smtClean="0">
                <a:solidFill>
                  <a:schemeClr val="bg1"/>
                </a:solidFill>
              </a:rPr>
              <a:t>. 2010;39:481-497.</a:t>
            </a:r>
            <a:endParaRPr lang="it-IT" sz="1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694426" y="324928"/>
            <a:ext cx="7772400" cy="1143000"/>
          </a:xfrm>
          <a:solidFill>
            <a:srgbClr val="FFC000"/>
          </a:solidFill>
        </p:spPr>
        <p:txBody>
          <a:bodyPr>
            <a:noAutofit/>
          </a:bodyPr>
          <a:lstStyle/>
          <a:p>
            <a:r>
              <a:rPr lang="en-US" dirty="0" smtClean="0"/>
              <a:t>Autoimmune Basis for</a:t>
            </a:r>
            <a:br>
              <a:rPr lang="en-US" dirty="0" smtClean="0"/>
            </a:br>
            <a:r>
              <a:rPr lang="en-US" dirty="0" smtClean="0"/>
              <a:t>Type 1 Diabetes</a:t>
            </a:r>
          </a:p>
        </p:txBody>
      </p:sp>
      <p:pic>
        <p:nvPicPr>
          <p:cNvPr id="20482" name="Picture 4"/>
          <p:cNvPicPr>
            <a:picLocks noChangeAspect="1"/>
          </p:cNvPicPr>
          <p:nvPr/>
        </p:nvPicPr>
        <p:blipFill>
          <a:blip r:embed="rId3" cstate="print"/>
          <a:srcRect/>
          <a:stretch>
            <a:fillRect/>
          </a:stretch>
        </p:blipFill>
        <p:spPr bwMode="auto">
          <a:xfrm>
            <a:off x="533400" y="1845623"/>
            <a:ext cx="8077200" cy="3987800"/>
          </a:xfrm>
          <a:prstGeom prst="rect">
            <a:avLst/>
          </a:prstGeom>
          <a:noFill/>
          <a:ln w="38100">
            <a:solidFill>
              <a:schemeClr val="tx1"/>
            </a:solidFill>
            <a:miter lim="800000"/>
            <a:headEnd/>
            <a:tailEnd/>
          </a:ln>
        </p:spPr>
      </p:pic>
      <p:sp>
        <p:nvSpPr>
          <p:cNvPr id="20483" name="TextBox 5"/>
          <p:cNvSpPr txBox="1">
            <a:spLocks noChangeArrowheads="1"/>
          </p:cNvSpPr>
          <p:nvPr/>
        </p:nvSpPr>
        <p:spPr bwMode="auto">
          <a:xfrm>
            <a:off x="3886200" y="6600110"/>
            <a:ext cx="5257800" cy="246221"/>
          </a:xfrm>
          <a:prstGeom prst="rect">
            <a:avLst/>
          </a:prstGeom>
          <a:noFill/>
          <a:ln w="9525">
            <a:noFill/>
            <a:miter lim="800000"/>
            <a:headEnd/>
            <a:tailEnd/>
          </a:ln>
        </p:spPr>
        <p:txBody>
          <a:bodyPr>
            <a:spAutoFit/>
          </a:bodyPr>
          <a:lstStyle/>
          <a:p>
            <a:pPr algn="r"/>
            <a:r>
              <a:rPr lang="en-US" sz="1000" dirty="0">
                <a:solidFill>
                  <a:srgbClr val="FFFFFF"/>
                </a:solidFill>
              </a:rPr>
              <a:t>Atkinson MA. </a:t>
            </a:r>
            <a:r>
              <a:rPr lang="en-US" sz="1000" i="1" dirty="0">
                <a:solidFill>
                  <a:srgbClr val="FFFFFF"/>
                </a:solidFill>
              </a:rPr>
              <a:t>Diabetes</a:t>
            </a:r>
            <a:r>
              <a:rPr lang="en-US" sz="1000" dirty="0">
                <a:solidFill>
                  <a:srgbClr val="FFFFFF"/>
                </a:solidFill>
              </a:rPr>
              <a:t>. </a:t>
            </a:r>
            <a:r>
              <a:rPr lang="en-US" sz="1000" dirty="0" smtClean="0">
                <a:solidFill>
                  <a:srgbClr val="FFFFFF"/>
                </a:solidFill>
              </a:rPr>
              <a:t>2005;54:1253-1263</a:t>
            </a:r>
            <a:r>
              <a:rPr lang="en-US" sz="1000" dirty="0">
                <a:solidFill>
                  <a:srgbClr val="FFFFFF"/>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52400" y="152400"/>
            <a:ext cx="8839200" cy="1143000"/>
          </a:xfrm>
          <a:solidFill>
            <a:srgbClr val="FFC000"/>
          </a:solidFill>
        </p:spPr>
        <p:txBody>
          <a:bodyPr/>
          <a:lstStyle/>
          <a:p>
            <a:r>
              <a:rPr lang="en-US" sz="3600" dirty="0" smtClean="0"/>
              <a:t>How Type 1 Diabetes Might Arise</a:t>
            </a:r>
            <a:r>
              <a:rPr lang="en-US" sz="2800" dirty="0" smtClean="0"/>
              <a:t/>
            </a:r>
            <a:br>
              <a:rPr lang="en-US" sz="2800" dirty="0" smtClean="0"/>
            </a:br>
            <a:endParaRPr lang="en-US" sz="2800" dirty="0" smtClean="0"/>
          </a:p>
        </p:txBody>
      </p:sp>
      <p:sp>
        <p:nvSpPr>
          <p:cNvPr id="34818" name="TextBox 6"/>
          <p:cNvSpPr txBox="1">
            <a:spLocks noChangeArrowheads="1"/>
          </p:cNvSpPr>
          <p:nvPr/>
        </p:nvSpPr>
        <p:spPr bwMode="auto">
          <a:xfrm>
            <a:off x="6085150" y="6605058"/>
            <a:ext cx="3058850" cy="246221"/>
          </a:xfrm>
          <a:prstGeom prst="rect">
            <a:avLst/>
          </a:prstGeom>
          <a:noFill/>
          <a:ln w="9525">
            <a:noFill/>
            <a:miter lim="800000"/>
            <a:headEnd/>
            <a:tailEnd/>
          </a:ln>
        </p:spPr>
        <p:txBody>
          <a:bodyPr wrap="none">
            <a:spAutoFit/>
          </a:bodyPr>
          <a:lstStyle/>
          <a:p>
            <a:pPr algn="r"/>
            <a:r>
              <a:rPr lang="en-US" sz="1000" dirty="0">
                <a:solidFill>
                  <a:srgbClr val="FFFFFF"/>
                </a:solidFill>
              </a:rPr>
              <a:t>van Belle TL, et al. </a:t>
            </a:r>
            <a:r>
              <a:rPr lang="en-US" sz="1000" i="1" dirty="0">
                <a:solidFill>
                  <a:srgbClr val="FFFFFF"/>
                </a:solidFill>
              </a:rPr>
              <a:t>Physiol Rev</a:t>
            </a:r>
            <a:r>
              <a:rPr lang="en-US" sz="1000" dirty="0">
                <a:solidFill>
                  <a:srgbClr val="FFFFFF"/>
                </a:solidFill>
              </a:rPr>
              <a:t>. </a:t>
            </a:r>
            <a:r>
              <a:rPr lang="en-US" sz="1000" dirty="0" smtClean="0">
                <a:solidFill>
                  <a:srgbClr val="FFFFFF"/>
                </a:solidFill>
              </a:rPr>
              <a:t>2011;91:79-118. </a:t>
            </a:r>
            <a:endParaRPr lang="en-US" sz="1000" dirty="0">
              <a:solidFill>
                <a:srgbClr val="FFFFFF"/>
              </a:solidFill>
            </a:endParaRPr>
          </a:p>
        </p:txBody>
      </p:sp>
      <p:pic>
        <p:nvPicPr>
          <p:cNvPr id="34819" name="Picture 2"/>
          <p:cNvPicPr>
            <a:picLocks noChangeAspect="1"/>
          </p:cNvPicPr>
          <p:nvPr/>
        </p:nvPicPr>
        <p:blipFill>
          <a:blip r:embed="rId3" cstate="print"/>
          <a:srcRect/>
          <a:stretch>
            <a:fillRect/>
          </a:stretch>
        </p:blipFill>
        <p:spPr bwMode="auto">
          <a:xfrm>
            <a:off x="323528" y="1066800"/>
            <a:ext cx="8820472" cy="518795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solidFill>
            <a:srgbClr val="FFC000"/>
          </a:solidFill>
        </p:spPr>
        <p:txBody>
          <a:bodyPr/>
          <a:lstStyle/>
          <a:p>
            <a:r>
              <a:rPr lang="en-US" sz="4000" dirty="0" smtClean="0"/>
              <a:t>Insulin and Glucose Metabolism</a:t>
            </a:r>
          </a:p>
        </p:txBody>
      </p:sp>
      <p:graphicFrame>
        <p:nvGraphicFramePr>
          <p:cNvPr id="2" name="Diagram 1"/>
          <p:cNvGraphicFramePr/>
          <p:nvPr>
            <p:extLst>
              <p:ext uri="{D42A27DB-BD31-4B8C-83A1-F6EECF244321}">
                <p14:modId xmlns:p14="http://schemas.microsoft.com/office/powerpoint/2010/main" val="2316481042"/>
              </p:ext>
            </p:extLst>
          </p:nvPr>
        </p:nvGraphicFramePr>
        <p:xfrm>
          <a:off x="939800" y="1805049"/>
          <a:ext cx="7264400" cy="4096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solidFill>
            <a:srgbClr val="FFC000"/>
          </a:solidFill>
        </p:spPr>
        <p:txBody>
          <a:bodyPr>
            <a:normAutofit fontScale="90000"/>
          </a:bodyPr>
          <a:lstStyle/>
          <a:p>
            <a:r>
              <a:rPr lang="en-US" sz="3600" dirty="0" smtClean="0"/>
              <a:t>Major Metabolic Effects of Insulin and Consequences of Insulin Deficiency</a:t>
            </a: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2187748912"/>
              </p:ext>
            </p:extLst>
          </p:nvPr>
        </p:nvGraphicFramePr>
        <p:xfrm>
          <a:off x="399473" y="1959428"/>
          <a:ext cx="8229600" cy="417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solidFill>
            <a:srgbClr val="FFC000"/>
          </a:solidFill>
        </p:spPr>
        <p:txBody>
          <a:bodyPr/>
          <a:lstStyle/>
          <a:p>
            <a:r>
              <a:rPr lang="en-US" b="1" dirty="0" smtClean="0"/>
              <a:t>TYPE 2 DIABETHES</a:t>
            </a:r>
            <a:endParaRPr lang="bg-BG" b="1" dirty="0"/>
          </a:p>
        </p:txBody>
      </p:sp>
      <p:sp>
        <p:nvSpPr>
          <p:cNvPr id="4" name="Контейнер за съдържание 3"/>
          <p:cNvSpPr>
            <a:spLocks noGrp="1"/>
          </p:cNvSpPr>
          <p:nvPr>
            <p:ph idx="1"/>
          </p:nvPr>
        </p:nvSpPr>
        <p:spPr/>
        <p:txBody>
          <a:bodyPr>
            <a:normAutofit/>
          </a:bodyPr>
          <a:lstStyle/>
          <a:p>
            <a:pPr marL="457157" lvl="1">
              <a:spcAft>
                <a:spcPts val="2400"/>
              </a:spcAft>
              <a:buClr>
                <a:srgbClr val="97082D"/>
              </a:buClr>
              <a:buNone/>
              <a:defRPr/>
            </a:pPr>
            <a:r>
              <a:rPr lang="en-US" b="1" dirty="0" smtClean="0">
                <a:solidFill>
                  <a:srgbClr val="000090"/>
                </a:solidFill>
                <a:ea typeface="ＭＳ Ｐゴシック" charset="-128"/>
                <a:cs typeface="Calibri"/>
              </a:rPr>
              <a:t>Overview of the pathogenesis of T2D</a:t>
            </a:r>
            <a:endParaRPr lang="en-US" sz="400" b="1" dirty="0" smtClean="0">
              <a:solidFill>
                <a:srgbClr val="000090"/>
              </a:solidFill>
              <a:ea typeface="ＭＳ Ｐゴシック" charset="-128"/>
              <a:cs typeface="Calibri"/>
            </a:endParaRPr>
          </a:p>
          <a:p>
            <a:pPr marL="2057400" lvl="1" indent="-279400">
              <a:spcAft>
                <a:spcPts val="1200"/>
              </a:spcAft>
              <a:buClr>
                <a:srgbClr val="97082D"/>
              </a:buClr>
              <a:buSzPct val="125000"/>
              <a:buFont typeface="Lucida Grande"/>
              <a:buChar char="-"/>
              <a:defRPr/>
            </a:pPr>
            <a:r>
              <a:rPr lang="en-US" sz="2400" b="1" dirty="0" smtClean="0">
                <a:solidFill>
                  <a:srgbClr val="000090"/>
                </a:solidFill>
                <a:ea typeface="ＭＳ Ｐゴシック" charset="-128"/>
                <a:cs typeface="Calibri"/>
              </a:rPr>
              <a:t> Insulin </a:t>
            </a:r>
            <a:r>
              <a:rPr lang="en-US" sz="2400" b="1" dirty="0" err="1" smtClean="0">
                <a:solidFill>
                  <a:srgbClr val="000090"/>
                </a:solidFill>
                <a:ea typeface="ＭＳ Ｐゴシック" charset="-128"/>
                <a:cs typeface="Calibri"/>
              </a:rPr>
              <a:t>secretory</a:t>
            </a:r>
            <a:r>
              <a:rPr lang="en-US" sz="2400" b="1" dirty="0" smtClean="0">
                <a:solidFill>
                  <a:srgbClr val="000090"/>
                </a:solidFill>
                <a:ea typeface="ＭＳ Ｐゴシック" charset="-128"/>
                <a:cs typeface="Calibri"/>
              </a:rPr>
              <a:t> dysfunction</a:t>
            </a:r>
          </a:p>
          <a:p>
            <a:pPr marL="2057400" lvl="1" indent="-279400">
              <a:spcAft>
                <a:spcPts val="1200"/>
              </a:spcAft>
              <a:buClr>
                <a:srgbClr val="97082D"/>
              </a:buClr>
              <a:buSzPct val="125000"/>
              <a:buFont typeface="Lucida Grande"/>
              <a:buChar char="-"/>
              <a:defRPr/>
            </a:pPr>
            <a:r>
              <a:rPr lang="en-US" sz="2400" b="1" dirty="0" smtClean="0">
                <a:solidFill>
                  <a:srgbClr val="000090"/>
                </a:solidFill>
                <a:ea typeface="ＭＳ Ｐゴシック" charset="-128"/>
                <a:cs typeface="Calibri"/>
              </a:rPr>
              <a:t> Insulin resistance (muscle, fat, liver)</a:t>
            </a:r>
          </a:p>
          <a:p>
            <a:pPr marL="2057400" lvl="1" indent="-279400">
              <a:spcAft>
                <a:spcPts val="1200"/>
              </a:spcAft>
              <a:buClr>
                <a:srgbClr val="97082D"/>
              </a:buClr>
              <a:buSzPct val="125000"/>
              <a:buFont typeface="Lucida Grande"/>
              <a:buChar char="-"/>
              <a:defRPr/>
            </a:pPr>
            <a:r>
              <a:rPr lang="en-US" sz="2400" b="1" dirty="0" smtClean="0">
                <a:solidFill>
                  <a:srgbClr val="000090"/>
                </a:solidFill>
                <a:ea typeface="ＭＳ Ｐゴシック" charset="-128"/>
                <a:cs typeface="Calibri"/>
              </a:rPr>
              <a:t> Increased endogenous glucose production</a:t>
            </a:r>
          </a:p>
          <a:p>
            <a:pPr marL="2057400" lvl="1" indent="-279400">
              <a:spcAft>
                <a:spcPts val="1200"/>
              </a:spcAft>
              <a:buClr>
                <a:srgbClr val="97082D"/>
              </a:buClr>
              <a:buSzPct val="125000"/>
              <a:buFont typeface="Lucida Grande"/>
              <a:buChar char="-"/>
              <a:defRPr/>
            </a:pPr>
            <a:r>
              <a:rPr lang="en-US" sz="2400" b="1" dirty="0" smtClean="0">
                <a:solidFill>
                  <a:srgbClr val="000090"/>
                </a:solidFill>
                <a:ea typeface="ＭＳ Ｐゴシック" charset="-128"/>
                <a:cs typeface="Calibri"/>
              </a:rPr>
              <a:t> Decreased </a:t>
            </a:r>
            <a:r>
              <a:rPr lang="en-US" sz="2400" b="1" dirty="0" err="1" smtClean="0">
                <a:solidFill>
                  <a:srgbClr val="000090"/>
                </a:solidFill>
                <a:ea typeface="ＭＳ Ｐゴシック" charset="-128"/>
                <a:cs typeface="Calibri"/>
              </a:rPr>
              <a:t>incretin</a:t>
            </a:r>
            <a:r>
              <a:rPr lang="en-US" sz="2400" b="1" dirty="0" smtClean="0">
                <a:solidFill>
                  <a:srgbClr val="000090"/>
                </a:solidFill>
                <a:ea typeface="ＭＳ Ｐゴシック" charset="-128"/>
                <a:cs typeface="Calibri"/>
              </a:rPr>
              <a:t> effect</a:t>
            </a:r>
          </a:p>
          <a:p>
            <a:pPr marL="2057400" lvl="1" indent="-279400">
              <a:spcAft>
                <a:spcPts val="1200"/>
              </a:spcAft>
              <a:buClr>
                <a:srgbClr val="97082D"/>
              </a:buClr>
              <a:buSzPct val="125000"/>
              <a:buFont typeface="Lucida Grande"/>
              <a:buChar char="-"/>
              <a:defRPr/>
            </a:pPr>
            <a:r>
              <a:rPr lang="en-US" sz="2400" b="1" dirty="0" smtClean="0">
                <a:solidFill>
                  <a:srgbClr val="000090"/>
                </a:solidFill>
                <a:ea typeface="ＭＳ Ｐゴシック" charset="-128"/>
                <a:cs typeface="Calibri"/>
              </a:rPr>
              <a:t> Deranged </a:t>
            </a:r>
            <a:r>
              <a:rPr lang="en-US" sz="2400" b="1" dirty="0" err="1" smtClean="0">
                <a:solidFill>
                  <a:srgbClr val="000090"/>
                </a:solidFill>
                <a:ea typeface="ＭＳ Ｐゴシック" charset="-128"/>
                <a:cs typeface="Calibri"/>
              </a:rPr>
              <a:t>adipocyte</a:t>
            </a:r>
            <a:r>
              <a:rPr lang="en-US" sz="2400" b="1" dirty="0" smtClean="0">
                <a:solidFill>
                  <a:srgbClr val="000090"/>
                </a:solidFill>
                <a:ea typeface="ＭＳ Ｐゴシック" charset="-128"/>
                <a:cs typeface="Calibri"/>
              </a:rPr>
              <a:t> biology</a:t>
            </a:r>
          </a:p>
          <a:p>
            <a:pPr>
              <a:buNone/>
            </a:pPr>
            <a:endParaRPr lang="en-US" sz="1300" i="1" dirty="0" smtClean="0">
              <a:solidFill>
                <a:srgbClr val="000000"/>
              </a:solidFill>
              <a:latin typeface="Times New Roman" pitchFamily="18" charset="0"/>
              <a:cs typeface="Times New Roman" pitchFamily="18" charset="0"/>
            </a:endParaRPr>
          </a:p>
          <a:p>
            <a:pPr>
              <a:buNone/>
            </a:pPr>
            <a:r>
              <a:rPr lang="en-US" sz="1300" i="1" dirty="0" smtClean="0">
                <a:solidFill>
                  <a:srgbClr val="000000"/>
                </a:solidFill>
                <a:latin typeface="Times New Roman" pitchFamily="18" charset="0"/>
                <a:cs typeface="Times New Roman" pitchFamily="18" charset="0"/>
              </a:rPr>
              <a:t>Diabetes Care</a:t>
            </a:r>
            <a:r>
              <a:rPr lang="en-US" sz="1300" dirty="0" smtClean="0">
                <a:solidFill>
                  <a:srgbClr val="000000"/>
                </a:solidFill>
                <a:latin typeface="Times New Roman" pitchFamily="18" charset="0"/>
                <a:cs typeface="Times New Roman" pitchFamily="18" charset="0"/>
              </a:rPr>
              <a:t> 2012;35:1364–1379; </a:t>
            </a:r>
            <a:r>
              <a:rPr lang="en-US" sz="1300" i="1" dirty="0" err="1" smtClean="0">
                <a:solidFill>
                  <a:srgbClr val="000000"/>
                </a:solidFill>
                <a:latin typeface="Times New Roman" pitchFamily="18" charset="0"/>
                <a:cs typeface="Times New Roman" pitchFamily="18" charset="0"/>
              </a:rPr>
              <a:t>Diabetologia</a:t>
            </a:r>
            <a:r>
              <a:rPr lang="en-US" sz="1300" dirty="0" smtClean="0">
                <a:solidFill>
                  <a:srgbClr val="000000"/>
                </a:solidFill>
                <a:latin typeface="Times New Roman" pitchFamily="18" charset="0"/>
                <a:cs typeface="Times New Roman" pitchFamily="18" charset="0"/>
              </a:rPr>
              <a:t> 2012;55:1577–1596</a:t>
            </a:r>
          </a:p>
          <a:p>
            <a:endParaRPr lang="bg-B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01"/>
          <p:cNvGrpSpPr>
            <a:grpSpLocks/>
          </p:cNvGrpSpPr>
          <p:nvPr/>
        </p:nvGrpSpPr>
        <p:grpSpPr bwMode="auto">
          <a:xfrm>
            <a:off x="2057400" y="2011363"/>
            <a:ext cx="6167438" cy="4270375"/>
            <a:chOff x="2057399" y="1828800"/>
            <a:chExt cx="6167700" cy="4343694"/>
          </a:xfrm>
        </p:grpSpPr>
        <p:sp>
          <p:nvSpPr>
            <p:cNvPr id="698" name="Oval 697"/>
            <p:cNvSpPr/>
            <p:nvPr/>
          </p:nvSpPr>
          <p:spPr>
            <a:xfrm flipV="1">
              <a:off x="2636862" y="5064771"/>
              <a:ext cx="466745" cy="385926"/>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000" b="1" dirty="0">
                <a:solidFill>
                  <a:srgbClr val="000000"/>
                </a:solidFill>
                <a:ea typeface="黑体" pitchFamily="49" charset="-122"/>
                <a:cs typeface="Arial Black"/>
              </a:endParaRPr>
            </a:p>
          </p:txBody>
        </p:sp>
        <p:sp>
          <p:nvSpPr>
            <p:cNvPr id="695" name="Arc 694"/>
            <p:cNvSpPr/>
            <p:nvPr/>
          </p:nvSpPr>
          <p:spPr>
            <a:xfrm flipH="1">
              <a:off x="2895635" y="1828800"/>
              <a:ext cx="4800804" cy="4109554"/>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a typeface="黑体" pitchFamily="49" charset="-122"/>
              </a:endParaRPr>
            </a:p>
          </p:txBody>
        </p:sp>
        <p:sp>
          <p:nvSpPr>
            <p:cNvPr id="696" name="Arc 695"/>
            <p:cNvSpPr/>
            <p:nvPr/>
          </p:nvSpPr>
          <p:spPr>
            <a:xfrm flipH="1">
              <a:off x="2057399" y="2058095"/>
              <a:ext cx="5385029"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a typeface="黑体" pitchFamily="49" charset="-122"/>
              </a:endParaRPr>
            </a:p>
          </p:txBody>
        </p:sp>
        <p:sp>
          <p:nvSpPr>
            <p:cNvPr id="697" name="Arc 696"/>
            <p:cNvSpPr/>
            <p:nvPr/>
          </p:nvSpPr>
          <p:spPr>
            <a:xfrm rot="1919516" flipH="1">
              <a:off x="5151568" y="4598106"/>
              <a:ext cx="3073531" cy="1404838"/>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a typeface="黑体" pitchFamily="49" charset="-122"/>
              </a:endParaRPr>
            </a:p>
          </p:txBody>
        </p:sp>
        <p:sp>
          <p:nvSpPr>
            <p:cNvPr id="700" name="Oval 699"/>
            <p:cNvSpPr/>
            <p:nvPr/>
          </p:nvSpPr>
          <p:spPr>
            <a:xfrm flipV="1">
              <a:off x="5804058" y="4352663"/>
              <a:ext cx="465158" cy="38108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a typeface="黑体" pitchFamily="49" charset="-122"/>
                <a:cs typeface="Symbol" charset="2"/>
              </a:endParaRPr>
            </a:p>
          </p:txBody>
        </p:sp>
        <p:sp>
          <p:nvSpPr>
            <p:cNvPr id="701" name="Oval 700"/>
            <p:cNvSpPr/>
            <p:nvPr/>
          </p:nvSpPr>
          <p:spPr>
            <a:xfrm flipV="1">
              <a:off x="3441758" y="2539293"/>
              <a:ext cx="465158" cy="38108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a typeface="黑体" pitchFamily="49" charset="-122"/>
                <a:cs typeface="Symbol" charset="2"/>
              </a:endParaRPr>
            </a:p>
          </p:txBody>
        </p:sp>
      </p:grpSp>
      <p:sp>
        <p:nvSpPr>
          <p:cNvPr id="1037" name="Line 6"/>
          <p:cNvSpPr>
            <a:spLocks noChangeShapeType="1"/>
          </p:cNvSpPr>
          <p:nvPr/>
        </p:nvSpPr>
        <p:spPr bwMode="auto">
          <a:xfrm>
            <a:off x="7629525" y="5516563"/>
            <a:ext cx="0" cy="611187"/>
          </a:xfrm>
          <a:prstGeom prst="line">
            <a:avLst/>
          </a:prstGeom>
          <a:noFill/>
          <a:ln w="76200">
            <a:solidFill>
              <a:srgbClr val="FF0000"/>
            </a:solidFill>
            <a:round/>
            <a:headEnd/>
            <a:tailEnd type="triangle" w="med" len="med"/>
          </a:ln>
        </p:spPr>
        <p:txBody>
          <a:bodyPr wrap="none" lIns="91431" tIns="45716" rIns="91431" bIns="45716" anchor="ctr"/>
          <a:lstStyle/>
          <a:p>
            <a:endParaRPr lang="bg-BG"/>
          </a:p>
        </p:txBody>
      </p:sp>
      <p:sp>
        <p:nvSpPr>
          <p:cNvPr id="1038" name="Rectangle 7"/>
          <p:cNvSpPr>
            <a:spLocks noChangeArrowheads="1"/>
          </p:cNvSpPr>
          <p:nvPr/>
        </p:nvSpPr>
        <p:spPr bwMode="auto">
          <a:xfrm>
            <a:off x="7696200" y="5373688"/>
            <a:ext cx="1323975" cy="838200"/>
          </a:xfrm>
          <a:prstGeom prst="rect">
            <a:avLst/>
          </a:prstGeom>
          <a:noFill/>
          <a:ln w="76200">
            <a:noFill/>
            <a:miter lim="800000"/>
            <a:headEnd/>
            <a:tailEnd/>
          </a:ln>
        </p:spPr>
        <p:txBody>
          <a:bodyPr wrap="none" lIns="90615" tIns="44513" rIns="90615" bIns="44513">
            <a:spAutoFit/>
          </a:bodyPr>
          <a:lstStyle/>
          <a:p>
            <a:pPr>
              <a:lnSpc>
                <a:spcPct val="80000"/>
              </a:lnSpc>
            </a:pPr>
            <a:r>
              <a:rPr lang="en-US" sz="2000">
                <a:solidFill>
                  <a:srgbClr val="FF0000"/>
                </a:solidFill>
                <a:ea typeface="黑体"/>
                <a:cs typeface="Calibri" pitchFamily="34" charset="0"/>
              </a:rPr>
              <a:t>peripheral</a:t>
            </a:r>
          </a:p>
          <a:p>
            <a:pPr>
              <a:lnSpc>
                <a:spcPct val="80000"/>
              </a:lnSpc>
            </a:pPr>
            <a:r>
              <a:rPr lang="en-US" sz="2000">
                <a:solidFill>
                  <a:srgbClr val="FF0000"/>
                </a:solidFill>
                <a:ea typeface="黑体"/>
                <a:cs typeface="Calibri" pitchFamily="34" charset="0"/>
              </a:rPr>
              <a:t>glucose </a:t>
            </a:r>
          </a:p>
          <a:p>
            <a:pPr>
              <a:lnSpc>
                <a:spcPct val="80000"/>
              </a:lnSpc>
            </a:pPr>
            <a:r>
              <a:rPr lang="en-US" sz="2000">
                <a:solidFill>
                  <a:srgbClr val="FF0000"/>
                </a:solidFill>
                <a:ea typeface="黑体"/>
                <a:cs typeface="Calibri" pitchFamily="34" charset="0"/>
              </a:rPr>
              <a:t>uptake </a:t>
            </a:r>
          </a:p>
        </p:txBody>
      </p:sp>
      <p:pic>
        <p:nvPicPr>
          <p:cNvPr id="1039" name="Picture 8"/>
          <p:cNvPicPr>
            <a:picLocks noChangeArrowheads="1"/>
          </p:cNvPicPr>
          <p:nvPr/>
        </p:nvPicPr>
        <p:blipFill>
          <a:blip r:embed="rId4" cstate="print"/>
          <a:srcRect/>
          <a:stretch>
            <a:fillRect/>
          </a:stretch>
        </p:blipFill>
        <p:spPr bwMode="auto">
          <a:xfrm>
            <a:off x="7253288" y="3860800"/>
            <a:ext cx="1573212" cy="1981200"/>
          </a:xfrm>
          <a:prstGeom prst="rect">
            <a:avLst/>
          </a:prstGeom>
          <a:noFill/>
          <a:ln w="12700">
            <a:noFill/>
            <a:miter lim="800000"/>
            <a:headEnd/>
            <a:tailEnd/>
          </a:ln>
        </p:spPr>
      </p:pic>
      <p:sp>
        <p:nvSpPr>
          <p:cNvPr id="1040" name="Line 10"/>
          <p:cNvSpPr>
            <a:spLocks noChangeShapeType="1"/>
          </p:cNvSpPr>
          <p:nvPr/>
        </p:nvSpPr>
        <p:spPr bwMode="auto">
          <a:xfrm>
            <a:off x="1719263" y="5732463"/>
            <a:ext cx="0" cy="611187"/>
          </a:xfrm>
          <a:prstGeom prst="line">
            <a:avLst/>
          </a:prstGeom>
          <a:noFill/>
          <a:ln w="76200">
            <a:solidFill>
              <a:srgbClr val="FF6600"/>
            </a:solidFill>
            <a:round/>
            <a:headEnd type="triangle" w="med" len="med"/>
            <a:tailEnd/>
          </a:ln>
        </p:spPr>
        <p:txBody>
          <a:bodyPr wrap="none" lIns="91431" tIns="45716" rIns="91431" bIns="45716" anchor="ctr"/>
          <a:lstStyle/>
          <a:p>
            <a:endParaRPr lang="bg-BG"/>
          </a:p>
        </p:txBody>
      </p:sp>
      <p:sp>
        <p:nvSpPr>
          <p:cNvPr id="1041" name="Rectangle 11"/>
          <p:cNvSpPr>
            <a:spLocks noChangeArrowheads="1"/>
          </p:cNvSpPr>
          <p:nvPr/>
        </p:nvSpPr>
        <p:spPr bwMode="auto">
          <a:xfrm>
            <a:off x="1795463" y="5732463"/>
            <a:ext cx="1381125" cy="838200"/>
          </a:xfrm>
          <a:prstGeom prst="rect">
            <a:avLst/>
          </a:prstGeom>
          <a:noFill/>
          <a:ln w="12700">
            <a:noFill/>
            <a:miter lim="800000"/>
            <a:headEnd/>
            <a:tailEnd/>
          </a:ln>
        </p:spPr>
        <p:txBody>
          <a:bodyPr wrap="none" lIns="90615" tIns="44513" rIns="90615" bIns="44513">
            <a:spAutoFit/>
          </a:bodyPr>
          <a:lstStyle/>
          <a:p>
            <a:pPr>
              <a:lnSpc>
                <a:spcPct val="80000"/>
              </a:lnSpc>
            </a:pPr>
            <a:r>
              <a:rPr lang="en-US" sz="2000">
                <a:solidFill>
                  <a:srgbClr val="E46C0A"/>
                </a:solidFill>
                <a:ea typeface="黑体"/>
                <a:cs typeface="Calibri" pitchFamily="34" charset="0"/>
              </a:rPr>
              <a:t>hepatic </a:t>
            </a:r>
          </a:p>
          <a:p>
            <a:pPr>
              <a:lnSpc>
                <a:spcPct val="80000"/>
              </a:lnSpc>
            </a:pPr>
            <a:r>
              <a:rPr lang="en-US" sz="2000">
                <a:solidFill>
                  <a:srgbClr val="E46C0A"/>
                </a:solidFill>
                <a:ea typeface="黑体"/>
                <a:cs typeface="Calibri" pitchFamily="34" charset="0"/>
              </a:rPr>
              <a:t>glucose </a:t>
            </a:r>
          </a:p>
          <a:p>
            <a:pPr>
              <a:lnSpc>
                <a:spcPct val="80000"/>
              </a:lnSpc>
            </a:pPr>
            <a:r>
              <a:rPr lang="en-US" sz="2000">
                <a:solidFill>
                  <a:srgbClr val="E46C0A"/>
                </a:solidFill>
                <a:ea typeface="黑体"/>
                <a:cs typeface="Calibri" pitchFamily="34" charset="0"/>
              </a:rPr>
              <a:t>production</a:t>
            </a:r>
          </a:p>
        </p:txBody>
      </p:sp>
      <p:sp>
        <p:nvSpPr>
          <p:cNvPr id="1042" name="Rectangle 15"/>
          <p:cNvSpPr>
            <a:spLocks noChangeArrowheads="1"/>
          </p:cNvSpPr>
          <p:nvPr/>
        </p:nvSpPr>
        <p:spPr bwMode="auto">
          <a:xfrm>
            <a:off x="5545138" y="1322388"/>
            <a:ext cx="1365250" cy="838200"/>
          </a:xfrm>
          <a:prstGeom prst="rect">
            <a:avLst/>
          </a:prstGeom>
          <a:solidFill>
            <a:srgbClr val="FFFFFF">
              <a:alpha val="27843"/>
            </a:srgbClr>
          </a:solidFill>
          <a:ln w="12700">
            <a:noFill/>
            <a:miter lim="800000"/>
            <a:headEnd/>
            <a:tailEnd/>
          </a:ln>
        </p:spPr>
        <p:txBody>
          <a:bodyPr wrap="none" lIns="90615" tIns="44513" rIns="90615" bIns="44513">
            <a:spAutoFit/>
          </a:bodyPr>
          <a:lstStyle/>
          <a:p>
            <a:pPr>
              <a:lnSpc>
                <a:spcPct val="80000"/>
              </a:lnSpc>
            </a:pPr>
            <a:r>
              <a:rPr lang="en-US" sz="2000">
                <a:solidFill>
                  <a:srgbClr val="827F33"/>
                </a:solidFill>
                <a:ea typeface="黑体"/>
                <a:cs typeface="Calibri" pitchFamily="34" charset="0"/>
              </a:rPr>
              <a:t>pancreatic </a:t>
            </a:r>
          </a:p>
          <a:p>
            <a:pPr>
              <a:lnSpc>
                <a:spcPct val="80000"/>
              </a:lnSpc>
            </a:pPr>
            <a:r>
              <a:rPr lang="en-US" sz="2000">
                <a:solidFill>
                  <a:srgbClr val="827F33"/>
                </a:solidFill>
                <a:ea typeface="黑体"/>
                <a:cs typeface="Calibri" pitchFamily="34" charset="0"/>
              </a:rPr>
              <a:t>insulin</a:t>
            </a:r>
          </a:p>
          <a:p>
            <a:pPr>
              <a:lnSpc>
                <a:spcPct val="80000"/>
              </a:lnSpc>
            </a:pPr>
            <a:r>
              <a:rPr lang="en-US" sz="2000">
                <a:solidFill>
                  <a:srgbClr val="827F33"/>
                </a:solidFill>
                <a:ea typeface="黑体"/>
                <a:cs typeface="Calibri" pitchFamily="34" charset="0"/>
              </a:rPr>
              <a:t>secretion</a:t>
            </a:r>
          </a:p>
        </p:txBody>
      </p:sp>
      <p:sp>
        <p:nvSpPr>
          <p:cNvPr id="1043" name="Line 16"/>
          <p:cNvSpPr>
            <a:spLocks noChangeShapeType="1"/>
          </p:cNvSpPr>
          <p:nvPr/>
        </p:nvSpPr>
        <p:spPr bwMode="auto">
          <a:xfrm>
            <a:off x="5521325" y="1373188"/>
            <a:ext cx="0" cy="611187"/>
          </a:xfrm>
          <a:prstGeom prst="line">
            <a:avLst/>
          </a:prstGeom>
          <a:noFill/>
          <a:ln w="76200">
            <a:solidFill>
              <a:srgbClr val="827F33"/>
            </a:solidFill>
            <a:round/>
            <a:headEnd/>
            <a:tailEnd type="triangle" w="med" len="med"/>
          </a:ln>
        </p:spPr>
        <p:txBody>
          <a:bodyPr wrap="none" lIns="91431" tIns="45716" rIns="91431" bIns="45716" anchor="ctr"/>
          <a:lstStyle/>
          <a:p>
            <a:endParaRPr lang="bg-BG"/>
          </a:p>
        </p:txBody>
      </p:sp>
      <p:pic>
        <p:nvPicPr>
          <p:cNvPr id="1044" name="Picture 17"/>
          <p:cNvPicPr>
            <a:picLocks noChangeArrowheads="1"/>
          </p:cNvPicPr>
          <p:nvPr/>
        </p:nvPicPr>
        <p:blipFill>
          <a:blip r:embed="rId5" cstate="print"/>
          <a:srcRect/>
          <a:stretch>
            <a:fillRect/>
          </a:stretch>
        </p:blipFill>
        <p:spPr bwMode="auto">
          <a:xfrm>
            <a:off x="3067050" y="1303338"/>
            <a:ext cx="2351088" cy="1143000"/>
          </a:xfrm>
          <a:prstGeom prst="rect">
            <a:avLst/>
          </a:prstGeom>
          <a:noFill/>
          <a:ln w="12700">
            <a:noFill/>
            <a:miter lim="800000"/>
            <a:headEnd/>
            <a:tailEnd/>
          </a:ln>
        </p:spPr>
      </p:pic>
      <p:sp>
        <p:nvSpPr>
          <p:cNvPr id="1045" name="Rectangle 688"/>
          <p:cNvSpPr>
            <a:spLocks noChangeArrowheads="1"/>
          </p:cNvSpPr>
          <p:nvPr/>
        </p:nvSpPr>
        <p:spPr bwMode="auto">
          <a:xfrm>
            <a:off x="5168900" y="2203450"/>
            <a:ext cx="1366838" cy="838200"/>
          </a:xfrm>
          <a:prstGeom prst="rect">
            <a:avLst/>
          </a:prstGeom>
          <a:noFill/>
          <a:ln w="12700">
            <a:noFill/>
            <a:miter lim="800000"/>
            <a:headEnd/>
            <a:tailEnd/>
          </a:ln>
        </p:spPr>
        <p:txBody>
          <a:bodyPr wrap="none" lIns="90615" tIns="44513" rIns="90615" bIns="44513">
            <a:spAutoFit/>
          </a:bodyPr>
          <a:lstStyle/>
          <a:p>
            <a:pPr>
              <a:lnSpc>
                <a:spcPct val="80000"/>
              </a:lnSpc>
            </a:pPr>
            <a:r>
              <a:rPr lang="en-US" sz="2000">
                <a:solidFill>
                  <a:srgbClr val="827F33"/>
                </a:solidFill>
                <a:ea typeface="黑体"/>
                <a:cs typeface="Calibri" pitchFamily="34" charset="0"/>
              </a:rPr>
              <a:t>pancreatic </a:t>
            </a:r>
          </a:p>
          <a:p>
            <a:pPr>
              <a:lnSpc>
                <a:spcPct val="80000"/>
              </a:lnSpc>
            </a:pPr>
            <a:r>
              <a:rPr lang="en-US" sz="2000">
                <a:solidFill>
                  <a:srgbClr val="827F33"/>
                </a:solidFill>
                <a:ea typeface="黑体"/>
                <a:cs typeface="Calibri" pitchFamily="34" charset="0"/>
              </a:rPr>
              <a:t>glucagon</a:t>
            </a:r>
          </a:p>
          <a:p>
            <a:pPr>
              <a:lnSpc>
                <a:spcPct val="80000"/>
              </a:lnSpc>
            </a:pPr>
            <a:r>
              <a:rPr lang="en-US" sz="2000">
                <a:solidFill>
                  <a:srgbClr val="827F33"/>
                </a:solidFill>
                <a:ea typeface="黑体"/>
                <a:cs typeface="Calibri" pitchFamily="34" charset="0"/>
              </a:rPr>
              <a:t>secretion</a:t>
            </a:r>
          </a:p>
        </p:txBody>
      </p:sp>
      <p:sp>
        <p:nvSpPr>
          <p:cNvPr id="1046" name="Line 689"/>
          <p:cNvSpPr>
            <a:spLocks noChangeShapeType="1"/>
          </p:cNvSpPr>
          <p:nvPr/>
        </p:nvSpPr>
        <p:spPr bwMode="auto">
          <a:xfrm>
            <a:off x="5133975" y="2162175"/>
            <a:ext cx="0" cy="611188"/>
          </a:xfrm>
          <a:prstGeom prst="line">
            <a:avLst/>
          </a:prstGeom>
          <a:noFill/>
          <a:ln w="76200">
            <a:solidFill>
              <a:srgbClr val="827F33"/>
            </a:solidFill>
            <a:round/>
            <a:headEnd type="triangle" w="med" len="med"/>
            <a:tailEnd/>
          </a:ln>
        </p:spPr>
        <p:txBody>
          <a:bodyPr wrap="none" lIns="91431" tIns="45716" rIns="91431" bIns="45716" anchor="ctr"/>
          <a:lstStyle/>
          <a:p>
            <a:endParaRPr lang="bg-BG"/>
          </a:p>
        </p:txBody>
      </p:sp>
      <p:sp>
        <p:nvSpPr>
          <p:cNvPr id="1047" name="AutoShape 691"/>
          <p:cNvSpPr>
            <a:spLocks noChangeArrowheads="1"/>
          </p:cNvSpPr>
          <p:nvPr/>
        </p:nvSpPr>
        <p:spPr bwMode="auto">
          <a:xfrm rot="-9163831">
            <a:off x="6291263" y="3949700"/>
            <a:ext cx="879475"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lstStyle/>
          <a:p>
            <a:endParaRPr lang="bg-BG">
              <a:solidFill>
                <a:srgbClr val="000000"/>
              </a:solidFill>
              <a:ea typeface="黑体"/>
              <a:cs typeface="ＭＳ Ｐゴシック"/>
            </a:endParaRPr>
          </a:p>
        </p:txBody>
      </p:sp>
      <p:sp>
        <p:nvSpPr>
          <p:cNvPr id="1048" name="AutoShape 692"/>
          <p:cNvSpPr>
            <a:spLocks noChangeArrowheads="1"/>
          </p:cNvSpPr>
          <p:nvPr/>
        </p:nvSpPr>
        <p:spPr bwMode="auto">
          <a:xfrm rot="5290027">
            <a:off x="4073525" y="2354263"/>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lstStyle/>
          <a:p>
            <a:endParaRPr lang="bg-BG">
              <a:solidFill>
                <a:srgbClr val="000000"/>
              </a:solidFill>
              <a:ea typeface="黑体"/>
              <a:cs typeface="ＭＳ Ｐゴシック"/>
            </a:endParaRPr>
          </a:p>
        </p:txBody>
      </p:sp>
      <p:sp>
        <p:nvSpPr>
          <p:cNvPr id="1049" name="Rectangle 702"/>
          <p:cNvSpPr>
            <a:spLocks noChangeArrowheads="1"/>
          </p:cNvSpPr>
          <p:nvPr/>
        </p:nvSpPr>
        <p:spPr bwMode="auto">
          <a:xfrm>
            <a:off x="338138" y="-1371600"/>
            <a:ext cx="8399462" cy="1143000"/>
          </a:xfrm>
          <a:prstGeom prst="rect">
            <a:avLst/>
          </a:prstGeom>
          <a:noFill/>
          <a:ln w="12700">
            <a:noFill/>
            <a:miter lim="800000"/>
            <a:headEnd/>
            <a:tailEnd/>
          </a:ln>
        </p:spPr>
        <p:txBody>
          <a:bodyPr lIns="90478" tIns="44446" rIns="90478" bIns="44446" anchor="b"/>
          <a:lstStyle/>
          <a:p>
            <a:pPr algn="ctr"/>
            <a:endParaRPr lang="en-US" altLang="ja-JP" sz="4400">
              <a:solidFill>
                <a:srgbClr val="61BBFF"/>
              </a:solidFill>
              <a:ea typeface="黑体"/>
              <a:cs typeface="ＭＳ Ｐゴシック"/>
            </a:endParaRPr>
          </a:p>
        </p:txBody>
      </p:sp>
      <p:grpSp>
        <p:nvGrpSpPr>
          <p:cNvPr id="5" name="Group 732"/>
          <p:cNvGrpSpPr>
            <a:grpSpLocks/>
          </p:cNvGrpSpPr>
          <p:nvPr/>
        </p:nvGrpSpPr>
        <p:grpSpPr bwMode="auto">
          <a:xfrm>
            <a:off x="338138" y="1347788"/>
            <a:ext cx="2728912" cy="2787650"/>
            <a:chOff x="122899" y="904333"/>
            <a:chExt cx="3332162" cy="3010466"/>
          </a:xfrm>
        </p:grpSpPr>
        <p:pic>
          <p:nvPicPr>
            <p:cNvPr id="1737"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1738"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spAutoFit/>
            </a:bodyPr>
            <a:lstStyle/>
            <a:p>
              <a:pPr>
                <a:lnSpc>
                  <a:spcPct val="80000"/>
                </a:lnSpc>
              </a:pPr>
              <a:r>
                <a:rPr lang="en-US" sz="2000">
                  <a:solidFill>
                    <a:srgbClr val="008000"/>
                  </a:solidFill>
                  <a:ea typeface="黑体"/>
                  <a:cs typeface="Calibri" pitchFamily="34" charset="0"/>
                </a:rPr>
                <a:t>gut</a:t>
              </a:r>
            </a:p>
            <a:p>
              <a:pPr>
                <a:lnSpc>
                  <a:spcPct val="80000"/>
                </a:lnSpc>
              </a:pPr>
              <a:r>
                <a:rPr lang="en-US" sz="2000">
                  <a:solidFill>
                    <a:srgbClr val="008000"/>
                  </a:solidFill>
                  <a:ea typeface="黑体"/>
                  <a:cs typeface="Calibri" pitchFamily="34" charset="0"/>
                </a:rPr>
                <a:t>carbohydrate</a:t>
              </a:r>
            </a:p>
            <a:p>
              <a:pPr>
                <a:lnSpc>
                  <a:spcPct val="80000"/>
                </a:lnSpc>
              </a:pPr>
              <a:r>
                <a:rPr lang="en-US" sz="2000">
                  <a:solidFill>
                    <a:srgbClr val="008000"/>
                  </a:solidFill>
                  <a:ea typeface="黑体"/>
                  <a:cs typeface="Calibri" pitchFamily="34" charset="0"/>
                </a:rPr>
                <a:t>delivery &amp;</a:t>
              </a:r>
            </a:p>
            <a:p>
              <a:pPr>
                <a:lnSpc>
                  <a:spcPct val="80000"/>
                </a:lnSpc>
              </a:pPr>
              <a:r>
                <a:rPr lang="en-US" sz="2000">
                  <a:solidFill>
                    <a:srgbClr val="008000"/>
                  </a:solidFill>
                  <a:ea typeface="黑体"/>
                  <a:cs typeface="Calibri" pitchFamily="34" charset="0"/>
                </a:rPr>
                <a:t>absorption </a:t>
              </a:r>
            </a:p>
          </p:txBody>
        </p:sp>
        <p:sp>
          <p:nvSpPr>
            <p:cNvPr id="1739"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lstStyle/>
            <a:p>
              <a:endParaRPr lang="bg-BG" sz="2000">
                <a:solidFill>
                  <a:srgbClr val="000000"/>
                </a:solidFill>
                <a:ea typeface="黑体"/>
                <a:cs typeface="ＭＳ Ｐゴシック"/>
              </a:endParaRPr>
            </a:p>
          </p:txBody>
        </p:sp>
        <p:sp>
          <p:nvSpPr>
            <p:cNvPr id="1740"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spAutoFit/>
            </a:bodyPr>
            <a:lstStyle/>
            <a:p>
              <a:pPr>
                <a:lnSpc>
                  <a:spcPct val="80000"/>
                </a:lnSpc>
              </a:pPr>
              <a:r>
                <a:rPr lang="en-US" sz="2000">
                  <a:solidFill>
                    <a:srgbClr val="008000"/>
                  </a:solidFill>
                  <a:ea typeface="黑体"/>
                  <a:cs typeface="Calibri" pitchFamily="34" charset="0"/>
                </a:rPr>
                <a:t>incretin</a:t>
              </a:r>
            </a:p>
            <a:p>
              <a:pPr>
                <a:lnSpc>
                  <a:spcPct val="80000"/>
                </a:lnSpc>
              </a:pPr>
              <a:r>
                <a:rPr lang="en-US" sz="2000">
                  <a:solidFill>
                    <a:srgbClr val="008000"/>
                  </a:solidFill>
                  <a:ea typeface="黑体"/>
                  <a:cs typeface="Calibri" pitchFamily="34" charset="0"/>
                </a:rPr>
                <a:t>effect </a:t>
              </a:r>
            </a:p>
          </p:txBody>
        </p:sp>
        <p:sp>
          <p:nvSpPr>
            <p:cNvPr id="1741"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lstStyle/>
            <a:p>
              <a:endParaRPr lang="bg-BG" sz="2000">
                <a:solidFill>
                  <a:srgbClr val="000000"/>
                </a:solidFill>
                <a:ea typeface="黑体"/>
                <a:cs typeface="ＭＳ Ｐゴシック"/>
              </a:endParaRPr>
            </a:p>
          </p:txBody>
        </p:sp>
        <p:sp>
          <p:nvSpPr>
            <p:cNvPr id="1742" name="Line 16"/>
            <p:cNvSpPr>
              <a:spLocks noChangeShapeType="1"/>
            </p:cNvSpPr>
            <p:nvPr/>
          </p:nvSpPr>
          <p:spPr bwMode="auto">
            <a:xfrm>
              <a:off x="1816100" y="1276411"/>
              <a:ext cx="0" cy="535100"/>
            </a:xfrm>
            <a:prstGeom prst="line">
              <a:avLst/>
            </a:prstGeom>
            <a:noFill/>
            <a:ln w="76200">
              <a:solidFill>
                <a:srgbClr val="008000"/>
              </a:solidFill>
              <a:round/>
              <a:headEnd/>
              <a:tailEnd type="triangle" w="med" len="med"/>
            </a:ln>
          </p:spPr>
          <p:txBody>
            <a:bodyPr wrap="none" anchor="ctr"/>
            <a:lstStyle/>
            <a:p>
              <a:endParaRPr lang="bg-BG"/>
            </a:p>
          </p:txBody>
        </p:sp>
      </p:grpSp>
      <p:sp>
        <p:nvSpPr>
          <p:cNvPr id="1051" name="AutoShape 690"/>
          <p:cNvSpPr>
            <a:spLocks noChangeArrowheads="1"/>
          </p:cNvSpPr>
          <p:nvPr/>
        </p:nvSpPr>
        <p:spPr bwMode="auto">
          <a:xfrm rot="-1894315">
            <a:off x="2765425" y="4027488"/>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lstStyle/>
          <a:p>
            <a:endParaRPr lang="bg-BG">
              <a:solidFill>
                <a:srgbClr val="000000"/>
              </a:solidFill>
              <a:ea typeface="黑体"/>
              <a:cs typeface="ＭＳ Ｐゴシック"/>
            </a:endParaRPr>
          </a:p>
        </p:txBody>
      </p:sp>
      <p:sp>
        <p:nvSpPr>
          <p:cNvPr id="702" name="TextBox 701"/>
          <p:cNvSpPr txBox="1"/>
          <p:nvPr/>
        </p:nvSpPr>
        <p:spPr>
          <a:xfrm>
            <a:off x="2733675" y="3346450"/>
            <a:ext cx="3271838" cy="523875"/>
          </a:xfrm>
          <a:prstGeom prst="rect">
            <a:avLst/>
          </a:prstGeom>
          <a:solidFill>
            <a:srgbClr val="C3D8FF">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fontAlgn="auto">
              <a:spcBef>
                <a:spcPts val="0"/>
              </a:spcBef>
              <a:spcAft>
                <a:spcPts val="0"/>
              </a:spcAft>
              <a:defRPr/>
            </a:pPr>
            <a:r>
              <a:rPr lang="en-US" sz="2800" b="1" dirty="0">
                <a:solidFill>
                  <a:srgbClr val="000000"/>
                </a:solidFill>
                <a:latin typeface="Arial" pitchFamily="34" charset="0"/>
                <a:ea typeface="黑体" pitchFamily="49" charset="-122"/>
                <a:cs typeface="Arial Black"/>
              </a:rPr>
              <a:t>HYPERGLYCEMIA</a:t>
            </a:r>
          </a:p>
        </p:txBody>
      </p:sp>
      <p:grpSp>
        <p:nvGrpSpPr>
          <p:cNvPr id="6" name="Group 731"/>
          <p:cNvGrpSpPr>
            <a:grpSpLocks/>
          </p:cNvGrpSpPr>
          <p:nvPr/>
        </p:nvGrpSpPr>
        <p:grpSpPr bwMode="auto">
          <a:xfrm>
            <a:off x="6348413" y="1355725"/>
            <a:ext cx="2049462" cy="2252663"/>
            <a:chOff x="7239000" y="736888"/>
            <a:chExt cx="2565486" cy="2463512"/>
          </a:xfrm>
        </p:grpSpPr>
        <p:pic>
          <p:nvPicPr>
            <p:cNvPr id="1732" name="Picture 702"/>
            <p:cNvPicPr>
              <a:picLocks noChangeAspect="1"/>
            </p:cNvPicPr>
            <p:nvPr/>
          </p:nvPicPr>
          <p:blipFill>
            <a:blip r:embed="rId7" cstate="print"/>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05"/>
              <a:ext cx="1265851" cy="513883"/>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a typeface="黑体" pitchFamily="49" charset="-122"/>
              </a:endParaRPr>
            </a:p>
          </p:txBody>
        </p:sp>
        <p:cxnSp>
          <p:nvCxnSpPr>
            <p:cNvPr id="724" name="Straight Arrow Connector 723"/>
            <p:cNvCxnSpPr/>
            <p:nvPr/>
          </p:nvCxnSpPr>
          <p:spPr>
            <a:xfrm flipH="1">
              <a:off x="7648365" y="2587560"/>
              <a:ext cx="506738" cy="595479"/>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514" y="2549366"/>
              <a:ext cx="35770" cy="651034"/>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a typeface="黑体" pitchFamily="49" charset="-122"/>
              </a:endParaRPr>
            </a:p>
          </p:txBody>
        </p:sp>
        <p:sp>
          <p:nvSpPr>
            <p:cNvPr id="24605" name="Rectangle 727"/>
            <p:cNvSpPr>
              <a:spLocks noChangeArrowheads="1"/>
            </p:cNvSpPr>
            <p:nvPr/>
          </p:nvSpPr>
          <p:spPr bwMode="auto">
            <a:xfrm>
              <a:off x="8608186" y="2259439"/>
              <a:ext cx="675651" cy="774296"/>
            </a:xfrm>
            <a:prstGeom prst="rect">
              <a:avLst/>
            </a:prstGeom>
            <a:solidFill>
              <a:schemeClr val="bg1">
                <a:lumMod val="85000"/>
              </a:schemeClr>
            </a:solidFill>
            <a:ln w="9525">
              <a:noFill/>
              <a:miter lim="800000"/>
              <a:headEnd/>
              <a:tailEnd/>
            </a:ln>
          </p:spPr>
          <p:txBody>
            <a:bodyPr>
              <a:spAutoFit/>
            </a:bodyPr>
            <a:lstStyle/>
            <a:p>
              <a:pPr>
                <a:defRPr/>
              </a:pPr>
              <a:r>
                <a:rPr lang="en-US" sz="4000" b="1" dirty="0">
                  <a:solidFill>
                    <a:srgbClr val="786A71"/>
                  </a:solidFill>
                  <a:latin typeface="Arial" pitchFamily="34" charset="0"/>
                  <a:ea typeface="黑体" pitchFamily="49" charset="-122"/>
                  <a:cs typeface="Times" charset="0"/>
                </a:rPr>
                <a:t>?</a:t>
              </a:r>
            </a:p>
          </p:txBody>
        </p:sp>
      </p:grpSp>
      <p:sp>
        <p:nvSpPr>
          <p:cNvPr id="1054" name="TextBox 12"/>
          <p:cNvSpPr txBox="1">
            <a:spLocks noChangeArrowheads="1"/>
          </p:cNvSpPr>
          <p:nvPr/>
        </p:nvSpPr>
        <p:spPr bwMode="auto">
          <a:xfrm>
            <a:off x="4949825" y="6588125"/>
            <a:ext cx="4178300" cy="261938"/>
          </a:xfrm>
          <a:prstGeom prst="rect">
            <a:avLst/>
          </a:prstGeom>
          <a:noFill/>
          <a:ln w="9525">
            <a:noFill/>
            <a:miter lim="800000"/>
            <a:headEnd/>
            <a:tailEnd/>
          </a:ln>
        </p:spPr>
        <p:txBody>
          <a:bodyPr wrap="none" lIns="91431" tIns="45716" rIns="91431" bIns="45716">
            <a:spAutoFit/>
          </a:bodyPr>
          <a:lstStyle/>
          <a:p>
            <a:r>
              <a:rPr lang="en-US" sz="1100">
                <a:solidFill>
                  <a:srgbClr val="000000"/>
                </a:solidFill>
                <a:ea typeface="黑体"/>
                <a:cs typeface="Times"/>
              </a:rPr>
              <a:t>Adapted from: Inzucchi SE, Sherwin RS in: </a:t>
            </a:r>
            <a:r>
              <a:rPr lang="en-US" sz="1100" i="1">
                <a:solidFill>
                  <a:srgbClr val="000000"/>
                </a:solidFill>
                <a:ea typeface="黑体"/>
                <a:cs typeface="Times"/>
              </a:rPr>
              <a:t>Cecil Medicine </a:t>
            </a:r>
            <a:r>
              <a:rPr lang="en-US" sz="1100">
                <a:solidFill>
                  <a:srgbClr val="000000"/>
                </a:solidFill>
                <a:ea typeface="黑体"/>
                <a:cs typeface="Times"/>
              </a:rPr>
              <a:t>2011 </a:t>
            </a:r>
          </a:p>
        </p:txBody>
      </p:sp>
      <p:grpSp>
        <p:nvGrpSpPr>
          <p:cNvPr id="7" name="Group 21"/>
          <p:cNvGrpSpPr>
            <a:grpSpLocks/>
          </p:cNvGrpSpPr>
          <p:nvPr/>
        </p:nvGrpSpPr>
        <p:grpSpPr bwMode="auto">
          <a:xfrm>
            <a:off x="6207125" y="5145088"/>
            <a:ext cx="1185863" cy="1228725"/>
            <a:chOff x="3072" y="3408"/>
            <a:chExt cx="1056" cy="912"/>
          </a:xfrm>
        </p:grpSpPr>
        <p:sp>
          <p:nvSpPr>
            <p:cNvPr id="106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6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6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79"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0"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1"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2"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3"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4"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5"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6"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7"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8"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89"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0"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1"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2"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3"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4"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5"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6"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7"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8"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099"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0"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1"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2"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3"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4"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5"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6"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7"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8"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09"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0"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1"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2"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3"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4"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5"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6"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7"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8"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19"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0"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1"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2"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3"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4"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5"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6"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7"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8"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29"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0"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1"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2"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3"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4"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5"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6"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7"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8"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39"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0"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1"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2"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3"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4"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5"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6"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7"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8"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49"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0"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1"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2"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3"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4"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5"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6"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7"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8"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59"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0"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1"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2"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3"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4"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5"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6"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7"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8"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69"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0"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1"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2"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3"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4"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5"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6"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7"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8"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79"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0"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1"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2"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3"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4"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5"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6"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7"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8"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89"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0"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1"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2"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3"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4"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5"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6"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7"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8"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199"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0"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1"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2"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3"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4"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5"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6"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7"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8"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09"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0"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1"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2"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3"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4"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5"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6"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7"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8"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19"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0"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1"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2"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3"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4"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5"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6"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7"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8"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29"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0"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1"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2"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3"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4"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5"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6"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7"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8"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39"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0"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1"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2"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3"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4"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5"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6"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7"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8"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49"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0"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1"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2"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3"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4"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5"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6"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7"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8"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59"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0"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1"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2"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3"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4"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5"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6"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7"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8"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69"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0"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1"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2"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3"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4"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5"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6"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7"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8"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79"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0"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1"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2"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3"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4"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5"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6"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7"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8"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89"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0"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1"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2"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3"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4"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5"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6"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7"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8"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299"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0"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1"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2"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3"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4"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5"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6"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7"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8"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09"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0"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1"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2"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3"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4"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5"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6"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7"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8"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19"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0"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1"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2"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3"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4"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5"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6"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7"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8"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29"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0"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1"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2"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3"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4"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5"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6"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7"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8"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39"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0"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1"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2"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3"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4"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5"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6"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7"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8"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49"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0"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1"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2"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3"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4"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5"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6"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7"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8"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59"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0"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1"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2"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3"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4"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5"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6"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7"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8"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69"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0"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1"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2"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3"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4"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5"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6"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7"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8"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79"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2"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3"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82"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83"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84"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85"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86"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87"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88"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89"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0"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1"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2"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3"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4"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5"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6"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7"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8"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399"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0"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1"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2"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3"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4"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5"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6"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7"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8"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09"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0"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1"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2"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3"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4"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5"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6"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7"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8"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19"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0"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1"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2"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3"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4"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5"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6"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7"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8"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29"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0"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1"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2"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3"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4"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5"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6"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7"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8"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39"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0"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1"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2"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3"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4"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5"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6"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7"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8"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49"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0"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1"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2"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3"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4"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5"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6"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7"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8"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59"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0"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1"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2"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3"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4"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5"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6"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7"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8"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69"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0"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1"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2"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3"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4"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5"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6"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7"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8"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79"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0"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1"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2"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3"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4"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5"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6"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7"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8"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89"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0"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1"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2"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3"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4"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5"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6"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7"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8"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499"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0"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1"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2"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3"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4"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5"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6"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7"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8"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09"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0"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1"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2"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3"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4"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5"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6"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7"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8"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19"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0"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1"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2"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3"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4"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5"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6"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7"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8"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29"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0"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1"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2"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3"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4"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5"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6"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7"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8"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39"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0"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1"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2"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3"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4"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5"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6"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7"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8"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49"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0"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1"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2"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3"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4"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5"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6"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7"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8"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59"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0"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1"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2"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3"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4"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5"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6"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7"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8"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69"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0"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1"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2"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3"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4"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5"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6"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7"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8"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79"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0"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1"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2"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3"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4"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5"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6"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7"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8"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89"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0"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1"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2"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3"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4"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5"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6"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7"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8"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599"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0"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1"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2"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3"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4"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5"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6"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7"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8"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09"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0"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1"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2"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3"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4"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5"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6"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7"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8"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19"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0"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1"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2"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3"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4"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5"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6"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7"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8"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29"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0"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1"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2"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3"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4"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5"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6"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7"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8"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39"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0"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1"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2"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3"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4"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5"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6"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7"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8"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49"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0"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1"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2"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3"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4"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5"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6"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7"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8"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59"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0"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1"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2"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3"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4"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5"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6"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7"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8"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69"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0"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1"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2"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3"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4"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5"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6"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7"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8"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79"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0"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1"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2"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3"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4"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5"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6"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7"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8"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89"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0"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1"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2"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3"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4"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5"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6"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7"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8"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699"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0"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1"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2"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3"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4"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5"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6"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7"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8"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09"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0"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1"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2"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3"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4"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5"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6"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7"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8"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19"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0"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1"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2"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3"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4"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5"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6"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7"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8"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29"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30"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sp>
          <p:nvSpPr>
            <p:cNvPr id="1731"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lstStyle/>
            <a:p>
              <a:endParaRPr lang="bg-BG">
                <a:solidFill>
                  <a:srgbClr val="000000"/>
                </a:solidFill>
                <a:ea typeface="黑体"/>
                <a:cs typeface="ＭＳ Ｐゴシック"/>
              </a:endParaRPr>
            </a:p>
          </p:txBody>
        </p:sp>
      </p:grpSp>
      <p:grpSp>
        <p:nvGrpSpPr>
          <p:cNvPr id="8" name="Group 705"/>
          <p:cNvGrpSpPr>
            <a:grpSpLocks/>
          </p:cNvGrpSpPr>
          <p:nvPr/>
        </p:nvGrpSpPr>
        <p:grpSpPr bwMode="auto">
          <a:xfrm>
            <a:off x="3192463" y="4025900"/>
            <a:ext cx="1649412" cy="2809875"/>
            <a:chOff x="3532188" y="4026186"/>
            <a:chExt cx="1787642" cy="2809763"/>
          </a:xfrm>
        </p:grpSpPr>
        <p:pic>
          <p:nvPicPr>
            <p:cNvPr id="1063" name="Picture 706" descr="kidney.png"/>
            <p:cNvPicPr>
              <a:picLocks noChangeAspect="1"/>
            </p:cNvPicPr>
            <p:nvPr/>
          </p:nvPicPr>
          <p:blipFill>
            <a:blip r:embed="rId8" cstate="print"/>
            <a:srcRect/>
            <a:stretch>
              <a:fillRect/>
            </a:stretch>
          </p:blipFill>
          <p:spPr bwMode="auto">
            <a:xfrm flipH="1">
              <a:off x="3532188" y="4986338"/>
              <a:ext cx="1433512" cy="1635125"/>
            </a:xfrm>
            <a:prstGeom prst="rect">
              <a:avLst/>
            </a:prstGeom>
            <a:noFill/>
            <a:ln w="9525">
              <a:noFill/>
              <a:miter lim="800000"/>
              <a:headEnd/>
              <a:tailEnd/>
            </a:ln>
          </p:spPr>
        </p:pic>
        <p:sp>
          <p:nvSpPr>
            <p:cNvPr id="1064"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lstStyle/>
            <a:p>
              <a:endParaRPr lang="bg-BG" sz="2000">
                <a:solidFill>
                  <a:srgbClr val="000000"/>
                </a:solidFill>
                <a:latin typeface="Times New Roman" pitchFamily="18" charset="0"/>
                <a:ea typeface="ＭＳ Ｐゴシック"/>
                <a:cs typeface="ＭＳ Ｐゴシック"/>
              </a:endParaRPr>
            </a:p>
          </p:txBody>
        </p:sp>
        <p:sp>
          <p:nvSpPr>
            <p:cNvPr id="1065"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lstStyle/>
            <a:p>
              <a:endParaRPr lang="bg-BG" sz="2000">
                <a:solidFill>
                  <a:srgbClr val="000000"/>
                </a:solidFill>
                <a:latin typeface="Times New Roman" pitchFamily="18" charset="0"/>
                <a:ea typeface="ＭＳ Ｐゴシック"/>
                <a:cs typeface="ＭＳ Ｐゴシック"/>
              </a:endParaRPr>
            </a:p>
          </p:txBody>
        </p:sp>
        <p:grpSp>
          <p:nvGrpSpPr>
            <p:cNvPr id="9"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a:defRPr/>
                </a:pPr>
                <a:endParaRPr lang="en-US">
                  <a:solidFill>
                    <a:srgbClr val="000000"/>
                  </a:solidFill>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a:defRPr/>
                </a:pPr>
                <a:endParaRPr lang="en-US" b="1" dirty="0">
                  <a:solidFill>
                    <a:srgbClr val="000000"/>
                  </a:solidFill>
                  <a:ea typeface="ＭＳ Ｐゴシック" charset="-128"/>
                  <a:cs typeface="ＭＳ Ｐゴシック" charset="-128"/>
                </a:endParaRPr>
              </a:p>
            </p:txBody>
          </p:sp>
        </p:grpSp>
      </p:grpSp>
      <p:sp>
        <p:nvSpPr>
          <p:cNvPr id="1057" name="标题 3"/>
          <p:cNvSpPr txBox="1">
            <a:spLocks/>
          </p:cNvSpPr>
          <p:nvPr/>
        </p:nvSpPr>
        <p:spPr bwMode="auto">
          <a:xfrm>
            <a:off x="-166688" y="0"/>
            <a:ext cx="9525001" cy="1143000"/>
          </a:xfrm>
          <a:prstGeom prst="rect">
            <a:avLst/>
          </a:prstGeom>
          <a:noFill/>
          <a:ln w="9525">
            <a:noFill/>
            <a:miter lim="800000"/>
            <a:headEnd/>
            <a:tailEnd/>
          </a:ln>
        </p:spPr>
        <p:txBody>
          <a:bodyPr lIns="91431" tIns="45716" rIns="91431" bIns="45716" anchor="ctr"/>
          <a:lstStyle/>
          <a:p>
            <a:pPr algn="ctr" defTabSz="914400" eaLnBrk="0" hangingPunct="0">
              <a:lnSpc>
                <a:spcPts val="4000"/>
              </a:lnSpc>
            </a:pPr>
            <a:r>
              <a:rPr lang="en-US" altLang="zh-CN" sz="4000" b="1">
                <a:solidFill>
                  <a:srgbClr val="000090"/>
                </a:solidFill>
                <a:latin typeface="Calibri" pitchFamily="34" charset="0"/>
                <a:ea typeface="黑体"/>
                <a:cs typeface="Calibri" pitchFamily="34" charset="0"/>
              </a:rPr>
              <a:t>Multiple, Complex Pathophysiological Abnormalities in T2DM</a:t>
            </a:r>
            <a:endParaRPr lang="zh-CN" altLang="en-US" sz="4000" b="1">
              <a:solidFill>
                <a:srgbClr val="000090"/>
              </a:solidFill>
              <a:latin typeface="Calibri" pitchFamily="34" charset="0"/>
              <a:ea typeface="黑体"/>
              <a:cs typeface="Calibri" pitchFamily="34" charset="0"/>
            </a:endParaRPr>
          </a:p>
        </p:txBody>
      </p:sp>
      <p:sp>
        <p:nvSpPr>
          <p:cNvPr id="1058" name="TextBox 3"/>
          <p:cNvSpPr txBox="1">
            <a:spLocks noChangeArrowheads="1"/>
          </p:cNvSpPr>
          <p:nvPr/>
        </p:nvSpPr>
        <p:spPr bwMode="auto">
          <a:xfrm>
            <a:off x="3490913" y="2447925"/>
            <a:ext cx="466725" cy="523875"/>
          </a:xfrm>
          <a:prstGeom prst="rect">
            <a:avLst/>
          </a:prstGeom>
          <a:noFill/>
          <a:ln w="9525">
            <a:noFill/>
            <a:miter lim="800000"/>
            <a:headEnd/>
            <a:tailEnd/>
          </a:ln>
        </p:spPr>
        <p:txBody>
          <a:bodyPr>
            <a:spAutoFit/>
          </a:bodyPr>
          <a:lstStyle/>
          <a:p>
            <a:pPr defTabSz="914400"/>
            <a:r>
              <a:rPr lang="en-US" sz="2800" b="1" dirty="0">
                <a:solidFill>
                  <a:srgbClr val="000000"/>
                </a:solidFill>
                <a:ea typeface="ＭＳ Ｐゴシック"/>
                <a:cs typeface="ＭＳ Ｐゴシック"/>
              </a:rPr>
              <a:t>_</a:t>
            </a:r>
          </a:p>
        </p:txBody>
      </p:sp>
      <p:sp>
        <p:nvSpPr>
          <p:cNvPr id="1059" name="TextBox 1378"/>
          <p:cNvSpPr txBox="1">
            <a:spLocks noChangeArrowheads="1"/>
          </p:cNvSpPr>
          <p:nvPr/>
        </p:nvSpPr>
        <p:spPr bwMode="auto">
          <a:xfrm>
            <a:off x="5845175" y="4225925"/>
            <a:ext cx="465138" cy="522288"/>
          </a:xfrm>
          <a:prstGeom prst="rect">
            <a:avLst/>
          </a:prstGeom>
          <a:noFill/>
          <a:ln w="9525">
            <a:noFill/>
            <a:miter lim="800000"/>
            <a:headEnd/>
            <a:tailEnd/>
          </a:ln>
        </p:spPr>
        <p:txBody>
          <a:bodyPr>
            <a:spAutoFit/>
          </a:bodyPr>
          <a:lstStyle/>
          <a:p>
            <a:pPr defTabSz="914400"/>
            <a:r>
              <a:rPr lang="en-US" sz="2800" b="1">
                <a:solidFill>
                  <a:srgbClr val="000000"/>
                </a:solidFill>
                <a:ea typeface="ＭＳ Ｐゴシック"/>
                <a:cs typeface="ＭＳ Ｐゴシック"/>
              </a:rPr>
              <a:t>_</a:t>
            </a:r>
          </a:p>
        </p:txBody>
      </p:sp>
      <p:sp>
        <p:nvSpPr>
          <p:cNvPr id="1060" name="TextBox 8"/>
          <p:cNvSpPr txBox="1">
            <a:spLocks noChangeArrowheads="1"/>
          </p:cNvSpPr>
          <p:nvPr/>
        </p:nvSpPr>
        <p:spPr bwMode="auto">
          <a:xfrm>
            <a:off x="2643188" y="5037138"/>
            <a:ext cx="454025" cy="646112"/>
          </a:xfrm>
          <a:prstGeom prst="rect">
            <a:avLst/>
          </a:prstGeom>
          <a:noFill/>
          <a:ln w="9525">
            <a:noFill/>
            <a:miter lim="800000"/>
            <a:headEnd/>
            <a:tailEnd/>
          </a:ln>
        </p:spPr>
        <p:txBody>
          <a:bodyPr wrap="none">
            <a:spAutoFit/>
          </a:bodyPr>
          <a:lstStyle/>
          <a:p>
            <a:pPr defTabSz="914400"/>
            <a:r>
              <a:rPr lang="en-US" sz="3600">
                <a:solidFill>
                  <a:srgbClr val="000000"/>
                </a:solidFill>
                <a:ea typeface="ＭＳ Ｐゴシック"/>
                <a:cs typeface="ＭＳ Ｐゴシック"/>
              </a:rPr>
              <a:t>+</a:t>
            </a:r>
          </a:p>
        </p:txBody>
      </p:sp>
      <p:sp>
        <p:nvSpPr>
          <p:cNvPr id="1061" name="Rectangle 11"/>
          <p:cNvSpPr>
            <a:spLocks noChangeArrowheads="1"/>
          </p:cNvSpPr>
          <p:nvPr/>
        </p:nvSpPr>
        <p:spPr bwMode="auto">
          <a:xfrm>
            <a:off x="4670425" y="5719763"/>
            <a:ext cx="1241425" cy="839787"/>
          </a:xfrm>
          <a:prstGeom prst="rect">
            <a:avLst/>
          </a:prstGeom>
          <a:solidFill>
            <a:srgbClr val="FFFFFF">
              <a:alpha val="83136"/>
            </a:srgbClr>
          </a:solidFill>
          <a:ln w="12700">
            <a:noFill/>
            <a:miter lim="800000"/>
            <a:headEnd/>
            <a:tailEnd/>
          </a:ln>
        </p:spPr>
        <p:txBody>
          <a:bodyPr lIns="90615" tIns="44513" rIns="90615" bIns="44513">
            <a:spAutoFit/>
          </a:bodyPr>
          <a:lstStyle/>
          <a:p>
            <a:pPr>
              <a:lnSpc>
                <a:spcPct val="80000"/>
              </a:lnSpc>
            </a:pPr>
            <a:r>
              <a:rPr lang="en-US" sz="2000">
                <a:solidFill>
                  <a:srgbClr val="800000"/>
                </a:solidFill>
                <a:ea typeface="黑体"/>
                <a:cs typeface="Calibri" pitchFamily="34" charset="0"/>
              </a:rPr>
              <a:t>renal glucose excretion</a:t>
            </a:r>
          </a:p>
        </p:txBody>
      </p:sp>
      <p:sp>
        <p:nvSpPr>
          <p:cNvPr id="1062" name="Line 16"/>
          <p:cNvSpPr>
            <a:spLocks noChangeShapeType="1"/>
          </p:cNvSpPr>
          <p:nvPr/>
        </p:nvSpPr>
        <p:spPr bwMode="auto">
          <a:xfrm>
            <a:off x="4611688" y="5864225"/>
            <a:ext cx="0" cy="611188"/>
          </a:xfrm>
          <a:prstGeom prst="line">
            <a:avLst/>
          </a:prstGeom>
          <a:noFill/>
          <a:ln w="76200">
            <a:solidFill>
              <a:srgbClr val="800000"/>
            </a:solidFill>
            <a:round/>
            <a:headEnd/>
            <a:tailEnd type="triangle" w="med" len="med"/>
          </a:ln>
        </p:spPr>
        <p:txBody>
          <a:bodyPr wrap="none" lIns="91431" tIns="45716" rIns="91431" bIns="45716" anchor="ctr"/>
          <a:lstStyle/>
          <a:p>
            <a:endParaRPr lang="bg-BG"/>
          </a:p>
        </p:txBody>
      </p:sp>
      <p:graphicFrame>
        <p:nvGraphicFramePr>
          <p:cNvPr id="1035" name="Object 11"/>
          <p:cNvGraphicFramePr>
            <a:graphicFrameLocks/>
          </p:cNvGraphicFramePr>
          <p:nvPr/>
        </p:nvGraphicFramePr>
        <p:xfrm>
          <a:off x="503238" y="4541838"/>
          <a:ext cx="2698750" cy="1760537"/>
        </p:xfrm>
        <a:graphic>
          <a:graphicData uri="http://schemas.openxmlformats.org/presentationml/2006/ole">
            <mc:AlternateContent xmlns:mc="http://schemas.openxmlformats.org/markup-compatibility/2006">
              <mc:Choice xmlns:v="urn:schemas-microsoft-com:vml" Requires="v">
                <p:oleObj spid="_x0000_s1033" r:id="rId9" imgW="2602523" imgH="2461846" progId="">
                  <p:embed/>
                </p:oleObj>
              </mc:Choice>
              <mc:Fallback>
                <p:oleObj r:id="rId9" imgW="2602523" imgH="2461846" progId="">
                  <p:embed/>
                  <p:pic>
                    <p:nvPicPr>
                      <p:cNvPr id="0" name="Picture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238" y="4541838"/>
                        <a:ext cx="2698750" cy="176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idx="1"/>
          </p:nvPr>
        </p:nvSpPr>
        <p:spPr>
          <a:solidFill>
            <a:srgbClr val="92D050"/>
          </a:solidFill>
        </p:spPr>
        <p:txBody>
          <a:bodyPr/>
          <a:lstStyle/>
          <a:p>
            <a:r>
              <a:rPr lang="en-US" dirty="0" smtClean="0"/>
              <a:t>Diabetes </a:t>
            </a:r>
            <a:r>
              <a:rPr lang="en-US" dirty="0"/>
              <a:t>mellitus is a syndrome of disordered metabolism with inappropriate hyperglycemia due either to an absolute deficiency of insulin secretion or a reduction in the biologic effectiveness of insulin (or both).</a:t>
            </a:r>
          </a:p>
          <a:p>
            <a:endParaRPr lang="bg-BG" dirty="0"/>
          </a:p>
        </p:txBody>
      </p:sp>
    </p:spTree>
    <p:extLst>
      <p:ext uri="{BB962C8B-B14F-4D97-AF65-F5344CB8AC3E}">
        <p14:creationId xmlns:p14="http://schemas.microsoft.com/office/powerpoint/2010/main" val="1168762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69634" name="Picture 2" descr="An external file that holds a picture, illustration, etc.&#10;Object name is zdb0040957080013.jpg"/>
          <p:cNvPicPr>
            <a:picLocks noChangeAspect="1" noChangeArrowheads="1"/>
          </p:cNvPicPr>
          <p:nvPr/>
        </p:nvPicPr>
        <p:blipFill>
          <a:blip r:embed="rId2" cstate="print"/>
          <a:srcRect/>
          <a:stretch>
            <a:fillRect/>
          </a:stretch>
        </p:blipFill>
        <p:spPr bwMode="auto">
          <a:xfrm>
            <a:off x="467544" y="332656"/>
            <a:ext cx="7848872" cy="6264696"/>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endParaRPr lang="bg-BG"/>
          </a:p>
        </p:txBody>
      </p:sp>
      <p:sp>
        <p:nvSpPr>
          <p:cNvPr id="4" name="Контейнер за съдържание 3"/>
          <p:cNvSpPr>
            <a:spLocks noGrp="1"/>
          </p:cNvSpPr>
          <p:nvPr>
            <p:ph idx="1"/>
          </p:nvPr>
        </p:nvSpPr>
        <p:spPr/>
        <p:txBody>
          <a:bodyPr/>
          <a:lstStyle/>
          <a:p>
            <a:endParaRPr lang="bg-B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33524"/>
            <a:ext cx="8568952" cy="484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735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sp>
        <p:nvSpPr>
          <p:cNvPr id="3" name="Контейнер за съдържание 2"/>
          <p:cNvSpPr>
            <a:spLocks noGrp="1"/>
          </p:cNvSpPr>
          <p:nvPr>
            <p:ph idx="1"/>
          </p:nvPr>
        </p:nvSpPr>
        <p:spPr/>
        <p:txBody>
          <a:bodyPr/>
          <a:lstStyle/>
          <a:p>
            <a:endParaRPr lang="bg-B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8820472" cy="666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072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sp>
        <p:nvSpPr>
          <p:cNvPr id="3" name="Контейнер за съдържание 2"/>
          <p:cNvSpPr>
            <a:spLocks noGrp="1"/>
          </p:cNvSpPr>
          <p:nvPr>
            <p:ph idx="1"/>
          </p:nvPr>
        </p:nvSpPr>
        <p:spPr/>
        <p:txBody>
          <a:bodyPr/>
          <a:lstStyle/>
          <a:p>
            <a:endParaRPr lang="bg-B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568952"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870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357992"/>
            <a:ext cx="14287500" cy="1643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60648"/>
            <a:ext cx="7632847" cy="586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144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Categories of increased risk for diabetes (</a:t>
            </a:r>
            <a:r>
              <a:rPr lang="en-GB" sz="1500" b="1" dirty="0" err="1">
                <a:solidFill>
                  <a:srgbClr val="000000"/>
                </a:solidFill>
                <a:latin typeface="Arial" charset="0"/>
                <a:ea typeface="msgothic" charset="0"/>
                <a:cs typeface="msgothic" charset="0"/>
              </a:rPr>
              <a:t>prediabetes</a:t>
            </a:r>
            <a:r>
              <a:rPr lang="en-GB" sz="1500" b="1" dirty="0">
                <a:solidFill>
                  <a:srgbClr val="000000"/>
                </a:solidFill>
                <a:latin typeface="Arial" charset="0"/>
                <a:ea typeface="msgothic" charset="0"/>
                <a:cs typeface="msgothic" charset="0"/>
              </a:rPr>
              <a:t>)*. </a:t>
            </a:r>
          </a:p>
        </p:txBody>
      </p:sp>
      <p:pic>
        <p:nvPicPr>
          <p:cNvPr id="3074" name="Picture 2"/>
          <p:cNvPicPr>
            <a:picLocks noChangeAspect="1" noChangeArrowheads="1"/>
          </p:cNvPicPr>
          <p:nvPr/>
        </p:nvPicPr>
        <p:blipFill>
          <a:blip r:embed="rId3" cstate="print"/>
          <a:srcRect/>
          <a:stretch>
            <a:fillRect/>
          </a:stretch>
        </p:blipFill>
        <p:spPr bwMode="auto">
          <a:xfrm>
            <a:off x="7315201" y="6263218"/>
            <a:ext cx="1553760" cy="430605"/>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704960" y="979303"/>
            <a:ext cx="5738400" cy="4893634"/>
          </a:xfrm>
          <a:prstGeom prst="rect">
            <a:avLst/>
          </a:prstGeom>
          <a:noFill/>
          <a:ln w="9525">
            <a:noFill/>
            <a:round/>
            <a:headEnd/>
            <a:tailEnd/>
          </a:ln>
          <a:effectLst/>
        </p:spPr>
      </p:pic>
      <p:sp>
        <p:nvSpPr>
          <p:cNvPr id="3076" name="Text Box 4"/>
          <p:cNvSpPr txBox="1">
            <a:spLocks noChangeArrowheads="1"/>
          </p:cNvSpPr>
          <p:nvPr/>
        </p:nvSpPr>
        <p:spPr bwMode="auto">
          <a:xfrm>
            <a:off x="170496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American Diabetes Association </a:t>
            </a:r>
            <a:r>
              <a:rPr lang="en-GB" sz="1100" b="1" dirty="0" err="1">
                <a:solidFill>
                  <a:srgbClr val="000000"/>
                </a:solidFill>
                <a:latin typeface="Arial" charset="0"/>
                <a:ea typeface="msgothic" charset="0"/>
                <a:cs typeface="msgothic" charset="0"/>
              </a:rPr>
              <a:t>Dia</a:t>
            </a:r>
            <a:r>
              <a:rPr lang="en-GB" sz="1100" b="1" dirty="0">
                <a:solidFill>
                  <a:srgbClr val="000000"/>
                </a:solidFill>
                <a:latin typeface="Arial" charset="0"/>
                <a:ea typeface="msgothic" charset="0"/>
                <a:cs typeface="msgothic" charset="0"/>
              </a:rPr>
              <a:t> Care 2014;37:S81-S90</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©2014 by American Diabetes Association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3213" y="0"/>
            <a:ext cx="8459787" cy="1339850"/>
          </a:xfrm>
        </p:spPr>
        <p:txBody>
          <a:bodyPr>
            <a:normAutofit fontScale="90000"/>
          </a:bodyPr>
          <a:lstStyle/>
          <a:p>
            <a:pPr eaLnBrk="1" hangingPunct="1">
              <a:defRPr/>
            </a:pPr>
            <a:r>
              <a:rPr lang="en-GB" b="1" smtClean="0">
                <a:solidFill>
                  <a:schemeClr val="bg1"/>
                </a:solidFill>
              </a:rPr>
              <a:t/>
            </a:r>
            <a:br>
              <a:rPr lang="en-GB" b="1" smtClean="0">
                <a:solidFill>
                  <a:schemeClr val="bg1"/>
                </a:solidFill>
              </a:rPr>
            </a:br>
            <a:r>
              <a:rPr lang="en-GB" b="1" smtClean="0">
                <a:solidFill>
                  <a:schemeClr val="bg1"/>
                </a:solidFill>
              </a:rPr>
              <a:t/>
            </a:r>
            <a:br>
              <a:rPr lang="en-GB" b="1" smtClean="0">
                <a:solidFill>
                  <a:schemeClr val="bg1"/>
                </a:solidFill>
              </a:rPr>
            </a:br>
            <a:r>
              <a:rPr lang="en-GB" b="1" smtClean="0">
                <a:solidFill>
                  <a:schemeClr val="bg1"/>
                </a:solidFill>
              </a:rPr>
              <a:t/>
            </a:r>
            <a:br>
              <a:rPr lang="en-GB" b="1" smtClean="0">
                <a:solidFill>
                  <a:schemeClr val="bg1"/>
                </a:solidFill>
              </a:rPr>
            </a:br>
            <a:r>
              <a:rPr lang="en-GB" b="1" smtClean="0">
                <a:solidFill>
                  <a:srgbClr val="FFCC00"/>
                </a:solidFill>
              </a:rPr>
              <a:t>Diagnosis of Diabetes</a:t>
            </a:r>
            <a:br>
              <a:rPr lang="en-GB" b="1" smtClean="0">
                <a:solidFill>
                  <a:srgbClr val="FFCC00"/>
                </a:solidFill>
              </a:rPr>
            </a:br>
            <a:r>
              <a:rPr lang="en-GB" b="1" smtClean="0">
                <a:solidFill>
                  <a:schemeClr val="bg1"/>
                </a:solidFill>
              </a:rPr>
              <a:t/>
            </a:r>
            <a:br>
              <a:rPr lang="en-GB" b="1" smtClean="0">
                <a:solidFill>
                  <a:schemeClr val="bg1"/>
                </a:solidFill>
              </a:rPr>
            </a:br>
            <a:r>
              <a:rPr lang="en-GB" sz="3200" b="1" u="sng" smtClean="0">
                <a:solidFill>
                  <a:schemeClr val="tx1"/>
                </a:solidFill>
              </a:rPr>
              <a:t/>
            </a:r>
            <a:br>
              <a:rPr lang="en-GB" sz="3200" b="1" u="sng" smtClean="0">
                <a:solidFill>
                  <a:schemeClr val="tx1"/>
                </a:solidFill>
              </a:rPr>
            </a:br>
            <a:endParaRPr lang="en-GB" sz="3200" b="1" u="sng" smtClean="0">
              <a:solidFill>
                <a:schemeClr val="tx1"/>
              </a:solidFill>
            </a:endParaRPr>
          </a:p>
        </p:txBody>
      </p:sp>
      <p:sp>
        <p:nvSpPr>
          <p:cNvPr id="18435" name="Rectangle 3"/>
          <p:cNvSpPr>
            <a:spLocks noGrp="1" noChangeArrowheads="1"/>
          </p:cNvSpPr>
          <p:nvPr>
            <p:ph type="body" idx="1"/>
          </p:nvPr>
        </p:nvSpPr>
        <p:spPr>
          <a:xfrm>
            <a:off x="228600" y="1295400"/>
            <a:ext cx="8523288" cy="6248400"/>
          </a:xfrm>
        </p:spPr>
        <p:txBody>
          <a:bodyPr/>
          <a:lstStyle/>
          <a:p>
            <a:pPr eaLnBrk="1" hangingPunct="1">
              <a:buFont typeface="Wingdings" pitchFamily="2" charset="2"/>
              <a:buNone/>
            </a:pPr>
            <a:r>
              <a:rPr lang="en-GB" b="1" u="sng" smtClean="0">
                <a:latin typeface="Arial" pitchFamily="34" charset="0"/>
              </a:rPr>
              <a:t>Two pieces of evidence required</a:t>
            </a:r>
            <a:endParaRPr lang="en-GB" smtClean="0">
              <a:latin typeface="Arial" pitchFamily="34" charset="0"/>
            </a:endParaRPr>
          </a:p>
          <a:p>
            <a:pPr eaLnBrk="1" hangingPunct="1">
              <a:buClr>
                <a:schemeClr val="tx1"/>
              </a:buClr>
              <a:buFont typeface="Wingdings" pitchFamily="2" charset="2"/>
              <a:buChar char="§"/>
            </a:pPr>
            <a:r>
              <a:rPr lang="en-GB" smtClean="0">
                <a:latin typeface="Arial" pitchFamily="34" charset="0"/>
              </a:rPr>
              <a:t>Symptoms</a:t>
            </a:r>
          </a:p>
          <a:p>
            <a:pPr eaLnBrk="1" hangingPunct="1"/>
            <a:endParaRPr lang="en-GB" smtClean="0">
              <a:latin typeface="Arial" pitchFamily="34" charset="0"/>
            </a:endParaRPr>
          </a:p>
          <a:p>
            <a:pPr eaLnBrk="1" hangingPunct="1">
              <a:buClr>
                <a:schemeClr val="tx1"/>
              </a:buClr>
              <a:buFont typeface="Wingdings" pitchFamily="2" charset="2"/>
              <a:buChar char="§"/>
            </a:pPr>
            <a:r>
              <a:rPr lang="en-GB" smtClean="0">
                <a:latin typeface="Arial" pitchFamily="34" charset="0"/>
              </a:rPr>
              <a:t>Random Venous Plasma Glucose </a:t>
            </a:r>
            <a:r>
              <a:rPr lang="en-GB" u="sng" smtClean="0">
                <a:latin typeface="Arial" pitchFamily="34" charset="0"/>
              </a:rPr>
              <a:t>&gt;</a:t>
            </a:r>
            <a:r>
              <a:rPr lang="en-GB" smtClean="0">
                <a:latin typeface="Arial" pitchFamily="34" charset="0"/>
              </a:rPr>
              <a:t> 11.1</a:t>
            </a:r>
          </a:p>
          <a:p>
            <a:pPr eaLnBrk="1" hangingPunct="1"/>
            <a:endParaRPr lang="en-GB" smtClean="0">
              <a:latin typeface="Arial" pitchFamily="34" charset="0"/>
            </a:endParaRPr>
          </a:p>
          <a:p>
            <a:pPr eaLnBrk="1" hangingPunct="1">
              <a:buClr>
                <a:schemeClr val="tx1"/>
              </a:buClr>
              <a:buFont typeface="Wingdings" pitchFamily="2" charset="2"/>
              <a:buChar char="§"/>
            </a:pPr>
            <a:r>
              <a:rPr lang="en-GB" smtClean="0">
                <a:latin typeface="Arial" pitchFamily="34" charset="0"/>
              </a:rPr>
              <a:t>Fasting Venous Plasma Glucose </a:t>
            </a:r>
            <a:r>
              <a:rPr lang="en-GB" u="sng" smtClean="0">
                <a:latin typeface="Arial" pitchFamily="34" charset="0"/>
              </a:rPr>
              <a:t>&gt;</a:t>
            </a:r>
            <a:r>
              <a:rPr lang="en-GB" smtClean="0">
                <a:latin typeface="Arial" pitchFamily="34" charset="0"/>
              </a:rPr>
              <a:t> 7.0</a:t>
            </a:r>
          </a:p>
          <a:p>
            <a:pPr eaLnBrk="1" hangingPunct="1"/>
            <a:endParaRPr lang="en-GB" smtClean="0">
              <a:latin typeface="Arial" pitchFamily="34" charset="0"/>
            </a:endParaRPr>
          </a:p>
          <a:p>
            <a:pPr eaLnBrk="1" hangingPunct="1">
              <a:buClr>
                <a:schemeClr val="tx1"/>
              </a:buClr>
              <a:buFont typeface="Wingdings" pitchFamily="2" charset="2"/>
              <a:buChar char="§"/>
            </a:pPr>
            <a:r>
              <a:rPr lang="en-GB" smtClean="0">
                <a:latin typeface="Arial" pitchFamily="34" charset="0"/>
              </a:rPr>
              <a:t>2 Hour Venous Plasma Glucose </a:t>
            </a:r>
            <a:r>
              <a:rPr lang="en-GB" u="sng" smtClean="0">
                <a:latin typeface="Arial" pitchFamily="34" charset="0"/>
              </a:rPr>
              <a:t>&gt;</a:t>
            </a:r>
            <a:r>
              <a:rPr lang="en-GB" smtClean="0">
                <a:latin typeface="Arial" pitchFamily="34" charset="0"/>
              </a:rPr>
              <a:t> 11.1</a:t>
            </a:r>
          </a:p>
          <a:p>
            <a:pPr eaLnBrk="1" hangingPunct="1">
              <a:buFont typeface="Wingdings" pitchFamily="2" charset="2"/>
              <a:buNone/>
            </a:pPr>
            <a:r>
              <a:rPr lang="en-GB" sz="2400" smtClean="0">
                <a:latin typeface="Arial" pitchFamily="34" charset="0"/>
              </a:rPr>
              <a:t>WHO 1999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calcmode="lin" valueType="num">
                                      <p:cBhvr additive="base">
                                        <p:cTn id="25"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 calcmode="lin" valueType="num">
                                      <p:cBhvr additive="base">
                                        <p:cTn id="31" dur="500" fill="hold"/>
                                        <p:tgtEl>
                                          <p:spTgt spid="1843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35">
                                            <p:txEl>
                                              <p:pRg st="8" end="8"/>
                                            </p:txEl>
                                          </p:spTgt>
                                        </p:tgtEl>
                                        <p:attrNameLst>
                                          <p:attrName>style.visibility</p:attrName>
                                        </p:attrNameLst>
                                      </p:cBhvr>
                                      <p:to>
                                        <p:strVal val="visible"/>
                                      </p:to>
                                    </p:set>
                                    <p:anim calcmode="lin" valueType="num">
                                      <p:cBhvr additive="base">
                                        <p:cTn id="37" dur="500" fill="hold"/>
                                        <p:tgtEl>
                                          <p:spTgt spid="18435">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Criteria for the diagnosis of diabetes. </a:t>
            </a:r>
          </a:p>
        </p:txBody>
      </p:sp>
      <p:pic>
        <p:nvPicPr>
          <p:cNvPr id="3074" name="Picture 2"/>
          <p:cNvPicPr>
            <a:picLocks noChangeAspect="1" noChangeArrowheads="1"/>
          </p:cNvPicPr>
          <p:nvPr/>
        </p:nvPicPr>
        <p:blipFill>
          <a:blip r:embed="rId3" cstate="print"/>
          <a:srcRect/>
          <a:stretch>
            <a:fillRect/>
          </a:stretch>
        </p:blipFill>
        <p:spPr bwMode="auto">
          <a:xfrm>
            <a:off x="7315201" y="6263218"/>
            <a:ext cx="1553760" cy="430605"/>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71040" y="1337901"/>
            <a:ext cx="7804800" cy="4176438"/>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American Diabetes Association </a:t>
            </a:r>
            <a:r>
              <a:rPr lang="en-GB" sz="1100" b="1" dirty="0" err="1">
                <a:solidFill>
                  <a:srgbClr val="000000"/>
                </a:solidFill>
                <a:latin typeface="Arial" charset="0"/>
                <a:ea typeface="msgothic" charset="0"/>
                <a:cs typeface="msgothic" charset="0"/>
              </a:rPr>
              <a:t>Dia</a:t>
            </a:r>
            <a:r>
              <a:rPr lang="en-GB" sz="1100" b="1" dirty="0">
                <a:solidFill>
                  <a:srgbClr val="000000"/>
                </a:solidFill>
                <a:latin typeface="Arial" charset="0"/>
                <a:ea typeface="msgothic" charset="0"/>
                <a:cs typeface="msgothic" charset="0"/>
              </a:rPr>
              <a:t> Care 2014;37:S81-S90</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©2014 by American Diabetes Association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914400"/>
          </a:xfrm>
        </p:spPr>
        <p:txBody>
          <a:bodyPr/>
          <a:lstStyle/>
          <a:p>
            <a:pPr eaLnBrk="1" hangingPunct="1">
              <a:defRPr/>
            </a:pPr>
            <a:r>
              <a:rPr lang="en-GB" b="1" dirty="0" smtClean="0">
                <a:solidFill>
                  <a:srgbClr val="FFCC00"/>
                </a:solidFill>
              </a:rPr>
              <a:t>Glucose Tolerance Test</a:t>
            </a:r>
          </a:p>
        </p:txBody>
      </p:sp>
      <p:sp>
        <p:nvSpPr>
          <p:cNvPr id="27651" name="Rectangle 3"/>
          <p:cNvSpPr>
            <a:spLocks noGrp="1" noChangeArrowheads="1"/>
          </p:cNvSpPr>
          <p:nvPr>
            <p:ph type="body" idx="1"/>
          </p:nvPr>
        </p:nvSpPr>
        <p:spPr>
          <a:xfrm>
            <a:off x="533400" y="1066800"/>
            <a:ext cx="7924800" cy="5181600"/>
          </a:xfrm>
        </p:spPr>
        <p:txBody>
          <a:bodyPr/>
          <a:lstStyle/>
          <a:p>
            <a:pPr eaLnBrk="1" hangingPunct="1">
              <a:buClr>
                <a:schemeClr val="tx1"/>
              </a:buClr>
              <a:buFont typeface="Wingdings" pitchFamily="2" charset="2"/>
              <a:buChar char="§"/>
            </a:pPr>
            <a:r>
              <a:rPr lang="en-GB" dirty="0" smtClean="0">
                <a:latin typeface="Arial" pitchFamily="34" charset="0"/>
              </a:rPr>
              <a:t>3 days of unrestricted diet and exercise</a:t>
            </a:r>
          </a:p>
          <a:p>
            <a:pPr eaLnBrk="1" hangingPunct="1">
              <a:buClr>
                <a:schemeClr val="tx1"/>
              </a:buClr>
              <a:buFont typeface="Wingdings" pitchFamily="2" charset="2"/>
              <a:buChar char="§"/>
            </a:pPr>
            <a:r>
              <a:rPr lang="en-GB" dirty="0" smtClean="0">
                <a:latin typeface="Arial" pitchFamily="34" charset="0"/>
              </a:rPr>
              <a:t>Evening meal as normal the night before</a:t>
            </a:r>
          </a:p>
          <a:p>
            <a:pPr eaLnBrk="1" hangingPunct="1">
              <a:buClr>
                <a:schemeClr val="tx1"/>
              </a:buClr>
              <a:buFont typeface="Wingdings" pitchFamily="2" charset="2"/>
              <a:buChar char="§"/>
            </a:pPr>
            <a:r>
              <a:rPr lang="en-GB" dirty="0" smtClean="0">
                <a:latin typeface="Arial" pitchFamily="34" charset="0"/>
              </a:rPr>
              <a:t>Overnight fast of 8-14 hours</a:t>
            </a:r>
          </a:p>
          <a:p>
            <a:pPr eaLnBrk="1" hangingPunct="1">
              <a:buFont typeface="Wingdings" pitchFamily="2" charset="2"/>
              <a:buNone/>
            </a:pPr>
            <a:r>
              <a:rPr lang="en-GB" dirty="0" smtClean="0">
                <a:latin typeface="Arial" pitchFamily="34" charset="0"/>
              </a:rPr>
              <a:t>TEST</a:t>
            </a:r>
          </a:p>
          <a:p>
            <a:pPr eaLnBrk="1" hangingPunct="1">
              <a:buClr>
                <a:schemeClr val="tx1"/>
              </a:buClr>
              <a:buFont typeface="Wingdings" pitchFamily="2" charset="2"/>
              <a:buChar char="§"/>
            </a:pPr>
            <a:r>
              <a:rPr lang="en-GB" dirty="0" smtClean="0">
                <a:latin typeface="Arial" pitchFamily="34" charset="0"/>
              </a:rPr>
              <a:t>Fasting blood on the morning</a:t>
            </a:r>
          </a:p>
          <a:p>
            <a:pPr eaLnBrk="1" hangingPunct="1">
              <a:buClr>
                <a:schemeClr val="tx1"/>
              </a:buClr>
              <a:buFont typeface="Wingdings" pitchFamily="2" charset="2"/>
              <a:buChar char="§"/>
            </a:pPr>
            <a:r>
              <a:rPr lang="en-GB" dirty="0" smtClean="0">
                <a:latin typeface="Arial" pitchFamily="34" charset="0"/>
              </a:rPr>
              <a:t>Drink 75g of anhydrous glucose in 250-300ml water over 5 </a:t>
            </a:r>
            <a:r>
              <a:rPr lang="en-GB" dirty="0" err="1" smtClean="0">
                <a:latin typeface="Arial" pitchFamily="34" charset="0"/>
              </a:rPr>
              <a:t>mins</a:t>
            </a:r>
            <a:endParaRPr lang="en-GB" dirty="0" smtClean="0">
              <a:latin typeface="Arial" pitchFamily="34" charset="0"/>
            </a:endParaRPr>
          </a:p>
          <a:p>
            <a:pPr eaLnBrk="1" hangingPunct="1">
              <a:buClr>
                <a:schemeClr val="tx1"/>
              </a:buClr>
              <a:buFont typeface="Wingdings" pitchFamily="2" charset="2"/>
              <a:buChar char="§"/>
            </a:pPr>
            <a:r>
              <a:rPr lang="en-GB" dirty="0" smtClean="0">
                <a:latin typeface="Arial" pitchFamily="34" charset="0"/>
              </a:rPr>
              <a:t>Blood sample 2 hours later </a:t>
            </a:r>
          </a:p>
          <a:p>
            <a:pPr eaLnBrk="1" hangingPunct="1">
              <a:buClr>
                <a:schemeClr val="tx1"/>
              </a:buClr>
              <a:buFont typeface="Wingdings" pitchFamily="2" charset="2"/>
              <a:buChar char="§"/>
            </a:pPr>
            <a:r>
              <a:rPr lang="en-GB" dirty="0" smtClean="0">
                <a:latin typeface="Arial" pitchFamily="34" charset="0"/>
              </a:rPr>
              <a:t>No smoking during the test</a:t>
            </a:r>
          </a:p>
          <a:p>
            <a:pPr lvl="1" eaLnBrk="1" hangingPunct="1">
              <a:buFontTx/>
              <a:buNone/>
            </a:pPr>
            <a:endParaRPr lang="en-GB" dirty="0" smtClean="0">
              <a:latin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4213" y="260350"/>
            <a:ext cx="7772400" cy="990600"/>
          </a:xfrm>
        </p:spPr>
        <p:txBody>
          <a:bodyPr/>
          <a:lstStyle/>
          <a:p>
            <a:pPr eaLnBrk="1" hangingPunct="1">
              <a:defRPr/>
            </a:pPr>
            <a:r>
              <a:rPr lang="en-GB" sz="4000" b="1" dirty="0" smtClean="0">
                <a:solidFill>
                  <a:srgbClr val="FFCC00"/>
                </a:solidFill>
              </a:rPr>
              <a:t>DIAGNOSIS AFTER AN OGTT</a:t>
            </a:r>
          </a:p>
        </p:txBody>
      </p:sp>
      <p:graphicFrame>
        <p:nvGraphicFramePr>
          <p:cNvPr id="148529" name="Group 49"/>
          <p:cNvGraphicFramePr>
            <a:graphicFrameLocks noGrp="1"/>
          </p:cNvGraphicFramePr>
          <p:nvPr>
            <p:ph type="tbl" idx="1"/>
            <p:extLst>
              <p:ext uri="{D42A27DB-BD31-4B8C-83A1-F6EECF244321}">
                <p14:modId xmlns:p14="http://schemas.microsoft.com/office/powerpoint/2010/main" val="38651929"/>
              </p:ext>
            </p:extLst>
          </p:nvPr>
        </p:nvGraphicFramePr>
        <p:xfrm>
          <a:off x="0" y="1196975"/>
          <a:ext cx="9144000" cy="5764331"/>
        </p:xfrm>
        <a:graphic>
          <a:graphicData uri="http://schemas.openxmlformats.org/drawingml/2006/table">
            <a:tbl>
              <a:tblPr/>
              <a:tblGrid>
                <a:gridCol w="1862138">
                  <a:extLst>
                    <a:ext uri="{9D8B030D-6E8A-4147-A177-3AD203B41FA5}">
                      <a16:colId xmlns:a16="http://schemas.microsoft.com/office/drawing/2014/main" val="20000"/>
                    </a:ext>
                  </a:extLst>
                </a:gridCol>
                <a:gridCol w="2314575">
                  <a:extLst>
                    <a:ext uri="{9D8B030D-6E8A-4147-A177-3AD203B41FA5}">
                      <a16:colId xmlns:a16="http://schemas.microsoft.com/office/drawing/2014/main" val="20001"/>
                    </a:ext>
                  </a:extLst>
                </a:gridCol>
                <a:gridCol w="2482850">
                  <a:extLst>
                    <a:ext uri="{9D8B030D-6E8A-4147-A177-3AD203B41FA5}">
                      <a16:colId xmlns:a16="http://schemas.microsoft.com/office/drawing/2014/main" val="20002"/>
                    </a:ext>
                  </a:extLst>
                </a:gridCol>
                <a:gridCol w="2484437">
                  <a:extLst>
                    <a:ext uri="{9D8B030D-6E8A-4147-A177-3AD203B41FA5}">
                      <a16:colId xmlns:a16="http://schemas.microsoft.com/office/drawing/2014/main" val="20003"/>
                    </a:ext>
                  </a:extLst>
                </a:gridCol>
              </a:tblGrid>
              <a:tr h="162750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dirty="0" smtClean="0">
                        <a:ln>
                          <a:noFill/>
                        </a:ln>
                        <a:solidFill>
                          <a:schemeClr val="accent5">
                            <a:lumMod val="20000"/>
                            <a:lumOff val="80000"/>
                          </a:schemeClr>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1" i="0" u="none" strike="noStrike" cap="none" normalizeH="0" baseline="0" dirty="0" smtClean="0">
                          <a:ln>
                            <a:noFill/>
                          </a:ln>
                          <a:solidFill>
                            <a:schemeClr val="accent5">
                              <a:lumMod val="20000"/>
                              <a:lumOff val="80000"/>
                            </a:schemeClr>
                          </a:solidFill>
                          <a:effectLst/>
                          <a:latin typeface="Arial" charset="0"/>
                        </a:rPr>
                        <a:t>Impaired Fasting Glucose (IFG)</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400" b="0" i="0" u="none" strike="noStrike" cap="none" normalizeH="0" baseline="0" dirty="0" smtClean="0">
                        <a:ln>
                          <a:noFill/>
                        </a:ln>
                        <a:solidFill>
                          <a:schemeClr val="accent5">
                            <a:lumMod val="20000"/>
                            <a:lumOff val="80000"/>
                          </a:schemeClr>
                        </a:solidFill>
                        <a:effectLst/>
                        <a:latin typeface="Arial"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1" i="0" u="none" strike="noStrike" cap="none" normalizeH="0" baseline="0" dirty="0" smtClean="0">
                          <a:ln>
                            <a:noFill/>
                          </a:ln>
                          <a:solidFill>
                            <a:schemeClr val="accent5">
                              <a:lumMod val="20000"/>
                              <a:lumOff val="80000"/>
                            </a:schemeClr>
                          </a:solidFill>
                          <a:effectLst/>
                          <a:latin typeface="Arial" charset="0"/>
                        </a:rPr>
                        <a:t>Impaired Glucose Tolerance (IGT)</a:t>
                      </a:r>
                      <a:endParaRPr kumimoji="0" lang="en-US" sz="2400" b="1" i="0" u="none" strike="noStrike" cap="none" normalizeH="0" baseline="0" dirty="0" smtClean="0">
                        <a:ln>
                          <a:noFill/>
                        </a:ln>
                        <a:solidFill>
                          <a:schemeClr val="accent5">
                            <a:lumMod val="20000"/>
                            <a:lumOff val="80000"/>
                          </a:schemeClr>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none" strike="noStrike" cap="none" normalizeH="0" baseline="0" smtClean="0">
                          <a:ln>
                            <a:noFill/>
                          </a:ln>
                          <a:solidFill>
                            <a:schemeClr val="accent5">
                              <a:lumMod val="20000"/>
                              <a:lumOff val="80000"/>
                            </a:schemeClr>
                          </a:solidFill>
                          <a:effectLst/>
                          <a:latin typeface="Arial" charset="0"/>
                        </a:rPr>
                        <a:t>Diabetes</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29693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1" i="0" u="none" strike="noStrike" cap="none" normalizeH="0" baseline="0" smtClean="0">
                          <a:ln>
                            <a:noFill/>
                          </a:ln>
                          <a:solidFill>
                            <a:schemeClr val="accent5">
                              <a:lumMod val="20000"/>
                              <a:lumOff val="80000"/>
                            </a:schemeClr>
                          </a:solidFill>
                          <a:effectLst/>
                          <a:latin typeface="Arial" charset="0"/>
                        </a:rPr>
                        <a:t>Fasting Venous Plasma Glucose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smtClean="0">
                        <a:ln>
                          <a:noFill/>
                        </a:ln>
                        <a:solidFill>
                          <a:schemeClr val="accent5">
                            <a:lumMod val="20000"/>
                            <a:lumOff val="80000"/>
                          </a:schemeClr>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0" i="0" u="none" strike="noStrike" cap="none" normalizeH="0" baseline="0" dirty="0" smtClean="0">
                          <a:ln>
                            <a:noFill/>
                          </a:ln>
                          <a:solidFill>
                            <a:schemeClr val="accent5">
                              <a:lumMod val="20000"/>
                              <a:lumOff val="80000"/>
                            </a:schemeClr>
                          </a:solidFill>
                          <a:effectLst/>
                          <a:latin typeface="Arial" charset="0"/>
                        </a:rPr>
                        <a:t>6.1 mmol/l to 6.9 mmol/l</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r-BE" sz="2400" b="0" i="0" u="none" strike="noStrike" cap="none" normalizeH="0" baseline="0" dirty="0" smtClean="0">
                        <a:ln>
                          <a:noFill/>
                        </a:ln>
                        <a:solidFill>
                          <a:schemeClr val="accent5">
                            <a:lumMod val="20000"/>
                            <a:lumOff val="8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dirty="0" smtClean="0">
                        <a:ln>
                          <a:noFill/>
                        </a:ln>
                        <a:solidFill>
                          <a:schemeClr val="accent5">
                            <a:lumMod val="20000"/>
                            <a:lumOff val="80000"/>
                          </a:schemeClr>
                        </a:solidFill>
                        <a:effectLst/>
                        <a:latin typeface="Arial"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2400" b="0" i="0" u="none" strike="noStrike" cap="none" normalizeH="0" baseline="0" dirty="0" smtClean="0">
                          <a:ln>
                            <a:noFill/>
                          </a:ln>
                          <a:solidFill>
                            <a:schemeClr val="accent5">
                              <a:lumMod val="20000"/>
                              <a:lumOff val="80000"/>
                            </a:schemeClr>
                          </a:solidFill>
                          <a:effectLst/>
                          <a:latin typeface="Arial" charset="0"/>
                        </a:rPr>
                        <a:t>&lt;7.0 </a:t>
                      </a:r>
                      <a:r>
                        <a:rPr kumimoji="0" lang="en-GB" sz="2400" b="0" i="0" u="none" strike="noStrike" cap="none" normalizeH="0" baseline="0" dirty="0" err="1" smtClean="0">
                          <a:ln>
                            <a:noFill/>
                          </a:ln>
                          <a:solidFill>
                            <a:schemeClr val="accent5">
                              <a:lumMod val="20000"/>
                              <a:lumOff val="80000"/>
                            </a:schemeClr>
                          </a:solidFill>
                          <a:effectLst/>
                          <a:latin typeface="Arial" charset="0"/>
                        </a:rPr>
                        <a:t>mmol</a:t>
                      </a:r>
                      <a:r>
                        <a:rPr kumimoji="0" lang="en-GB" sz="2400" b="0" i="0" u="none" strike="noStrike" cap="none" normalizeH="0" baseline="0" dirty="0" smtClean="0">
                          <a:ln>
                            <a:noFill/>
                          </a:ln>
                          <a:solidFill>
                            <a:schemeClr val="accent5">
                              <a:lumMod val="20000"/>
                              <a:lumOff val="80000"/>
                            </a:schemeClr>
                          </a:solidFill>
                          <a:effectLst/>
                          <a:latin typeface="Arial" charset="0"/>
                        </a:rPr>
                        <a:t>/l </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dirty="0" smtClean="0">
                        <a:ln>
                          <a:noFill/>
                        </a:ln>
                        <a:solidFill>
                          <a:schemeClr val="accent5">
                            <a:lumMod val="20000"/>
                            <a:lumOff val="80000"/>
                          </a:schemeClr>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0" i="0" u="sng" strike="noStrike" cap="none" normalizeH="0" baseline="0" dirty="0" smtClean="0">
                          <a:ln>
                            <a:noFill/>
                          </a:ln>
                          <a:solidFill>
                            <a:schemeClr val="accent5">
                              <a:lumMod val="20000"/>
                              <a:lumOff val="80000"/>
                            </a:schemeClr>
                          </a:solidFill>
                          <a:effectLst/>
                          <a:latin typeface="Arial" charset="0"/>
                        </a:rPr>
                        <a:t>&gt;</a:t>
                      </a:r>
                      <a:r>
                        <a:rPr kumimoji="0" lang="fr-BE" sz="2400" b="0" i="0" u="none" strike="noStrike" cap="none" normalizeH="0" baseline="0" dirty="0" smtClean="0">
                          <a:ln>
                            <a:noFill/>
                          </a:ln>
                          <a:solidFill>
                            <a:schemeClr val="accent5">
                              <a:lumMod val="20000"/>
                              <a:lumOff val="80000"/>
                            </a:schemeClr>
                          </a:solidFill>
                          <a:effectLst/>
                          <a:latin typeface="Arial" charset="0"/>
                        </a:rPr>
                        <a:t> 7.0 mmol/l</a:t>
                      </a:r>
                      <a:endParaRPr kumimoji="0" lang="en-GB" sz="2400" b="0" i="0" u="none" strike="noStrike" cap="none" normalizeH="0" baseline="0" dirty="0" smtClean="0">
                        <a:ln>
                          <a:noFill/>
                        </a:ln>
                        <a:solidFill>
                          <a:schemeClr val="accent5">
                            <a:lumMod val="20000"/>
                            <a:lumOff val="80000"/>
                          </a:schemeClr>
                        </a:solidFill>
                        <a:effectLst/>
                        <a:latin typeface="Arial" charset="0"/>
                      </a:endParaRP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83977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2400" b="1" i="0" u="none" strike="noStrike" cap="none" normalizeH="0" baseline="0" smtClean="0">
                          <a:ln>
                            <a:noFill/>
                          </a:ln>
                          <a:solidFill>
                            <a:schemeClr val="accent5">
                              <a:lumMod val="20000"/>
                              <a:lumOff val="80000"/>
                            </a:schemeClr>
                          </a:solidFill>
                          <a:effectLst/>
                          <a:latin typeface="Arial" charset="0"/>
                        </a:rPr>
                        <a:t>2 hr post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2400" b="0" i="0" u="none" strike="noStrike" cap="none" normalizeH="0" baseline="0" dirty="0" smtClean="0">
                          <a:ln>
                            <a:noFill/>
                          </a:ln>
                          <a:solidFill>
                            <a:schemeClr val="accent5">
                              <a:lumMod val="20000"/>
                              <a:lumOff val="80000"/>
                            </a:schemeClr>
                          </a:solidFill>
                          <a:effectLst/>
                          <a:latin typeface="Arial" charset="0"/>
                        </a:rPr>
                        <a:t>&lt; 7.8 </a:t>
                      </a:r>
                      <a:r>
                        <a:rPr kumimoji="0" lang="en-GB" sz="2400" b="0" i="0" u="none" strike="noStrike" cap="none" normalizeH="0" baseline="0" dirty="0" err="1" smtClean="0">
                          <a:ln>
                            <a:noFill/>
                          </a:ln>
                          <a:solidFill>
                            <a:schemeClr val="accent5">
                              <a:lumMod val="20000"/>
                              <a:lumOff val="80000"/>
                            </a:schemeClr>
                          </a:solidFill>
                          <a:effectLst/>
                          <a:latin typeface="Arial" charset="0"/>
                        </a:rPr>
                        <a:t>mmo</a:t>
                      </a:r>
                      <a:r>
                        <a:rPr kumimoji="0" lang="en-GB" sz="2400" b="0" i="0" u="none" strike="noStrike" cap="none" normalizeH="0" baseline="0" dirty="0" smtClean="0">
                          <a:ln>
                            <a:noFill/>
                          </a:ln>
                          <a:solidFill>
                            <a:schemeClr val="accent5">
                              <a:lumMod val="20000"/>
                              <a:lumOff val="80000"/>
                            </a:schemeClr>
                          </a:solidFill>
                          <a:effectLst/>
                          <a:latin typeface="Arial" charset="0"/>
                        </a:rPr>
                        <a:t>/l</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dirty="0" smtClean="0">
                        <a:ln>
                          <a:noFill/>
                        </a:ln>
                        <a:solidFill>
                          <a:schemeClr val="accent5">
                            <a:lumMod val="20000"/>
                            <a:lumOff val="80000"/>
                          </a:schemeClr>
                        </a:solidFill>
                        <a:effectLst/>
                        <a:latin typeface="Arial"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0" i="0" u="sng" strike="noStrike" cap="none" normalizeH="0" baseline="0" smtClean="0">
                          <a:ln>
                            <a:noFill/>
                          </a:ln>
                          <a:solidFill>
                            <a:schemeClr val="accent5">
                              <a:lumMod val="20000"/>
                              <a:lumOff val="80000"/>
                            </a:schemeClr>
                          </a:solidFill>
                          <a:effectLst/>
                          <a:latin typeface="Arial" charset="0"/>
                        </a:rPr>
                        <a:t>&gt;</a:t>
                      </a:r>
                      <a:r>
                        <a:rPr kumimoji="0" lang="fr-BE" sz="2400" b="0" i="0" u="none" strike="noStrike" cap="none" normalizeH="0" baseline="0" smtClean="0">
                          <a:ln>
                            <a:noFill/>
                          </a:ln>
                          <a:solidFill>
                            <a:schemeClr val="accent5">
                              <a:lumMod val="20000"/>
                              <a:lumOff val="80000"/>
                            </a:schemeClr>
                          </a:solidFill>
                          <a:effectLst/>
                          <a:latin typeface="Arial" charset="0"/>
                        </a:rPr>
                        <a:t>7.8 mmol/l up to 11.1 mmol/l</a:t>
                      </a:r>
                      <a:endParaRPr kumimoji="0" lang="en-GB" sz="2400" b="0" i="0" u="none" strike="noStrike" cap="none" normalizeH="0" baseline="0" smtClean="0">
                        <a:ln>
                          <a:noFill/>
                        </a:ln>
                        <a:solidFill>
                          <a:schemeClr val="accent5">
                            <a:lumMod val="20000"/>
                            <a:lumOff val="80000"/>
                          </a:schemeClr>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0" i="0" u="sng" strike="noStrike" cap="none" normalizeH="0" baseline="0" dirty="0" smtClean="0">
                          <a:ln>
                            <a:noFill/>
                          </a:ln>
                          <a:solidFill>
                            <a:schemeClr val="accent5">
                              <a:lumMod val="20000"/>
                              <a:lumOff val="80000"/>
                            </a:schemeClr>
                          </a:solidFill>
                          <a:effectLst/>
                          <a:latin typeface="Arial" charset="0"/>
                        </a:rPr>
                        <a:t>&gt;</a:t>
                      </a:r>
                      <a:r>
                        <a:rPr kumimoji="0" lang="fr-BE" sz="2400" b="0" i="0" u="none" strike="noStrike" cap="none" normalizeH="0" baseline="0" dirty="0" smtClean="0">
                          <a:ln>
                            <a:noFill/>
                          </a:ln>
                          <a:solidFill>
                            <a:schemeClr val="accent5">
                              <a:lumMod val="20000"/>
                              <a:lumOff val="80000"/>
                            </a:schemeClr>
                          </a:solidFill>
                          <a:effectLst/>
                          <a:latin typeface="Arial" charset="0"/>
                        </a:rPr>
                        <a:t>11.1 mmol/l</a:t>
                      </a:r>
                      <a:endParaRPr kumimoji="0" lang="en-GB" sz="2400" b="0" i="0" u="none" strike="noStrike" cap="none" normalizeH="0" baseline="0" dirty="0" smtClean="0">
                        <a:ln>
                          <a:noFill/>
                        </a:ln>
                        <a:solidFill>
                          <a:schemeClr val="accent5">
                            <a:lumMod val="20000"/>
                            <a:lumOff val="8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dirty="0" smtClean="0">
                        <a:ln>
                          <a:noFill/>
                        </a:ln>
                        <a:solidFill>
                          <a:schemeClr val="accent5">
                            <a:lumMod val="20000"/>
                            <a:lumOff val="8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dirty="0" smtClean="0">
                        <a:ln>
                          <a:noFill/>
                        </a:ln>
                        <a:solidFill>
                          <a:schemeClr val="accent5">
                            <a:lumMod val="20000"/>
                            <a:lumOff val="8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2400" b="0" i="0" u="none" strike="noStrike" cap="none" normalizeH="0" baseline="0" dirty="0" smtClean="0">
                          <a:ln>
                            <a:noFill/>
                          </a:ln>
                          <a:solidFill>
                            <a:schemeClr val="accent5">
                              <a:lumMod val="20000"/>
                              <a:lumOff val="80000"/>
                            </a:schemeClr>
                          </a:solidFill>
                          <a:effectLst/>
                          <a:latin typeface="Arial" charset="0"/>
                        </a:rPr>
                        <a:t>(WHO,2006)</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idx="1"/>
          </p:nvPr>
        </p:nvSpPr>
        <p:spPr/>
        <p:txBody>
          <a:bodyPr/>
          <a:lstStyle/>
          <a:p>
            <a:endParaRPr lang="bg-B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35292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647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sz="4000" b="1" smtClean="0">
                <a:solidFill>
                  <a:srgbClr val="FFCC00"/>
                </a:solidFill>
              </a:rPr>
              <a:t>Impaired Glucose Regulation</a:t>
            </a:r>
            <a:endParaRPr lang="en-GB" b="1" smtClean="0">
              <a:solidFill>
                <a:srgbClr val="FFCC00"/>
              </a:solidFill>
            </a:endParaRPr>
          </a:p>
        </p:txBody>
      </p:sp>
      <p:sp>
        <p:nvSpPr>
          <p:cNvPr id="29699" name="Rectangle 3"/>
          <p:cNvSpPr>
            <a:spLocks noGrp="1" noChangeArrowheads="1"/>
          </p:cNvSpPr>
          <p:nvPr>
            <p:ph type="body" idx="1"/>
          </p:nvPr>
        </p:nvSpPr>
        <p:spPr>
          <a:xfrm>
            <a:off x="179388" y="1700213"/>
            <a:ext cx="8964612" cy="4422775"/>
          </a:xfrm>
        </p:spPr>
        <p:txBody>
          <a:bodyPr/>
          <a:lstStyle/>
          <a:p>
            <a:pPr eaLnBrk="1" hangingPunct="1">
              <a:lnSpc>
                <a:spcPct val="90000"/>
              </a:lnSpc>
              <a:buClr>
                <a:schemeClr val="tx1"/>
              </a:buClr>
              <a:buFont typeface="Wingdings" pitchFamily="2" charset="2"/>
              <a:buChar char="§"/>
            </a:pPr>
            <a:r>
              <a:rPr lang="en-GB" sz="2800" u="sng" smtClean="0">
                <a:latin typeface="Arial" pitchFamily="34" charset="0"/>
              </a:rPr>
              <a:t>Impaired Glucose Tolerance (IGT)</a:t>
            </a:r>
            <a:r>
              <a:rPr lang="en-GB" sz="2800" smtClean="0">
                <a:latin typeface="Arial" pitchFamily="34" charset="0"/>
              </a:rPr>
              <a:t> </a:t>
            </a:r>
          </a:p>
          <a:p>
            <a:pPr eaLnBrk="1" hangingPunct="1">
              <a:lnSpc>
                <a:spcPct val="90000"/>
              </a:lnSpc>
              <a:buClr>
                <a:schemeClr val="tx1"/>
              </a:buClr>
              <a:buFont typeface="Wingdings" pitchFamily="2" charset="2"/>
              <a:buNone/>
            </a:pPr>
            <a:r>
              <a:rPr lang="en-GB" sz="2800" smtClean="0">
                <a:latin typeface="Arial" pitchFamily="34" charset="0"/>
              </a:rPr>
              <a:t>     - Abnormalities in glucose regulation in the post-prandial state.</a:t>
            </a:r>
          </a:p>
          <a:p>
            <a:pPr eaLnBrk="1" hangingPunct="1">
              <a:lnSpc>
                <a:spcPct val="90000"/>
              </a:lnSpc>
              <a:buClr>
                <a:schemeClr val="tx1"/>
              </a:buClr>
              <a:buFont typeface="Wingdings" pitchFamily="2" charset="2"/>
              <a:buNone/>
            </a:pPr>
            <a:r>
              <a:rPr lang="en-GB" sz="2800" smtClean="0">
                <a:latin typeface="Arial" pitchFamily="34" charset="0"/>
              </a:rPr>
              <a:t>     -  More common in women</a:t>
            </a:r>
          </a:p>
          <a:p>
            <a:pPr eaLnBrk="1" hangingPunct="1">
              <a:lnSpc>
                <a:spcPct val="90000"/>
              </a:lnSpc>
              <a:buFont typeface="Wingdings" pitchFamily="2" charset="2"/>
              <a:buNone/>
            </a:pPr>
            <a:endParaRPr lang="en-GB" sz="2800" smtClean="0">
              <a:latin typeface="Arial" pitchFamily="34" charset="0"/>
            </a:endParaRPr>
          </a:p>
          <a:p>
            <a:pPr eaLnBrk="1" hangingPunct="1">
              <a:lnSpc>
                <a:spcPct val="90000"/>
              </a:lnSpc>
              <a:buClr>
                <a:schemeClr val="tx1"/>
              </a:buClr>
              <a:buFont typeface="Wingdings" pitchFamily="2" charset="2"/>
              <a:buChar char="§"/>
            </a:pPr>
            <a:r>
              <a:rPr lang="en-GB" sz="2800" u="sng" smtClean="0">
                <a:latin typeface="Arial" pitchFamily="34" charset="0"/>
              </a:rPr>
              <a:t>Impaired Fasting Glucose (IFG)</a:t>
            </a:r>
          </a:p>
          <a:p>
            <a:pPr lvl="1" eaLnBrk="1" hangingPunct="1">
              <a:lnSpc>
                <a:spcPct val="90000"/>
              </a:lnSpc>
              <a:buFontTx/>
              <a:buNone/>
            </a:pPr>
            <a:r>
              <a:rPr lang="en-GB" sz="2400" smtClean="0">
                <a:latin typeface="Arial" pitchFamily="34" charset="0"/>
              </a:rPr>
              <a:t> - </a:t>
            </a:r>
            <a:r>
              <a:rPr lang="en-GB" smtClean="0">
                <a:latin typeface="Arial" pitchFamily="34" charset="0"/>
              </a:rPr>
              <a:t>Elevated fasting glucose concentrations, but lower than those required to diagnose diabetes</a:t>
            </a:r>
          </a:p>
          <a:p>
            <a:pPr lvl="1" eaLnBrk="1" hangingPunct="1">
              <a:lnSpc>
                <a:spcPct val="90000"/>
              </a:lnSpc>
              <a:buFontTx/>
              <a:buNone/>
            </a:pPr>
            <a:r>
              <a:rPr lang="en-GB" smtClean="0">
                <a:latin typeface="Arial" pitchFamily="34" charset="0"/>
              </a:rPr>
              <a:t> - More common in men </a:t>
            </a:r>
          </a:p>
          <a:p>
            <a:pPr eaLnBrk="1" hangingPunct="1">
              <a:lnSpc>
                <a:spcPct val="90000"/>
              </a:lnSpc>
              <a:buFont typeface="Wingdings" pitchFamily="2" charset="2"/>
              <a:buNone/>
            </a:pPr>
            <a:endParaRPr lang="en-GB" sz="1600" b="1" smtClean="0">
              <a:latin typeface="Arial" pitchFamily="34" charset="0"/>
            </a:endParaRPr>
          </a:p>
          <a:p>
            <a:pPr eaLnBrk="1" hangingPunct="1">
              <a:lnSpc>
                <a:spcPct val="90000"/>
              </a:lnSpc>
              <a:buFont typeface="Wingdings" pitchFamily="2" charset="2"/>
              <a:buNone/>
            </a:pPr>
            <a:endParaRPr lang="en-GB" sz="2800" smtClean="0"/>
          </a:p>
          <a:p>
            <a:pPr eaLnBrk="1" hangingPunct="1">
              <a:lnSpc>
                <a:spcPct val="90000"/>
              </a:lnSpc>
            </a:pPr>
            <a:endParaRPr lang="en-GB" sz="280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304800"/>
            <a:ext cx="7772400" cy="1066800"/>
          </a:xfrm>
        </p:spPr>
        <p:txBody>
          <a:bodyPr/>
          <a:lstStyle/>
          <a:p>
            <a:pPr eaLnBrk="1" hangingPunct="1">
              <a:defRPr/>
            </a:pPr>
            <a:r>
              <a:rPr lang="en-GB" sz="4000" b="1" smtClean="0">
                <a:solidFill>
                  <a:srgbClr val="FFCC00"/>
                </a:solidFill>
              </a:rPr>
              <a:t>Impaired Glucose Regulation</a:t>
            </a:r>
          </a:p>
        </p:txBody>
      </p:sp>
      <p:sp>
        <p:nvSpPr>
          <p:cNvPr id="30723" name="Rectangle 3"/>
          <p:cNvSpPr>
            <a:spLocks noGrp="1" noChangeArrowheads="1"/>
          </p:cNvSpPr>
          <p:nvPr>
            <p:ph type="body" idx="1"/>
          </p:nvPr>
        </p:nvSpPr>
        <p:spPr>
          <a:xfrm>
            <a:off x="685800" y="1524000"/>
            <a:ext cx="7772400" cy="4572000"/>
          </a:xfrm>
        </p:spPr>
        <p:txBody>
          <a:bodyPr/>
          <a:lstStyle/>
          <a:p>
            <a:pPr marL="0" indent="0" eaLnBrk="1" hangingPunct="1">
              <a:lnSpc>
                <a:spcPct val="90000"/>
              </a:lnSpc>
              <a:buClr>
                <a:schemeClr val="tx1"/>
              </a:buClr>
              <a:buNone/>
            </a:pPr>
            <a:endParaRPr lang="en-GB" dirty="0" smtClean="0">
              <a:latin typeface="Arial" pitchFamily="34" charset="0"/>
            </a:endParaRPr>
          </a:p>
          <a:p>
            <a:pPr eaLnBrk="1" hangingPunct="1">
              <a:lnSpc>
                <a:spcPct val="90000"/>
              </a:lnSpc>
              <a:buClr>
                <a:schemeClr val="tx1"/>
              </a:buClr>
              <a:buFont typeface="Wingdings" pitchFamily="2" charset="2"/>
              <a:buChar char="§"/>
            </a:pPr>
            <a:r>
              <a:rPr lang="en-GB" dirty="0" smtClean="0">
                <a:latin typeface="Arial" pitchFamily="34" charset="0"/>
              </a:rPr>
              <a:t>Both can lead to diabetes or revert to </a:t>
            </a:r>
            <a:r>
              <a:rPr lang="en-GB" dirty="0" err="1" smtClean="0">
                <a:latin typeface="Arial" pitchFamily="34" charset="0"/>
              </a:rPr>
              <a:t>normoglycaemia</a:t>
            </a:r>
            <a:endParaRPr lang="en-GB" dirty="0" smtClean="0">
              <a:latin typeface="Arial" pitchFamily="34" charset="0"/>
            </a:endParaRPr>
          </a:p>
          <a:p>
            <a:pPr eaLnBrk="1" hangingPunct="1">
              <a:lnSpc>
                <a:spcPct val="90000"/>
              </a:lnSpc>
              <a:buClr>
                <a:schemeClr val="tx1"/>
              </a:buClr>
              <a:buFont typeface="Wingdings" pitchFamily="2" charset="2"/>
              <a:buChar char="§"/>
            </a:pPr>
            <a:r>
              <a:rPr lang="en-GB" dirty="0" smtClean="0">
                <a:latin typeface="Arial" pitchFamily="34" charset="0"/>
              </a:rPr>
              <a:t>Both are associated with an increased risk of Cardiovascular disease</a:t>
            </a:r>
          </a:p>
          <a:p>
            <a:pPr eaLnBrk="1" hangingPunct="1">
              <a:lnSpc>
                <a:spcPct val="90000"/>
              </a:lnSpc>
              <a:buClr>
                <a:schemeClr val="tx1"/>
              </a:buClr>
              <a:buFont typeface="Wingdings" pitchFamily="2" charset="2"/>
              <a:buNone/>
            </a:pPr>
            <a:endParaRPr lang="en-GB" dirty="0" smtClean="0">
              <a:latin typeface="Arial" pitchFamily="34" charset="0"/>
            </a:endParaRPr>
          </a:p>
          <a:p>
            <a:pPr eaLnBrk="1" hangingPunct="1">
              <a:lnSpc>
                <a:spcPct val="90000"/>
              </a:lnSpc>
              <a:buFont typeface="Wingdings" pitchFamily="2" charset="2"/>
              <a:buNone/>
            </a:pPr>
            <a:endParaRPr lang="en-GB" dirty="0" smtClean="0">
              <a:latin typeface="Arial" pitchFamily="34" charset="0"/>
            </a:endParaRPr>
          </a:p>
          <a:p>
            <a:pPr eaLnBrk="1" hangingPunct="1">
              <a:lnSpc>
                <a:spcPct val="90000"/>
              </a:lnSpc>
              <a:buClr>
                <a:schemeClr val="tx1"/>
              </a:buClr>
              <a:buFont typeface="Wingdings" pitchFamily="2" charset="2"/>
              <a:buNone/>
            </a:pPr>
            <a:endParaRPr lang="en-GB" dirty="0" smtClean="0"/>
          </a:p>
          <a:p>
            <a:pPr lvl="1" eaLnBrk="1" hangingPunct="1">
              <a:lnSpc>
                <a:spcPct val="90000"/>
              </a:lnSpc>
              <a:buFontTx/>
              <a:buNone/>
            </a:pPr>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23554" name="Picture 2" descr="http://www.ndei.org/dsl/files/lggifs/3453_3453_3453_4401012141219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24578" name="Picture 2" descr="http://www.ndei.org/dsl/files/lggifs/3466_3466_4531012141219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609600"/>
            <a:ext cx="7772400" cy="803275"/>
          </a:xfrm>
        </p:spPr>
        <p:txBody>
          <a:bodyPr/>
          <a:lstStyle/>
          <a:p>
            <a:pPr eaLnBrk="1" hangingPunct="1">
              <a:defRPr/>
            </a:pPr>
            <a:r>
              <a:rPr lang="en-GB" b="1" smtClean="0">
                <a:solidFill>
                  <a:srgbClr val="FFCC00"/>
                </a:solidFill>
              </a:rPr>
              <a:t>HbA1c Criteria</a:t>
            </a:r>
            <a:endParaRPr lang="en-US" b="1" smtClean="0">
              <a:solidFill>
                <a:srgbClr val="FFCC00"/>
              </a:solidFill>
            </a:endParaRPr>
          </a:p>
        </p:txBody>
      </p:sp>
      <p:sp>
        <p:nvSpPr>
          <p:cNvPr id="32771" name="Rectangle 3"/>
          <p:cNvSpPr>
            <a:spLocks noGrp="1" noChangeArrowheads="1"/>
          </p:cNvSpPr>
          <p:nvPr>
            <p:ph type="body" idx="1"/>
          </p:nvPr>
        </p:nvSpPr>
        <p:spPr>
          <a:xfrm>
            <a:off x="323850" y="1268413"/>
            <a:ext cx="8424863" cy="5040312"/>
          </a:xfrm>
        </p:spPr>
        <p:txBody>
          <a:bodyPr>
            <a:normAutofit fontScale="92500"/>
          </a:bodyPr>
          <a:lstStyle/>
          <a:p>
            <a:pPr eaLnBrk="1" hangingPunct="1">
              <a:lnSpc>
                <a:spcPct val="90000"/>
              </a:lnSpc>
            </a:pPr>
            <a:r>
              <a:rPr lang="en-GB" sz="2800" dirty="0" smtClean="0">
                <a:latin typeface="Arial" pitchFamily="34" charset="0"/>
              </a:rPr>
              <a:t>Recently agreed by WHO &amp; Diabetes UK</a:t>
            </a:r>
          </a:p>
          <a:p>
            <a:pPr eaLnBrk="1" hangingPunct="1">
              <a:lnSpc>
                <a:spcPct val="90000"/>
              </a:lnSpc>
            </a:pPr>
            <a:r>
              <a:rPr lang="en-GB" sz="2800" dirty="0" smtClean="0">
                <a:latin typeface="Arial" pitchFamily="34" charset="0"/>
              </a:rPr>
              <a:t>Provides positive identification </a:t>
            </a:r>
          </a:p>
          <a:p>
            <a:pPr eaLnBrk="1" hangingPunct="1">
              <a:lnSpc>
                <a:spcPct val="90000"/>
              </a:lnSpc>
              <a:buFont typeface="Wingdings" pitchFamily="2" charset="2"/>
              <a:buNone/>
            </a:pPr>
            <a:r>
              <a:rPr lang="en-GB" sz="2800" dirty="0" smtClean="0">
                <a:latin typeface="Arial" pitchFamily="34" charset="0"/>
              </a:rPr>
              <a:t>       - If Hba1c </a:t>
            </a:r>
            <a:r>
              <a:rPr lang="en-GB" sz="2800" u="sng" dirty="0" smtClean="0">
                <a:latin typeface="Arial" pitchFamily="34" charset="0"/>
              </a:rPr>
              <a:t>&gt; </a:t>
            </a:r>
            <a:r>
              <a:rPr lang="en-GB" sz="2800" dirty="0" smtClean="0">
                <a:latin typeface="Arial" pitchFamily="34" charset="0"/>
              </a:rPr>
              <a:t>48mmol/</a:t>
            </a:r>
            <a:r>
              <a:rPr lang="en-GB" sz="2800" dirty="0" err="1" smtClean="0">
                <a:latin typeface="Arial" pitchFamily="34" charset="0"/>
              </a:rPr>
              <a:t>mol</a:t>
            </a:r>
            <a:r>
              <a:rPr lang="en-GB" sz="2800" dirty="0" smtClean="0">
                <a:latin typeface="Arial" pitchFamily="34" charset="0"/>
              </a:rPr>
              <a:t>(6,5%), twice or once  in presence of osmotic symptoms, </a:t>
            </a:r>
            <a:r>
              <a:rPr lang="en-GB" sz="2800" dirty="0" smtClean="0">
                <a:solidFill>
                  <a:srgbClr val="CC3300"/>
                </a:solidFill>
                <a:latin typeface="Arial" pitchFamily="34" charset="0"/>
              </a:rPr>
              <a:t>and…</a:t>
            </a:r>
          </a:p>
          <a:p>
            <a:pPr eaLnBrk="1" hangingPunct="1">
              <a:lnSpc>
                <a:spcPct val="90000"/>
              </a:lnSpc>
              <a:buFont typeface="Wingdings" pitchFamily="2" charset="2"/>
              <a:buNone/>
            </a:pPr>
            <a:r>
              <a:rPr lang="en-GB" sz="2800" dirty="0" smtClean="0">
                <a:latin typeface="Arial" pitchFamily="34" charset="0"/>
              </a:rPr>
              <a:t>      </a:t>
            </a:r>
            <a:r>
              <a:rPr lang="en-GB" sz="2800" dirty="0" smtClean="0">
                <a:solidFill>
                  <a:srgbClr val="CC3300"/>
                </a:solidFill>
                <a:latin typeface="Arial" pitchFamily="34" charset="0"/>
              </a:rPr>
              <a:t>- if no confounding clinical problems</a:t>
            </a:r>
          </a:p>
          <a:p>
            <a:pPr eaLnBrk="1" hangingPunct="1">
              <a:lnSpc>
                <a:spcPct val="90000"/>
              </a:lnSpc>
            </a:pPr>
            <a:r>
              <a:rPr lang="en-GB" sz="2800" dirty="0" smtClean="0">
                <a:latin typeface="Arial" pitchFamily="34" charset="0"/>
              </a:rPr>
              <a:t>Fails to rule out normality</a:t>
            </a:r>
          </a:p>
          <a:p>
            <a:pPr eaLnBrk="1" hangingPunct="1">
              <a:lnSpc>
                <a:spcPct val="90000"/>
              </a:lnSpc>
              <a:buFont typeface="Wingdings" pitchFamily="2" charset="2"/>
              <a:buNone/>
            </a:pPr>
            <a:r>
              <a:rPr lang="en-GB" sz="2800" dirty="0" smtClean="0">
                <a:latin typeface="Arial" pitchFamily="34" charset="0"/>
              </a:rPr>
              <a:t>      </a:t>
            </a:r>
            <a:r>
              <a:rPr lang="en-GB" sz="2800" dirty="0" smtClean="0">
                <a:solidFill>
                  <a:srgbClr val="CC3300"/>
                </a:solidFill>
                <a:latin typeface="Arial" pitchFamily="34" charset="0"/>
              </a:rPr>
              <a:t>- Hba1c &lt;48mmol/mol does not rule out diabetes</a:t>
            </a:r>
          </a:p>
          <a:p>
            <a:pPr>
              <a:lnSpc>
                <a:spcPct val="90000"/>
              </a:lnSpc>
              <a:buNone/>
            </a:pPr>
            <a:r>
              <a:rPr lang="en-GB" sz="2800" dirty="0" smtClean="0">
                <a:latin typeface="Arial" pitchFamily="34" charset="0"/>
              </a:rPr>
              <a:t>      - glucose criteria then remain essential</a:t>
            </a:r>
          </a:p>
          <a:p>
            <a:pPr>
              <a:lnSpc>
                <a:spcPct val="90000"/>
              </a:lnSpc>
              <a:buNone/>
            </a:pPr>
            <a:r>
              <a:rPr lang="en-GB" sz="2800" b="1" dirty="0" smtClean="0"/>
              <a:t> </a:t>
            </a:r>
            <a:r>
              <a:rPr lang="en-GB" sz="2800" b="1" dirty="0" smtClean="0">
                <a:solidFill>
                  <a:srgbClr val="FF0000"/>
                </a:solidFill>
              </a:rPr>
              <a:t>A value of less than 48 </a:t>
            </a:r>
            <a:r>
              <a:rPr lang="en-GB" sz="2800" b="1" dirty="0" err="1" smtClean="0">
                <a:solidFill>
                  <a:srgbClr val="FF0000"/>
                </a:solidFill>
              </a:rPr>
              <a:t>mmol</a:t>
            </a:r>
            <a:r>
              <a:rPr lang="en-GB" sz="2800" b="1" dirty="0" smtClean="0">
                <a:solidFill>
                  <a:srgbClr val="FF0000"/>
                </a:solidFill>
              </a:rPr>
              <a:t>/mol (6.5%) does not exclude diabetes, which can still be diagnosed using glucose tests.</a:t>
            </a:r>
            <a:endParaRPr lang="en-GB" sz="2800" dirty="0" smtClean="0">
              <a:solidFill>
                <a:srgbClr val="FF0000"/>
              </a:solidFill>
              <a:latin typeface="Arial" pitchFamily="34" charset="0"/>
            </a:endParaRPr>
          </a:p>
          <a:p>
            <a:pPr eaLnBrk="1" hangingPunct="1">
              <a:lnSpc>
                <a:spcPct val="90000"/>
              </a:lnSpc>
            </a:pPr>
            <a:r>
              <a:rPr lang="en-GB" sz="2800" dirty="0" smtClean="0">
                <a:latin typeface="Arial" pitchFamily="34" charset="0"/>
              </a:rPr>
              <a:t>Algorithm not widely agreed. </a:t>
            </a:r>
            <a:endParaRPr lang="en-US" sz="2800" dirty="0" smtClean="0">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sz="2400" b="1" dirty="0" smtClean="0">
                <a:solidFill>
                  <a:schemeClr val="tx1"/>
                </a:solidFill>
                <a:latin typeface="+mn-lt"/>
                <a:ea typeface="+mn-ea"/>
                <a:cs typeface="+mn-cs"/>
              </a:rPr>
              <a:t>Use HbA1c– </a:t>
            </a:r>
            <a:r>
              <a:rPr lang="en-GB" sz="2400" dirty="0" smtClean="0">
                <a:solidFill>
                  <a:schemeClr val="tx1"/>
                </a:solidFill>
                <a:latin typeface="+mn-lt"/>
                <a:ea typeface="+mn-ea"/>
                <a:cs typeface="+mn-cs"/>
              </a:rPr>
              <a:t>for patients under investigation, or annual assessment of at risk groups including</a:t>
            </a:r>
            <a:endParaRPr lang="en-GB" sz="2400" dirty="0"/>
          </a:p>
        </p:txBody>
      </p:sp>
      <p:sp>
        <p:nvSpPr>
          <p:cNvPr id="36867" name="Content Placeholder 4"/>
          <p:cNvSpPr>
            <a:spLocks noGrp="1"/>
          </p:cNvSpPr>
          <p:nvPr>
            <p:ph idx="1"/>
          </p:nvPr>
        </p:nvSpPr>
        <p:spPr>
          <a:xfrm>
            <a:off x="684213" y="1700213"/>
            <a:ext cx="7772400" cy="5041900"/>
          </a:xfrm>
          <a:solidFill>
            <a:srgbClr val="92D050"/>
          </a:solidFill>
        </p:spPr>
        <p:txBody>
          <a:bodyPr>
            <a:normAutofit lnSpcReduction="10000"/>
          </a:bodyPr>
          <a:lstStyle/>
          <a:p>
            <a:r>
              <a:rPr lang="en-GB" sz="2000" dirty="0" smtClean="0"/>
              <a:t>IFG / IGT</a:t>
            </a:r>
          </a:p>
          <a:p>
            <a:pPr marL="0" indent="0">
              <a:buNone/>
            </a:pPr>
            <a:r>
              <a:rPr lang="en-GB" sz="2000" dirty="0" smtClean="0"/>
              <a:t> </a:t>
            </a:r>
          </a:p>
          <a:p>
            <a:r>
              <a:rPr lang="en-GB" sz="2000" dirty="0" smtClean="0"/>
              <a:t>Metabolic syndrome</a:t>
            </a:r>
          </a:p>
          <a:p>
            <a:pPr marL="0" indent="0">
              <a:buNone/>
            </a:pPr>
            <a:r>
              <a:rPr lang="en-GB" sz="2000" dirty="0" smtClean="0"/>
              <a:t> </a:t>
            </a:r>
          </a:p>
          <a:p>
            <a:r>
              <a:rPr lang="en-GB" sz="2000" dirty="0" smtClean="0"/>
              <a:t>PMH Gestational Diabetes or large for dates baby (&gt;4kg)</a:t>
            </a:r>
          </a:p>
          <a:p>
            <a:pPr marL="0" indent="0">
              <a:buNone/>
            </a:pPr>
            <a:r>
              <a:rPr lang="en-GB" sz="2000" dirty="0" smtClean="0"/>
              <a:t> </a:t>
            </a:r>
          </a:p>
          <a:p>
            <a:r>
              <a:rPr lang="en-GB" sz="2000" dirty="0" smtClean="0"/>
              <a:t>Established Vascular disease CVA, IHD, PVD</a:t>
            </a:r>
          </a:p>
          <a:p>
            <a:pPr marL="0" indent="0">
              <a:buNone/>
            </a:pPr>
            <a:r>
              <a:rPr lang="en-GB" sz="2000" dirty="0" smtClean="0"/>
              <a:t> </a:t>
            </a:r>
          </a:p>
          <a:p>
            <a:r>
              <a:rPr lang="en-GB" sz="2000" dirty="0" smtClean="0"/>
              <a:t>Age &gt; 45 plus + Family history</a:t>
            </a:r>
          </a:p>
          <a:p>
            <a:pPr marL="0" indent="0">
              <a:buNone/>
            </a:pPr>
            <a:r>
              <a:rPr lang="en-GB" sz="2000" dirty="0" smtClean="0"/>
              <a:t> </a:t>
            </a:r>
          </a:p>
          <a:p>
            <a:r>
              <a:rPr lang="en-GB" sz="2000" dirty="0" smtClean="0"/>
              <a:t>Age &gt; 40 (or &gt;30 if Asian or Pacific island descent) with hypertension &amp; BMI&gt;30</a:t>
            </a:r>
          </a:p>
          <a:p>
            <a:pPr marL="0" indent="0">
              <a:buNone/>
            </a:pPr>
            <a:r>
              <a:rPr lang="en-GB" sz="2000" dirty="0" smtClean="0"/>
              <a:t> </a:t>
            </a:r>
          </a:p>
          <a:p>
            <a:r>
              <a:rPr lang="en-GB" sz="2000" dirty="0" smtClean="0"/>
              <a:t>PCOS</a:t>
            </a:r>
          </a:p>
          <a:p>
            <a:pPr marL="0" indent="0">
              <a:buNone/>
            </a:pPr>
            <a:r>
              <a:rPr lang="en-GB" sz="1600" b="1" dirty="0" smtClean="0"/>
              <a:t> </a:t>
            </a:r>
            <a:endParaRPr lang="en-GB" sz="1600" dirty="0" smtClean="0"/>
          </a:p>
          <a:p>
            <a:endParaRPr lang="en-GB" sz="1600" dirty="0" smtClean="0"/>
          </a:p>
          <a:p>
            <a:endParaRPr lang="en-GB"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188"/>
            <a:ext cx="7772400" cy="857250"/>
          </a:xfrm>
        </p:spPr>
        <p:txBody>
          <a:bodyPr/>
          <a:lstStyle/>
          <a:p>
            <a:pPr eaLnBrk="1" hangingPunct="1">
              <a:defRPr/>
            </a:pPr>
            <a:r>
              <a:rPr lang="en-GB" b="1" dirty="0" smtClean="0">
                <a:solidFill>
                  <a:srgbClr val="FFC000"/>
                </a:solidFill>
              </a:rPr>
              <a:t>Do not use HbA1c</a:t>
            </a:r>
          </a:p>
        </p:txBody>
      </p:sp>
      <p:sp>
        <p:nvSpPr>
          <p:cNvPr id="35843" name="Content Placeholder 2"/>
          <p:cNvSpPr>
            <a:spLocks noGrp="1"/>
          </p:cNvSpPr>
          <p:nvPr>
            <p:ph idx="1"/>
          </p:nvPr>
        </p:nvSpPr>
        <p:spPr>
          <a:xfrm>
            <a:off x="642938" y="1214438"/>
            <a:ext cx="8215312" cy="5143500"/>
          </a:xfrm>
          <a:solidFill>
            <a:srgbClr val="92D050"/>
          </a:solidFill>
        </p:spPr>
        <p:txBody>
          <a:bodyPr/>
          <a:lstStyle/>
          <a:p>
            <a:pPr eaLnBrk="1" hangingPunct="1"/>
            <a:r>
              <a:rPr lang="en-GB" dirty="0" smtClean="0"/>
              <a:t>Under 18 </a:t>
            </a:r>
            <a:r>
              <a:rPr lang="en-GB" dirty="0" err="1" smtClean="0"/>
              <a:t>yrs</a:t>
            </a:r>
            <a:endParaRPr lang="en-GB" dirty="0" smtClean="0"/>
          </a:p>
          <a:p>
            <a:pPr eaLnBrk="1" hangingPunct="1"/>
            <a:r>
              <a:rPr lang="en-GB" dirty="0" smtClean="0"/>
              <a:t>Possible Type 1</a:t>
            </a:r>
          </a:p>
          <a:p>
            <a:pPr eaLnBrk="1" hangingPunct="1"/>
            <a:r>
              <a:rPr lang="en-GB" dirty="0" smtClean="0"/>
              <a:t>Where glucose may rise rapidly e.g.: steroids, antipsychotics.</a:t>
            </a:r>
          </a:p>
          <a:p>
            <a:pPr eaLnBrk="1" hangingPunct="1"/>
            <a:r>
              <a:rPr lang="en-GB" dirty="0" smtClean="0"/>
              <a:t>Reduced red cell survival e.g. haemolytic anaemia</a:t>
            </a:r>
          </a:p>
          <a:p>
            <a:pPr eaLnBrk="1" hangingPunct="1"/>
            <a:r>
              <a:rPr lang="en-GB" dirty="0" smtClean="0"/>
              <a:t>Gestational Diabetes</a:t>
            </a:r>
          </a:p>
          <a:p>
            <a:pPr eaLnBrk="1" hangingPunct="1"/>
            <a:r>
              <a:rPr lang="en-GB" dirty="0" smtClean="0"/>
              <a:t>Pancreatic damage/surgery</a:t>
            </a:r>
          </a:p>
          <a:p>
            <a:pPr eaLnBrk="1" hangingPunct="1"/>
            <a:r>
              <a:rPr lang="en-GB" dirty="0" smtClean="0"/>
              <a:t>Anaemia/</a:t>
            </a:r>
            <a:r>
              <a:rPr lang="en-GB" dirty="0" err="1" smtClean="0"/>
              <a:t>Haemoglobinopathy</a:t>
            </a:r>
            <a:endParaRPr lang="en-GB"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25602" name="Picture 2" descr="http://www.ndei.org/dsl/files/lggifs/3463_3463_45010121412191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Screening for and diagnosis of GDM. </a:t>
            </a:r>
          </a:p>
        </p:txBody>
      </p:sp>
      <p:pic>
        <p:nvPicPr>
          <p:cNvPr id="3074" name="Picture 2"/>
          <p:cNvPicPr>
            <a:picLocks noChangeAspect="1" noChangeArrowheads="1"/>
          </p:cNvPicPr>
          <p:nvPr/>
        </p:nvPicPr>
        <p:blipFill>
          <a:blip r:embed="rId3" cstate="print"/>
          <a:srcRect/>
          <a:stretch>
            <a:fillRect/>
          </a:stretch>
        </p:blipFill>
        <p:spPr bwMode="auto">
          <a:xfrm>
            <a:off x="7315201" y="6263218"/>
            <a:ext cx="1553760" cy="430605"/>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857600" y="979303"/>
            <a:ext cx="5434560" cy="4893634"/>
          </a:xfrm>
          <a:prstGeom prst="rect">
            <a:avLst/>
          </a:prstGeom>
          <a:noFill/>
          <a:ln w="9525">
            <a:noFill/>
            <a:round/>
            <a:headEnd/>
            <a:tailEnd/>
          </a:ln>
          <a:effectLst/>
        </p:spPr>
      </p:pic>
      <p:sp>
        <p:nvSpPr>
          <p:cNvPr id="3076" name="Text Box 4"/>
          <p:cNvSpPr txBox="1">
            <a:spLocks noChangeArrowheads="1"/>
          </p:cNvSpPr>
          <p:nvPr/>
        </p:nvSpPr>
        <p:spPr bwMode="auto">
          <a:xfrm>
            <a:off x="185760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American Diabetes Association </a:t>
            </a:r>
            <a:r>
              <a:rPr lang="en-GB" sz="1100" b="1" dirty="0" err="1">
                <a:solidFill>
                  <a:srgbClr val="000000"/>
                </a:solidFill>
                <a:latin typeface="Arial" charset="0"/>
                <a:ea typeface="msgothic" charset="0"/>
                <a:cs typeface="msgothic" charset="0"/>
              </a:rPr>
              <a:t>Dia</a:t>
            </a:r>
            <a:r>
              <a:rPr lang="en-GB" sz="1100" b="1" dirty="0">
                <a:solidFill>
                  <a:srgbClr val="000000"/>
                </a:solidFill>
                <a:latin typeface="Arial" charset="0"/>
                <a:ea typeface="msgothic" charset="0"/>
                <a:cs typeface="msgothic" charset="0"/>
              </a:rPr>
              <a:t> Care 2014;37:S81-S90</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©2014 by American Diabetes Association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27650" name="Picture 2" descr="http://www.ndei.org/dsl/files/lggifs/3473_3473_460101214121920.jpg"/>
          <p:cNvPicPr>
            <a:picLocks noChangeAspect="1" noChangeArrowheads="1"/>
          </p:cNvPicPr>
          <p:nvPr/>
        </p:nvPicPr>
        <p:blipFill>
          <a:blip r:embed="rId2" cstate="print"/>
          <a:srcRect/>
          <a:stretch>
            <a:fillRect/>
          </a:stretch>
        </p:blipFill>
        <p:spPr bwMode="auto">
          <a:xfrm>
            <a:off x="-180528" y="0"/>
            <a:ext cx="9324528"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a:t>Endocrine Effects of Insulin.</a:t>
            </a:r>
            <a:br>
              <a:rPr lang="en-US" dirty="0"/>
            </a:br>
            <a:endParaRPr lang="bg-BG" dirty="0"/>
          </a:p>
        </p:txBody>
      </p:sp>
      <p:sp>
        <p:nvSpPr>
          <p:cNvPr id="3" name="Контейнер за съдържание 2"/>
          <p:cNvSpPr>
            <a:spLocks noGrp="1"/>
          </p:cNvSpPr>
          <p:nvPr>
            <p:ph idx="1"/>
          </p:nvPr>
        </p:nvSpPr>
        <p:spPr>
          <a:xfrm>
            <a:off x="457200" y="764704"/>
            <a:ext cx="8229600" cy="5760640"/>
          </a:xfrm>
        </p:spPr>
        <p:style>
          <a:lnRef idx="2">
            <a:schemeClr val="accent3"/>
          </a:lnRef>
          <a:fillRef idx="1">
            <a:schemeClr val="lt1"/>
          </a:fillRef>
          <a:effectRef idx="0">
            <a:schemeClr val="accent3"/>
          </a:effectRef>
          <a:fontRef idx="minor">
            <a:schemeClr val="dk1"/>
          </a:fontRef>
        </p:style>
        <p:txBody>
          <a:bodyPr>
            <a:normAutofit fontScale="47500" lnSpcReduction="20000"/>
          </a:bodyPr>
          <a:lstStyle/>
          <a:p>
            <a:pPr marL="0" indent="0">
              <a:buNone/>
            </a:pPr>
            <a:r>
              <a:rPr lang="en-US" dirty="0" smtClean="0"/>
              <a:t> </a:t>
            </a:r>
            <a:endParaRPr lang="en-US" dirty="0"/>
          </a:p>
          <a:p>
            <a:pPr marL="0" indent="0">
              <a:buNone/>
            </a:pPr>
            <a:r>
              <a:rPr lang="en-US" dirty="0"/>
              <a:t> </a:t>
            </a:r>
          </a:p>
          <a:p>
            <a:pPr marL="0" indent="0" algn="ctr">
              <a:buNone/>
            </a:pPr>
            <a:r>
              <a:rPr lang="en-US" b="1" dirty="0"/>
              <a:t>Effect on liver:  </a:t>
            </a:r>
          </a:p>
          <a:p>
            <a:r>
              <a:rPr lang="en-US" dirty="0"/>
              <a:t>  Reversal of catabolic features of insulin deficiency </a:t>
            </a:r>
          </a:p>
          <a:p>
            <a:r>
              <a:rPr lang="en-US" dirty="0"/>
              <a:t>    Inhibits </a:t>
            </a:r>
            <a:r>
              <a:rPr lang="en-US" dirty="0" err="1"/>
              <a:t>glycogenolysis</a:t>
            </a:r>
            <a:r>
              <a:rPr lang="en-US" dirty="0"/>
              <a:t> </a:t>
            </a:r>
          </a:p>
          <a:p>
            <a:r>
              <a:rPr lang="en-US" dirty="0"/>
              <a:t>    Inhibits conversion of fatty acids and amino acids to </a:t>
            </a:r>
            <a:r>
              <a:rPr lang="en-US" dirty="0" err="1"/>
              <a:t>keto</a:t>
            </a:r>
            <a:r>
              <a:rPr lang="en-US" dirty="0"/>
              <a:t> acids </a:t>
            </a:r>
          </a:p>
          <a:p>
            <a:r>
              <a:rPr lang="en-US" dirty="0"/>
              <a:t>    Inhibits conversion of amino acids to glucose </a:t>
            </a:r>
          </a:p>
          <a:p>
            <a:pPr marL="0" indent="0" algn="ctr">
              <a:buNone/>
            </a:pPr>
            <a:r>
              <a:rPr lang="en-US" b="1" dirty="0"/>
              <a:t>  Anabolic action </a:t>
            </a:r>
          </a:p>
          <a:p>
            <a:r>
              <a:rPr lang="en-US" dirty="0"/>
              <a:t>    Promotes glucose storage as glycogen (induces </a:t>
            </a:r>
            <a:r>
              <a:rPr lang="en-US" dirty="0" err="1"/>
              <a:t>glucokinase</a:t>
            </a:r>
            <a:r>
              <a:rPr lang="en-US" dirty="0"/>
              <a:t> and glycogen synthase, inhibits </a:t>
            </a:r>
            <a:r>
              <a:rPr lang="en-US" dirty="0" err="1"/>
              <a:t>phosphorylase</a:t>
            </a:r>
            <a:r>
              <a:rPr lang="en-US" dirty="0"/>
              <a:t>) </a:t>
            </a:r>
          </a:p>
          <a:p>
            <a:r>
              <a:rPr lang="en-US" dirty="0"/>
              <a:t>    Increases triglyceride synthesis and very low density lipoprotein formation </a:t>
            </a:r>
          </a:p>
          <a:p>
            <a:pPr marL="0" indent="0" algn="ctr">
              <a:buNone/>
            </a:pPr>
            <a:r>
              <a:rPr lang="en-US" b="1" dirty="0"/>
              <a:t>Effect on muscle:  </a:t>
            </a:r>
          </a:p>
          <a:p>
            <a:r>
              <a:rPr lang="en-US" dirty="0"/>
              <a:t>  Increased protein synthesis </a:t>
            </a:r>
          </a:p>
          <a:p>
            <a:r>
              <a:rPr lang="en-US" dirty="0"/>
              <a:t>    Increases amino acid transport </a:t>
            </a:r>
          </a:p>
          <a:p>
            <a:r>
              <a:rPr lang="en-US" dirty="0"/>
              <a:t>    Increases ribosomal protein synthesis </a:t>
            </a:r>
          </a:p>
          <a:p>
            <a:r>
              <a:rPr lang="en-US" dirty="0"/>
              <a:t> </a:t>
            </a:r>
            <a:r>
              <a:rPr lang="en-US" dirty="0" smtClean="0"/>
              <a:t>  </a:t>
            </a:r>
            <a:r>
              <a:rPr lang="en-US" dirty="0"/>
              <a:t>Increased glycogen synthesis </a:t>
            </a:r>
          </a:p>
          <a:p>
            <a:r>
              <a:rPr lang="en-US" dirty="0"/>
              <a:t>    Increases glucose transport </a:t>
            </a:r>
          </a:p>
          <a:p>
            <a:r>
              <a:rPr lang="en-US" dirty="0"/>
              <a:t>    Induces glycogen </a:t>
            </a:r>
            <a:r>
              <a:rPr lang="en-US" dirty="0" err="1"/>
              <a:t>synthetase</a:t>
            </a:r>
            <a:r>
              <a:rPr lang="en-US" dirty="0"/>
              <a:t> and inhibits </a:t>
            </a:r>
            <a:r>
              <a:rPr lang="en-US" dirty="0" err="1"/>
              <a:t>phosphorylase</a:t>
            </a:r>
            <a:r>
              <a:rPr lang="en-US" dirty="0"/>
              <a:t> </a:t>
            </a:r>
          </a:p>
          <a:p>
            <a:pPr marL="0" indent="0" algn="ctr">
              <a:buNone/>
            </a:pPr>
            <a:r>
              <a:rPr lang="en-US" b="1" dirty="0"/>
              <a:t>Effect on adipose tissue:  </a:t>
            </a:r>
          </a:p>
          <a:p>
            <a:r>
              <a:rPr lang="en-US" dirty="0"/>
              <a:t>  Increased triglyceride storage </a:t>
            </a:r>
          </a:p>
          <a:p>
            <a:r>
              <a:rPr lang="en-US" dirty="0"/>
              <a:t>    Lipoprotein lipase is induced and activated by insulin to hydrolyze triglycerides from lipoproteins </a:t>
            </a:r>
          </a:p>
          <a:p>
            <a:r>
              <a:rPr lang="en-US" dirty="0"/>
              <a:t>    Glucose transport into cell provides glycerol phosphate to permit esterification of fatty acids supplied by lipoprotein transport </a:t>
            </a:r>
          </a:p>
          <a:p>
            <a:r>
              <a:rPr lang="en-US" dirty="0"/>
              <a:t>    Intracellular lipase is inhibited by insulin </a:t>
            </a:r>
          </a:p>
          <a:p>
            <a:pPr marL="0" indent="0">
              <a:buNone/>
            </a:pPr>
            <a:r>
              <a:rPr lang="en-US" dirty="0"/>
              <a:t> </a:t>
            </a:r>
          </a:p>
          <a:p>
            <a:endParaRPr lang="bg-BG" dirty="0"/>
          </a:p>
        </p:txBody>
      </p:sp>
    </p:spTree>
    <p:extLst>
      <p:ext uri="{BB962C8B-B14F-4D97-AF65-F5344CB8AC3E}">
        <p14:creationId xmlns:p14="http://schemas.microsoft.com/office/powerpoint/2010/main" val="1445668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28674" name="Picture 2" descr="http://www.ndei.org/dsl/files/lggifs/3474_3474_4611012141219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solidFill>
            <a:srgbClr val="92D050"/>
          </a:solidFill>
        </p:spPr>
        <p:txBody>
          <a:bodyPr>
            <a:normAutofit/>
          </a:bodyPr>
          <a:lstStyle/>
          <a:p>
            <a:r>
              <a:rPr lang="en-US" sz="2800" dirty="0"/>
              <a:t>Etiologic classification of diabetes mellitus. </a:t>
            </a:r>
            <a:br>
              <a:rPr lang="en-US" sz="2800" dirty="0"/>
            </a:br>
            <a:endParaRPr lang="bg-BG" sz="2800" dirty="0"/>
          </a:p>
        </p:txBody>
      </p:sp>
      <p:sp>
        <p:nvSpPr>
          <p:cNvPr id="3" name="Контейнер за съдържание 2"/>
          <p:cNvSpPr>
            <a:spLocks noGrp="1"/>
          </p:cNvSpPr>
          <p:nvPr>
            <p:ph idx="1"/>
          </p:nvPr>
        </p:nvSpPr>
        <p:spPr>
          <a:xfrm>
            <a:off x="457200" y="1600200"/>
            <a:ext cx="8229600" cy="5069160"/>
          </a:xfrm>
        </p:spPr>
        <p:txBody>
          <a:bodyPr>
            <a:normAutofit fontScale="25000" lnSpcReduction="20000"/>
          </a:bodyPr>
          <a:lstStyle/>
          <a:p>
            <a:pPr marL="0" indent="0">
              <a:buNone/>
            </a:pPr>
            <a:r>
              <a:rPr lang="en-US" sz="5600" b="1" dirty="0"/>
              <a:t>I. Type 1 diabetes2 </a:t>
            </a:r>
            <a:r>
              <a:rPr lang="en-US" sz="5600" dirty="0"/>
              <a:t>(B cell destruction, usually leading to absolute insulin deficiency)</a:t>
            </a:r>
          </a:p>
          <a:p>
            <a:pPr marL="0" indent="0">
              <a:buNone/>
            </a:pPr>
            <a:r>
              <a:rPr lang="en-US" sz="5600" dirty="0"/>
              <a:t>  </a:t>
            </a:r>
          </a:p>
          <a:p>
            <a:r>
              <a:rPr lang="en-US" sz="5600" dirty="0"/>
              <a:t>  A. Immune-mediated </a:t>
            </a:r>
          </a:p>
          <a:p>
            <a:r>
              <a:rPr lang="en-US" sz="5600" dirty="0"/>
              <a:t>  B. Idiopathic </a:t>
            </a:r>
          </a:p>
          <a:p>
            <a:pPr marL="0" indent="0">
              <a:buNone/>
            </a:pPr>
            <a:r>
              <a:rPr lang="en-US" sz="5600" b="1" dirty="0"/>
              <a:t>II. Type 2 diabetes2 (may range from predominantly insulin resistance with relative insulin deficiency to a predominantly secretory defect with insulin resistance)</a:t>
            </a:r>
          </a:p>
          <a:p>
            <a:pPr marL="0" indent="0">
              <a:buNone/>
            </a:pPr>
            <a:r>
              <a:rPr lang="en-US" sz="5600" dirty="0"/>
              <a:t>  </a:t>
            </a:r>
          </a:p>
          <a:p>
            <a:pPr marL="0" indent="0">
              <a:buNone/>
            </a:pPr>
            <a:r>
              <a:rPr lang="en-US" sz="5600" b="1" dirty="0"/>
              <a:t>III. Other specific types  </a:t>
            </a:r>
          </a:p>
          <a:p>
            <a:pPr marL="0" indent="0">
              <a:buNone/>
            </a:pPr>
            <a:r>
              <a:rPr lang="en-US" sz="5600" b="1" dirty="0"/>
              <a:t>  A. Genetic defects of B cell function </a:t>
            </a:r>
          </a:p>
          <a:p>
            <a:r>
              <a:rPr lang="en-US" sz="5600" dirty="0"/>
              <a:t>    1. Chromosome 12, HNF-1 (MODY 3) </a:t>
            </a:r>
          </a:p>
          <a:p>
            <a:r>
              <a:rPr lang="en-US" sz="5600" dirty="0"/>
              <a:t>    2. Chromosome 7, </a:t>
            </a:r>
            <a:r>
              <a:rPr lang="en-US" sz="5600" dirty="0" err="1"/>
              <a:t>glucokinase</a:t>
            </a:r>
            <a:r>
              <a:rPr lang="en-US" sz="5600" dirty="0"/>
              <a:t> (MODY 2) </a:t>
            </a:r>
          </a:p>
          <a:p>
            <a:r>
              <a:rPr lang="en-US" sz="5600" dirty="0"/>
              <a:t>    3. Chromosome 20, HNF-4 (MODY 1) </a:t>
            </a:r>
          </a:p>
          <a:p>
            <a:r>
              <a:rPr lang="en-US" sz="5600" dirty="0"/>
              <a:t>    4. Chromosome 13, IPF1 (MODY 4) </a:t>
            </a:r>
          </a:p>
          <a:p>
            <a:r>
              <a:rPr lang="en-US" sz="5600" dirty="0"/>
              <a:t>    5. Chromosome 17, HNF-1 (MODY 5) </a:t>
            </a:r>
          </a:p>
          <a:p>
            <a:r>
              <a:rPr lang="en-US" sz="5600" dirty="0"/>
              <a:t>    6. Chromosome 2, </a:t>
            </a:r>
            <a:r>
              <a:rPr lang="en-US" sz="5600" dirty="0" err="1"/>
              <a:t>Neuro</a:t>
            </a:r>
            <a:r>
              <a:rPr lang="en-US" sz="5600" dirty="0"/>
              <a:t> D1 (MODY 6) </a:t>
            </a:r>
          </a:p>
          <a:p>
            <a:r>
              <a:rPr lang="en-US" sz="5600" dirty="0"/>
              <a:t>    7. </a:t>
            </a:r>
            <a:r>
              <a:rPr lang="en-US" sz="5600" dirty="0" err="1"/>
              <a:t>Mitochrondrial</a:t>
            </a:r>
            <a:r>
              <a:rPr lang="en-US" sz="5600" dirty="0"/>
              <a:t> DNA </a:t>
            </a:r>
          </a:p>
          <a:p>
            <a:r>
              <a:rPr lang="en-US" sz="5600" dirty="0"/>
              <a:t>    8. Others </a:t>
            </a:r>
          </a:p>
          <a:p>
            <a:pPr marL="0" indent="0">
              <a:buNone/>
            </a:pPr>
            <a:r>
              <a:rPr lang="en-US" sz="5600" b="1" dirty="0"/>
              <a:t>  B. Genetic defects in insulin action </a:t>
            </a:r>
          </a:p>
          <a:p>
            <a:r>
              <a:rPr lang="en-US" sz="5600" dirty="0"/>
              <a:t>    1. Type A insulin resistance </a:t>
            </a:r>
          </a:p>
          <a:p>
            <a:r>
              <a:rPr lang="en-US" sz="5600" dirty="0"/>
              <a:t>    2. </a:t>
            </a:r>
            <a:r>
              <a:rPr lang="en-US" sz="5600" dirty="0" err="1"/>
              <a:t>Leprechaunism</a:t>
            </a:r>
            <a:r>
              <a:rPr lang="en-US" sz="5600" dirty="0"/>
              <a:t> </a:t>
            </a:r>
          </a:p>
          <a:p>
            <a:r>
              <a:rPr lang="en-US" sz="5600" dirty="0"/>
              <a:t>    3. </a:t>
            </a:r>
            <a:r>
              <a:rPr lang="en-US" sz="5600" dirty="0" err="1"/>
              <a:t>Rabson</a:t>
            </a:r>
            <a:r>
              <a:rPr lang="en-US" sz="5600" dirty="0"/>
              <a:t>-Mendenhall syndrome </a:t>
            </a:r>
          </a:p>
          <a:p>
            <a:r>
              <a:rPr lang="en-US" sz="5600" dirty="0"/>
              <a:t>    4. </a:t>
            </a:r>
            <a:r>
              <a:rPr lang="en-US" sz="5600" dirty="0" err="1"/>
              <a:t>Lipoatrophic</a:t>
            </a:r>
            <a:r>
              <a:rPr lang="en-US" sz="5600" dirty="0"/>
              <a:t> diabetes </a:t>
            </a:r>
          </a:p>
          <a:p>
            <a:r>
              <a:rPr lang="en-US" sz="5600" dirty="0"/>
              <a:t>    5. Others </a:t>
            </a:r>
          </a:p>
          <a:p>
            <a:endParaRPr lang="bg-BG" dirty="0"/>
          </a:p>
        </p:txBody>
      </p:sp>
    </p:spTree>
    <p:extLst>
      <p:ext uri="{BB962C8B-B14F-4D97-AF65-F5344CB8AC3E}">
        <p14:creationId xmlns:p14="http://schemas.microsoft.com/office/powerpoint/2010/main" val="1281972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836712"/>
            <a:ext cx="8229600" cy="5289451"/>
          </a:xfrm>
        </p:spPr>
        <p:txBody>
          <a:bodyPr>
            <a:normAutofit fontScale="62500" lnSpcReduction="20000"/>
          </a:bodyPr>
          <a:lstStyle/>
          <a:p>
            <a:pPr marL="0" indent="0">
              <a:buNone/>
            </a:pPr>
            <a:r>
              <a:rPr lang="en-US" dirty="0"/>
              <a:t> </a:t>
            </a:r>
            <a:r>
              <a:rPr lang="en-US" b="1" dirty="0"/>
              <a:t>C. Diseases of the exocrine pancreas </a:t>
            </a:r>
          </a:p>
          <a:p>
            <a:r>
              <a:rPr lang="en-US" dirty="0"/>
              <a:t>    1. Pancreatitis </a:t>
            </a:r>
          </a:p>
          <a:p>
            <a:r>
              <a:rPr lang="en-US" dirty="0"/>
              <a:t>    2. Trauma, </a:t>
            </a:r>
            <a:r>
              <a:rPr lang="en-US" dirty="0" err="1"/>
              <a:t>pancreatectomy</a:t>
            </a:r>
            <a:r>
              <a:rPr lang="en-US" dirty="0"/>
              <a:t> </a:t>
            </a:r>
          </a:p>
          <a:p>
            <a:r>
              <a:rPr lang="en-US" dirty="0"/>
              <a:t>    3. </a:t>
            </a:r>
            <a:r>
              <a:rPr lang="en-US" dirty="0" err="1"/>
              <a:t>Neoplasia</a:t>
            </a:r>
            <a:r>
              <a:rPr lang="en-US" dirty="0"/>
              <a:t> </a:t>
            </a:r>
          </a:p>
          <a:p>
            <a:r>
              <a:rPr lang="en-US" dirty="0"/>
              <a:t>    4. Cystic fibrosis </a:t>
            </a:r>
          </a:p>
          <a:p>
            <a:r>
              <a:rPr lang="en-US" dirty="0"/>
              <a:t>    5. Hemochromatosis </a:t>
            </a:r>
          </a:p>
          <a:p>
            <a:r>
              <a:rPr lang="en-US" dirty="0"/>
              <a:t>    6. </a:t>
            </a:r>
            <a:r>
              <a:rPr lang="en-US" dirty="0" err="1"/>
              <a:t>Fibrocalculous</a:t>
            </a:r>
            <a:r>
              <a:rPr lang="en-US" dirty="0"/>
              <a:t> </a:t>
            </a:r>
            <a:r>
              <a:rPr lang="en-US" dirty="0" err="1"/>
              <a:t>pancreatopathy</a:t>
            </a:r>
            <a:r>
              <a:rPr lang="en-US" dirty="0"/>
              <a:t> </a:t>
            </a:r>
          </a:p>
          <a:p>
            <a:r>
              <a:rPr lang="en-US" dirty="0"/>
              <a:t>    7. Others </a:t>
            </a:r>
          </a:p>
          <a:p>
            <a:pPr marL="0" indent="0">
              <a:buNone/>
            </a:pPr>
            <a:r>
              <a:rPr lang="en-US" b="1" dirty="0"/>
              <a:t>  D. </a:t>
            </a:r>
            <a:r>
              <a:rPr lang="en-US" b="1" dirty="0" err="1"/>
              <a:t>Endocrinopathies</a:t>
            </a:r>
            <a:r>
              <a:rPr lang="en-US" b="1" dirty="0"/>
              <a:t> </a:t>
            </a:r>
          </a:p>
          <a:p>
            <a:r>
              <a:rPr lang="en-US" dirty="0"/>
              <a:t>    1. Acromegaly </a:t>
            </a:r>
          </a:p>
          <a:p>
            <a:r>
              <a:rPr lang="en-US" dirty="0"/>
              <a:t>    2. Cushing's syndrome </a:t>
            </a:r>
          </a:p>
          <a:p>
            <a:r>
              <a:rPr lang="en-US" dirty="0"/>
              <a:t>    3. </a:t>
            </a:r>
            <a:r>
              <a:rPr lang="en-US" dirty="0" err="1"/>
              <a:t>Glucagonoma</a:t>
            </a:r>
            <a:r>
              <a:rPr lang="en-US" dirty="0"/>
              <a:t> </a:t>
            </a:r>
          </a:p>
          <a:p>
            <a:r>
              <a:rPr lang="en-US" dirty="0"/>
              <a:t>    4. </a:t>
            </a:r>
            <a:r>
              <a:rPr lang="en-US" dirty="0" err="1"/>
              <a:t>Pheochromocytoma</a:t>
            </a:r>
            <a:r>
              <a:rPr lang="en-US" dirty="0"/>
              <a:t> </a:t>
            </a:r>
          </a:p>
          <a:p>
            <a:r>
              <a:rPr lang="en-US" dirty="0"/>
              <a:t>    5. Hyperthyroidism </a:t>
            </a:r>
          </a:p>
          <a:p>
            <a:r>
              <a:rPr lang="en-US" dirty="0"/>
              <a:t>    6. </a:t>
            </a:r>
            <a:r>
              <a:rPr lang="en-US" dirty="0" err="1"/>
              <a:t>Somatostatinoma</a:t>
            </a:r>
            <a:r>
              <a:rPr lang="en-US" dirty="0"/>
              <a:t> </a:t>
            </a:r>
          </a:p>
          <a:p>
            <a:r>
              <a:rPr lang="en-US" dirty="0"/>
              <a:t>    7. </a:t>
            </a:r>
            <a:r>
              <a:rPr lang="en-US" dirty="0" err="1"/>
              <a:t>Aldosteronoma</a:t>
            </a:r>
            <a:r>
              <a:rPr lang="en-US" dirty="0"/>
              <a:t> </a:t>
            </a:r>
          </a:p>
          <a:p>
            <a:r>
              <a:rPr lang="en-US" dirty="0"/>
              <a:t>    8. Others </a:t>
            </a:r>
          </a:p>
          <a:p>
            <a:endParaRPr lang="bg-BG" dirty="0"/>
          </a:p>
        </p:txBody>
      </p:sp>
    </p:spTree>
    <p:extLst>
      <p:ext uri="{BB962C8B-B14F-4D97-AF65-F5344CB8AC3E}">
        <p14:creationId xmlns:p14="http://schemas.microsoft.com/office/powerpoint/2010/main" val="417882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332656"/>
            <a:ext cx="8229600" cy="5793507"/>
          </a:xfrm>
        </p:spPr>
        <p:txBody>
          <a:bodyPr>
            <a:normAutofit fontScale="55000" lnSpcReduction="20000"/>
          </a:bodyPr>
          <a:lstStyle/>
          <a:p>
            <a:pPr marL="0" indent="0">
              <a:buNone/>
            </a:pPr>
            <a:r>
              <a:rPr lang="en-US" b="1" dirty="0"/>
              <a:t>E. Drug- or chemical-induced </a:t>
            </a:r>
          </a:p>
          <a:p>
            <a:r>
              <a:rPr lang="en-US" dirty="0"/>
              <a:t>    1. </a:t>
            </a:r>
            <a:r>
              <a:rPr lang="en-US" dirty="0" err="1"/>
              <a:t>Vacor</a:t>
            </a:r>
            <a:r>
              <a:rPr lang="en-US" dirty="0"/>
              <a:t> </a:t>
            </a:r>
          </a:p>
          <a:p>
            <a:r>
              <a:rPr lang="en-US" dirty="0"/>
              <a:t>    2. </a:t>
            </a:r>
            <a:r>
              <a:rPr lang="en-US" dirty="0" err="1"/>
              <a:t>Pentamidine</a:t>
            </a:r>
            <a:r>
              <a:rPr lang="en-US" dirty="0"/>
              <a:t> </a:t>
            </a:r>
          </a:p>
          <a:p>
            <a:r>
              <a:rPr lang="en-US" dirty="0"/>
              <a:t>    3. Nicotinic acid </a:t>
            </a:r>
          </a:p>
          <a:p>
            <a:r>
              <a:rPr lang="en-US" dirty="0"/>
              <a:t>    4. Glucocorticoids </a:t>
            </a:r>
          </a:p>
          <a:p>
            <a:r>
              <a:rPr lang="en-US" dirty="0"/>
              <a:t>    5. Thyroid hormone </a:t>
            </a:r>
          </a:p>
          <a:p>
            <a:r>
              <a:rPr lang="en-US" dirty="0"/>
              <a:t>    6. </a:t>
            </a:r>
            <a:r>
              <a:rPr lang="en-US" dirty="0" err="1"/>
              <a:t>Diazoxide</a:t>
            </a:r>
            <a:r>
              <a:rPr lang="en-US" dirty="0"/>
              <a:t> </a:t>
            </a:r>
          </a:p>
          <a:p>
            <a:r>
              <a:rPr lang="en-US" dirty="0"/>
              <a:t>    7. Beta-adrenergic agonists </a:t>
            </a:r>
          </a:p>
          <a:p>
            <a:r>
              <a:rPr lang="en-US" dirty="0"/>
              <a:t>    8. Thiazides </a:t>
            </a:r>
          </a:p>
          <a:p>
            <a:r>
              <a:rPr lang="en-US" dirty="0"/>
              <a:t>    9. Phenytoin </a:t>
            </a:r>
          </a:p>
          <a:p>
            <a:r>
              <a:rPr lang="en-US" dirty="0"/>
              <a:t>    10. Alpha-interferon </a:t>
            </a:r>
          </a:p>
          <a:p>
            <a:r>
              <a:rPr lang="en-US" dirty="0"/>
              <a:t>    11. Others </a:t>
            </a:r>
          </a:p>
          <a:p>
            <a:pPr marL="0" indent="0">
              <a:buNone/>
            </a:pPr>
            <a:r>
              <a:rPr lang="en-US" dirty="0"/>
              <a:t>  </a:t>
            </a:r>
            <a:r>
              <a:rPr lang="en-US" b="1" dirty="0"/>
              <a:t>F. Infections </a:t>
            </a:r>
          </a:p>
          <a:p>
            <a:r>
              <a:rPr lang="en-US" dirty="0"/>
              <a:t>    1. Congenital rubella </a:t>
            </a:r>
          </a:p>
          <a:p>
            <a:r>
              <a:rPr lang="en-US" dirty="0"/>
              <a:t>    2. Cytomegalovirus </a:t>
            </a:r>
          </a:p>
          <a:p>
            <a:r>
              <a:rPr lang="en-US" dirty="0"/>
              <a:t>    3. Others </a:t>
            </a:r>
          </a:p>
          <a:p>
            <a:pPr marL="0" indent="0">
              <a:buNone/>
            </a:pPr>
            <a:r>
              <a:rPr lang="en-US" b="1" dirty="0"/>
              <a:t>  G. Uncommon forms of immune-mediated diabetes </a:t>
            </a:r>
          </a:p>
          <a:p>
            <a:r>
              <a:rPr lang="en-US" dirty="0"/>
              <a:t>    1. Stiff-man syndrome </a:t>
            </a:r>
          </a:p>
          <a:p>
            <a:r>
              <a:rPr lang="en-US" dirty="0"/>
              <a:t>    2. Anti-insulin receptor antibodies </a:t>
            </a:r>
          </a:p>
          <a:p>
            <a:r>
              <a:rPr lang="en-US" dirty="0"/>
              <a:t>    3. Others </a:t>
            </a:r>
          </a:p>
          <a:p>
            <a:endParaRPr lang="bg-BG" dirty="0"/>
          </a:p>
        </p:txBody>
      </p:sp>
    </p:spTree>
    <p:extLst>
      <p:ext uri="{BB962C8B-B14F-4D97-AF65-F5344CB8AC3E}">
        <p14:creationId xmlns:p14="http://schemas.microsoft.com/office/powerpoint/2010/main" val="563212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67544" y="476672"/>
            <a:ext cx="8229600" cy="5649491"/>
          </a:xfrm>
        </p:spPr>
        <p:txBody>
          <a:bodyPr>
            <a:normAutofit fontScale="77500" lnSpcReduction="20000"/>
          </a:bodyPr>
          <a:lstStyle/>
          <a:p>
            <a:pPr marL="0" indent="0">
              <a:buNone/>
            </a:pPr>
            <a:r>
              <a:rPr lang="en-US" dirty="0"/>
              <a:t> </a:t>
            </a:r>
            <a:r>
              <a:rPr lang="en-US" b="1" dirty="0"/>
              <a:t>H. Other genetic syndromes sometimes associated with diabetes </a:t>
            </a:r>
          </a:p>
          <a:p>
            <a:r>
              <a:rPr lang="en-US" dirty="0"/>
              <a:t>    1. Down's syndrome </a:t>
            </a:r>
          </a:p>
          <a:p>
            <a:r>
              <a:rPr lang="en-US" dirty="0"/>
              <a:t>    2. </a:t>
            </a:r>
            <a:r>
              <a:rPr lang="en-US" dirty="0" err="1"/>
              <a:t>Klinefelter's</a:t>
            </a:r>
            <a:r>
              <a:rPr lang="en-US" dirty="0"/>
              <a:t> syndrome </a:t>
            </a:r>
          </a:p>
          <a:p>
            <a:r>
              <a:rPr lang="en-US" dirty="0"/>
              <a:t>    3. Turner's syndrome </a:t>
            </a:r>
          </a:p>
          <a:p>
            <a:r>
              <a:rPr lang="en-US" dirty="0"/>
              <a:t>    4. Wolfram's syndrome </a:t>
            </a:r>
          </a:p>
          <a:p>
            <a:r>
              <a:rPr lang="en-US" dirty="0"/>
              <a:t>    5. </a:t>
            </a:r>
            <a:r>
              <a:rPr lang="en-US" dirty="0" err="1"/>
              <a:t>Friedreich's</a:t>
            </a:r>
            <a:r>
              <a:rPr lang="en-US" dirty="0"/>
              <a:t> ataxia </a:t>
            </a:r>
          </a:p>
          <a:p>
            <a:r>
              <a:rPr lang="en-US" dirty="0"/>
              <a:t>    6. Huntington's chorea </a:t>
            </a:r>
          </a:p>
          <a:p>
            <a:r>
              <a:rPr lang="en-US" dirty="0"/>
              <a:t>    7. Laurence-Moon-</a:t>
            </a:r>
            <a:r>
              <a:rPr lang="en-US" dirty="0" err="1"/>
              <a:t>Biedl</a:t>
            </a:r>
            <a:r>
              <a:rPr lang="en-US" dirty="0"/>
              <a:t> syndrome </a:t>
            </a:r>
          </a:p>
          <a:p>
            <a:r>
              <a:rPr lang="en-US" dirty="0"/>
              <a:t>    8. </a:t>
            </a:r>
            <a:r>
              <a:rPr lang="en-US" dirty="0" err="1"/>
              <a:t>Myotonic</a:t>
            </a:r>
            <a:r>
              <a:rPr lang="en-US" dirty="0"/>
              <a:t> dystrophy </a:t>
            </a:r>
          </a:p>
          <a:p>
            <a:r>
              <a:rPr lang="en-US" dirty="0"/>
              <a:t>    9. Porphyria </a:t>
            </a:r>
          </a:p>
          <a:p>
            <a:r>
              <a:rPr lang="en-US" dirty="0"/>
              <a:t>    10. </a:t>
            </a:r>
            <a:r>
              <a:rPr lang="en-US" dirty="0" err="1"/>
              <a:t>Prader-Willi</a:t>
            </a:r>
            <a:r>
              <a:rPr lang="en-US" dirty="0"/>
              <a:t> syndrome </a:t>
            </a:r>
          </a:p>
          <a:p>
            <a:r>
              <a:rPr lang="en-US" dirty="0"/>
              <a:t>    11. Others </a:t>
            </a:r>
          </a:p>
          <a:p>
            <a:pPr marL="0" indent="0">
              <a:buNone/>
            </a:pPr>
            <a:r>
              <a:rPr lang="en-US" b="1" dirty="0"/>
              <a:t>IV. Gestational diabetes mellitus (GDM) </a:t>
            </a:r>
            <a:endParaRPr lang="en-US" b="1" dirty="0" smtClean="0"/>
          </a:p>
          <a:p>
            <a:pPr marL="0" indent="0">
              <a:buNone/>
            </a:pPr>
            <a:r>
              <a:rPr lang="en-US" sz="2300" b="1" i="1" dirty="0"/>
              <a:t>Modified from American Diabetes Association: Diabetes Care 1999;22(</a:t>
            </a:r>
            <a:r>
              <a:rPr lang="en-US" sz="2300" b="1" i="1" dirty="0" err="1"/>
              <a:t>Suppl</a:t>
            </a:r>
            <a:r>
              <a:rPr lang="en-US" sz="2300" b="1" i="1" dirty="0"/>
              <a:t> 1):1185.</a:t>
            </a:r>
          </a:p>
          <a:p>
            <a:pPr marL="0" indent="0">
              <a:buNone/>
            </a:pPr>
            <a:endParaRPr lang="bg-BG" sz="2300" b="1" i="1" dirty="0"/>
          </a:p>
        </p:txBody>
      </p:sp>
    </p:spTree>
    <p:extLst>
      <p:ext uri="{BB962C8B-B14F-4D97-AF65-F5344CB8AC3E}">
        <p14:creationId xmlns:p14="http://schemas.microsoft.com/office/powerpoint/2010/main" val="2619948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548680"/>
            <a:ext cx="8229600" cy="5577483"/>
          </a:xfrm>
        </p:spPr>
        <p:txBody>
          <a:bodyPr>
            <a:normAutofit fontScale="55000" lnSpcReduction="20000"/>
          </a:bodyPr>
          <a:lstStyle/>
          <a:p>
            <a:r>
              <a:rPr lang="en-US" dirty="0" smtClean="0"/>
              <a:t>Patients </a:t>
            </a:r>
            <a:r>
              <a:rPr lang="en-US" dirty="0"/>
              <a:t>with any form of diabetes may require insulin treatment at some stage of their disease. Such use of insulin does not, of itself, classify the patient.</a:t>
            </a:r>
          </a:p>
          <a:p>
            <a:endParaRPr lang="en-US" dirty="0"/>
          </a:p>
          <a:p>
            <a:endParaRPr lang="en-US" dirty="0"/>
          </a:p>
          <a:p>
            <a:r>
              <a:rPr lang="en-US" dirty="0" smtClean="0"/>
              <a:t> </a:t>
            </a:r>
            <a:r>
              <a:rPr lang="en-US" dirty="0"/>
              <a:t>The terms "insulin-independent diabetes mellitus" and "non-insulin-dependent diabetes mellitus" and their acronyms IDDM and NIDDM were eliminated because they are based on pharmacologic rather than etiologic considerations.</a:t>
            </a:r>
          </a:p>
          <a:p>
            <a:endParaRPr lang="en-US" dirty="0"/>
          </a:p>
          <a:p>
            <a:r>
              <a:rPr lang="en-US" dirty="0" smtClean="0"/>
              <a:t> </a:t>
            </a:r>
            <a:r>
              <a:rPr lang="en-US" dirty="0"/>
              <a:t>The terms "type 1 diabetes" and "type 2 diabetes" are retained, with </a:t>
            </a:r>
            <a:r>
              <a:rPr lang="en-US" dirty="0" err="1"/>
              <a:t>arabic</a:t>
            </a:r>
            <a:r>
              <a:rPr lang="en-US" dirty="0"/>
              <a:t> rather than roman numerals. </a:t>
            </a:r>
            <a:endParaRPr lang="en-US" dirty="0" smtClean="0"/>
          </a:p>
          <a:p>
            <a:r>
              <a:rPr lang="en-US" dirty="0" smtClean="0"/>
              <a:t>Type </a:t>
            </a:r>
            <a:r>
              <a:rPr lang="en-US" dirty="0"/>
              <a:t>1 diabetes is due to pancreatic islet  cell destruction, which is caused by an autoimmune process in more than 95% of cases, whereas the cause of  cell destruction is idiopathic in less than 5% of cases. Patients with type 1 diabetes are generally prone to ketoacidosis and require insulin replacement therapy. </a:t>
            </a:r>
            <a:endParaRPr lang="en-US" dirty="0" smtClean="0"/>
          </a:p>
          <a:p>
            <a:r>
              <a:rPr lang="en-US" dirty="0" smtClean="0"/>
              <a:t>Type </a:t>
            </a:r>
            <a:r>
              <a:rPr lang="en-US" dirty="0"/>
              <a:t>2 diabetes, the much more prevalent form, is a heterogeneous disorder encompassing a spectrum of defects consisting in some cases of defects in  cell function alone but most commonly associated with insulin resistance in the presence of an associated impairment in compensatory insulin secretion.</a:t>
            </a:r>
          </a:p>
          <a:p>
            <a:endParaRPr lang="en-US" dirty="0"/>
          </a:p>
          <a:p>
            <a:endParaRPr lang="bg-BG" dirty="0"/>
          </a:p>
        </p:txBody>
      </p:sp>
    </p:spTree>
    <p:extLst>
      <p:ext uri="{BB962C8B-B14F-4D97-AF65-F5344CB8AC3E}">
        <p14:creationId xmlns:p14="http://schemas.microsoft.com/office/powerpoint/2010/main" val="1147426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2638</Words>
  <Application>Microsoft Office PowerPoint</Application>
  <PresentationFormat>On-screen Show (4:3)</PresentationFormat>
  <Paragraphs>345</Paragraphs>
  <Slides>40</Slides>
  <Notes>18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40</vt:i4>
      </vt:variant>
    </vt:vector>
  </HeadingPairs>
  <TitlesOfParts>
    <vt:vector size="53" baseType="lpstr">
      <vt:lpstr>ＭＳ Ｐゴシック</vt:lpstr>
      <vt:lpstr>Arial</vt:lpstr>
      <vt:lpstr>Arial Black</vt:lpstr>
      <vt:lpstr>Calibri</vt:lpstr>
      <vt:lpstr>Lucida Grande</vt:lpstr>
      <vt:lpstr>msgothic</vt:lpstr>
      <vt:lpstr>黑体</vt:lpstr>
      <vt:lpstr>Symbol</vt:lpstr>
      <vt:lpstr>Times</vt:lpstr>
      <vt:lpstr>Times New Roman</vt:lpstr>
      <vt:lpstr>Verdana</vt:lpstr>
      <vt:lpstr>Wingdings</vt:lpstr>
      <vt:lpstr>Office тема</vt:lpstr>
      <vt:lpstr>Pathogenesis and diagnosis of Diabetes mellitus</vt:lpstr>
      <vt:lpstr>PowerPoint Presentation</vt:lpstr>
      <vt:lpstr>PowerPoint Presentation</vt:lpstr>
      <vt:lpstr>Endocrine Effects of Insulin. </vt:lpstr>
      <vt:lpstr>Etiologic classification of diabetes mellitus.  </vt:lpstr>
      <vt:lpstr>PowerPoint Presentation</vt:lpstr>
      <vt:lpstr>PowerPoint Presentation</vt:lpstr>
      <vt:lpstr>PowerPoint Presentation</vt:lpstr>
      <vt:lpstr>PowerPoint Presentation</vt:lpstr>
      <vt:lpstr>Comparisons of Type 1 &amp; Type 2</vt:lpstr>
      <vt:lpstr>TYPE 1 DIABETHES </vt:lpstr>
      <vt:lpstr>Type 1 Diabetes</vt:lpstr>
      <vt:lpstr>Pathophysiology of T1DM</vt:lpstr>
      <vt:lpstr>Autoimmune Basis for Type 1 Diabetes</vt:lpstr>
      <vt:lpstr>How Type 1 Diabetes Might Arise </vt:lpstr>
      <vt:lpstr>Insulin and Glucose Metabolism</vt:lpstr>
      <vt:lpstr>Major Metabolic Effects of Insulin and Consequences of Insulin Deficiency</vt:lpstr>
      <vt:lpstr>TYPE 2 DIABETHES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Diagnosis of Diabetes   </vt:lpstr>
      <vt:lpstr>PowerPoint Presentation</vt:lpstr>
      <vt:lpstr>Glucose Tolerance Test</vt:lpstr>
      <vt:lpstr>DIAGNOSIS AFTER AN OGTT</vt:lpstr>
      <vt:lpstr>Impaired Glucose Regulation</vt:lpstr>
      <vt:lpstr>Impaired Glucose Regulation</vt:lpstr>
      <vt:lpstr>PowerPoint Presentation</vt:lpstr>
      <vt:lpstr>PowerPoint Presentation</vt:lpstr>
      <vt:lpstr>HbA1c Criteria</vt:lpstr>
      <vt:lpstr>Use HbA1c– for patients under investigation, or annual assessment of at risk groups including</vt:lpstr>
      <vt:lpstr>Do not use HbA1c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Pathogenesis and diagnosis of Diabethes mellitus</dc:title>
  <dc:creator>Staff</dc:creator>
  <cp:lastModifiedBy>Ivan Yordanov</cp:lastModifiedBy>
  <cp:revision>43</cp:revision>
  <dcterms:created xsi:type="dcterms:W3CDTF">2016-08-22T10:03:29Z</dcterms:created>
  <dcterms:modified xsi:type="dcterms:W3CDTF">2020-10-23T12:05:50Z</dcterms:modified>
</cp:coreProperties>
</file>