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4"/>
  </p:notesMasterIdLst>
  <p:sldIdLst>
    <p:sldId id="632" r:id="rId2"/>
    <p:sldId id="557" r:id="rId3"/>
    <p:sldId id="260" r:id="rId4"/>
    <p:sldId id="563" r:id="rId5"/>
    <p:sldId id="261" r:id="rId6"/>
    <p:sldId id="492" r:id="rId7"/>
    <p:sldId id="262" r:id="rId8"/>
    <p:sldId id="493" r:id="rId9"/>
    <p:sldId id="495" r:id="rId10"/>
    <p:sldId id="536" r:id="rId11"/>
    <p:sldId id="265" r:id="rId12"/>
    <p:sldId id="558" r:id="rId13"/>
    <p:sldId id="266" r:id="rId14"/>
    <p:sldId id="634" r:id="rId15"/>
    <p:sldId id="267" r:id="rId16"/>
    <p:sldId id="268" r:id="rId17"/>
    <p:sldId id="559" r:id="rId18"/>
    <p:sldId id="270" r:id="rId19"/>
    <p:sldId id="272" r:id="rId20"/>
    <p:sldId id="605" r:id="rId21"/>
    <p:sldId id="636" r:id="rId22"/>
    <p:sldId id="606" r:id="rId23"/>
    <p:sldId id="560" r:id="rId24"/>
    <p:sldId id="530" r:id="rId25"/>
    <p:sldId id="635" r:id="rId26"/>
    <p:sldId id="638" r:id="rId27"/>
    <p:sldId id="561" r:id="rId28"/>
    <p:sldId id="624" r:id="rId29"/>
    <p:sldId id="572" r:id="rId30"/>
    <p:sldId id="275" r:id="rId31"/>
    <p:sldId id="625" r:id="rId32"/>
    <p:sldId id="627" r:id="rId33"/>
    <p:sldId id="276" r:id="rId34"/>
    <p:sldId id="637" r:id="rId35"/>
    <p:sldId id="570" r:id="rId36"/>
    <p:sldId id="278" r:id="rId37"/>
    <p:sldId id="639" r:id="rId38"/>
    <p:sldId id="279" r:id="rId39"/>
    <p:sldId id="470" r:id="rId40"/>
    <p:sldId id="569" r:id="rId41"/>
    <p:sldId id="283" r:id="rId42"/>
    <p:sldId id="576" r:id="rId43"/>
  </p:sldIdLst>
  <p:sldSz cx="9144000" cy="6858000" type="screen4x3"/>
  <p:notesSz cx="6858000" cy="9144000"/>
  <p:defaultTextStyle>
    <a:defPPr>
      <a:defRPr lang="bg-BG"/>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9E4FF"/>
    <a:srgbClr val="CCFFCC"/>
    <a:srgbClr val="000000"/>
    <a:srgbClr val="3333FF"/>
    <a:srgbClr val="FFFF99"/>
    <a:srgbClr val="FFCCFF"/>
    <a:srgbClr val="FF9933"/>
    <a:srgbClr val="FF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82" autoAdjust="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en-US"/>
          </a:p>
        </p:txBody>
      </p:sp>
      <p:sp>
        <p:nvSpPr>
          <p:cNvPr id="32563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2563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en-US"/>
          </a:p>
        </p:txBody>
      </p:sp>
      <p:sp>
        <p:nvSpPr>
          <p:cNvPr id="32563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76780F8-2C5E-432B-B7FE-77F5E511DC98}" type="slidenum">
              <a:rPr lang="en-US" altLang="en-US"/>
              <a:pPr>
                <a:defRPr/>
              </a:pPr>
              <a:t>‹#›</a:t>
            </a:fld>
            <a:endParaRPr lang="en-US" altLang="en-US"/>
          </a:p>
        </p:txBody>
      </p:sp>
    </p:spTree>
    <p:extLst>
      <p:ext uri="{BB962C8B-B14F-4D97-AF65-F5344CB8AC3E}">
        <p14:creationId xmlns:p14="http://schemas.microsoft.com/office/powerpoint/2010/main" val="505180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9AB4B16-0231-40D5-9201-B9FF94B30628}" type="datetime1">
              <a:rPr lang="en-US" altLang="en-US" smtClean="0"/>
              <a:t>8/24/2020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EC6482-5605-4DB6-B288-E5C7BE12B44A}" type="slidenum">
              <a:rPr lang="en-US" altLang="en-US"/>
              <a:pPr>
                <a:defRPr/>
              </a:pPr>
              <a:t>‹#›</a:t>
            </a:fld>
            <a:endParaRPr lang="en-US" altLang="en-US"/>
          </a:p>
        </p:txBody>
      </p:sp>
    </p:spTree>
    <p:extLst>
      <p:ext uri="{BB962C8B-B14F-4D97-AF65-F5344CB8AC3E}">
        <p14:creationId xmlns:p14="http://schemas.microsoft.com/office/powerpoint/2010/main" val="44458277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5B45775-6C16-48A4-BD95-26F759C77D42}" type="datetime1">
              <a:rPr lang="en-US" altLang="en-US" smtClean="0"/>
              <a:t>8/24/2020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7F3844-BF6D-48A0-8C13-58E22DB08082}" type="slidenum">
              <a:rPr lang="en-US" altLang="en-US"/>
              <a:pPr>
                <a:defRPr/>
              </a:pPr>
              <a:t>‹#›</a:t>
            </a:fld>
            <a:endParaRPr lang="en-US" altLang="en-US"/>
          </a:p>
        </p:txBody>
      </p:sp>
    </p:spTree>
    <p:extLst>
      <p:ext uri="{BB962C8B-B14F-4D97-AF65-F5344CB8AC3E}">
        <p14:creationId xmlns:p14="http://schemas.microsoft.com/office/powerpoint/2010/main" val="129705517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F8974DF-A1C5-4628-B81C-39023E098E0F}" type="datetime1">
              <a:rPr lang="en-US" altLang="en-US" smtClean="0"/>
              <a:t>8/24/2020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7CB3CE-8EBC-4E38-B13C-DCA1B22BCB67}" type="slidenum">
              <a:rPr lang="en-US" altLang="en-US"/>
              <a:pPr>
                <a:defRPr/>
              </a:pPr>
              <a:t>‹#›</a:t>
            </a:fld>
            <a:endParaRPr lang="en-US" altLang="en-US"/>
          </a:p>
        </p:txBody>
      </p:sp>
    </p:spTree>
    <p:extLst>
      <p:ext uri="{BB962C8B-B14F-4D97-AF65-F5344CB8AC3E}">
        <p14:creationId xmlns:p14="http://schemas.microsoft.com/office/powerpoint/2010/main" val="299849229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EFCAF5-78B0-4702-80DE-1F94FF8272FC}" type="datetime1">
              <a:rPr lang="en-US" altLang="en-US" smtClean="0"/>
              <a:t>8/24/2020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3F3A6E-FA1E-4C90-8234-A30C1951201A}" type="slidenum">
              <a:rPr lang="en-US" altLang="en-US"/>
              <a:pPr>
                <a:defRPr/>
              </a:pPr>
              <a:t>‹#›</a:t>
            </a:fld>
            <a:endParaRPr lang="en-US" altLang="en-US"/>
          </a:p>
        </p:txBody>
      </p:sp>
    </p:spTree>
    <p:extLst>
      <p:ext uri="{BB962C8B-B14F-4D97-AF65-F5344CB8AC3E}">
        <p14:creationId xmlns:p14="http://schemas.microsoft.com/office/powerpoint/2010/main" val="169613379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BF3016F-05B7-42D0-9517-0F5ACB569626}" type="datetime1">
              <a:rPr lang="en-US" altLang="en-US" smtClean="0"/>
              <a:t>8/24/2020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4FB27A-9CC0-49BC-99B2-0F767C8DB5C2}" type="slidenum">
              <a:rPr lang="en-US" altLang="en-US"/>
              <a:pPr>
                <a:defRPr/>
              </a:pPr>
              <a:t>‹#›</a:t>
            </a:fld>
            <a:endParaRPr lang="en-US" altLang="en-US"/>
          </a:p>
        </p:txBody>
      </p:sp>
    </p:spTree>
    <p:extLst>
      <p:ext uri="{BB962C8B-B14F-4D97-AF65-F5344CB8AC3E}">
        <p14:creationId xmlns:p14="http://schemas.microsoft.com/office/powerpoint/2010/main" val="108088511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E8B3DA8-61C2-43E6-AE32-47591382BE06}" type="datetime1">
              <a:rPr lang="en-US" altLang="en-US" smtClean="0"/>
              <a:t>8/24/2020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E4C05A-4EE7-451B-B21C-BDED3BC4E82B}" type="slidenum">
              <a:rPr lang="en-US" altLang="en-US"/>
              <a:pPr>
                <a:defRPr/>
              </a:pPr>
              <a:t>‹#›</a:t>
            </a:fld>
            <a:endParaRPr lang="en-US" altLang="en-US"/>
          </a:p>
        </p:txBody>
      </p:sp>
    </p:spTree>
    <p:extLst>
      <p:ext uri="{BB962C8B-B14F-4D97-AF65-F5344CB8AC3E}">
        <p14:creationId xmlns:p14="http://schemas.microsoft.com/office/powerpoint/2010/main" val="238483315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335BBC3-FBAE-4F7C-A3FC-26DA05EE91F1}" type="datetime1">
              <a:rPr lang="en-US" altLang="en-US" smtClean="0"/>
              <a:t>8/24/2020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6FB902C-66F8-4701-84C2-7144D10207B4}" type="slidenum">
              <a:rPr lang="en-US" altLang="en-US"/>
              <a:pPr>
                <a:defRPr/>
              </a:pPr>
              <a:t>‹#›</a:t>
            </a:fld>
            <a:endParaRPr lang="en-US" altLang="en-US"/>
          </a:p>
        </p:txBody>
      </p:sp>
    </p:spTree>
    <p:extLst>
      <p:ext uri="{BB962C8B-B14F-4D97-AF65-F5344CB8AC3E}">
        <p14:creationId xmlns:p14="http://schemas.microsoft.com/office/powerpoint/2010/main" val="421715032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C8450EB-23FC-4FC9-8D86-BF85A1C6AE4E}" type="datetime1">
              <a:rPr lang="en-US" altLang="en-US" smtClean="0"/>
              <a:t>8/24/2020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814DE2-E72F-4373-B773-358B6E75D121}" type="slidenum">
              <a:rPr lang="en-US" altLang="en-US"/>
              <a:pPr>
                <a:defRPr/>
              </a:pPr>
              <a:t>‹#›</a:t>
            </a:fld>
            <a:endParaRPr lang="en-US" altLang="en-US"/>
          </a:p>
        </p:txBody>
      </p:sp>
    </p:spTree>
    <p:extLst>
      <p:ext uri="{BB962C8B-B14F-4D97-AF65-F5344CB8AC3E}">
        <p14:creationId xmlns:p14="http://schemas.microsoft.com/office/powerpoint/2010/main" val="22303421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9C6D8A7-C43D-4886-BD91-2E05DC58AE6F}" type="datetime1">
              <a:rPr lang="en-US" altLang="en-US" smtClean="0"/>
              <a:t>8/24/2020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32AAA59-D5AC-470D-AABA-6E0A59E851A8}" type="slidenum">
              <a:rPr lang="en-US" altLang="en-US"/>
              <a:pPr>
                <a:defRPr/>
              </a:pPr>
              <a:t>‹#›</a:t>
            </a:fld>
            <a:endParaRPr lang="en-US" altLang="en-US"/>
          </a:p>
        </p:txBody>
      </p:sp>
    </p:spTree>
    <p:extLst>
      <p:ext uri="{BB962C8B-B14F-4D97-AF65-F5344CB8AC3E}">
        <p14:creationId xmlns:p14="http://schemas.microsoft.com/office/powerpoint/2010/main" val="3204497724"/>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4C9D04-BACE-4C96-9931-E03288DF2FBB}" type="datetime1">
              <a:rPr lang="en-US" altLang="en-US" smtClean="0"/>
              <a:t>8/24/2020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4E65343-E9C4-43AC-B7B1-DB8E91D4B302}" type="slidenum">
              <a:rPr lang="en-US" altLang="en-US"/>
              <a:pPr>
                <a:defRPr/>
              </a:pPr>
              <a:t>‹#›</a:t>
            </a:fld>
            <a:endParaRPr lang="en-US" altLang="en-US"/>
          </a:p>
        </p:txBody>
      </p:sp>
    </p:spTree>
    <p:extLst>
      <p:ext uri="{BB962C8B-B14F-4D97-AF65-F5344CB8AC3E}">
        <p14:creationId xmlns:p14="http://schemas.microsoft.com/office/powerpoint/2010/main" val="225264759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6B42F-66FB-4D00-9FD6-348E2D2722DA}" type="datetime1">
              <a:rPr lang="en-US" altLang="en-US" smtClean="0"/>
              <a:t>8/24/2020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F6C6B5-61BC-4DDF-B5B8-BB16E68B7A48}" type="slidenum">
              <a:rPr lang="en-US" altLang="en-US"/>
              <a:pPr>
                <a:defRPr/>
              </a:pPr>
              <a:t>‹#›</a:t>
            </a:fld>
            <a:endParaRPr lang="en-US" altLang="en-US"/>
          </a:p>
        </p:txBody>
      </p:sp>
    </p:spTree>
    <p:extLst>
      <p:ext uri="{BB962C8B-B14F-4D97-AF65-F5344CB8AC3E}">
        <p14:creationId xmlns:p14="http://schemas.microsoft.com/office/powerpoint/2010/main" val="181105725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smtClean="0"/>
            </a:lvl1pPr>
          </a:lstStyle>
          <a:p>
            <a:pPr>
              <a:defRPr/>
            </a:pPr>
            <a:fld id="{C5D1F407-B749-4FC2-8CC0-48042654F0BB}" type="datetime1">
              <a:rPr lang="en-US" altLang="en-US" smtClean="0"/>
              <a:t>8/24/2020</a:t>
            </a:fld>
            <a:endParaRPr lang="en-US" alt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063E655-C350-45DA-B916-0B69229C12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thruBlk="1"/>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лавие 1"/>
          <p:cNvSpPr txBox="1">
            <a:spLocks/>
          </p:cNvSpPr>
          <p:nvPr/>
        </p:nvSpPr>
        <p:spPr>
          <a:xfrm>
            <a:off x="1562100" y="2636912"/>
            <a:ext cx="6019800" cy="12541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bg-BG" sz="3200" b="1" dirty="0" smtClean="0">
                <a:solidFill>
                  <a:schemeClr val="bg2">
                    <a:lumMod val="75000"/>
                  </a:schemeClr>
                </a:solidFill>
                <a:latin typeface="Times New Roman" panose="02020603050405020304" pitchFamily="18" charset="0"/>
                <a:cs typeface="Times New Roman" panose="02020603050405020304" pitchFamily="18" charset="0"/>
              </a:rPr>
              <a:t>МЕДИКО-СОЦИАЛНИ АСПЕКТИ НА РАЖДАЕМОСТТА И ПЛОДОВИТОСТТА</a:t>
            </a:r>
            <a:endParaRPr lang="bg-BG" sz="3600" b="1" i="1" kern="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15" name="Slide Number Placeholder 3"/>
          <p:cNvSpPr txBox="1">
            <a:spLocks/>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defRPr/>
            </a:pPr>
            <a:fld id="{A77296FB-5012-4BB2-ADE0-220B7B9E52A6}" type="slidenum">
              <a:rPr lang="bg-BG" altLang="bg-BG" smtClean="0">
                <a:cs typeface="Times New Roman" panose="02020603050405020304" pitchFamily="18" charset="0"/>
              </a:rPr>
              <a:pPr>
                <a:defRPr/>
              </a:pPr>
              <a:t>1</a:t>
            </a:fld>
            <a:endParaRPr lang="bg-BG" altLang="bg-BG">
              <a:cs typeface="Times New Roman" panose="02020603050405020304" pitchFamily="18" charset="0"/>
            </a:endParaRPr>
          </a:p>
        </p:txBody>
      </p:sp>
      <p:sp>
        <p:nvSpPr>
          <p:cNvPr id="16" name="Slide Number Placeholder 3"/>
          <p:cNvSpPr txBox="1">
            <a:spLocks/>
          </p:cNvSpPr>
          <p:nvPr/>
        </p:nvSpPr>
        <p:spPr bwMode="auto">
          <a:xfrm>
            <a:off x="72263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bg-BG"/>
            </a:defPPr>
            <a:lvl1pPr algn="r" rtl="0" fontAlgn="base">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Arial" charset="0"/>
              </a:defRPr>
            </a:lvl9pPr>
          </a:lstStyle>
          <a:p>
            <a:pPr>
              <a:spcBef>
                <a:spcPct val="0"/>
              </a:spcBef>
              <a:buClrTx/>
              <a:buSzTx/>
              <a:buFontTx/>
              <a:buNone/>
              <a:defRPr/>
            </a:pPr>
            <a:endParaRPr lang="en-GB" altLang="bg-BG" sz="1400" dirty="0" smtClean="0">
              <a:solidFill>
                <a:schemeClr val="tx2"/>
              </a:solidFill>
              <a:cs typeface="Times New Roman" panose="02020603050405020304" pitchFamily="18" charset="0"/>
            </a:endParaRPr>
          </a:p>
        </p:txBody>
      </p:sp>
      <p:sp>
        <p:nvSpPr>
          <p:cNvPr id="17" name="Line 5"/>
          <p:cNvSpPr>
            <a:spLocks noChangeShapeType="1"/>
          </p:cNvSpPr>
          <p:nvPr/>
        </p:nvSpPr>
        <p:spPr bwMode="auto">
          <a:xfrm>
            <a:off x="2123728" y="1041400"/>
            <a:ext cx="5086350" cy="0"/>
          </a:xfrm>
          <a:prstGeom prst="line">
            <a:avLst/>
          </a:prstGeom>
          <a:noFill/>
          <a:ln w="15875" cmpd="thickThin">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bg-BG">
              <a:solidFill>
                <a:schemeClr val="tx1"/>
              </a:solidFill>
              <a:latin typeface="Times New Roman" panose="02020603050405020304" pitchFamily="18" charset="0"/>
              <a:cs typeface="Times New Roman" panose="02020603050405020304" pitchFamily="18" charset="0"/>
            </a:endParaRPr>
          </a:p>
        </p:txBody>
      </p:sp>
      <p:graphicFrame>
        <p:nvGraphicFramePr>
          <p:cNvPr id="18" name="Object 6"/>
          <p:cNvGraphicFramePr>
            <a:graphicFrameLocks noChangeAspect="1"/>
          </p:cNvGraphicFramePr>
          <p:nvPr>
            <p:extLst/>
          </p:nvPr>
        </p:nvGraphicFramePr>
        <p:xfrm>
          <a:off x="539480" y="410369"/>
          <a:ext cx="860425" cy="882650"/>
        </p:xfrm>
        <a:graphic>
          <a:graphicData uri="http://schemas.openxmlformats.org/presentationml/2006/ole">
            <mc:AlternateContent xmlns:mc="http://schemas.openxmlformats.org/markup-compatibility/2006">
              <mc:Choice xmlns:v="urn:schemas-microsoft-com:vml" Requires="v">
                <p:oleObj spid="_x0000_s2070" r:id="rId3" imgW="4785480" imgH="4894560" progId="CorelDRAW.Graphic.10">
                  <p:embed/>
                </p:oleObj>
              </mc:Choice>
              <mc:Fallback>
                <p:oleObj r:id="rId3" imgW="4785480" imgH="4894560" progId="CorelDRAW.Graphic.10">
                  <p:embed/>
                  <p:pic>
                    <p:nvPicPr>
                      <p:cNvPr id="1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80" y="410369"/>
                        <a:ext cx="860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7"/>
          <p:cNvSpPr>
            <a:spLocks noChangeArrowheads="1"/>
          </p:cNvSpPr>
          <p:nvPr/>
        </p:nvSpPr>
        <p:spPr bwMode="auto">
          <a:xfrm>
            <a:off x="71438" y="2649022"/>
            <a:ext cx="6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bg-BG" altLang="bg-BG" sz="1800" smtClean="0">
              <a:latin typeface="Times New Roman" panose="02020603050405020304" pitchFamily="18" charset="0"/>
              <a:cs typeface="Times New Roman" panose="02020603050405020304" pitchFamily="18" charset="0"/>
            </a:endParaRPr>
          </a:p>
        </p:txBody>
      </p:sp>
      <p:sp>
        <p:nvSpPr>
          <p:cNvPr id="20" name="Rectangle 8"/>
          <p:cNvSpPr>
            <a:spLocks noChangeArrowheads="1"/>
          </p:cNvSpPr>
          <p:nvPr/>
        </p:nvSpPr>
        <p:spPr bwMode="auto">
          <a:xfrm>
            <a:off x="71438" y="2649538"/>
            <a:ext cx="9144000" cy="368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bg-BG" altLang="bg-BG" sz="1800" smtClean="0">
              <a:latin typeface="Times New Roman" panose="02020603050405020304" pitchFamily="18" charset="0"/>
              <a:cs typeface="Times New Roman" panose="02020603050405020304" pitchFamily="18" charset="0"/>
            </a:endParaRPr>
          </a:p>
        </p:txBody>
      </p:sp>
      <p:sp>
        <p:nvSpPr>
          <p:cNvPr id="21" name="Rectangle 9"/>
          <p:cNvSpPr>
            <a:spLocks noChangeArrowheads="1"/>
          </p:cNvSpPr>
          <p:nvPr/>
        </p:nvSpPr>
        <p:spPr bwMode="auto">
          <a:xfrm>
            <a:off x="90697" y="282575"/>
            <a:ext cx="9144000" cy="1138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r>
              <a:rPr lang="bg-BG" altLang="bg-BG" sz="2400" dirty="0" smtClean="0">
                <a:latin typeface="Times New Roman" panose="02020603050405020304" pitchFamily="18" charset="0"/>
                <a:cs typeface="Times New Roman" panose="02020603050405020304" pitchFamily="18" charset="0"/>
              </a:rPr>
              <a:t>МЕДИЦИНСКИ УНИВЕРСИТЕТ-ПЛЕВЕН</a:t>
            </a:r>
          </a:p>
          <a:p>
            <a:pPr algn="ctr">
              <a:spcBef>
                <a:spcPct val="0"/>
              </a:spcBef>
              <a:buFontTx/>
              <a:buNone/>
              <a:defRPr/>
            </a:pPr>
            <a:r>
              <a:rPr lang="bg-BG" altLang="bg-BG" sz="2400" dirty="0" smtClean="0">
                <a:latin typeface="Times New Roman" panose="02020603050405020304" pitchFamily="18" charset="0"/>
                <a:cs typeface="Times New Roman" panose="02020603050405020304" pitchFamily="18" charset="0"/>
              </a:rPr>
              <a:t>ФАКУЛТЕТ ОБЩЕСТВЕНО ЗДРАВЕ</a:t>
            </a:r>
            <a:endParaRPr lang="bg-BG" altLang="bg-BG" sz="2000" dirty="0" smtClean="0">
              <a:latin typeface="Times New Roman" panose="02020603050405020304" pitchFamily="18" charset="0"/>
              <a:cs typeface="Times New Roman" panose="02020603050405020304" pitchFamily="18" charset="0"/>
            </a:endParaRPr>
          </a:p>
          <a:p>
            <a:pPr algn="ctr">
              <a:spcBef>
                <a:spcPct val="0"/>
              </a:spcBef>
              <a:buFontTx/>
              <a:buNone/>
              <a:defRPr/>
            </a:pPr>
            <a:r>
              <a:rPr lang="bg-BG" altLang="bg-BG" sz="2000" dirty="0" smtClean="0">
                <a:latin typeface="Times New Roman" panose="02020603050405020304" pitchFamily="18" charset="0"/>
                <a:cs typeface="Times New Roman" panose="02020603050405020304" pitchFamily="18" charset="0"/>
              </a:rPr>
              <a:t>КАТЕДРА „ОБЩЕСТВЕНОЗДРАВНИ  НАУКИ“</a:t>
            </a:r>
            <a:r>
              <a:rPr lang="en-US" altLang="bg-BG" sz="2000" dirty="0" smtClean="0">
                <a:latin typeface="Times New Roman" panose="02020603050405020304" pitchFamily="18" charset="0"/>
                <a:cs typeface="Times New Roman" panose="02020603050405020304" pitchFamily="18" charset="0"/>
              </a:rPr>
              <a:t> </a:t>
            </a:r>
            <a:endParaRPr lang="bg-BG" altLang="bg-BG" sz="2000" dirty="0" smtClean="0">
              <a:latin typeface="Times New Roman" panose="02020603050405020304" pitchFamily="18" charset="0"/>
              <a:cs typeface="Times New Roman" panose="02020603050405020304" pitchFamily="18" charset="0"/>
            </a:endParaRPr>
          </a:p>
        </p:txBody>
      </p:sp>
      <p:sp>
        <p:nvSpPr>
          <p:cNvPr id="22" name="Text Box 4"/>
          <p:cNvSpPr txBox="1">
            <a:spLocks noChangeArrowheads="1"/>
          </p:cNvSpPr>
          <p:nvPr/>
        </p:nvSpPr>
        <p:spPr bwMode="auto">
          <a:xfrm>
            <a:off x="3587750" y="1660525"/>
            <a:ext cx="1968500"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defRPr/>
            </a:pPr>
            <a:r>
              <a:rPr lang="bg-BG" altLang="bg-BG" sz="2800" b="1" dirty="0" smtClean="0">
                <a:latin typeface="Times New Roman" panose="02020603050405020304" pitchFamily="18" charset="0"/>
                <a:cs typeface="Times New Roman" panose="02020603050405020304" pitchFamily="18" charset="0"/>
              </a:rPr>
              <a:t>Лекция №3</a:t>
            </a:r>
          </a:p>
        </p:txBody>
      </p:sp>
      <p:sp>
        <p:nvSpPr>
          <p:cNvPr id="23" name="Text Box 4"/>
          <p:cNvSpPr txBox="1">
            <a:spLocks noChangeArrowheads="1"/>
          </p:cNvSpPr>
          <p:nvPr/>
        </p:nvSpPr>
        <p:spPr bwMode="auto">
          <a:xfrm>
            <a:off x="4379118" y="5733256"/>
            <a:ext cx="4348163"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defRPr/>
            </a:pPr>
            <a:r>
              <a:rPr lang="bg-BG" altLang="bg-BG" sz="2000" i="1" dirty="0" smtClean="0">
                <a:latin typeface="Times New Roman" panose="02020603050405020304" pitchFamily="18" charset="0"/>
                <a:cs typeface="Times New Roman" panose="02020603050405020304" pitchFamily="18" charset="0"/>
              </a:rPr>
              <a:t>Проф. д-р Силвия Янкуловска, дмн</a:t>
            </a:r>
          </a:p>
        </p:txBody>
      </p:sp>
    </p:spTree>
    <p:extLst>
      <p:ext uri="{BB962C8B-B14F-4D97-AF65-F5344CB8AC3E}">
        <p14:creationId xmlns:p14="http://schemas.microsoft.com/office/powerpoint/2010/main" val="4110147280"/>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9552" y="188640"/>
            <a:ext cx="8229600" cy="864096"/>
          </a:xfrm>
          <a:solidFill>
            <a:schemeClr val="bg1">
              <a:lumMod val="95000"/>
            </a:schemeClr>
          </a:solidFill>
          <a:ln w="12700">
            <a:solidFill>
              <a:schemeClr val="tx1"/>
            </a:solidFill>
          </a:ln>
        </p:spPr>
        <p:txBody>
          <a:bodyPr/>
          <a:lstStyle/>
          <a:p>
            <a:r>
              <a:rPr lang="bg-BG" altLang="en-US" sz="2800" b="1" dirty="0">
                <a:solidFill>
                  <a:srgbClr val="C00000"/>
                </a:solidFill>
              </a:rPr>
              <a:t>Разлика между специфични интензивни показатели и пропорции (</a:t>
            </a:r>
            <a:r>
              <a:rPr lang="bg-BG" altLang="en-US" sz="2800" b="1" dirty="0" err="1">
                <a:solidFill>
                  <a:srgbClr val="C00000"/>
                </a:solidFill>
              </a:rPr>
              <a:t>отн</a:t>
            </a:r>
            <a:r>
              <a:rPr lang="bg-BG" altLang="en-US" sz="2800" b="1" dirty="0">
                <a:solidFill>
                  <a:srgbClr val="C00000"/>
                </a:solidFill>
              </a:rPr>
              <a:t>. дялове)</a:t>
            </a:r>
            <a:endParaRPr lang="en-US" altLang="en-US" sz="2800" b="1" dirty="0">
              <a:solidFill>
                <a:srgbClr val="C00000"/>
              </a:solidFill>
            </a:endParaRPr>
          </a:p>
        </p:txBody>
      </p:sp>
      <p:sp>
        <p:nvSpPr>
          <p:cNvPr id="64515" name="Content Placeholder 2"/>
          <p:cNvSpPr>
            <a:spLocks noGrp="1"/>
          </p:cNvSpPr>
          <p:nvPr>
            <p:ph sz="half" idx="1"/>
          </p:nvPr>
        </p:nvSpPr>
        <p:spPr>
          <a:xfrm>
            <a:off x="251520" y="1096145"/>
            <a:ext cx="8712968" cy="2620887"/>
          </a:xfrm>
          <a:solidFill>
            <a:srgbClr val="CCFFCC"/>
          </a:solidFill>
          <a:ln>
            <a:solidFill>
              <a:schemeClr val="tx1"/>
            </a:solidFill>
            <a:miter lim="800000"/>
            <a:headEnd/>
            <a:tailEnd/>
          </a:ln>
        </p:spPr>
        <p:txBody>
          <a:bodyPr/>
          <a:lstStyle/>
          <a:p>
            <a:pPr marL="0" indent="0">
              <a:buFontTx/>
              <a:buNone/>
            </a:pPr>
            <a:r>
              <a:rPr lang="bg-BG" altLang="en-US" sz="2400" b="1" dirty="0">
                <a:solidFill>
                  <a:srgbClr val="C00000"/>
                </a:solidFill>
              </a:rPr>
              <a:t>Специфичен интензивен показател за </a:t>
            </a:r>
            <a:r>
              <a:rPr lang="bg-BG" altLang="en-US" sz="2400" b="1" dirty="0" err="1">
                <a:solidFill>
                  <a:srgbClr val="C00000"/>
                </a:solidFill>
              </a:rPr>
              <a:t>повъзрастова</a:t>
            </a:r>
            <a:r>
              <a:rPr lang="bg-BG" altLang="en-US" sz="2400" b="1" dirty="0">
                <a:solidFill>
                  <a:srgbClr val="C00000"/>
                </a:solidFill>
              </a:rPr>
              <a:t> плодовитост при 15-19 г. жени</a:t>
            </a:r>
          </a:p>
          <a:p>
            <a:pPr marL="0" indent="0">
              <a:lnSpc>
                <a:spcPct val="80000"/>
              </a:lnSpc>
              <a:spcBef>
                <a:spcPts val="1800"/>
              </a:spcBef>
              <a:buFontTx/>
              <a:buNone/>
            </a:pPr>
            <a:r>
              <a:rPr lang="bg-BG" altLang="en-US" sz="2400" dirty="0"/>
              <a:t>	     </a:t>
            </a:r>
            <a:r>
              <a:rPr lang="bg-BG" altLang="en-US" sz="2400" dirty="0" err="1"/>
              <a:t>Живородени</a:t>
            </a:r>
            <a:r>
              <a:rPr lang="bg-BG" altLang="en-US" sz="2400" dirty="0"/>
              <a:t> от майки на възраст 15-19 г. </a:t>
            </a:r>
          </a:p>
          <a:p>
            <a:pPr marL="0" indent="0">
              <a:lnSpc>
                <a:spcPct val="80000"/>
              </a:lnSpc>
              <a:buFontTx/>
              <a:buNone/>
            </a:pPr>
            <a:r>
              <a:rPr lang="bg-BG" altLang="en-US" sz="2400" b="1" dirty="0" err="1">
                <a:solidFill>
                  <a:srgbClr val="C00000"/>
                </a:solidFill>
              </a:rPr>
              <a:t>СИП</a:t>
            </a:r>
            <a:r>
              <a:rPr lang="bg-BG" altLang="en-US" sz="2400" dirty="0"/>
              <a:t> </a:t>
            </a:r>
            <a:r>
              <a:rPr lang="bg-BG" altLang="en-US" sz="2400" b="1" dirty="0"/>
              <a:t>=</a:t>
            </a:r>
            <a:r>
              <a:rPr lang="bg-BG" altLang="en-US" sz="2400" dirty="0"/>
              <a:t> 			 				   </a:t>
            </a:r>
            <a:r>
              <a:rPr lang="bg-BG" altLang="en-US" sz="2400" b="1" dirty="0"/>
              <a:t>х</a:t>
            </a:r>
            <a:r>
              <a:rPr lang="en-US" altLang="en-US" sz="2400" b="1" dirty="0"/>
              <a:t> 10</a:t>
            </a:r>
            <a:r>
              <a:rPr lang="bg-BG" altLang="en-US" sz="2400" b="1" dirty="0"/>
              <a:t>00</a:t>
            </a:r>
            <a:endParaRPr lang="bg-BG" altLang="en-US" sz="2400" b="1" baseline="30000" dirty="0"/>
          </a:p>
          <a:p>
            <a:pPr marL="0" indent="0">
              <a:lnSpc>
                <a:spcPct val="80000"/>
              </a:lnSpc>
              <a:buFontTx/>
              <a:buNone/>
            </a:pPr>
            <a:r>
              <a:rPr lang="bg-BG" altLang="en-US" sz="2400" b="1" baseline="30000" dirty="0"/>
              <a:t> </a:t>
            </a:r>
            <a:r>
              <a:rPr lang="bg-BG" altLang="en-US" sz="2400" b="1" dirty="0"/>
              <a:t>              </a:t>
            </a:r>
            <a:r>
              <a:rPr lang="bg-BG" altLang="en-US" sz="2400" dirty="0" err="1"/>
              <a:t>Средногод</a:t>
            </a:r>
            <a:r>
              <a:rPr lang="bg-BG" altLang="en-US" sz="2400" dirty="0"/>
              <a:t>. брой жени на същата възраст</a:t>
            </a:r>
            <a:endParaRPr lang="en-US" altLang="en-US" sz="2400" dirty="0"/>
          </a:p>
          <a:p>
            <a:pPr marL="0" indent="0">
              <a:buFontTx/>
              <a:buNone/>
            </a:pPr>
            <a:endParaRPr lang="bg-BG" altLang="en-US" sz="2400" b="1" dirty="0">
              <a:solidFill>
                <a:srgbClr val="3333FF"/>
              </a:solidFill>
            </a:endParaRPr>
          </a:p>
          <a:p>
            <a:pPr marL="0" indent="0">
              <a:buFontTx/>
              <a:buNone/>
            </a:pPr>
            <a:r>
              <a:rPr lang="bg-BG" altLang="en-US" sz="2400" dirty="0"/>
              <a:t>	</a:t>
            </a:r>
          </a:p>
          <a:p>
            <a:pPr marL="0" indent="0">
              <a:buFontTx/>
              <a:buNone/>
            </a:pPr>
            <a:r>
              <a:rPr lang="bg-BG" altLang="en-US" sz="1600" dirty="0" err="1"/>
              <a:t>Живородени</a:t>
            </a:r>
            <a:r>
              <a:rPr lang="bg-BG" altLang="en-US" sz="1600" dirty="0"/>
              <a:t> от 25-29 г. жени </a:t>
            </a:r>
          </a:p>
          <a:p>
            <a:pPr marL="0" indent="0">
              <a:buFontTx/>
              <a:buNone/>
            </a:pPr>
            <a:r>
              <a:rPr lang="bg-BG" altLang="en-US" sz="2000" b="1" dirty="0" err="1">
                <a:solidFill>
                  <a:srgbClr val="3333FF"/>
                </a:solidFill>
              </a:rPr>
              <a:t>СИП</a:t>
            </a:r>
            <a:r>
              <a:rPr lang="bg-BG" altLang="en-US" sz="2000" dirty="0"/>
              <a:t> = ---------------------------- х</a:t>
            </a:r>
            <a:r>
              <a:rPr lang="en-US" altLang="en-US" sz="2000" b="1" dirty="0"/>
              <a:t> 10</a:t>
            </a:r>
            <a:r>
              <a:rPr lang="en-US" altLang="en-US" sz="2000" b="1" baseline="30000" dirty="0"/>
              <a:t>n</a:t>
            </a:r>
            <a:endParaRPr lang="bg-BG" altLang="en-US" sz="2000" b="1" baseline="30000" dirty="0"/>
          </a:p>
          <a:p>
            <a:pPr marL="0" indent="0">
              <a:buFontTx/>
              <a:buNone/>
            </a:pPr>
            <a:r>
              <a:rPr lang="bg-BG" altLang="en-US" sz="2000" b="1" baseline="30000" dirty="0"/>
              <a:t> </a:t>
            </a:r>
            <a:r>
              <a:rPr lang="bg-BG" altLang="en-US" sz="2000" b="1" dirty="0"/>
              <a:t>        </a:t>
            </a:r>
            <a:r>
              <a:rPr lang="bg-BG" altLang="en-US" sz="2000" dirty="0" err="1"/>
              <a:t>Средногод</a:t>
            </a:r>
            <a:r>
              <a:rPr lang="bg-BG" altLang="en-US" sz="2000" dirty="0"/>
              <a:t>. население</a:t>
            </a:r>
            <a:endParaRPr lang="en-US" altLang="en-US" sz="2000" dirty="0"/>
          </a:p>
        </p:txBody>
      </p:sp>
      <p:sp>
        <p:nvSpPr>
          <p:cNvPr id="64516" name="Content Placeholder 3"/>
          <p:cNvSpPr>
            <a:spLocks noGrp="1"/>
          </p:cNvSpPr>
          <p:nvPr>
            <p:ph sz="half" idx="2"/>
          </p:nvPr>
        </p:nvSpPr>
        <p:spPr>
          <a:xfrm>
            <a:off x="251520" y="3933056"/>
            <a:ext cx="8682947" cy="2304255"/>
          </a:xfrm>
          <a:solidFill>
            <a:schemeClr val="accent5">
              <a:lumMod val="90000"/>
            </a:schemeClr>
          </a:solidFill>
          <a:ln>
            <a:solidFill>
              <a:schemeClr val="tx1"/>
            </a:solidFill>
          </a:ln>
        </p:spPr>
        <p:txBody>
          <a:bodyPr/>
          <a:lstStyle/>
          <a:p>
            <a:pPr marL="0" indent="0">
              <a:buNone/>
              <a:defRPr/>
            </a:pPr>
            <a:r>
              <a:rPr lang="bg-BG" altLang="en-US" sz="2400" b="1" dirty="0">
                <a:solidFill>
                  <a:srgbClr val="C00000"/>
                </a:solidFill>
              </a:rPr>
              <a:t>Пропорция (</a:t>
            </a:r>
            <a:r>
              <a:rPr lang="bg-BG" altLang="en-US" sz="2400" b="1" dirty="0" err="1">
                <a:solidFill>
                  <a:srgbClr val="C00000"/>
                </a:solidFill>
              </a:rPr>
              <a:t>относ</a:t>
            </a:r>
            <a:r>
              <a:rPr lang="bg-BG" altLang="en-US" sz="2400" b="1" dirty="0">
                <a:solidFill>
                  <a:srgbClr val="C00000"/>
                </a:solidFill>
              </a:rPr>
              <a:t>. дял) на </a:t>
            </a:r>
            <a:r>
              <a:rPr lang="bg-BG" altLang="en-US" sz="2400" b="1" dirty="0" err="1">
                <a:solidFill>
                  <a:srgbClr val="C00000"/>
                </a:solidFill>
              </a:rPr>
              <a:t>живородените</a:t>
            </a:r>
            <a:r>
              <a:rPr lang="bg-BG" altLang="en-US" sz="2400" b="1" dirty="0">
                <a:solidFill>
                  <a:srgbClr val="C00000"/>
                </a:solidFill>
              </a:rPr>
              <a:t> от майки на възраст 15-19 г. </a:t>
            </a:r>
          </a:p>
          <a:p>
            <a:pPr marL="0" indent="0">
              <a:lnSpc>
                <a:spcPct val="80000"/>
              </a:lnSpc>
              <a:spcBef>
                <a:spcPts val="1200"/>
              </a:spcBef>
              <a:buNone/>
              <a:defRPr/>
            </a:pPr>
            <a:r>
              <a:rPr lang="bg-BG" altLang="en-US" sz="2400" dirty="0"/>
              <a:t> 	         </a:t>
            </a:r>
            <a:r>
              <a:rPr lang="bg-BG" altLang="en-US" sz="2400" dirty="0" err="1"/>
              <a:t>Живородени</a:t>
            </a:r>
            <a:r>
              <a:rPr lang="bg-BG" altLang="en-US" sz="2400" dirty="0"/>
              <a:t> от майки на възраст 15-19 г.</a:t>
            </a:r>
            <a:endParaRPr lang="bg-BG" altLang="en-US" sz="2400" b="1" dirty="0">
              <a:solidFill>
                <a:srgbClr val="3333FF"/>
              </a:solidFill>
            </a:endParaRPr>
          </a:p>
          <a:p>
            <a:pPr marL="0" indent="0">
              <a:lnSpc>
                <a:spcPct val="80000"/>
              </a:lnSpc>
              <a:buNone/>
              <a:defRPr/>
            </a:pPr>
            <a:r>
              <a:rPr lang="bg-BG" altLang="en-US" sz="2400" b="1" dirty="0">
                <a:solidFill>
                  <a:srgbClr val="C00000"/>
                </a:solidFill>
              </a:rPr>
              <a:t>Отн. дял </a:t>
            </a:r>
            <a:r>
              <a:rPr lang="bg-BG" altLang="en-US" sz="2400" b="1" dirty="0"/>
              <a:t>=</a:t>
            </a:r>
            <a:r>
              <a:rPr lang="bg-BG" altLang="en-US" sz="2400" b="1" dirty="0">
                <a:solidFill>
                  <a:srgbClr val="3333FF"/>
                </a:solidFill>
              </a:rPr>
              <a:t>   							      </a:t>
            </a:r>
            <a:r>
              <a:rPr lang="bg-BG" altLang="en-US" sz="2400" b="1" dirty="0"/>
              <a:t>х</a:t>
            </a:r>
            <a:r>
              <a:rPr lang="bg-BG" altLang="en-US" sz="2400" b="1" dirty="0">
                <a:solidFill>
                  <a:srgbClr val="3333FF"/>
                </a:solidFill>
              </a:rPr>
              <a:t> </a:t>
            </a:r>
            <a:r>
              <a:rPr lang="bg-BG" altLang="en-US" sz="2000" b="1" dirty="0"/>
              <a:t>100</a:t>
            </a:r>
            <a:endParaRPr lang="bg-BG" altLang="en-US" sz="2000" b="1" baseline="30000" dirty="0"/>
          </a:p>
          <a:p>
            <a:pPr marL="0" indent="0">
              <a:lnSpc>
                <a:spcPct val="80000"/>
              </a:lnSpc>
              <a:buFontTx/>
              <a:buNone/>
              <a:defRPr/>
            </a:pPr>
            <a:r>
              <a:rPr lang="bg-BG" altLang="en-US" sz="2000" b="1" baseline="30000" dirty="0"/>
              <a:t> </a:t>
            </a:r>
            <a:r>
              <a:rPr lang="bg-BG" altLang="en-US" sz="2000" b="1" dirty="0"/>
              <a:t>        	             </a:t>
            </a:r>
            <a:r>
              <a:rPr lang="bg-BG" altLang="en-US" sz="2400" dirty="0"/>
              <a:t>Общ брой </a:t>
            </a:r>
            <a:r>
              <a:rPr lang="bg-BG" altLang="en-US" sz="2400" dirty="0" err="1"/>
              <a:t>живородени</a:t>
            </a:r>
            <a:r>
              <a:rPr lang="bg-BG" altLang="en-US" sz="2400" dirty="0"/>
              <a:t> през годината</a:t>
            </a:r>
            <a:endParaRPr lang="en-US" altLang="en-US" sz="2400" dirty="0"/>
          </a:p>
          <a:p>
            <a:pPr marL="0" indent="0">
              <a:buFontTx/>
              <a:buNone/>
              <a:defRPr/>
            </a:pPr>
            <a:endParaRPr lang="en-US" altLang="en-US" b="1" dirty="0">
              <a:solidFill>
                <a:srgbClr val="3333FF"/>
              </a:solidFill>
            </a:endParaRPr>
          </a:p>
        </p:txBody>
      </p:sp>
      <p:cxnSp>
        <p:nvCxnSpPr>
          <p:cNvPr id="4" name="Straight Connector 3"/>
          <p:cNvCxnSpPr/>
          <p:nvPr/>
        </p:nvCxnSpPr>
        <p:spPr bwMode="auto">
          <a:xfrm>
            <a:off x="1368022" y="2564904"/>
            <a:ext cx="6336704"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979712" y="5373216"/>
            <a:ext cx="6120680"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223424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77813"/>
            <a:ext cx="8229600" cy="5743475"/>
          </a:xfrm>
          <a:solidFill>
            <a:schemeClr val="accent5"/>
          </a:solidFill>
          <a:ln>
            <a:solidFill>
              <a:schemeClr val="tx1"/>
            </a:solidFill>
          </a:ln>
        </p:spPr>
        <p:txBody>
          <a:bodyPr/>
          <a:lstStyle/>
          <a:p>
            <a:pPr eaLnBrk="1" hangingPunct="1">
              <a:lnSpc>
                <a:spcPct val="130000"/>
              </a:lnSpc>
            </a:pPr>
            <a:r>
              <a:rPr lang="bg-BG" altLang="en-US" sz="2800" b="1" i="1" dirty="0">
                <a:solidFill>
                  <a:srgbClr val="C00000"/>
                </a:solidFill>
              </a:rPr>
              <a:t>Средни величини  </a:t>
            </a:r>
            <a:r>
              <a:rPr lang="bg-BG" altLang="en-US" sz="2800" b="1" i="1" dirty="0"/>
              <a:t>- използват се при социологически проучвания на раждаемостта – напр., среден фактически, идеален, планиран или очакван брой деца. </a:t>
            </a:r>
            <a:br>
              <a:rPr lang="bg-BG" altLang="en-US" sz="2800" b="1" i="1" dirty="0"/>
            </a:br>
            <a:r>
              <a:rPr lang="bg-BG" altLang="en-US" sz="2800" b="1" i="1" dirty="0"/>
              <a:t/>
            </a:r>
            <a:br>
              <a:rPr lang="bg-BG" altLang="en-US" sz="2800" b="1" i="1" dirty="0"/>
            </a:br>
            <a:r>
              <a:rPr lang="bg-BG" altLang="en-US" sz="2800" b="1" i="1" dirty="0">
                <a:solidFill>
                  <a:srgbClr val="C00000"/>
                </a:solidFill>
              </a:rPr>
              <a:t>Чрез средни величини се изразяват също специфичните показатели за оценка на възпроизводството на населението, СППЖ и др.</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395536" y="476672"/>
            <a:ext cx="8352928" cy="5616624"/>
          </a:xfrm>
          <a:solidFill>
            <a:schemeClr val="accent1"/>
          </a:solidFill>
          <a:ln>
            <a:solidFill>
              <a:schemeClr val="tx1"/>
            </a:solidFill>
          </a:ln>
        </p:spPr>
        <p:txBody>
          <a:bodyPr/>
          <a:lstStyle/>
          <a:p>
            <a:pPr eaLnBrk="1" hangingPunct="1"/>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C00000"/>
                </a:solidFill>
                <a:effectLst>
                  <a:outerShdw blurRad="38100" dist="38100" dir="2700000" algn="tl">
                    <a:srgbClr val="000000">
                      <a:alpha val="43137"/>
                    </a:srgbClr>
                  </a:outerShdw>
                </a:effectLst>
              </a:rPr>
              <a:t>Специфични показатели за оценка на възпроизводството на населението</a:t>
            </a:r>
            <a:r>
              <a:rPr lang="bg-BG" altLang="en-US" b="1" i="1" dirty="0">
                <a:solidFill>
                  <a:schemeClr val="folHlink"/>
                </a:solidFill>
                <a:effectLst>
                  <a:outerShdw blurRad="38100" dist="38100" dir="2700000" algn="tl">
                    <a:srgbClr val="000000">
                      <a:alpha val="43137"/>
                    </a:srgbClr>
                  </a:outerShdw>
                </a:effectLst>
              </a:rPr>
              <a:t/>
            </a:r>
            <a:br>
              <a:rPr lang="bg-BG" altLang="en-US" b="1" i="1" dirty="0">
                <a:solidFill>
                  <a:schemeClr val="folHlink"/>
                </a:solidFill>
                <a:effectLst>
                  <a:outerShdw blurRad="38100" dist="38100" dir="2700000" algn="tl">
                    <a:srgbClr val="000000">
                      <a:alpha val="43137"/>
                    </a:srgbClr>
                  </a:outerShdw>
                </a:effectLst>
              </a:rPr>
            </a:br>
            <a:r>
              <a:rPr lang="bg-BG" altLang="en-US" dirty="0">
                <a:solidFill>
                  <a:schemeClr val="folHlink"/>
                </a:solidFill>
              </a:rPr>
              <a:t/>
            </a:r>
            <a:br>
              <a:rPr lang="bg-BG" altLang="en-US" dirty="0">
                <a:solidFill>
                  <a:schemeClr val="folHlink"/>
                </a:solidFill>
              </a:rPr>
            </a:br>
            <a:r>
              <a:rPr lang="bg-BG" altLang="en-US" dirty="0"/>
              <a:t>	</a:t>
            </a:r>
          </a:p>
        </p:txBody>
      </p:sp>
    </p:spTree>
    <p:extLst>
      <p:ext uri="{BB962C8B-B14F-4D97-AF65-F5344CB8AC3E}">
        <p14:creationId xmlns:p14="http://schemas.microsoft.com/office/powerpoint/2010/main" val="389984870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457200" y="404664"/>
            <a:ext cx="8229600" cy="4680520"/>
          </a:xfrm>
          <a:solidFill>
            <a:schemeClr val="accent5"/>
          </a:solidFill>
          <a:ln>
            <a:solidFill>
              <a:schemeClr val="tx1"/>
            </a:solidFill>
          </a:ln>
        </p:spPr>
        <p:txBody>
          <a:bodyPr/>
          <a:lstStyle/>
          <a:p>
            <a:pPr eaLnBrk="1" hangingPunct="1"/>
            <a:r>
              <a:rPr lang="bg-BG" altLang="en-US" sz="3200" b="1" i="1" dirty="0">
                <a:solidFill>
                  <a:srgbClr val="C00000"/>
                </a:solidFill>
                <a:effectLst>
                  <a:outerShdw blurRad="38100" dist="38100" dir="2700000" algn="tl">
                    <a:srgbClr val="000000">
                      <a:alpha val="43137"/>
                    </a:srgbClr>
                  </a:outerShdw>
                </a:effectLst>
              </a:rPr>
              <a:t>Сумарна плодовитост </a:t>
            </a:r>
            <a:r>
              <a:rPr lang="bg-BG" altLang="en-US" sz="3200" b="1" i="1" dirty="0">
                <a:solidFill>
                  <a:srgbClr val="C00000"/>
                </a:solidFill>
              </a:rPr>
              <a:t>- </a:t>
            </a:r>
            <a:r>
              <a:rPr lang="bg-BG" altLang="en-US" sz="3200" b="1" i="1" dirty="0"/>
              <a:t>среден брой живи деца</a:t>
            </a:r>
            <a:r>
              <a:rPr lang="bg-BG" altLang="en-US" sz="3200" i="1" dirty="0"/>
              <a:t>, </a:t>
            </a:r>
            <a:r>
              <a:rPr lang="bg-BG" altLang="en-US" sz="3200" b="1" i="1" dirty="0"/>
              <a:t>които би родила една жена през целия й плодовит период, ако </a:t>
            </a:r>
            <a:r>
              <a:rPr lang="bg-BG" altLang="en-US" sz="3200" b="1" i="1" dirty="0" err="1"/>
              <a:t>повъзрастовата</a:t>
            </a:r>
            <a:r>
              <a:rPr lang="bg-BG" altLang="en-US" sz="3200" b="1" i="1" dirty="0"/>
              <a:t> плодовитост се запази такава, каквато е в момента.</a:t>
            </a:r>
            <a:br>
              <a:rPr lang="bg-BG" altLang="en-US" sz="3200" b="1" i="1" dirty="0"/>
            </a:br>
            <a:r>
              <a:rPr lang="bg-BG" altLang="en-US" sz="3600" b="1" i="1" dirty="0"/>
              <a:t/>
            </a:r>
            <a:br>
              <a:rPr lang="bg-BG" altLang="en-US" sz="3600" b="1" i="1" dirty="0"/>
            </a:br>
            <a:r>
              <a:rPr lang="bg-BG" altLang="en-US" sz="2400" b="1" i="1" dirty="0" smtClean="0">
                <a:solidFill>
                  <a:srgbClr val="C00000"/>
                </a:solidFill>
              </a:rPr>
              <a:t>За стационарно възпроизводство на населението трябва да бъде 2,3-2,5 брой </a:t>
            </a:r>
            <a:r>
              <a:rPr lang="bg-BG" altLang="en-US" sz="2400" b="1" i="1" dirty="0" err="1" smtClean="0">
                <a:solidFill>
                  <a:srgbClr val="C00000"/>
                </a:solidFill>
              </a:rPr>
              <a:t>живородени</a:t>
            </a:r>
            <a:r>
              <a:rPr lang="bg-BG" altLang="en-US" sz="2400" b="1" i="1" dirty="0" smtClean="0">
                <a:solidFill>
                  <a:srgbClr val="C00000"/>
                </a:solidFill>
              </a:rPr>
              <a:t> деца на една жена, за да се компенсират двойките, които не се възпроизвеждат.</a:t>
            </a:r>
            <a:endParaRPr lang="bg-BG" altLang="en-US" sz="2800" dirty="0"/>
          </a:p>
        </p:txBody>
      </p:sp>
      <p:sp>
        <p:nvSpPr>
          <p:cNvPr id="3" name="Oval Callout 2"/>
          <p:cNvSpPr/>
          <p:nvPr/>
        </p:nvSpPr>
        <p:spPr bwMode="auto">
          <a:xfrm>
            <a:off x="2267744" y="5373216"/>
            <a:ext cx="5184576" cy="1368152"/>
          </a:xfrm>
          <a:prstGeom prst="wedgeEllipseCallout">
            <a:avLst>
              <a:gd name="adj1" fmla="val 40043"/>
              <a:gd name="adj2" fmla="val -71169"/>
            </a:avLst>
          </a:prstGeom>
          <a:noFill/>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r>
              <a:rPr lang="bg-BG" altLang="en-US" b="1" i="1" dirty="0">
                <a:solidFill>
                  <a:srgbClr val="C00000"/>
                </a:solidFill>
              </a:rPr>
              <a:t>В България: </a:t>
            </a:r>
            <a:endParaRPr lang="bg-BG" altLang="en-US" b="1" i="1" dirty="0" smtClean="0">
              <a:solidFill>
                <a:srgbClr val="C00000"/>
              </a:solidFill>
            </a:endParaRPr>
          </a:p>
          <a:p>
            <a:r>
              <a:rPr lang="bg-BG" altLang="en-US" b="1" i="1" dirty="0" smtClean="0">
                <a:solidFill>
                  <a:srgbClr val="3333FF"/>
                </a:solidFill>
              </a:rPr>
              <a:t>Общо </a:t>
            </a:r>
            <a:r>
              <a:rPr lang="bg-BG" altLang="en-US" b="1" i="1" dirty="0">
                <a:solidFill>
                  <a:srgbClr val="3333FF"/>
                </a:solidFill>
              </a:rPr>
              <a:t>– 1,52 </a:t>
            </a:r>
            <a:br>
              <a:rPr lang="bg-BG" altLang="en-US" b="1" i="1" dirty="0">
                <a:solidFill>
                  <a:srgbClr val="3333FF"/>
                </a:solidFill>
              </a:rPr>
            </a:br>
            <a:r>
              <a:rPr lang="bg-BG" altLang="en-US" b="1" i="1" dirty="0">
                <a:solidFill>
                  <a:srgbClr val="3333FF"/>
                </a:solidFill>
              </a:rPr>
              <a:t>градове – 1,44</a:t>
            </a:r>
            <a:br>
              <a:rPr lang="bg-BG" altLang="en-US" b="1" i="1" dirty="0">
                <a:solidFill>
                  <a:srgbClr val="3333FF"/>
                </a:solidFill>
              </a:rPr>
            </a:br>
            <a:r>
              <a:rPr lang="bg-BG" altLang="en-US" b="1" i="1" dirty="0">
                <a:solidFill>
                  <a:srgbClr val="3333FF"/>
                </a:solidFill>
              </a:rPr>
              <a:t>села – 1,78</a:t>
            </a:r>
            <a:endParaRPr kumimoji="0" lang="bg-BG"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bg-BG" dirty="0" smtClean="0"/>
              <a:t>Изчисление на сумарната плодовитост</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1798264"/>
              </p:ext>
            </p:extLst>
          </p:nvPr>
        </p:nvGraphicFramePr>
        <p:xfrm>
          <a:off x="457200" y="1600200"/>
          <a:ext cx="5698976" cy="3235960"/>
        </p:xfrm>
        <a:graphic>
          <a:graphicData uri="http://schemas.openxmlformats.org/drawingml/2006/table">
            <a:tbl>
              <a:tblPr firstRow="1" bandRow="1">
                <a:tableStyleId>{1E171933-4619-4E11-9A3F-F7608DF75F80}</a:tableStyleId>
              </a:tblPr>
              <a:tblGrid>
                <a:gridCol w="1810544">
                  <a:extLst>
                    <a:ext uri="{9D8B030D-6E8A-4147-A177-3AD203B41FA5}">
                      <a16:colId xmlns:a16="http://schemas.microsoft.com/office/drawing/2014/main" val="2928169803"/>
                    </a:ext>
                  </a:extLst>
                </a:gridCol>
                <a:gridCol w="2232248">
                  <a:extLst>
                    <a:ext uri="{9D8B030D-6E8A-4147-A177-3AD203B41FA5}">
                      <a16:colId xmlns:a16="http://schemas.microsoft.com/office/drawing/2014/main" val="3033803785"/>
                    </a:ext>
                  </a:extLst>
                </a:gridCol>
                <a:gridCol w="1656184">
                  <a:extLst>
                    <a:ext uri="{9D8B030D-6E8A-4147-A177-3AD203B41FA5}">
                      <a16:colId xmlns:a16="http://schemas.microsoft.com/office/drawing/2014/main" val="3907163088"/>
                    </a:ext>
                  </a:extLst>
                </a:gridCol>
              </a:tblGrid>
              <a:tr h="370840">
                <a:tc>
                  <a:txBody>
                    <a:bodyPr/>
                    <a:lstStyle/>
                    <a:p>
                      <a:r>
                        <a:rPr lang="bg-BG" dirty="0" smtClean="0"/>
                        <a:t>Възрастова</a:t>
                      </a:r>
                      <a:r>
                        <a:rPr lang="bg-BG" baseline="0" dirty="0" smtClean="0"/>
                        <a:t> група</a:t>
                      </a:r>
                      <a:endParaRPr lang="bg-BG" dirty="0"/>
                    </a:p>
                  </a:txBody>
                  <a:tcPr/>
                </a:tc>
                <a:tc>
                  <a:txBody>
                    <a:bodyPr/>
                    <a:lstStyle/>
                    <a:p>
                      <a:r>
                        <a:rPr lang="bg-BG" dirty="0" err="1" smtClean="0"/>
                        <a:t>Повъзрастова</a:t>
                      </a:r>
                      <a:r>
                        <a:rPr lang="bg-BG" baseline="0" dirty="0" smtClean="0"/>
                        <a:t> плодовитост</a:t>
                      </a:r>
                      <a:endParaRPr lang="bg-BG" dirty="0"/>
                    </a:p>
                  </a:txBody>
                  <a:tcPr/>
                </a:tc>
                <a:tc>
                  <a:txBody>
                    <a:bodyPr/>
                    <a:lstStyle/>
                    <a:p>
                      <a:endParaRPr lang="bg-BG" dirty="0"/>
                    </a:p>
                  </a:txBody>
                  <a:tcPr/>
                </a:tc>
                <a:extLst>
                  <a:ext uri="{0D108BD9-81ED-4DB2-BD59-A6C34878D82A}">
                    <a16:rowId xmlns:a16="http://schemas.microsoft.com/office/drawing/2014/main" val="3075839075"/>
                  </a:ext>
                </a:extLst>
              </a:tr>
              <a:tr h="370840">
                <a:tc>
                  <a:txBody>
                    <a:bodyPr/>
                    <a:lstStyle/>
                    <a:p>
                      <a:r>
                        <a:rPr lang="bg-BG" dirty="0" smtClean="0"/>
                        <a:t>15 – 19</a:t>
                      </a:r>
                      <a:endParaRPr lang="bg-BG" dirty="0"/>
                    </a:p>
                  </a:txBody>
                  <a:tcPr/>
                </a:tc>
                <a:tc>
                  <a:txBody>
                    <a:bodyPr/>
                    <a:lstStyle/>
                    <a:p>
                      <a:r>
                        <a:rPr lang="bg-BG" dirty="0" smtClean="0"/>
                        <a:t>А </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215518589"/>
                  </a:ext>
                </a:extLst>
              </a:tr>
              <a:tr h="370840">
                <a:tc>
                  <a:txBody>
                    <a:bodyPr/>
                    <a:lstStyle/>
                    <a:p>
                      <a:r>
                        <a:rPr lang="bg-BG" dirty="0" smtClean="0"/>
                        <a:t>20 – 24</a:t>
                      </a:r>
                      <a:endParaRPr lang="bg-BG" dirty="0"/>
                    </a:p>
                  </a:txBody>
                  <a:tcPr/>
                </a:tc>
                <a:tc>
                  <a:txBody>
                    <a:bodyPr/>
                    <a:lstStyle/>
                    <a:p>
                      <a:r>
                        <a:rPr lang="bg-BG" dirty="0" smtClean="0"/>
                        <a:t>Б</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3786923237"/>
                  </a:ext>
                </a:extLst>
              </a:tr>
              <a:tr h="370840">
                <a:tc>
                  <a:txBody>
                    <a:bodyPr/>
                    <a:lstStyle/>
                    <a:p>
                      <a:r>
                        <a:rPr lang="bg-BG" dirty="0" smtClean="0"/>
                        <a:t>25 – 29</a:t>
                      </a:r>
                      <a:endParaRPr lang="bg-BG" dirty="0"/>
                    </a:p>
                  </a:txBody>
                  <a:tcPr/>
                </a:tc>
                <a:tc>
                  <a:txBody>
                    <a:bodyPr/>
                    <a:lstStyle/>
                    <a:p>
                      <a:r>
                        <a:rPr lang="bg-BG" dirty="0" smtClean="0"/>
                        <a:t>В</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2547866747"/>
                  </a:ext>
                </a:extLst>
              </a:tr>
              <a:tr h="370840">
                <a:tc>
                  <a:txBody>
                    <a:bodyPr/>
                    <a:lstStyle/>
                    <a:p>
                      <a:r>
                        <a:rPr lang="bg-BG" dirty="0" smtClean="0"/>
                        <a:t>30 – 34</a:t>
                      </a:r>
                      <a:endParaRPr lang="bg-BG" dirty="0"/>
                    </a:p>
                  </a:txBody>
                  <a:tcPr/>
                </a:tc>
                <a:tc>
                  <a:txBody>
                    <a:bodyPr/>
                    <a:lstStyle/>
                    <a:p>
                      <a:r>
                        <a:rPr lang="bg-BG" dirty="0" smtClean="0"/>
                        <a:t>Г</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3952678252"/>
                  </a:ext>
                </a:extLst>
              </a:tr>
              <a:tr h="370840">
                <a:tc>
                  <a:txBody>
                    <a:bodyPr/>
                    <a:lstStyle/>
                    <a:p>
                      <a:r>
                        <a:rPr lang="bg-BG" dirty="0" smtClean="0"/>
                        <a:t>35 – 39</a:t>
                      </a:r>
                      <a:endParaRPr lang="bg-BG" dirty="0"/>
                    </a:p>
                  </a:txBody>
                  <a:tcPr/>
                </a:tc>
                <a:tc>
                  <a:txBody>
                    <a:bodyPr/>
                    <a:lstStyle/>
                    <a:p>
                      <a:r>
                        <a:rPr lang="bg-BG" dirty="0" smtClean="0"/>
                        <a:t>Д</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210861911"/>
                  </a:ext>
                </a:extLst>
              </a:tr>
              <a:tr h="370840">
                <a:tc>
                  <a:txBody>
                    <a:bodyPr/>
                    <a:lstStyle/>
                    <a:p>
                      <a:r>
                        <a:rPr lang="bg-BG" dirty="0" smtClean="0"/>
                        <a:t>40 – 44</a:t>
                      </a:r>
                      <a:endParaRPr lang="bg-BG" dirty="0"/>
                    </a:p>
                  </a:txBody>
                  <a:tcPr/>
                </a:tc>
                <a:tc>
                  <a:txBody>
                    <a:bodyPr/>
                    <a:lstStyle/>
                    <a:p>
                      <a:r>
                        <a:rPr lang="bg-BG" dirty="0" smtClean="0"/>
                        <a:t>Е</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1143684157"/>
                  </a:ext>
                </a:extLst>
              </a:tr>
              <a:tr h="370840">
                <a:tc>
                  <a:txBody>
                    <a:bodyPr/>
                    <a:lstStyle/>
                    <a:p>
                      <a:r>
                        <a:rPr lang="bg-BG" dirty="0" smtClean="0"/>
                        <a:t>45 - 49</a:t>
                      </a:r>
                      <a:endParaRPr lang="bg-BG" dirty="0"/>
                    </a:p>
                  </a:txBody>
                  <a:tcPr/>
                </a:tc>
                <a:tc>
                  <a:txBody>
                    <a:bodyPr/>
                    <a:lstStyle/>
                    <a:p>
                      <a:r>
                        <a:rPr lang="bg-BG" dirty="0" smtClean="0"/>
                        <a:t>Ж</a:t>
                      </a:r>
                      <a:endParaRPr lang="bg-BG" dirty="0"/>
                    </a:p>
                  </a:txBody>
                  <a:tcPr/>
                </a:tc>
                <a:tc>
                  <a:txBody>
                    <a:bodyPr/>
                    <a:lstStyle/>
                    <a:p>
                      <a:r>
                        <a:rPr lang="bg-BG" dirty="0" smtClean="0"/>
                        <a:t>х 5</a:t>
                      </a:r>
                      <a:endParaRPr lang="bg-BG" dirty="0"/>
                    </a:p>
                  </a:txBody>
                  <a:tcPr/>
                </a:tc>
                <a:extLst>
                  <a:ext uri="{0D108BD9-81ED-4DB2-BD59-A6C34878D82A}">
                    <a16:rowId xmlns:a16="http://schemas.microsoft.com/office/drawing/2014/main" val="1214854867"/>
                  </a:ext>
                </a:extLst>
              </a:tr>
            </a:tbl>
          </a:graphicData>
        </a:graphic>
      </p:graphicFrame>
      <p:sp>
        <p:nvSpPr>
          <p:cNvPr id="7" name="Right Brace 6"/>
          <p:cNvSpPr/>
          <p:nvPr/>
        </p:nvSpPr>
        <p:spPr bwMode="auto">
          <a:xfrm>
            <a:off x="6444208" y="1600200"/>
            <a:ext cx="504056" cy="3235960"/>
          </a:xfrm>
          <a:prstGeom prst="righ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7164288" y="2924944"/>
            <a:ext cx="576064" cy="707886"/>
          </a:xfrm>
          <a:prstGeom prst="rect">
            <a:avLst/>
          </a:prstGeom>
          <a:noFill/>
        </p:spPr>
        <p:txBody>
          <a:bodyPr wrap="square" rtlCol="0">
            <a:spAutoFit/>
          </a:bodyPr>
          <a:lstStyle/>
          <a:p>
            <a:r>
              <a:rPr lang="bg-BG" sz="4000" b="1" dirty="0" smtClean="0"/>
              <a:t>+</a:t>
            </a:r>
            <a:endParaRPr lang="bg-BG" sz="4000" b="1" dirty="0"/>
          </a:p>
        </p:txBody>
      </p:sp>
      <p:sp>
        <p:nvSpPr>
          <p:cNvPr id="9" name="TextBox 8"/>
          <p:cNvSpPr txBox="1"/>
          <p:nvPr/>
        </p:nvSpPr>
        <p:spPr>
          <a:xfrm>
            <a:off x="6444208" y="5085184"/>
            <a:ext cx="2242592" cy="646331"/>
          </a:xfrm>
          <a:prstGeom prst="rect">
            <a:avLst/>
          </a:prstGeom>
          <a:noFill/>
        </p:spPr>
        <p:txBody>
          <a:bodyPr wrap="square" rtlCol="0">
            <a:spAutoFit/>
          </a:bodyPr>
          <a:lstStyle/>
          <a:p>
            <a:r>
              <a:rPr lang="bg-BG" dirty="0" smtClean="0"/>
              <a:t>––––––––––</a:t>
            </a:r>
          </a:p>
          <a:p>
            <a:r>
              <a:rPr lang="bg-BG" dirty="0" smtClean="0"/>
              <a:t>1000</a:t>
            </a:r>
            <a:endParaRPr lang="bg-BG" dirty="0"/>
          </a:p>
        </p:txBody>
      </p:sp>
    </p:spTree>
    <p:extLst>
      <p:ext uri="{BB962C8B-B14F-4D97-AF65-F5344CB8AC3E}">
        <p14:creationId xmlns:p14="http://schemas.microsoft.com/office/powerpoint/2010/main" val="3829568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539552" y="277813"/>
            <a:ext cx="8064896" cy="5959499"/>
          </a:xfrm>
          <a:solidFill>
            <a:schemeClr val="accent5"/>
          </a:solidFill>
          <a:ln>
            <a:solidFill>
              <a:schemeClr val="tx1"/>
            </a:solidFill>
          </a:ln>
        </p:spPr>
        <p:txBody>
          <a:bodyPr/>
          <a:lstStyle/>
          <a:p>
            <a:pPr eaLnBrk="1" hangingPunct="1"/>
            <a:r>
              <a:rPr lang="bg-BG" altLang="en-US" sz="3600" b="1" i="1" dirty="0">
                <a:solidFill>
                  <a:srgbClr val="C00000"/>
                </a:solidFill>
                <a:effectLst>
                  <a:outerShdw blurRad="38100" dist="38100" dir="2700000" algn="tl">
                    <a:srgbClr val="000000">
                      <a:alpha val="43137"/>
                    </a:srgbClr>
                  </a:outerShdw>
                </a:effectLst>
              </a:rPr>
              <a:t>Бруто-коефициент за възпроизводство </a:t>
            </a:r>
            <a:r>
              <a:rPr lang="bg-BG" altLang="en-US" sz="3600" b="1" i="1" dirty="0"/>
              <a:t>- среден брой момичета, които би родила една жена през целия й плодовит период, ако </a:t>
            </a:r>
            <a:r>
              <a:rPr lang="bg-BG" altLang="en-US" sz="3600" b="1" i="1" dirty="0" err="1"/>
              <a:t>повъзрастовата</a:t>
            </a:r>
            <a:r>
              <a:rPr lang="bg-BG" altLang="en-US" sz="3600" b="1" i="1" dirty="0"/>
              <a:t> плодовитост се запази такава, каквато е в момента.</a:t>
            </a:r>
            <a:r>
              <a:rPr lang="bg-BG" altLang="en-US" sz="3600" dirty="0"/>
              <a:t> </a:t>
            </a:r>
            <a:br>
              <a:rPr lang="bg-BG" altLang="en-US" sz="3600" dirty="0"/>
            </a:br>
            <a:r>
              <a:rPr lang="bg-BG" altLang="en-US" sz="3600" dirty="0"/>
              <a:t/>
            </a:r>
            <a:br>
              <a:rPr lang="bg-BG" altLang="en-US" sz="3600" dirty="0"/>
            </a:br>
            <a:r>
              <a:rPr lang="bg-BG" altLang="en-US" sz="3200" b="1" i="1" u="sng" dirty="0">
                <a:solidFill>
                  <a:srgbClr val="002060"/>
                </a:solidFill>
              </a:rPr>
              <a:t>Изчисление:</a:t>
            </a:r>
            <a:r>
              <a:rPr lang="bg-BG" altLang="en-US" sz="3200" b="1" i="1" dirty="0">
                <a:solidFill>
                  <a:srgbClr val="002060"/>
                </a:solidFill>
              </a:rPr>
              <a:t> </a:t>
            </a:r>
            <a:r>
              <a:rPr lang="bg-BG" altLang="en-US" sz="3200" b="1" i="1" dirty="0" smtClean="0">
                <a:solidFill>
                  <a:srgbClr val="002060"/>
                </a:solidFill>
              </a:rPr>
              <a:t/>
            </a:r>
            <a:br>
              <a:rPr lang="bg-BG" altLang="en-US" sz="3200" b="1" i="1" dirty="0" smtClean="0">
                <a:solidFill>
                  <a:srgbClr val="002060"/>
                </a:solidFill>
              </a:rPr>
            </a:br>
            <a:r>
              <a:rPr lang="bg-BG" altLang="en-US" sz="3200" b="1" i="1" dirty="0" smtClean="0">
                <a:solidFill>
                  <a:srgbClr val="002060"/>
                </a:solidFill>
              </a:rPr>
              <a:t>СУМАРНА ПЛОДОВИТОСТ </a:t>
            </a:r>
            <a:r>
              <a:rPr lang="bg-BG" altLang="en-US" sz="3200" b="1" i="1" dirty="0">
                <a:solidFill>
                  <a:srgbClr val="002060"/>
                </a:solidFill>
              </a:rPr>
              <a:t>х </a:t>
            </a:r>
            <a:r>
              <a:rPr lang="bg-BG" altLang="en-US" sz="3200" b="1" i="1" dirty="0" err="1">
                <a:solidFill>
                  <a:srgbClr val="002060"/>
                </a:solidFill>
              </a:rPr>
              <a:t>относ</a:t>
            </a:r>
            <a:r>
              <a:rPr lang="bg-BG" altLang="en-US" sz="3200" b="1" i="1" dirty="0">
                <a:solidFill>
                  <a:srgbClr val="002060"/>
                </a:solidFill>
              </a:rPr>
              <a:t>. дял на </a:t>
            </a:r>
            <a:r>
              <a:rPr lang="bg-BG" altLang="en-US" sz="3200" b="1" i="1" dirty="0" err="1">
                <a:solidFill>
                  <a:srgbClr val="002060"/>
                </a:solidFill>
              </a:rPr>
              <a:t>живородени</a:t>
            </a:r>
            <a:r>
              <a:rPr lang="bg-BG" altLang="en-US" sz="3200" b="1" i="1" dirty="0">
                <a:solidFill>
                  <a:srgbClr val="002060"/>
                </a:solidFill>
              </a:rPr>
              <a:t> </a:t>
            </a:r>
            <a:r>
              <a:rPr lang="bg-BG" altLang="en-US" sz="3200" b="1" i="1" dirty="0" smtClean="0">
                <a:solidFill>
                  <a:srgbClr val="002060"/>
                </a:solidFill>
              </a:rPr>
              <a:t>момичета </a:t>
            </a:r>
            <a:endParaRPr lang="bg-BG" altLang="en-US" sz="3200" b="1" i="1" dirty="0">
              <a:solidFill>
                <a:srgbClr val="002060"/>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323528" y="277813"/>
            <a:ext cx="8496944" cy="5959499"/>
          </a:xfrm>
          <a:solidFill>
            <a:schemeClr val="accent5"/>
          </a:solidFill>
          <a:ln>
            <a:solidFill>
              <a:schemeClr val="tx1"/>
            </a:solidFill>
          </a:ln>
        </p:spPr>
        <p:txBody>
          <a:bodyPr/>
          <a:lstStyle/>
          <a:p>
            <a:pPr marL="180000" eaLnBrk="1" hangingPunct="1"/>
            <a:r>
              <a:rPr lang="bg-BG" altLang="en-US" sz="3200" b="1" i="1" dirty="0">
                <a:solidFill>
                  <a:srgbClr val="C00000"/>
                </a:solidFill>
                <a:effectLst>
                  <a:outerShdw blurRad="38100" dist="38100" dir="2700000" algn="tl">
                    <a:srgbClr val="000000">
                      <a:alpha val="43137"/>
                    </a:srgbClr>
                  </a:outerShdw>
                </a:effectLst>
              </a:rPr>
              <a:t>Нето-коефициент за възпроизводство </a:t>
            </a:r>
            <a:r>
              <a:rPr lang="bg-BG" altLang="en-US" sz="3200" b="1" i="1" dirty="0"/>
              <a:t>– среден брой момичета, които би родила една жена през целия й плодовит период, ако </a:t>
            </a:r>
            <a:r>
              <a:rPr lang="bg-BG" altLang="en-US" sz="3200" b="1" i="1" dirty="0" err="1"/>
              <a:t>повъзрастовата</a:t>
            </a:r>
            <a:r>
              <a:rPr lang="bg-BG" altLang="en-US" sz="3200" b="1" i="1" dirty="0"/>
              <a:t> плодовитост и смъртност при жените се запазят такива, каквито са в момента.</a:t>
            </a:r>
            <a:br>
              <a:rPr lang="bg-BG" altLang="en-US" sz="3200" b="1" i="1" dirty="0"/>
            </a:br>
            <a:r>
              <a:rPr lang="bg-BG" altLang="en-US" sz="3200" b="1" i="1" dirty="0"/>
              <a:t> </a:t>
            </a:r>
            <a:br>
              <a:rPr lang="bg-BG" altLang="en-US" sz="3200" b="1" i="1" dirty="0"/>
            </a:br>
            <a:r>
              <a:rPr lang="bg-BG" altLang="en-US" sz="2800" b="1" i="1" dirty="0">
                <a:solidFill>
                  <a:srgbClr val="C00000"/>
                </a:solidFill>
              </a:rPr>
              <a:t>НК определя типа на възпроизводство:</a:t>
            </a:r>
            <a:br>
              <a:rPr lang="bg-BG" altLang="en-US" sz="2800" b="1" i="1" dirty="0">
                <a:solidFill>
                  <a:srgbClr val="C00000"/>
                </a:solidFill>
              </a:rPr>
            </a:br>
            <a:r>
              <a:rPr lang="bg-BG" altLang="en-US" sz="2800" b="1" i="1" dirty="0">
                <a:solidFill>
                  <a:srgbClr val="C00000"/>
                </a:solidFill>
              </a:rPr>
              <a:t>НК &gt; 1,0 - разширено</a:t>
            </a:r>
            <a:br>
              <a:rPr lang="bg-BG" altLang="en-US" sz="2800" b="1" i="1" dirty="0">
                <a:solidFill>
                  <a:srgbClr val="C00000"/>
                </a:solidFill>
              </a:rPr>
            </a:br>
            <a:r>
              <a:rPr lang="bg-BG" altLang="en-US" sz="2800" b="1" i="1" dirty="0">
                <a:solidFill>
                  <a:srgbClr val="C00000"/>
                </a:solidFill>
              </a:rPr>
              <a:t>НК = 1,0 - стационарно </a:t>
            </a:r>
            <a:br>
              <a:rPr lang="bg-BG" altLang="en-US" sz="2800" b="1" i="1" dirty="0">
                <a:solidFill>
                  <a:srgbClr val="C00000"/>
                </a:solidFill>
              </a:rPr>
            </a:br>
            <a:r>
              <a:rPr lang="bg-BG" altLang="en-US" sz="2800" b="1" i="1" dirty="0">
                <a:solidFill>
                  <a:srgbClr val="C00000"/>
                </a:solidFill>
              </a:rPr>
              <a:t>НК &lt; 1.0 - стеснено</a:t>
            </a:r>
            <a:r>
              <a:rPr lang="bg-BG" altLang="en-US" sz="3600" dirty="0">
                <a:solidFill>
                  <a:srgbClr val="C00000"/>
                </a:solidFill>
              </a:rPr>
              <a:t> </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bg-BG" altLang="en-US" b="1" i="1" dirty="0" smtClean="0">
                <a:solidFill>
                  <a:srgbClr val="C00000"/>
                </a:solidFill>
                <a:effectLst>
                  <a:outerShdw blurRad="38100" dist="38100" dir="2700000" algn="tl">
                    <a:srgbClr val="000000">
                      <a:alpha val="43137"/>
                    </a:srgbClr>
                  </a:outerShdw>
                </a:effectLst>
              </a:rPr>
              <a:t>РАЖДАЕМОСТТА</a:t>
            </a:r>
            <a:r>
              <a:rPr lang="en-US" altLang="en-US" b="1" i="1" dirty="0" smtClean="0">
                <a:solidFill>
                  <a:srgbClr val="C00000"/>
                </a:solidFill>
                <a:effectLst>
                  <a:outerShdw blurRad="38100" dist="38100" dir="2700000" algn="tl">
                    <a:srgbClr val="000000">
                      <a:alpha val="43137"/>
                    </a:srgbClr>
                  </a:outerShdw>
                </a:effectLst>
              </a:rPr>
              <a:t> </a:t>
            </a:r>
            <a:r>
              <a:rPr lang="bg-BG" altLang="en-US" b="1" i="1" dirty="0" smtClean="0">
                <a:solidFill>
                  <a:srgbClr val="C00000"/>
                </a:solidFill>
                <a:effectLst>
                  <a:outerShdw blurRad="38100" dist="38100" dir="2700000" algn="tl">
                    <a:srgbClr val="000000">
                      <a:alpha val="43137"/>
                    </a:srgbClr>
                  </a:outerShdw>
                </a:effectLst>
              </a:rPr>
              <a:t>В СВЕТА </a:t>
            </a:r>
            <a:r>
              <a:rPr lang="bg-BG" altLang="en-US" dirty="0"/>
              <a:t>	</a:t>
            </a:r>
          </a:p>
        </p:txBody>
      </p:sp>
    </p:spTree>
    <p:extLst>
      <p:ext uri="{BB962C8B-B14F-4D97-AF65-F5344CB8AC3E}">
        <p14:creationId xmlns:p14="http://schemas.microsoft.com/office/powerpoint/2010/main" val="4088357034"/>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457200" y="277813"/>
            <a:ext cx="8229600" cy="5887491"/>
          </a:xfrm>
          <a:solidFill>
            <a:schemeClr val="accent5"/>
          </a:solidFill>
          <a:ln>
            <a:solidFill>
              <a:schemeClr val="tx1"/>
            </a:solidFill>
          </a:ln>
        </p:spPr>
        <p:txBody>
          <a:bodyPr/>
          <a:lstStyle/>
          <a:p>
            <a:pPr eaLnBrk="1" hangingPunct="1"/>
            <a:r>
              <a:rPr lang="bg-BG" altLang="en-US" sz="3600" b="1" i="1" dirty="0">
                <a:solidFill>
                  <a:srgbClr val="C00000"/>
                </a:solidFill>
              </a:rPr>
              <a:t>В развитите страни</a:t>
            </a:r>
            <a:r>
              <a:rPr lang="bg-BG" altLang="en-US" sz="3600" dirty="0">
                <a:solidFill>
                  <a:srgbClr val="C00000"/>
                </a:solidFill>
              </a:rPr>
              <a:t> </a:t>
            </a:r>
            <a:r>
              <a:rPr lang="bg-BG" altLang="en-US" sz="3600" b="1" i="1" dirty="0"/>
              <a:t>се очертава ясно изразена тенденция към снижение на раждаемостта и сумарната плодовитост.</a:t>
            </a:r>
            <a:r>
              <a:rPr lang="bg-BG" altLang="en-US" sz="3600" dirty="0"/>
              <a:t> </a:t>
            </a:r>
            <a:br>
              <a:rPr lang="bg-BG" altLang="en-US" sz="3600" dirty="0"/>
            </a:br>
            <a:r>
              <a:rPr lang="bg-BG" altLang="en-US" sz="3600" dirty="0"/>
              <a:t/>
            </a:r>
            <a:br>
              <a:rPr lang="bg-BG" altLang="en-US" sz="3600" dirty="0"/>
            </a:br>
            <a:r>
              <a:rPr lang="bg-BG" altLang="en-US" sz="3600" b="1" i="1" dirty="0">
                <a:solidFill>
                  <a:srgbClr val="C00000"/>
                </a:solidFill>
              </a:rPr>
              <a:t>В развиващите се страни</a:t>
            </a:r>
            <a:r>
              <a:rPr lang="bg-BG" altLang="en-US" sz="3600" dirty="0">
                <a:solidFill>
                  <a:srgbClr val="C00000"/>
                </a:solidFill>
              </a:rPr>
              <a:t> </a:t>
            </a:r>
            <a:r>
              <a:rPr lang="bg-BG" altLang="en-US" sz="3600" b="1" i="1" dirty="0"/>
              <a:t>също има тенденция към снижение, но то е все още с бавни темпове и естественият прираст в тези страни е доста висок.</a:t>
            </a:r>
            <a:endParaRPr lang="bg-BG" altLang="en-US" sz="3600"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539552" y="277813"/>
            <a:ext cx="7920880" cy="5815483"/>
          </a:xfrm>
          <a:solidFill>
            <a:schemeClr val="accent5"/>
          </a:solidFill>
          <a:ln>
            <a:solidFill>
              <a:schemeClr val="tx1"/>
            </a:solidFill>
          </a:ln>
        </p:spPr>
        <p:txBody>
          <a:bodyPr/>
          <a:lstStyle/>
          <a:p>
            <a:pPr eaLnBrk="1" hangingPunct="1">
              <a:lnSpc>
                <a:spcPct val="130000"/>
              </a:lnSpc>
            </a:pPr>
            <a:r>
              <a:rPr lang="bg-BG" altLang="en-US" b="1" i="1" dirty="0">
                <a:solidFill>
                  <a:srgbClr val="C00000"/>
                </a:solidFill>
              </a:rPr>
              <a:t>Различието между най-високото и най-ниското ниво </a:t>
            </a:r>
            <a:r>
              <a:rPr lang="bg-BG" altLang="en-US" b="1" i="1" dirty="0"/>
              <a:t>на раждаемост и сумарна плодовитост в света е 4-5 пъти.</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bg-BG" altLang="en-US" b="1" i="1" dirty="0" smtClean="0">
                <a:solidFill>
                  <a:srgbClr val="C00000"/>
                </a:solidFill>
                <a:effectLst>
                  <a:outerShdw blurRad="38100" dist="38100" dir="2700000" algn="tl">
                    <a:srgbClr val="000000">
                      <a:alpha val="43137"/>
                    </a:srgbClr>
                  </a:outerShdw>
                </a:effectLst>
              </a:rPr>
              <a:t>ОСНОВНИ </a:t>
            </a:r>
            <a:r>
              <a:rPr lang="bg-BG" altLang="en-US" b="1" i="1" dirty="0">
                <a:solidFill>
                  <a:srgbClr val="C00000"/>
                </a:solidFill>
                <a:effectLst>
                  <a:outerShdw blurRad="38100" dist="38100" dir="2700000" algn="tl">
                    <a:srgbClr val="000000">
                      <a:alpha val="43137"/>
                    </a:srgbClr>
                  </a:outerShdw>
                </a:effectLst>
              </a:rPr>
              <a:t>ПОНЯТИЯ </a:t>
            </a:r>
            <a:r>
              <a:rPr lang="bg-BG" altLang="en-US" dirty="0"/>
              <a:t>	</a:t>
            </a:r>
          </a:p>
        </p:txBody>
      </p:sp>
    </p:spTree>
    <p:extLst>
      <p:ext uri="{BB962C8B-B14F-4D97-AF65-F5344CB8AC3E}">
        <p14:creationId xmlns:p14="http://schemas.microsoft.com/office/powerpoint/2010/main" val="655746052"/>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F297765-4665-4E76-905B-559F052C28D4}"/>
              </a:ext>
            </a:extLst>
          </p:cNvPr>
          <p:cNvGraphicFramePr>
            <a:graphicFrameLocks noGrp="1"/>
          </p:cNvGraphicFramePr>
          <p:nvPr>
            <p:extLst>
              <p:ext uri="{D42A27DB-BD31-4B8C-83A1-F6EECF244321}">
                <p14:modId xmlns:p14="http://schemas.microsoft.com/office/powerpoint/2010/main" val="2645789986"/>
              </p:ext>
            </p:extLst>
          </p:nvPr>
        </p:nvGraphicFramePr>
        <p:xfrm>
          <a:off x="899592" y="1700808"/>
          <a:ext cx="7560840" cy="4593704"/>
        </p:xfrm>
        <a:graphic>
          <a:graphicData uri="http://schemas.openxmlformats.org/drawingml/2006/table">
            <a:tbl>
              <a:tblPr firstRow="1" firstCol="1" bandRow="1"/>
              <a:tblGrid>
                <a:gridCol w="5785483">
                  <a:extLst>
                    <a:ext uri="{9D8B030D-6E8A-4147-A177-3AD203B41FA5}">
                      <a16:colId xmlns:a16="http://schemas.microsoft.com/office/drawing/2014/main" val="404766208"/>
                    </a:ext>
                  </a:extLst>
                </a:gridCol>
                <a:gridCol w="1775357">
                  <a:extLst>
                    <a:ext uri="{9D8B030D-6E8A-4147-A177-3AD203B41FA5}">
                      <a16:colId xmlns:a16="http://schemas.microsoft.com/office/drawing/2014/main" val="1276291008"/>
                    </a:ext>
                  </a:extLst>
                </a:gridCol>
              </a:tblGrid>
              <a:tr h="936104">
                <a:tc>
                  <a:txBody>
                    <a:bodyPr/>
                    <a:lstStyle/>
                    <a:p>
                      <a:pPr>
                        <a:lnSpc>
                          <a:spcPct val="150000"/>
                        </a:lnSpc>
                        <a:spcAft>
                          <a:spcPts val="0"/>
                        </a:spcAft>
                      </a:pPr>
                      <a:r>
                        <a:rPr lang="bg-BG"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Групи страни по БНП</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СП - 2017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4174812"/>
                  </a:ext>
                </a:extLst>
              </a:tr>
              <a:tr h="667943">
                <a:tc>
                  <a:txBody>
                    <a:bodyPr/>
                    <a:lstStyle/>
                    <a:p>
                      <a:pPr>
                        <a:lnSpc>
                          <a:spcPct val="150000"/>
                        </a:lnSpc>
                        <a:spcAft>
                          <a:spcPts val="0"/>
                        </a:spcAft>
                      </a:pPr>
                      <a:r>
                        <a:rPr lang="bg-BG"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Висок доход</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6553200"/>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Доход по-висок от средния</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4200780"/>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Среден доход</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4793389"/>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Доход по-нисък от средния</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3929413"/>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Нисък доход</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8877469"/>
                  </a:ext>
                </a:extLst>
              </a:tr>
            </a:tbl>
          </a:graphicData>
        </a:graphic>
      </p:graphicFrame>
      <p:sp>
        <p:nvSpPr>
          <p:cNvPr id="6" name="Rectangle 5">
            <a:extLst>
              <a:ext uri="{FF2B5EF4-FFF2-40B4-BE49-F238E27FC236}">
                <a16:creationId xmlns:a16="http://schemas.microsoft.com/office/drawing/2014/main" id="{7A684471-7D1F-446A-8441-F45AA3D1EDAE}"/>
              </a:ext>
            </a:extLst>
          </p:cNvPr>
          <p:cNvSpPr/>
          <p:nvPr/>
        </p:nvSpPr>
        <p:spPr>
          <a:xfrm>
            <a:off x="899592" y="332656"/>
            <a:ext cx="7560840" cy="1096519"/>
          </a:xfrm>
          <a:prstGeom prst="rect">
            <a:avLst/>
          </a:prstGeom>
          <a:solidFill>
            <a:schemeClr val="bg1"/>
          </a:solidFill>
          <a:ln w="25400">
            <a:solidFill>
              <a:schemeClr val="tx1"/>
            </a:solidFill>
          </a:ln>
        </p:spPr>
        <p:txBody>
          <a:bodyPr wrap="square">
            <a:spAutoFit/>
          </a:bodyPr>
          <a:lstStyle/>
          <a:p>
            <a:pP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СУМАРНА ПЛОДОВИТОСТ В СВЕТА 2017 Г. </a:t>
            </a:r>
          </a:p>
          <a:p>
            <a:pP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(данни на Световната банка)</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687160"/>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755779"/>
            <a:ext cx="9144000" cy="5346441"/>
          </a:xfrm>
          <a:prstGeom prst="rect">
            <a:avLst/>
          </a:prstGeom>
        </p:spPr>
      </p:pic>
      <p:sp>
        <p:nvSpPr>
          <p:cNvPr id="3" name="TextBox 2"/>
          <p:cNvSpPr txBox="1"/>
          <p:nvPr/>
        </p:nvSpPr>
        <p:spPr>
          <a:xfrm>
            <a:off x="539552" y="97468"/>
            <a:ext cx="7920880" cy="523220"/>
          </a:xfrm>
          <a:prstGeom prst="rect">
            <a:avLst/>
          </a:prstGeom>
          <a:solidFill>
            <a:srgbClr val="FFFFCC"/>
          </a:solidFill>
        </p:spPr>
        <p:txBody>
          <a:bodyPr wrap="square" rtlCol="0">
            <a:spAutoFit/>
          </a:bodyPr>
          <a:lstStyle/>
          <a:p>
            <a:pPr algn="ctr"/>
            <a:r>
              <a:rPr lang="bg-BG" sz="2800" dirty="0" smtClean="0"/>
              <a:t>СУМАРНА ПЛОДОВИТОСТ ЗА 2018 г.</a:t>
            </a:r>
            <a:endParaRPr lang="bg-BG" sz="2800" dirty="0"/>
          </a:p>
        </p:txBody>
      </p:sp>
    </p:spTree>
    <p:extLst>
      <p:ext uri="{BB962C8B-B14F-4D97-AF65-F5344CB8AC3E}">
        <p14:creationId xmlns:p14="http://schemas.microsoft.com/office/powerpoint/2010/main" val="19587723"/>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DEA331-D108-44D9-BFD9-94729C9A9A92}"/>
              </a:ext>
            </a:extLst>
          </p:cNvPr>
          <p:cNvGraphicFramePr>
            <a:graphicFrameLocks noGrp="1"/>
          </p:cNvGraphicFramePr>
          <p:nvPr>
            <p:extLst>
              <p:ext uri="{D42A27DB-BD31-4B8C-83A1-F6EECF244321}">
                <p14:modId xmlns:p14="http://schemas.microsoft.com/office/powerpoint/2010/main" val="1984349244"/>
              </p:ext>
            </p:extLst>
          </p:nvPr>
        </p:nvGraphicFramePr>
        <p:xfrm>
          <a:off x="755576" y="1340768"/>
          <a:ext cx="7632848" cy="4886378"/>
        </p:xfrm>
        <a:graphic>
          <a:graphicData uri="http://schemas.openxmlformats.org/drawingml/2006/table">
            <a:tbl>
              <a:tblPr firstRow="1" firstCol="1" bandRow="1"/>
              <a:tblGrid>
                <a:gridCol w="3816424">
                  <a:extLst>
                    <a:ext uri="{9D8B030D-6E8A-4147-A177-3AD203B41FA5}">
                      <a16:colId xmlns:a16="http://schemas.microsoft.com/office/drawing/2014/main" val="4023927744"/>
                    </a:ext>
                  </a:extLst>
                </a:gridCol>
                <a:gridCol w="576064">
                  <a:extLst>
                    <a:ext uri="{9D8B030D-6E8A-4147-A177-3AD203B41FA5}">
                      <a16:colId xmlns:a16="http://schemas.microsoft.com/office/drawing/2014/main" val="3001406604"/>
                    </a:ext>
                  </a:extLst>
                </a:gridCol>
                <a:gridCol w="2771785">
                  <a:extLst>
                    <a:ext uri="{9D8B030D-6E8A-4147-A177-3AD203B41FA5}">
                      <a16:colId xmlns:a16="http://schemas.microsoft.com/office/drawing/2014/main" val="3265813849"/>
                    </a:ext>
                  </a:extLst>
                </a:gridCol>
                <a:gridCol w="468575">
                  <a:extLst>
                    <a:ext uri="{9D8B030D-6E8A-4147-A177-3AD203B41FA5}">
                      <a16:colId xmlns:a16="http://schemas.microsoft.com/office/drawing/2014/main" val="4193442045"/>
                    </a:ext>
                  </a:extLst>
                </a:gridCol>
              </a:tblGrid>
              <a:tr h="504056">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Страни с най-ниска СП</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Страни с най-висока СП</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1073124"/>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Хонг Конг, Корея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Нигер</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544153"/>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Макао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Сомалия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0558877"/>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Италия, Испания, Кипър</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Мали, Конго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452693"/>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Гърция, Полша, Япония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Чад</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3372698"/>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България, Австрия, Финландия, Канада, Унгария. Словакия, Швейцария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Ангола</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763041"/>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Германия, Румъния, Словения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Нигерия, Бурунди</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885979"/>
                  </a:ext>
                </a:extLst>
              </a:tr>
              <a:tr h="567319">
                <a:tc>
                  <a:txBody>
                    <a:bodyPr/>
                    <a:lstStyle/>
                    <a:p>
                      <a:pPr>
                        <a:lnSpc>
                          <a:spcPct val="107000"/>
                        </a:lnSpc>
                        <a:spcAft>
                          <a:spcPts val="0"/>
                        </a:spcAft>
                      </a:pPr>
                      <a:r>
                        <a:rPr lang="bg-BG"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Белгия, Нидерландия, Норвегия</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Буркина Фасо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2477991"/>
                  </a:ext>
                </a:extLst>
              </a:tr>
            </a:tbl>
          </a:graphicData>
        </a:graphic>
      </p:graphicFrame>
      <p:sp>
        <p:nvSpPr>
          <p:cNvPr id="5" name="Rectangle 4">
            <a:extLst>
              <a:ext uri="{FF2B5EF4-FFF2-40B4-BE49-F238E27FC236}">
                <a16:creationId xmlns:a16="http://schemas.microsoft.com/office/drawing/2014/main" id="{BB191ED2-6BE0-44CE-AB33-7BD5F8EBBF8C}"/>
              </a:ext>
            </a:extLst>
          </p:cNvPr>
          <p:cNvSpPr/>
          <p:nvPr/>
        </p:nvSpPr>
        <p:spPr>
          <a:xfrm>
            <a:off x="755576" y="260648"/>
            <a:ext cx="7632848" cy="865173"/>
          </a:xfrm>
          <a:prstGeom prst="rect">
            <a:avLst/>
          </a:prstGeom>
          <a:solidFill>
            <a:schemeClr val="bg1"/>
          </a:solidFill>
          <a:ln w="25400">
            <a:solidFill>
              <a:schemeClr val="tx1"/>
            </a:solidFill>
          </a:ln>
        </p:spPr>
        <p:txBody>
          <a:bodyPr wrap="square">
            <a:spAutoFit/>
          </a:bodyPr>
          <a:lstStyle/>
          <a:p>
            <a:pPr>
              <a:lnSpc>
                <a:spcPct val="107000"/>
              </a:lnSpc>
              <a:spcAft>
                <a:spcPts val="0"/>
              </a:spcAft>
            </a:pPr>
            <a:r>
              <a:rPr lang="bg-BG" sz="2400" b="1" dirty="0">
                <a:latin typeface="Calibri" panose="020F0502020204030204" pitchFamily="34" charset="0"/>
                <a:ea typeface="Calibri" panose="020F0502020204030204" pitchFamily="34" charset="0"/>
                <a:cs typeface="Times New Roman" panose="02020603050405020304" pitchFamily="18" charset="0"/>
              </a:rPr>
              <a:t>НАЙ-ВИСОКА И НАЙ-НИСКА СУМАРНА ПЛОДОВИТОСТ</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b="1" dirty="0">
                <a:latin typeface="Calibri" panose="020F0502020204030204" pitchFamily="34" charset="0"/>
                <a:ea typeface="Calibri" panose="020F0502020204030204" pitchFamily="34" charset="0"/>
                <a:cs typeface="Times New Roman" panose="02020603050405020304" pitchFamily="18" charset="0"/>
              </a:rPr>
              <a:t>(данни на Световната банка – 2017 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651143"/>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395536" y="764704"/>
            <a:ext cx="8352928" cy="4536504"/>
          </a:xfrm>
          <a:solidFill>
            <a:srgbClr val="CCFFCC"/>
          </a:solidFill>
          <a:ln>
            <a:solidFill>
              <a:schemeClr val="tx1"/>
            </a:solidFill>
          </a:ln>
        </p:spPr>
        <p:txBody>
          <a:bodyPr/>
          <a:lstStyle/>
          <a:p>
            <a:pPr eaLnBrk="1" hangingPunct="1"/>
            <a:r>
              <a:rPr lang="bg-BG" altLang="en-US" sz="4000" b="1" i="1" dirty="0" smtClean="0">
                <a:solidFill>
                  <a:srgbClr val="C00000"/>
                </a:solidFill>
                <a:effectLst>
                  <a:outerShdw blurRad="38100" dist="38100" dir="2700000" algn="tl">
                    <a:srgbClr val="000000">
                      <a:alpha val="43137"/>
                    </a:srgbClr>
                  </a:outerShdw>
                </a:effectLst>
              </a:rPr>
              <a:t>РАЖДАЕМОСТ </a:t>
            </a:r>
            <a:r>
              <a:rPr lang="bg-BG" altLang="en-US" sz="4000" b="1" i="1" dirty="0">
                <a:solidFill>
                  <a:srgbClr val="C00000"/>
                </a:solidFill>
                <a:effectLst>
                  <a:outerShdw blurRad="38100" dist="38100" dir="2700000" algn="tl">
                    <a:srgbClr val="000000">
                      <a:alpha val="43137"/>
                    </a:srgbClr>
                  </a:outerShdw>
                </a:effectLst>
              </a:rPr>
              <a:t>В ЕВРОПА</a:t>
            </a:r>
            <a:r>
              <a:rPr lang="bg-BG" altLang="en-US" dirty="0">
                <a:solidFill>
                  <a:srgbClr val="C00000"/>
                </a:solidFill>
              </a:rPr>
              <a:t>	</a:t>
            </a:r>
          </a:p>
        </p:txBody>
      </p:sp>
    </p:spTree>
    <p:extLst>
      <p:ext uri="{BB962C8B-B14F-4D97-AF65-F5344CB8AC3E}">
        <p14:creationId xmlns:p14="http://schemas.microsoft.com/office/powerpoint/2010/main" val="3885084048"/>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304" y="404664"/>
            <a:ext cx="8136904" cy="5509200"/>
          </a:xfrm>
          <a:prstGeom prst="rect">
            <a:avLst/>
          </a:prstGeom>
          <a:solidFill>
            <a:schemeClr val="accent5"/>
          </a:solidFill>
          <a:ln>
            <a:solidFill>
              <a:schemeClr val="tx1"/>
            </a:solidFill>
          </a:ln>
        </p:spPr>
        <p:txBody>
          <a:bodyPr wrap="square">
            <a:spAutoFit/>
          </a:bodyPr>
          <a:lstStyle/>
          <a:p>
            <a:r>
              <a:rPr lang="ru-RU" sz="3200" b="1" dirty="0" err="1"/>
              <a:t>Коефициентът</a:t>
            </a:r>
            <a:r>
              <a:rPr lang="ru-RU" sz="3200" b="1" dirty="0"/>
              <a:t> на </a:t>
            </a:r>
            <a:r>
              <a:rPr lang="ru-RU" sz="3200" b="1" dirty="0" err="1"/>
              <a:t>раждаемост</a:t>
            </a:r>
            <a:r>
              <a:rPr lang="ru-RU" sz="3200" b="1" dirty="0"/>
              <a:t> общо за ЕС-28 </a:t>
            </a:r>
            <a:r>
              <a:rPr lang="ru-RU" sz="3200" b="1" dirty="0" err="1"/>
              <a:t>през</a:t>
            </a:r>
            <a:r>
              <a:rPr lang="ru-RU" sz="3200" b="1" dirty="0"/>
              <a:t> 2018 г. е 9,7‰ (Евростат).</a:t>
            </a:r>
          </a:p>
          <a:p>
            <a:r>
              <a:rPr lang="ru-RU" sz="3200" b="1" dirty="0"/>
              <a:t> </a:t>
            </a:r>
          </a:p>
          <a:p>
            <a:pPr algn="l"/>
            <a:r>
              <a:rPr lang="ru-RU" sz="3200" b="1" dirty="0">
                <a:solidFill>
                  <a:srgbClr val="FF0000"/>
                </a:solidFill>
              </a:rPr>
              <a:t>С </a:t>
            </a:r>
            <a:r>
              <a:rPr lang="ru-RU" sz="3200" b="1" dirty="0" err="1">
                <a:solidFill>
                  <a:srgbClr val="FF0000"/>
                </a:solidFill>
              </a:rPr>
              <a:t>най-високо</a:t>
            </a:r>
            <a:r>
              <a:rPr lang="ru-RU" sz="3200" b="1" dirty="0">
                <a:solidFill>
                  <a:srgbClr val="FF0000"/>
                </a:solidFill>
              </a:rPr>
              <a:t> </a:t>
            </a:r>
            <a:r>
              <a:rPr lang="ru-RU" sz="3200" b="1" dirty="0" err="1">
                <a:solidFill>
                  <a:srgbClr val="FF0000"/>
                </a:solidFill>
              </a:rPr>
              <a:t>ниво</a:t>
            </a:r>
            <a:r>
              <a:rPr lang="ru-RU" sz="3200" b="1" dirty="0">
                <a:solidFill>
                  <a:srgbClr val="FF0000"/>
                </a:solidFill>
              </a:rPr>
              <a:t>: </a:t>
            </a:r>
            <a:r>
              <a:rPr lang="ru-RU" sz="3200" dirty="0"/>
              <a:t>Ирландия (12.5‰),  Швеция (11.4‰), Франция (11.3‰),  </a:t>
            </a:r>
            <a:r>
              <a:rPr lang="ru-RU" sz="3200" dirty="0" err="1"/>
              <a:t>Обединеното</a:t>
            </a:r>
            <a:r>
              <a:rPr lang="ru-RU" sz="3200" dirty="0"/>
              <a:t> </a:t>
            </a:r>
            <a:r>
              <a:rPr lang="ru-RU" sz="3200" dirty="0" err="1"/>
              <a:t>кралство</a:t>
            </a:r>
            <a:r>
              <a:rPr lang="ru-RU" sz="3200" dirty="0"/>
              <a:t> (11.0‰) </a:t>
            </a:r>
          </a:p>
          <a:p>
            <a:pPr algn="l"/>
            <a:endParaRPr lang="ru-RU" sz="3200" dirty="0"/>
          </a:p>
          <a:p>
            <a:pPr algn="l"/>
            <a:r>
              <a:rPr lang="ru-RU" sz="3200" b="1" dirty="0">
                <a:solidFill>
                  <a:srgbClr val="FF0000"/>
                </a:solidFill>
              </a:rPr>
              <a:t>С </a:t>
            </a:r>
            <a:r>
              <a:rPr lang="ru-RU" sz="3200" b="1" dirty="0" err="1">
                <a:solidFill>
                  <a:srgbClr val="FF0000"/>
                </a:solidFill>
              </a:rPr>
              <a:t>най-ниско</a:t>
            </a:r>
            <a:r>
              <a:rPr lang="ru-RU" sz="3200" b="1" dirty="0">
                <a:solidFill>
                  <a:srgbClr val="FF0000"/>
                </a:solidFill>
              </a:rPr>
              <a:t> </a:t>
            </a:r>
            <a:r>
              <a:rPr lang="ru-RU" sz="3200" b="1" dirty="0" err="1">
                <a:solidFill>
                  <a:srgbClr val="FF0000"/>
                </a:solidFill>
              </a:rPr>
              <a:t>ниво</a:t>
            </a:r>
            <a:r>
              <a:rPr lang="ru-RU" sz="3200" b="1" dirty="0">
                <a:solidFill>
                  <a:srgbClr val="FF0000"/>
                </a:solidFill>
              </a:rPr>
              <a:t>: </a:t>
            </a:r>
            <a:r>
              <a:rPr lang="ru-RU" sz="3200" dirty="0"/>
              <a:t>Италия (7.3‰), Испания (7.9‰), </a:t>
            </a:r>
            <a:r>
              <a:rPr lang="ru-RU" sz="3200" dirty="0" err="1"/>
              <a:t>Гърция</a:t>
            </a:r>
            <a:r>
              <a:rPr lang="ru-RU" sz="3200" dirty="0"/>
              <a:t> (8.1‰), Португалия (8.5‰), </a:t>
            </a:r>
            <a:r>
              <a:rPr lang="ru-RU" sz="3200" dirty="0" err="1"/>
              <a:t>Финландия</a:t>
            </a:r>
            <a:r>
              <a:rPr lang="ru-RU" sz="3200" dirty="0"/>
              <a:t> (8.6‰), </a:t>
            </a:r>
          </a:p>
          <a:p>
            <a:pPr algn="l"/>
            <a:r>
              <a:rPr lang="ru-RU" sz="3200" dirty="0" err="1"/>
              <a:t>България</a:t>
            </a:r>
            <a:r>
              <a:rPr lang="ru-RU" sz="3200" dirty="0"/>
              <a:t> (8.9‰), </a:t>
            </a:r>
            <a:r>
              <a:rPr lang="ru-RU" sz="3200" dirty="0" err="1"/>
              <a:t>Хърватска</a:t>
            </a:r>
            <a:r>
              <a:rPr lang="ru-RU" sz="3200" dirty="0"/>
              <a:t> (9.0‰) </a:t>
            </a:r>
            <a:endParaRPr lang="en-US" sz="3200" dirty="0"/>
          </a:p>
        </p:txBody>
      </p:sp>
    </p:spTree>
    <p:extLst>
      <p:ext uri="{BB962C8B-B14F-4D97-AF65-F5344CB8AC3E}">
        <p14:creationId xmlns:p14="http://schemas.microsoft.com/office/powerpoint/2010/main" val="3676558555"/>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763689" y="427363"/>
            <a:ext cx="5616623" cy="6327773"/>
          </a:xfrm>
          <a:prstGeom prst="rect">
            <a:avLst/>
          </a:prstGeom>
        </p:spPr>
      </p:pic>
      <p:sp>
        <p:nvSpPr>
          <p:cNvPr id="3" name="TextBox 2"/>
          <p:cNvSpPr txBox="1"/>
          <p:nvPr/>
        </p:nvSpPr>
        <p:spPr>
          <a:xfrm>
            <a:off x="539552" y="26621"/>
            <a:ext cx="7920880" cy="954107"/>
          </a:xfrm>
          <a:prstGeom prst="rect">
            <a:avLst/>
          </a:prstGeom>
          <a:solidFill>
            <a:srgbClr val="FFFFCC"/>
          </a:solidFill>
        </p:spPr>
        <p:txBody>
          <a:bodyPr wrap="square" rtlCol="0">
            <a:spAutoFit/>
          </a:bodyPr>
          <a:lstStyle/>
          <a:p>
            <a:pPr algn="ctr"/>
            <a:r>
              <a:rPr lang="bg-BG" sz="2800" dirty="0" smtClean="0"/>
              <a:t>СРЕДНА ВЪЗРАСТ НА РАЖДАНЕ НА ПЪРВО ДЕТЕ В ЕВРОПА ЗА 2018 г.</a:t>
            </a:r>
            <a:endParaRPr lang="bg-BG" sz="2800" dirty="0"/>
          </a:p>
        </p:txBody>
      </p:sp>
    </p:spTree>
    <p:extLst>
      <p:ext uri="{BB962C8B-B14F-4D97-AF65-F5344CB8AC3E}">
        <p14:creationId xmlns:p14="http://schemas.microsoft.com/office/powerpoint/2010/main" val="2100389593"/>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1917" y="1196752"/>
            <a:ext cx="8954579" cy="4608512"/>
          </a:xfrm>
          <a:prstGeom prst="rect">
            <a:avLst/>
          </a:prstGeom>
        </p:spPr>
      </p:pic>
    </p:spTree>
    <p:extLst>
      <p:ext uri="{BB962C8B-B14F-4D97-AF65-F5344CB8AC3E}">
        <p14:creationId xmlns:p14="http://schemas.microsoft.com/office/powerpoint/2010/main" val="2097190885"/>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67544" y="764704"/>
            <a:ext cx="8352928" cy="4536504"/>
          </a:xfrm>
          <a:solidFill>
            <a:srgbClr val="CCFFCC"/>
          </a:solidFill>
          <a:ln>
            <a:solidFill>
              <a:schemeClr val="tx1"/>
            </a:solidFill>
          </a:ln>
        </p:spPr>
        <p:txBody>
          <a:bodyPr/>
          <a:lstStyle/>
          <a:p>
            <a:pPr eaLnBrk="1" hangingPunct="1"/>
            <a:r>
              <a:rPr lang="bg-BG" altLang="en-US" sz="4000" b="1" i="1" dirty="0" smtClean="0">
                <a:solidFill>
                  <a:srgbClr val="C00000"/>
                </a:solidFill>
                <a:effectLst>
                  <a:outerShdw blurRad="38100" dist="38100" dir="2700000" algn="tl">
                    <a:srgbClr val="000000">
                      <a:alpha val="43137"/>
                    </a:srgbClr>
                  </a:outerShdw>
                </a:effectLst>
              </a:rPr>
              <a:t>РАЖДАЕМОСТ </a:t>
            </a:r>
            <a:r>
              <a:rPr lang="bg-BG" altLang="en-US" sz="4000" b="1" i="1" dirty="0">
                <a:solidFill>
                  <a:srgbClr val="C00000"/>
                </a:solidFill>
                <a:effectLst>
                  <a:outerShdw blurRad="38100" dist="38100" dir="2700000" algn="tl">
                    <a:srgbClr val="000000">
                      <a:alpha val="43137"/>
                    </a:srgbClr>
                  </a:outerShdw>
                </a:effectLst>
              </a:rPr>
              <a:t>В БЪЛГАРИЯ</a:t>
            </a:r>
            <a:r>
              <a:rPr lang="bg-BG" altLang="en-US" dirty="0"/>
              <a:t>	</a:t>
            </a:r>
          </a:p>
        </p:txBody>
      </p:sp>
    </p:spTree>
    <p:extLst>
      <p:ext uri="{BB962C8B-B14F-4D97-AF65-F5344CB8AC3E}">
        <p14:creationId xmlns:p14="http://schemas.microsoft.com/office/powerpoint/2010/main" val="1333707710"/>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C8A577-D3FD-43E2-81BA-0411BCA1FFBC}"/>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7" name="Picture 6">
            <a:extLst>
              <a:ext uri="{FF2B5EF4-FFF2-40B4-BE49-F238E27FC236}">
                <a16:creationId xmlns:a16="http://schemas.microsoft.com/office/drawing/2014/main" id="{174266F0-EA41-4475-90B9-4D86E28A9B0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9512" y="2132856"/>
            <a:ext cx="8798217" cy="4104456"/>
          </a:xfrm>
          <a:prstGeom prst="rect">
            <a:avLst/>
          </a:prstGeom>
          <a:ln w="25400">
            <a:solidFill>
              <a:srgbClr val="000000"/>
            </a:solidFill>
          </a:ln>
        </p:spPr>
      </p:pic>
      <p:pic>
        <p:nvPicPr>
          <p:cNvPr id="4" name="Picture 3">
            <a:extLst>
              <a:ext uri="{FF2B5EF4-FFF2-40B4-BE49-F238E27FC236}">
                <a16:creationId xmlns:a16="http://schemas.microsoft.com/office/drawing/2014/main" id="{0AE0C4CB-139D-4F0D-89CA-EB6EAF8E2A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79512" y="1124744"/>
            <a:ext cx="8784976" cy="1008112"/>
          </a:xfrm>
          <a:prstGeom prst="rect">
            <a:avLst/>
          </a:prstGeom>
          <a:ln w="25400">
            <a:solidFill>
              <a:srgbClr val="000000"/>
            </a:solidFill>
          </a:ln>
        </p:spPr>
      </p:pic>
    </p:spTree>
    <p:extLst>
      <p:ext uri="{BB962C8B-B14F-4D97-AF65-F5344CB8AC3E}">
        <p14:creationId xmlns:p14="http://schemas.microsoft.com/office/powerpoint/2010/main" val="1706686577"/>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04664"/>
            <a:ext cx="7924800" cy="830997"/>
          </a:xfrm>
          <a:prstGeom prst="rect">
            <a:avLst/>
          </a:prstGeom>
          <a:solidFill>
            <a:schemeClr val="bg1">
              <a:lumMod val="95000"/>
            </a:schemeClr>
          </a:solidFill>
          <a:ln w="25400">
            <a:solidFill>
              <a:srgbClr val="00B050"/>
            </a:solidFill>
          </a:ln>
        </p:spPr>
        <p:txBody>
          <a:bodyPr wrap="square">
            <a:spAutoFit/>
          </a:bodyPr>
          <a:lstStyle/>
          <a:p>
            <a:r>
              <a:rPr lang="ru-RU" sz="2400" b="1" dirty="0" err="1"/>
              <a:t>Живородени</a:t>
            </a:r>
            <a:r>
              <a:rPr lang="ru-RU" sz="2400" b="1" dirty="0"/>
              <a:t> </a:t>
            </a:r>
            <a:r>
              <a:rPr lang="ru-RU" sz="2400" b="1" dirty="0" err="1"/>
              <a:t>деца</a:t>
            </a:r>
            <a:r>
              <a:rPr lang="ru-RU" sz="2400" b="1" dirty="0"/>
              <a:t> в </a:t>
            </a:r>
            <a:r>
              <a:rPr lang="ru-RU" sz="2400" b="1" dirty="0" err="1"/>
              <a:t>България</a:t>
            </a:r>
            <a:r>
              <a:rPr lang="ru-RU" sz="2400" b="1" dirty="0"/>
              <a:t> </a:t>
            </a:r>
            <a:r>
              <a:rPr lang="ru-RU" sz="2400" b="1" dirty="0" err="1"/>
              <a:t>през</a:t>
            </a:r>
            <a:r>
              <a:rPr lang="ru-RU" sz="2400" b="1" dirty="0"/>
              <a:t> периода </a:t>
            </a:r>
          </a:p>
          <a:p>
            <a:r>
              <a:rPr lang="ru-RU" sz="2400" b="1" dirty="0"/>
              <a:t>1920 - 2018 г. </a:t>
            </a:r>
            <a:endParaRPr lang="en-US" sz="2400" dirty="0"/>
          </a:p>
        </p:txBody>
      </p:sp>
      <p:pic>
        <p:nvPicPr>
          <p:cNvPr id="4" name="Picture 3">
            <a:extLst>
              <a:ext uri="{FF2B5EF4-FFF2-40B4-BE49-F238E27FC236}">
                <a16:creationId xmlns:a16="http://schemas.microsoft.com/office/drawing/2014/main" id="{F4CACD93-4A17-4567-8C96-11C768E39BA4}"/>
              </a:ext>
            </a:extLst>
          </p:cNvPr>
          <p:cNvPicPr>
            <a:picLocks noChangeAspect="1"/>
          </p:cNvPicPr>
          <p:nvPr/>
        </p:nvPicPr>
        <p:blipFill>
          <a:blip r:embed="rId2"/>
          <a:stretch>
            <a:fillRect/>
          </a:stretch>
        </p:blipFill>
        <p:spPr>
          <a:xfrm>
            <a:off x="251520" y="1772816"/>
            <a:ext cx="8658071" cy="3456384"/>
          </a:xfrm>
          <a:prstGeom prst="rect">
            <a:avLst/>
          </a:prstGeom>
          <a:ln w="25400">
            <a:solidFill>
              <a:srgbClr val="00B050"/>
            </a:solidFill>
          </a:ln>
        </p:spPr>
      </p:pic>
    </p:spTree>
    <p:extLst>
      <p:ext uri="{BB962C8B-B14F-4D97-AF65-F5344CB8AC3E}">
        <p14:creationId xmlns:p14="http://schemas.microsoft.com/office/powerpoint/2010/main" val="383839198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67544" y="404664"/>
            <a:ext cx="8229600" cy="5527675"/>
          </a:xfrm>
          <a:solidFill>
            <a:schemeClr val="accent5"/>
          </a:solidFill>
          <a:ln>
            <a:solidFill>
              <a:schemeClr val="tx1"/>
            </a:solidFill>
          </a:ln>
        </p:spPr>
        <p:txBody>
          <a:bodyPr/>
          <a:lstStyle/>
          <a:p>
            <a:pPr eaLnBrk="1" hangingPunct="1">
              <a:spcBef>
                <a:spcPts val="1200"/>
              </a:spcBef>
              <a:spcAft>
                <a:spcPts val="1200"/>
              </a:spcAft>
            </a:pPr>
            <a:r>
              <a:rPr lang="bg-BG" altLang="en-US" sz="3600" b="1" i="1" dirty="0">
                <a:solidFill>
                  <a:srgbClr val="C00000"/>
                </a:solidFill>
                <a:effectLst>
                  <a:outerShdw blurRad="38100" dist="38100" dir="2700000" algn="tl">
                    <a:srgbClr val="000000">
                      <a:alpha val="43137"/>
                    </a:srgbClr>
                  </a:outerShdw>
                </a:effectLst>
              </a:rPr>
              <a:t>Брутен коефициент за раждаемост</a:t>
            </a:r>
            <a:r>
              <a:rPr lang="bg-BG" altLang="en-US" sz="3600" dirty="0">
                <a:solidFill>
                  <a:srgbClr val="C00000"/>
                </a:solidFill>
                <a:effectLst>
                  <a:outerShdw blurRad="38100" dist="38100" dir="2700000" algn="tl">
                    <a:srgbClr val="000000">
                      <a:alpha val="43137"/>
                    </a:srgbClr>
                  </a:outerShdw>
                </a:effectLst>
              </a:rPr>
              <a:t> </a:t>
            </a:r>
            <a:r>
              <a:rPr lang="bg-BG" altLang="en-US" sz="3200" b="1" i="1" dirty="0">
                <a:solidFill>
                  <a:schemeClr val="tx1"/>
                </a:solidFill>
              </a:rPr>
              <a:t>(</a:t>
            </a:r>
            <a:r>
              <a:rPr lang="en-US" altLang="en-US" sz="3200" b="1" i="1" dirty="0">
                <a:solidFill>
                  <a:schemeClr val="tx1"/>
                </a:solidFill>
              </a:rPr>
              <a:t>Crude </a:t>
            </a:r>
            <a:r>
              <a:rPr lang="bg-BG" altLang="en-US" sz="3200" b="1" i="1" dirty="0" err="1">
                <a:solidFill>
                  <a:schemeClr val="tx1"/>
                </a:solidFill>
              </a:rPr>
              <a:t>Birth</a:t>
            </a:r>
            <a:r>
              <a:rPr lang="bg-BG" altLang="en-US" sz="3200" b="1" i="1" dirty="0">
                <a:solidFill>
                  <a:schemeClr val="tx1"/>
                </a:solidFill>
              </a:rPr>
              <a:t> </a:t>
            </a:r>
            <a:r>
              <a:rPr lang="bg-BG" altLang="en-US" sz="3200" b="1" i="1" dirty="0" err="1">
                <a:solidFill>
                  <a:schemeClr val="tx1"/>
                </a:solidFill>
              </a:rPr>
              <a:t>rate</a:t>
            </a:r>
            <a:r>
              <a:rPr lang="bg-BG" altLang="en-US" sz="3200" b="1" i="1" dirty="0">
                <a:solidFill>
                  <a:schemeClr val="tx1"/>
                </a:solidFill>
              </a:rPr>
              <a:t>)</a:t>
            </a:r>
            <a:r>
              <a:rPr lang="en-US" altLang="en-US" sz="3200" b="1" i="1" dirty="0">
                <a:solidFill>
                  <a:schemeClr val="tx1"/>
                </a:solidFill>
              </a:rPr>
              <a:t> </a:t>
            </a:r>
            <a:r>
              <a:rPr lang="en-US" altLang="en-US" sz="3200" dirty="0">
                <a:solidFill>
                  <a:schemeClr val="tx1"/>
                </a:solidFill>
              </a:rPr>
              <a:t>– </a:t>
            </a:r>
            <a:r>
              <a:rPr lang="bg-BG" altLang="en-US" sz="2800" dirty="0">
                <a:solidFill>
                  <a:schemeClr val="tx1"/>
                </a:solidFill>
              </a:rPr>
              <a:t>общ интензивен показател, измерващ честотата на </a:t>
            </a:r>
            <a:r>
              <a:rPr lang="bg-BG" altLang="en-US" sz="2800" dirty="0" err="1">
                <a:solidFill>
                  <a:schemeClr val="tx1"/>
                </a:solidFill>
              </a:rPr>
              <a:t>живородените</a:t>
            </a:r>
            <a:r>
              <a:rPr lang="bg-BG" altLang="en-US" sz="2800" dirty="0">
                <a:solidFill>
                  <a:schemeClr val="tx1"/>
                </a:solidFill>
              </a:rPr>
              <a:t> на 1000 души от населението.</a:t>
            </a:r>
            <a:br>
              <a:rPr lang="bg-BG" altLang="en-US" sz="2800" dirty="0">
                <a:solidFill>
                  <a:schemeClr val="tx1"/>
                </a:solidFill>
              </a:rPr>
            </a:br>
            <a:r>
              <a:rPr lang="bg-BG" altLang="en-US" sz="2800" dirty="0">
                <a:solidFill>
                  <a:schemeClr val="tx1"/>
                </a:solidFill>
              </a:rPr>
              <a:t/>
            </a:r>
            <a:br>
              <a:rPr lang="bg-BG" altLang="en-US" sz="2800" dirty="0">
                <a:solidFill>
                  <a:schemeClr val="tx1"/>
                </a:solidFill>
              </a:rPr>
            </a:br>
            <a:r>
              <a:rPr lang="bg-BG" altLang="en-US" sz="2800" b="1" dirty="0">
                <a:solidFill>
                  <a:schemeClr val="tx1"/>
                </a:solidFill>
              </a:rPr>
              <a:t>брой </a:t>
            </a:r>
            <a:r>
              <a:rPr lang="bg-BG" altLang="en-US" sz="2800" b="1" dirty="0" err="1">
                <a:solidFill>
                  <a:schemeClr val="tx1"/>
                </a:solidFill>
              </a:rPr>
              <a:t>живородени</a:t>
            </a:r>
            <a:r>
              <a:rPr lang="bg-BG" altLang="en-US" sz="2800" b="1" dirty="0">
                <a:solidFill>
                  <a:schemeClr val="tx1"/>
                </a:solidFill>
              </a:rPr>
              <a:t> деца</a:t>
            </a:r>
            <a:br>
              <a:rPr lang="bg-BG" altLang="en-US" sz="2800" b="1" dirty="0">
                <a:solidFill>
                  <a:schemeClr val="tx1"/>
                </a:solidFill>
              </a:rPr>
            </a:br>
            <a:r>
              <a:rPr lang="bg-BG" altLang="en-US" sz="2800" b="1" dirty="0">
                <a:solidFill>
                  <a:schemeClr val="tx1"/>
                </a:solidFill>
              </a:rPr>
              <a:t>Р =  							   х 1000</a:t>
            </a:r>
            <a:br>
              <a:rPr lang="bg-BG" altLang="en-US" sz="2800" b="1" dirty="0">
                <a:solidFill>
                  <a:schemeClr val="tx1"/>
                </a:solidFill>
              </a:rPr>
            </a:br>
            <a:r>
              <a:rPr lang="bg-BG" altLang="en-US" sz="2800" b="1" dirty="0">
                <a:solidFill>
                  <a:schemeClr val="tx1"/>
                </a:solidFill>
              </a:rPr>
              <a:t>средногодишен брой население</a:t>
            </a:r>
            <a:r>
              <a:rPr lang="en-US" altLang="en-US" sz="2800" b="1" dirty="0">
                <a:solidFill>
                  <a:schemeClr val="tx1"/>
                </a:solidFill>
              </a:rPr>
              <a:t>*</a:t>
            </a:r>
            <a:br>
              <a:rPr lang="en-US" altLang="en-US" sz="2800" b="1" dirty="0">
                <a:solidFill>
                  <a:schemeClr val="tx1"/>
                </a:solidFill>
              </a:rPr>
            </a:br>
            <a:r>
              <a:rPr lang="en-US" altLang="en-US" sz="2800" b="1" dirty="0">
                <a:solidFill>
                  <a:schemeClr val="tx1"/>
                </a:solidFill>
              </a:rPr>
              <a:t/>
            </a:r>
            <a:br>
              <a:rPr lang="en-US" altLang="en-US" sz="2800" b="1" dirty="0">
                <a:solidFill>
                  <a:schemeClr val="tx1"/>
                </a:solidFill>
              </a:rPr>
            </a:br>
            <a:r>
              <a:rPr lang="en-US" altLang="en-US" sz="2800" b="1" dirty="0">
                <a:solidFill>
                  <a:schemeClr val="tx1"/>
                </a:solidFill>
              </a:rPr>
              <a:t>* </a:t>
            </a:r>
            <a:r>
              <a:rPr lang="bg-BG" altLang="en-US" sz="2400" dirty="0">
                <a:solidFill>
                  <a:schemeClr val="tx1"/>
                </a:solidFill>
              </a:rPr>
              <a:t>полусума от броя на населението към 31.12 в предходната година и годината, за която се изчислява показателят</a:t>
            </a:r>
            <a:endParaRPr lang="bg-BG" altLang="en-US" sz="3600" b="1" dirty="0"/>
          </a:p>
        </p:txBody>
      </p:sp>
      <p:cxnSp>
        <p:nvCxnSpPr>
          <p:cNvPr id="5" name="Straight Connector 4"/>
          <p:cNvCxnSpPr/>
          <p:nvPr/>
        </p:nvCxnSpPr>
        <p:spPr bwMode="auto">
          <a:xfrm>
            <a:off x="1475656" y="3573016"/>
            <a:ext cx="568863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a:xfrm>
            <a:off x="467544" y="476672"/>
            <a:ext cx="8229600" cy="5671467"/>
          </a:xfrm>
          <a:solidFill>
            <a:schemeClr val="accent5"/>
          </a:solidFill>
          <a:ln>
            <a:solidFill>
              <a:schemeClr val="tx1"/>
            </a:solidFill>
          </a:ln>
        </p:spPr>
        <p:txBody>
          <a:bodyPr/>
          <a:lstStyle/>
          <a:p>
            <a:pPr eaLnBrk="1" hangingPunct="1"/>
            <a:r>
              <a:rPr lang="bg-BG" altLang="en-US" b="1" i="1" dirty="0"/>
              <a:t>Нивото на раждаемостта в градовете и селата се различават съществено</a:t>
            </a:r>
            <a:r>
              <a:rPr lang="en-US" altLang="en-US" b="1" i="1" dirty="0"/>
              <a:t> </a:t>
            </a:r>
            <a:r>
              <a:rPr lang="en-US" altLang="en-US" b="1" i="1" dirty="0">
                <a:solidFill>
                  <a:srgbClr val="0070C0"/>
                </a:solidFill>
              </a:rPr>
              <a:t>(2018 </a:t>
            </a:r>
            <a:r>
              <a:rPr lang="bg-BG" altLang="en-US" b="1" i="1" dirty="0">
                <a:solidFill>
                  <a:srgbClr val="0070C0"/>
                </a:solidFill>
              </a:rPr>
              <a:t>г. в градовете 9,1</a:t>
            </a:r>
            <a:r>
              <a:rPr lang="ru-RU" b="1" i="1" dirty="0">
                <a:solidFill>
                  <a:srgbClr val="0070C0"/>
                </a:solidFill>
              </a:rPr>
              <a:t>‰, в </a:t>
            </a:r>
            <a:r>
              <a:rPr lang="ru-RU" b="1" i="1" dirty="0" err="1">
                <a:solidFill>
                  <a:srgbClr val="0070C0"/>
                </a:solidFill>
              </a:rPr>
              <a:t>селата</a:t>
            </a:r>
            <a:r>
              <a:rPr lang="ru-RU" b="1" i="1" dirty="0">
                <a:solidFill>
                  <a:srgbClr val="0070C0"/>
                </a:solidFill>
              </a:rPr>
              <a:t> – 8,3‰)</a:t>
            </a:r>
            <a:r>
              <a:rPr lang="bg-BG" altLang="en-US" b="1" i="1" dirty="0">
                <a:solidFill>
                  <a:srgbClr val="0070C0"/>
                </a:solidFill>
              </a:rPr>
              <a:t>.	</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640960"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32C9832B-78C2-43E0-AC89-57F908D5F01F}"/>
              </a:ext>
            </a:extLst>
          </p:cNvPr>
          <p:cNvPicPr>
            <a:picLocks noChangeAspect="1"/>
          </p:cNvPicPr>
          <p:nvPr/>
        </p:nvPicPr>
        <p:blipFill>
          <a:blip r:embed="rId2"/>
          <a:stretch>
            <a:fillRect/>
          </a:stretch>
        </p:blipFill>
        <p:spPr>
          <a:xfrm>
            <a:off x="251520" y="2132856"/>
            <a:ext cx="8687666" cy="4104456"/>
          </a:xfrm>
          <a:prstGeom prst="rect">
            <a:avLst/>
          </a:prstGeom>
          <a:ln w="25400">
            <a:solidFill>
              <a:schemeClr val="tx1"/>
            </a:solidFill>
          </a:ln>
        </p:spPr>
      </p:pic>
      <p:pic>
        <p:nvPicPr>
          <p:cNvPr id="5" name="Picture 4">
            <a:extLst>
              <a:ext uri="{FF2B5EF4-FFF2-40B4-BE49-F238E27FC236}">
                <a16:creationId xmlns:a16="http://schemas.microsoft.com/office/drawing/2014/main" id="{63204A27-F9FC-4ED3-8A66-4E0D82FCCBA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51520" y="1124744"/>
            <a:ext cx="8712968" cy="965448"/>
          </a:xfrm>
          <a:prstGeom prst="rect">
            <a:avLst/>
          </a:prstGeom>
          <a:ln w="25400">
            <a:solidFill>
              <a:schemeClr val="tx1"/>
            </a:solidFill>
          </a:ln>
        </p:spPr>
      </p:pic>
    </p:spTree>
    <p:extLst>
      <p:ext uri="{BB962C8B-B14F-4D97-AF65-F5344CB8AC3E}">
        <p14:creationId xmlns:p14="http://schemas.microsoft.com/office/powerpoint/2010/main" val="390433732"/>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9ECA7B-DCDA-43F8-B54C-A6C87FB4AEBD}"/>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A17FBA03-D065-4278-B713-A36E557283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1520" y="1844824"/>
            <a:ext cx="8701021" cy="4392488"/>
          </a:xfrm>
          <a:prstGeom prst="rect">
            <a:avLst/>
          </a:prstGeom>
          <a:ln w="25400">
            <a:solidFill>
              <a:schemeClr val="tx1"/>
            </a:solidFill>
          </a:ln>
        </p:spPr>
      </p:pic>
      <p:pic>
        <p:nvPicPr>
          <p:cNvPr id="5" name="Picture 4">
            <a:extLst>
              <a:ext uri="{FF2B5EF4-FFF2-40B4-BE49-F238E27FC236}">
                <a16:creationId xmlns:a16="http://schemas.microsoft.com/office/drawing/2014/main" id="{9F84C08A-A408-4509-A6F6-744137CA38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79512" y="908720"/>
            <a:ext cx="8784976" cy="893440"/>
          </a:xfrm>
          <a:prstGeom prst="rect">
            <a:avLst/>
          </a:prstGeom>
          <a:ln w="25400">
            <a:solidFill>
              <a:schemeClr val="tx1"/>
            </a:solidFill>
          </a:ln>
        </p:spPr>
      </p:pic>
    </p:spTree>
    <p:extLst>
      <p:ext uri="{BB962C8B-B14F-4D97-AF65-F5344CB8AC3E}">
        <p14:creationId xmlns:p14="http://schemas.microsoft.com/office/powerpoint/2010/main" val="1826033885"/>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a:xfrm>
            <a:off x="457200" y="692696"/>
            <a:ext cx="8229600" cy="5184576"/>
          </a:xfrm>
          <a:solidFill>
            <a:schemeClr val="accent5"/>
          </a:solidFill>
          <a:ln>
            <a:solidFill>
              <a:schemeClr val="tx1"/>
            </a:solidFill>
          </a:ln>
        </p:spPr>
        <p:txBody>
          <a:bodyPr/>
          <a:lstStyle/>
          <a:p>
            <a:pPr marL="182880" indent="-838200" algn="l" eaLnBrk="1" hangingPunct="1"/>
            <a:r>
              <a:rPr lang="bg-BG" altLang="en-US" sz="3600" b="1" i="1" dirty="0"/>
              <a:t>  </a:t>
            </a:r>
            <a:r>
              <a:rPr lang="bg-BG" altLang="en-US" sz="3200" b="1" i="1" dirty="0"/>
              <a:t>Наблюдават се териториални различия в нивото на раждаемостта по области:</a:t>
            </a:r>
            <a:br>
              <a:rPr lang="bg-BG" altLang="en-US" sz="3200" b="1" i="1" dirty="0"/>
            </a:br>
            <a:r>
              <a:rPr lang="bg-BG" altLang="en-US" sz="3200" b="1" i="1" dirty="0"/>
              <a:t/>
            </a:r>
            <a:br>
              <a:rPr lang="bg-BG" altLang="en-US" sz="3200" b="1" i="1" dirty="0"/>
            </a:br>
            <a:r>
              <a:rPr lang="bg-BG" altLang="en-US" sz="3200" b="1" i="1" dirty="0">
                <a:solidFill>
                  <a:srgbClr val="C00000"/>
                </a:solidFill>
              </a:rPr>
              <a:t>- най-висока в </a:t>
            </a:r>
            <a:r>
              <a:rPr lang="ru-RU" sz="3200" b="1" i="1" dirty="0" err="1">
                <a:solidFill>
                  <a:srgbClr val="C00000"/>
                </a:solidFill>
              </a:rPr>
              <a:t>Сливен</a:t>
            </a:r>
            <a:r>
              <a:rPr lang="ru-RU" sz="3200" b="1" i="1" dirty="0">
                <a:solidFill>
                  <a:srgbClr val="C00000"/>
                </a:solidFill>
              </a:rPr>
              <a:t> - 12.0‰, София (столица) и </a:t>
            </a:r>
            <a:r>
              <a:rPr lang="ru-RU" sz="3200" b="1" i="1" dirty="0" err="1">
                <a:solidFill>
                  <a:srgbClr val="C00000"/>
                </a:solidFill>
              </a:rPr>
              <a:t>Ямбол</a:t>
            </a:r>
            <a:r>
              <a:rPr lang="ru-RU" sz="3200" b="1" i="1" dirty="0">
                <a:solidFill>
                  <a:srgbClr val="C00000"/>
                </a:solidFill>
              </a:rPr>
              <a:t> - по 9.8‰;</a:t>
            </a:r>
            <a:r>
              <a:rPr lang="ru-RU" sz="3200" b="1" i="1" dirty="0"/>
              <a:t/>
            </a:r>
            <a:br>
              <a:rPr lang="ru-RU" sz="3200" b="1" i="1" dirty="0"/>
            </a:br>
            <a:r>
              <a:rPr lang="ru-RU" sz="3200" b="1" i="1" dirty="0"/>
              <a:t/>
            </a:r>
            <a:br>
              <a:rPr lang="ru-RU" sz="3200" b="1" i="1" dirty="0"/>
            </a:br>
            <a:r>
              <a:rPr lang="ru-RU" sz="3200" b="1" i="1" dirty="0"/>
              <a:t>- </a:t>
            </a:r>
            <a:r>
              <a:rPr lang="ru-RU" sz="3200" b="1" i="1" dirty="0" err="1">
                <a:solidFill>
                  <a:srgbClr val="0070C0"/>
                </a:solidFill>
              </a:rPr>
              <a:t>най-ниска</a:t>
            </a:r>
            <a:r>
              <a:rPr lang="ru-RU" sz="3200" b="1" i="1" dirty="0">
                <a:solidFill>
                  <a:srgbClr val="0070C0"/>
                </a:solidFill>
              </a:rPr>
              <a:t> в Смолян - 6.3‰, Габрово и Видин - по 6.8‰. </a:t>
            </a:r>
            <a:r>
              <a:rPr lang="bg-BG" altLang="en-US" sz="3200" b="1" i="1" dirty="0">
                <a:solidFill>
                  <a:srgbClr val="0070C0"/>
                </a:solidFill>
              </a:rPr>
              <a:t> </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1258" y="1052736"/>
            <a:ext cx="8969231" cy="5544616"/>
          </a:xfrm>
          <a:prstGeom prst="rect">
            <a:avLst/>
          </a:prstGeom>
        </p:spPr>
      </p:pic>
      <p:sp>
        <p:nvSpPr>
          <p:cNvPr id="3" name="Title 2"/>
          <p:cNvSpPr>
            <a:spLocks noGrp="1"/>
          </p:cNvSpPr>
          <p:nvPr>
            <p:ph type="title"/>
          </p:nvPr>
        </p:nvSpPr>
        <p:spPr>
          <a:xfrm>
            <a:off x="457200" y="44624"/>
            <a:ext cx="8229600" cy="1143000"/>
          </a:xfrm>
        </p:spPr>
        <p:txBody>
          <a:bodyPr/>
          <a:lstStyle/>
          <a:p>
            <a:r>
              <a:rPr lang="bg-BG" sz="2800" dirty="0" smtClean="0">
                <a:latin typeface="Arial Narrow" panose="020B0606020202030204" pitchFamily="34" charset="0"/>
              </a:rPr>
              <a:t>КОЕФИЦИЕНТ НА РАЖДАЕМОСТ ПО ОБЛАСТИ 2019 г.</a:t>
            </a:r>
            <a:endParaRPr lang="bg-BG" sz="2800" dirty="0">
              <a:latin typeface="Arial Narrow" panose="020B0606020202030204" pitchFamily="34" charset="0"/>
            </a:endParaRPr>
          </a:p>
        </p:txBody>
      </p:sp>
    </p:spTree>
    <p:extLst>
      <p:ext uri="{BB962C8B-B14F-4D97-AF65-F5344CB8AC3E}">
        <p14:creationId xmlns:p14="http://schemas.microsoft.com/office/powerpoint/2010/main" val="3177535861"/>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7F1CB-0F6F-4419-B176-2295B9D431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55576" y="332656"/>
            <a:ext cx="7742401" cy="5922414"/>
          </a:xfrm>
          <a:prstGeom prst="rect">
            <a:avLst/>
          </a:prstGeom>
          <a:ln w="25400">
            <a:solidFill>
              <a:schemeClr val="tx1"/>
            </a:solidFill>
          </a:ln>
        </p:spPr>
      </p:pic>
    </p:spTree>
    <p:extLst>
      <p:ext uri="{BB962C8B-B14F-4D97-AF65-F5344CB8AC3E}">
        <p14:creationId xmlns:p14="http://schemas.microsoft.com/office/powerpoint/2010/main" val="1429955313"/>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a:xfrm>
            <a:off x="323528" y="836712"/>
            <a:ext cx="8496944" cy="5040560"/>
          </a:xfrm>
          <a:solidFill>
            <a:schemeClr val="accent5"/>
          </a:solidFill>
          <a:ln>
            <a:solidFill>
              <a:schemeClr val="tx1"/>
            </a:solidFill>
          </a:ln>
        </p:spPr>
        <p:txBody>
          <a:bodyPr/>
          <a:lstStyle/>
          <a:p>
            <a:pPr eaLnBrk="1" hangingPunct="1"/>
            <a:r>
              <a:rPr lang="bg-BG" altLang="en-US" sz="4000" b="1" i="1" dirty="0" err="1"/>
              <a:t>Повъзрастовата</a:t>
            </a:r>
            <a:r>
              <a:rPr lang="bg-BG" altLang="en-US" sz="4000" b="1" i="1" dirty="0"/>
              <a:t> плодовитост има характерен вид за страни с ориентация към </a:t>
            </a:r>
            <a:r>
              <a:rPr lang="bg-BG" altLang="en-US" sz="4000" b="1" i="1" dirty="0" err="1"/>
              <a:t>малодетно</a:t>
            </a:r>
            <a:r>
              <a:rPr lang="bg-BG" altLang="en-US" sz="4000" b="1" i="1" dirty="0"/>
              <a:t> семейство - </a:t>
            </a:r>
            <a:r>
              <a:rPr lang="bg-BG" altLang="en-US" sz="4000" b="1" i="1" dirty="0">
                <a:solidFill>
                  <a:srgbClr val="C00000"/>
                </a:solidFill>
              </a:rPr>
              <a:t>най-висока е във възрастта 25-29 г., следвана от  </a:t>
            </a:r>
            <a:r>
              <a:rPr lang="en-US" altLang="en-US" sz="4000" b="1" i="1" dirty="0">
                <a:solidFill>
                  <a:srgbClr val="C00000"/>
                </a:solidFill>
              </a:rPr>
              <a:t>30-34</a:t>
            </a:r>
            <a:r>
              <a:rPr lang="bg-BG" altLang="en-US" sz="4000" b="1" i="1" dirty="0">
                <a:solidFill>
                  <a:srgbClr val="C00000"/>
                </a:solidFill>
              </a:rPr>
              <a:t> г., 20-24 г. и 15-19 г.</a:t>
            </a: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5338" y="1485628"/>
            <a:ext cx="8891158" cy="4103611"/>
          </a:xfrm>
          <a:prstGeom prst="rect">
            <a:avLst/>
          </a:prstGeom>
        </p:spPr>
      </p:pic>
    </p:spTree>
    <p:extLst>
      <p:ext uri="{BB962C8B-B14F-4D97-AF65-F5344CB8AC3E}">
        <p14:creationId xmlns:p14="http://schemas.microsoft.com/office/powerpoint/2010/main" val="3694255681"/>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57200" y="277813"/>
            <a:ext cx="8229600" cy="5887491"/>
          </a:xfrm>
          <a:solidFill>
            <a:schemeClr val="accent1"/>
          </a:solidFill>
          <a:ln>
            <a:solidFill>
              <a:schemeClr val="tx1"/>
            </a:solidFill>
          </a:ln>
        </p:spPr>
        <p:txBody>
          <a:bodyPr/>
          <a:lstStyle/>
          <a:p>
            <a:pPr eaLnBrk="1" hangingPunct="1"/>
            <a:r>
              <a:rPr lang="bg-BG" altLang="en-US" sz="4000" b="1" i="1" dirty="0" err="1"/>
              <a:t>Повъзрастовата</a:t>
            </a:r>
            <a:r>
              <a:rPr lang="bg-BG" altLang="en-US" sz="4000" b="1" i="1" dirty="0"/>
              <a:t> плодовитост при 15-19 г. в България е  значително по-висока в сравнение с другите развити европейски страни. </a:t>
            </a:r>
            <a:endParaRPr lang="bg-BG" altLang="en-US" sz="4000" dirty="0"/>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5832648"/>
          </a:xfrm>
          <a:prstGeom prst="rect">
            <a:avLst/>
          </a:prstGeom>
          <a:solidFill>
            <a:schemeClr val="accent5"/>
          </a:solidFill>
          <a:ln>
            <a:solidFill>
              <a:schemeClr val="tx1"/>
            </a:solidFill>
          </a:ln>
        </p:spPr>
      </p:pic>
      <p:sp>
        <p:nvSpPr>
          <p:cNvPr id="3" name="TextBox 2"/>
          <p:cNvSpPr txBox="1"/>
          <p:nvPr/>
        </p:nvSpPr>
        <p:spPr>
          <a:xfrm>
            <a:off x="1115616" y="406405"/>
            <a:ext cx="7272808" cy="646331"/>
          </a:xfrm>
          <a:prstGeom prst="rect">
            <a:avLst/>
          </a:prstGeom>
          <a:solidFill>
            <a:srgbClr val="C9E4FF"/>
          </a:solidFill>
        </p:spPr>
        <p:txBody>
          <a:bodyPr wrap="square" rtlCol="0">
            <a:spAutoFit/>
          </a:bodyPr>
          <a:lstStyle/>
          <a:p>
            <a:r>
              <a:rPr lang="bg-BG" b="1" dirty="0" smtClean="0"/>
              <a:t>% ЖИВОРОДЕНИ ОТ МАЙКИ ПОД 20 ГОДИШНА ВЪЗРАСТ В ИЗБРАНИ ЕВРОПЕЙСКИ СТРАНИ</a:t>
            </a:r>
            <a:endParaRPr lang="bg-BG" b="1"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457200" y="476672"/>
            <a:ext cx="8229600" cy="5616624"/>
          </a:xfrm>
          <a:solidFill>
            <a:schemeClr val="accent5"/>
          </a:solidFill>
          <a:ln>
            <a:solidFill>
              <a:schemeClr val="tx1"/>
            </a:solidFill>
          </a:ln>
        </p:spPr>
        <p:txBody>
          <a:bodyPr/>
          <a:lstStyle/>
          <a:p>
            <a:pPr eaLnBrk="1" hangingPunct="1"/>
            <a:r>
              <a:rPr lang="bg-BG" altLang="en-US" sz="3000" b="1" i="1" dirty="0" err="1">
                <a:solidFill>
                  <a:srgbClr val="C00000"/>
                </a:solidFill>
                <a:effectLst>
                  <a:outerShdw blurRad="38100" dist="38100" dir="2700000" algn="tl">
                    <a:srgbClr val="000000">
                      <a:alpha val="43137"/>
                    </a:srgbClr>
                  </a:outerShdw>
                </a:effectLst>
              </a:rPr>
              <a:t>Живородено</a:t>
            </a:r>
            <a:r>
              <a:rPr lang="bg-BG" altLang="en-US" sz="3000" b="1" i="1" dirty="0">
                <a:solidFill>
                  <a:srgbClr val="C00000"/>
                </a:solidFill>
                <a:effectLst>
                  <a:outerShdw blurRad="38100" dist="38100" dir="2700000" algn="tl">
                    <a:srgbClr val="000000">
                      <a:alpha val="43137"/>
                    </a:srgbClr>
                  </a:outerShdw>
                </a:effectLst>
              </a:rPr>
              <a:t> дете </a:t>
            </a:r>
            <a:r>
              <a:rPr lang="bg-BG" altLang="en-US" sz="3000" b="1" i="1" dirty="0">
                <a:solidFill>
                  <a:srgbClr val="C00000"/>
                </a:solidFill>
              </a:rPr>
              <a:t>- </a:t>
            </a:r>
            <a:r>
              <a:rPr lang="bg-BG" altLang="en-US" sz="3000" b="1" i="1" dirty="0"/>
              <a:t>“всеки продукт от зачатие, </a:t>
            </a:r>
            <a:r>
              <a:rPr lang="bg-BG" altLang="en-US" sz="3000" b="1" i="1" dirty="0" err="1"/>
              <a:t>изтласнат</a:t>
            </a:r>
            <a:r>
              <a:rPr lang="bg-BG" altLang="en-US" sz="3000" b="1" i="1" dirty="0"/>
              <a:t> или изваден от тялото на майката, независимо от продължителността на бременността, който след такова отделяне диша или показва други признаци на живот като сърцебиене, пулсация на пъпната връв или ясно изразено съкращение на волеви мускули, независимо от това дали пъпната връв е прерязана или плацентата е прикрепена” (МКБ-10).</a:t>
            </a:r>
            <a:r>
              <a:rPr lang="bg-BG" altLang="en-US" sz="3000" dirty="0"/>
              <a:t> </a:t>
            </a:r>
          </a:p>
        </p:txBody>
      </p:sp>
    </p:spTree>
    <p:extLst>
      <p:ext uri="{BB962C8B-B14F-4D97-AF65-F5344CB8AC3E}">
        <p14:creationId xmlns:p14="http://schemas.microsoft.com/office/powerpoint/2010/main" val="3289741208"/>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16632"/>
            <a:ext cx="7200800" cy="830997"/>
          </a:xfrm>
          <a:prstGeom prst="rect">
            <a:avLst/>
          </a:prstGeom>
          <a:solidFill>
            <a:schemeClr val="bg1"/>
          </a:solidFill>
          <a:ln w="25400">
            <a:solidFill>
              <a:schemeClr val="tx1"/>
            </a:solidFill>
          </a:ln>
        </p:spPr>
        <p:txBody>
          <a:bodyPr wrap="square" rtlCol="0">
            <a:spAutoFit/>
          </a:bodyPr>
          <a:lstStyle/>
          <a:p>
            <a:r>
              <a:rPr lang="bg-BG" altLang="en-US" sz="2400" b="1" i="1" dirty="0"/>
              <a:t>Общата плодовитост и абортите имат  тенденция към снижение</a:t>
            </a:r>
            <a:endParaRPr lang="en-US" sz="2400" dirty="0"/>
          </a:p>
        </p:txBody>
      </p:sp>
      <p:pic>
        <p:nvPicPr>
          <p:cNvPr id="4" name="Picture 3">
            <a:extLst>
              <a:ext uri="{FF2B5EF4-FFF2-40B4-BE49-F238E27FC236}">
                <a16:creationId xmlns:a16="http://schemas.microsoft.com/office/drawing/2014/main" id="{43F09C9E-C4A1-4A4B-86E9-37873F9A1A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99592" y="1164916"/>
            <a:ext cx="7344816" cy="5073080"/>
          </a:xfrm>
          <a:prstGeom prst="rect">
            <a:avLst/>
          </a:prstGeom>
          <a:ln w="25400">
            <a:solidFill>
              <a:schemeClr val="tx1"/>
            </a:solidFill>
          </a:ln>
        </p:spPr>
      </p:pic>
    </p:spTree>
    <p:extLst>
      <p:ext uri="{BB962C8B-B14F-4D97-AF65-F5344CB8AC3E}">
        <p14:creationId xmlns:p14="http://schemas.microsoft.com/office/powerpoint/2010/main" val="3471542129"/>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Grp="1" noChangeArrowheads="1"/>
          </p:cNvSpPr>
          <p:nvPr>
            <p:ph type="title"/>
          </p:nvPr>
        </p:nvSpPr>
        <p:spPr>
          <a:xfrm>
            <a:off x="457200" y="277813"/>
            <a:ext cx="8229600" cy="5815483"/>
          </a:xfrm>
          <a:solidFill>
            <a:schemeClr val="accent5"/>
          </a:solidFill>
          <a:ln>
            <a:solidFill>
              <a:schemeClr val="tx1"/>
            </a:solidFill>
          </a:ln>
        </p:spPr>
        <p:txBody>
          <a:bodyPr/>
          <a:lstStyle/>
          <a:p>
            <a:pPr eaLnBrk="1" hangingPunct="1"/>
            <a:r>
              <a:rPr lang="bg-BG" altLang="en-US" b="1" i="1" dirty="0"/>
              <a:t>Макар и с тенденция към намаляване, честотата на абортите е все още висока в сравнение с развитите европейски страни  – на 1000 раждания у нас се падат 375 аборта.</a:t>
            </a:r>
            <a:r>
              <a:rPr lang="bg-BG" altLang="en-US" dirty="0"/>
              <a:t> </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a:solidFill>
            <a:schemeClr val="accent5"/>
          </a:solidFill>
          <a:ln>
            <a:solidFill>
              <a:schemeClr val="tx1"/>
            </a:solidFill>
          </a:ln>
        </p:spPr>
        <p:txBody>
          <a:bodyPr/>
          <a:lstStyle/>
          <a:p>
            <a:pPr algn="l"/>
            <a:r>
              <a:rPr lang="ru-RU" sz="2400" dirty="0"/>
              <a:t>	От 1991 г. се </a:t>
            </a:r>
            <a:r>
              <a:rPr lang="ru-RU" sz="2400" dirty="0" err="1"/>
              <a:t>наблюдава</a:t>
            </a:r>
            <a:r>
              <a:rPr lang="ru-RU" sz="2400" dirty="0"/>
              <a:t> </a:t>
            </a:r>
            <a:r>
              <a:rPr lang="ru-RU" sz="2400" dirty="0" err="1"/>
              <a:t>трайна</a:t>
            </a:r>
            <a:r>
              <a:rPr lang="ru-RU" sz="2400" dirty="0"/>
              <a:t> </a:t>
            </a:r>
            <a:r>
              <a:rPr lang="ru-RU" sz="2400" dirty="0" smtClean="0"/>
              <a:t>тенденция </a:t>
            </a:r>
            <a:r>
              <a:rPr lang="ru-RU" sz="2400" dirty="0"/>
              <a:t>на </a:t>
            </a:r>
            <a:r>
              <a:rPr lang="ru-RU" sz="2400" dirty="0" err="1"/>
              <a:t>увеличаване</a:t>
            </a:r>
            <a:r>
              <a:rPr lang="ru-RU" sz="2400" dirty="0"/>
              <a:t> на </a:t>
            </a:r>
            <a:r>
              <a:rPr lang="ru-RU" sz="2400" dirty="0" err="1"/>
              <a:t>извънбрачните</a:t>
            </a:r>
            <a:r>
              <a:rPr lang="ru-RU" sz="2400" dirty="0"/>
              <a:t> </a:t>
            </a:r>
            <a:r>
              <a:rPr lang="ru-RU" sz="2400" dirty="0" err="1"/>
              <a:t>раждания</a:t>
            </a:r>
            <a:r>
              <a:rPr lang="ru-RU" sz="2400" dirty="0"/>
              <a:t>. </a:t>
            </a:r>
            <a:r>
              <a:rPr lang="ru-RU" sz="2400" dirty="0" err="1"/>
              <a:t>Техният</a:t>
            </a:r>
            <a:r>
              <a:rPr lang="ru-RU" sz="2400" dirty="0"/>
              <a:t> относителен </a:t>
            </a:r>
            <a:r>
              <a:rPr lang="ru-RU" sz="2400" dirty="0" err="1"/>
              <a:t>дял</a:t>
            </a:r>
            <a:r>
              <a:rPr lang="ru-RU" sz="2400" dirty="0"/>
              <a:t> </a:t>
            </a:r>
            <a:r>
              <a:rPr lang="ru-RU" sz="2400" dirty="0" err="1"/>
              <a:t>нараства</a:t>
            </a:r>
            <a:r>
              <a:rPr lang="ru-RU" sz="2400" dirty="0"/>
              <a:t> от 18.5% </a:t>
            </a:r>
            <a:r>
              <a:rPr lang="ru-RU" sz="2400" dirty="0" err="1"/>
              <a:t>през</a:t>
            </a:r>
            <a:r>
              <a:rPr lang="ru-RU" sz="2400" dirty="0"/>
              <a:t> 1992 г. на 42.0% </a:t>
            </a:r>
            <a:r>
              <a:rPr lang="ru-RU" sz="2400" dirty="0" err="1"/>
              <a:t>през</a:t>
            </a:r>
            <a:r>
              <a:rPr lang="ru-RU" sz="2400" dirty="0"/>
              <a:t> 2001 г. и на 58.6% </a:t>
            </a:r>
            <a:r>
              <a:rPr lang="ru-RU" sz="2400" dirty="0" err="1"/>
              <a:t>през</a:t>
            </a:r>
            <a:r>
              <a:rPr lang="ru-RU" sz="2400" dirty="0"/>
              <a:t> 2018 година. </a:t>
            </a:r>
            <a:r>
              <a:rPr lang="ru-RU" sz="2400" dirty="0" smtClean="0"/>
              <a:t/>
            </a:r>
            <a:br>
              <a:rPr lang="ru-RU" sz="2400" dirty="0" smtClean="0"/>
            </a:br>
            <a:r>
              <a:rPr lang="ru-RU" sz="2400" dirty="0"/>
              <a:t/>
            </a:r>
            <a:br>
              <a:rPr lang="ru-RU" sz="2400" dirty="0"/>
            </a:br>
            <a:r>
              <a:rPr lang="ru-RU" sz="2400" dirty="0"/>
              <a:t>	</a:t>
            </a:r>
            <a:r>
              <a:rPr lang="ru-RU" sz="2400" dirty="0" err="1"/>
              <a:t>Относителният</a:t>
            </a:r>
            <a:r>
              <a:rPr lang="ru-RU" sz="2400" dirty="0"/>
              <a:t> </a:t>
            </a:r>
            <a:r>
              <a:rPr lang="ru-RU" sz="2400" dirty="0" err="1"/>
              <a:t>дял</a:t>
            </a:r>
            <a:r>
              <a:rPr lang="ru-RU" sz="2400" dirty="0"/>
              <a:t> на </a:t>
            </a:r>
            <a:r>
              <a:rPr lang="ru-RU" sz="2400" dirty="0" err="1"/>
              <a:t>извънбрачните</a:t>
            </a:r>
            <a:r>
              <a:rPr lang="ru-RU" sz="2400" dirty="0"/>
              <a:t> </a:t>
            </a:r>
            <a:r>
              <a:rPr lang="ru-RU" sz="2400" dirty="0" err="1"/>
              <a:t>раждания</a:t>
            </a:r>
            <a:r>
              <a:rPr lang="ru-RU" sz="2400" dirty="0"/>
              <a:t> в </a:t>
            </a:r>
            <a:r>
              <a:rPr lang="ru-RU" sz="2400" dirty="0" err="1"/>
              <a:t>селата</a:t>
            </a:r>
            <a:r>
              <a:rPr lang="ru-RU" sz="2400" dirty="0"/>
              <a:t> (65.0%) е </a:t>
            </a:r>
            <a:r>
              <a:rPr lang="ru-RU" sz="2400" dirty="0" err="1"/>
              <a:t>по-висок</a:t>
            </a:r>
            <a:r>
              <a:rPr lang="ru-RU" sz="2400" dirty="0"/>
              <a:t> от </a:t>
            </a:r>
            <a:r>
              <a:rPr lang="ru-RU" sz="2400" dirty="0" err="1"/>
              <a:t>този</a:t>
            </a:r>
            <a:r>
              <a:rPr lang="ru-RU" sz="2400" dirty="0"/>
              <a:t> в </a:t>
            </a:r>
            <a:r>
              <a:rPr lang="ru-RU" sz="2400" dirty="0" err="1"/>
              <a:t>градовете</a:t>
            </a:r>
            <a:r>
              <a:rPr lang="ru-RU" sz="2400" dirty="0"/>
              <a:t> (56.5</a:t>
            </a:r>
            <a:r>
              <a:rPr lang="ru-RU" sz="2400" dirty="0" smtClean="0"/>
              <a:t>%).</a:t>
            </a:r>
            <a:br>
              <a:rPr lang="ru-RU" sz="2400" dirty="0" smtClean="0"/>
            </a:br>
            <a:r>
              <a:rPr lang="ru-RU" sz="2400" dirty="0" smtClean="0"/>
              <a:t> </a:t>
            </a:r>
            <a:r>
              <a:rPr lang="ru-RU" sz="2400" dirty="0"/>
              <a:t/>
            </a:r>
            <a:br>
              <a:rPr lang="ru-RU" sz="2400" dirty="0"/>
            </a:br>
            <a:r>
              <a:rPr lang="ru-RU" sz="2400" dirty="0"/>
              <a:t>	За 78.8% от </a:t>
            </a:r>
            <a:r>
              <a:rPr lang="ru-RU" sz="2400" dirty="0" err="1"/>
              <a:t>извънбрачните</a:t>
            </a:r>
            <a:r>
              <a:rPr lang="ru-RU" sz="2400" dirty="0"/>
              <a:t> </a:t>
            </a:r>
            <a:r>
              <a:rPr lang="ru-RU" sz="2400" dirty="0" err="1"/>
              <a:t>раждания</a:t>
            </a:r>
            <a:r>
              <a:rPr lang="ru-RU" sz="2400" dirty="0"/>
              <a:t> </a:t>
            </a:r>
            <a:r>
              <a:rPr lang="ru-RU" sz="2400" dirty="0" err="1"/>
              <a:t>има</a:t>
            </a:r>
            <a:r>
              <a:rPr lang="ru-RU" sz="2400" dirty="0"/>
              <a:t> </a:t>
            </a:r>
            <a:r>
              <a:rPr lang="ru-RU" sz="2400" dirty="0" err="1"/>
              <a:t>данни</a:t>
            </a:r>
            <a:r>
              <a:rPr lang="ru-RU" sz="2400" dirty="0"/>
              <a:t> за </a:t>
            </a:r>
            <a:r>
              <a:rPr lang="ru-RU" sz="2400" dirty="0" err="1"/>
              <a:t>бащата</a:t>
            </a:r>
            <a:r>
              <a:rPr lang="ru-RU" sz="2400" dirty="0"/>
              <a:t>, </a:t>
            </a:r>
            <a:r>
              <a:rPr lang="ru-RU" sz="2400" dirty="0" err="1"/>
              <a:t>което</a:t>
            </a:r>
            <a:r>
              <a:rPr lang="ru-RU" sz="2400" dirty="0"/>
              <a:t> </a:t>
            </a:r>
            <a:r>
              <a:rPr lang="ru-RU" sz="2400" dirty="0" err="1"/>
              <a:t>означава</a:t>
            </a:r>
            <a:r>
              <a:rPr lang="ru-RU" sz="2400" dirty="0"/>
              <a:t>, че </a:t>
            </a:r>
            <a:r>
              <a:rPr lang="ru-RU" sz="2400" dirty="0" err="1"/>
              <a:t>тези</a:t>
            </a:r>
            <a:r>
              <a:rPr lang="ru-RU" sz="2400" dirty="0"/>
              <a:t> </a:t>
            </a:r>
            <a:r>
              <a:rPr lang="ru-RU" sz="2400" dirty="0" err="1"/>
              <a:t>деца</a:t>
            </a:r>
            <a:r>
              <a:rPr lang="ru-RU" sz="2400" dirty="0"/>
              <a:t> се </a:t>
            </a:r>
            <a:r>
              <a:rPr lang="ru-RU" sz="2400" dirty="0" err="1"/>
              <a:t>отглеждат</a:t>
            </a:r>
            <a:r>
              <a:rPr lang="ru-RU" sz="2400" dirty="0"/>
              <a:t> в </a:t>
            </a:r>
            <a:r>
              <a:rPr lang="ru-RU" sz="2400" dirty="0" err="1"/>
              <a:t>семейна</a:t>
            </a:r>
            <a:r>
              <a:rPr lang="ru-RU" sz="2400" dirty="0"/>
              <a:t> среда от родители, </a:t>
            </a:r>
            <a:r>
              <a:rPr lang="ru-RU" sz="2400" dirty="0" err="1"/>
              <a:t>живеещи</a:t>
            </a:r>
            <a:r>
              <a:rPr lang="ru-RU" sz="2400" dirty="0"/>
              <a:t> в </a:t>
            </a:r>
            <a:r>
              <a:rPr lang="ru-RU" sz="2400" dirty="0" err="1"/>
              <a:t>съжителство</a:t>
            </a:r>
            <a:r>
              <a:rPr lang="ru-RU" sz="2400" dirty="0"/>
              <a:t> без брак.</a:t>
            </a:r>
            <a:endParaRPr lang="en-US" sz="2400" dirty="0"/>
          </a:p>
        </p:txBody>
      </p:sp>
    </p:spTree>
    <p:extLst>
      <p:ext uri="{BB962C8B-B14F-4D97-AF65-F5344CB8AC3E}">
        <p14:creationId xmlns:p14="http://schemas.microsoft.com/office/powerpoint/2010/main" val="1654951391"/>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683568" y="548680"/>
            <a:ext cx="7776864" cy="5328592"/>
          </a:xfrm>
          <a:solidFill>
            <a:schemeClr val="accent5"/>
          </a:solidFill>
          <a:ln>
            <a:solidFill>
              <a:schemeClr val="tx1"/>
            </a:solidFill>
          </a:ln>
        </p:spPr>
        <p:txBody>
          <a:bodyPr/>
          <a:lstStyle/>
          <a:p>
            <a:pPr eaLnBrk="1" hangingPunct="1">
              <a:lnSpc>
                <a:spcPct val="125000"/>
              </a:lnSpc>
            </a:pPr>
            <a:r>
              <a:rPr lang="bg-BG" altLang="en-US" b="1" i="1" dirty="0">
                <a:solidFill>
                  <a:srgbClr val="C00000"/>
                </a:solidFill>
                <a:effectLst>
                  <a:outerShdw blurRad="38100" dist="38100" dir="2700000" algn="tl">
                    <a:srgbClr val="000000">
                      <a:alpha val="43137"/>
                    </a:srgbClr>
                  </a:outerShdw>
                </a:effectLst>
              </a:rPr>
              <a:t>Скала за оценка на раждаемостта </a:t>
            </a:r>
            <a:r>
              <a:rPr lang="bg-BG" altLang="en-US" sz="4000" b="1" i="1" dirty="0"/>
              <a:t/>
            </a:r>
            <a:br>
              <a:rPr lang="bg-BG" altLang="en-US" sz="4000" b="1" i="1" dirty="0"/>
            </a:br>
            <a:r>
              <a:rPr lang="bg-BG" altLang="en-US" sz="4000" b="1" i="1" dirty="0">
                <a:solidFill>
                  <a:srgbClr val="C00000"/>
                </a:solidFill>
              </a:rPr>
              <a:t>ниска </a:t>
            </a:r>
            <a:r>
              <a:rPr lang="bg-BG" altLang="en-US" sz="4000" b="1" i="1" dirty="0"/>
              <a:t>- под 15‰ </a:t>
            </a:r>
            <a:br>
              <a:rPr lang="bg-BG" altLang="en-US" sz="4000" b="1" i="1" dirty="0"/>
            </a:br>
            <a:r>
              <a:rPr lang="bg-BG" altLang="en-US" sz="4000" b="1" i="1" dirty="0">
                <a:solidFill>
                  <a:srgbClr val="C00000"/>
                </a:solidFill>
              </a:rPr>
              <a:t>средна</a:t>
            </a:r>
            <a:r>
              <a:rPr lang="bg-BG" altLang="en-US" sz="4000" b="1" i="1" dirty="0"/>
              <a:t> - 15-25‰ </a:t>
            </a:r>
            <a:br>
              <a:rPr lang="bg-BG" altLang="en-US" sz="4000" b="1" i="1" dirty="0"/>
            </a:br>
            <a:r>
              <a:rPr lang="bg-BG" altLang="en-US" sz="4000" b="1" i="1" dirty="0">
                <a:solidFill>
                  <a:srgbClr val="C00000"/>
                </a:solidFill>
              </a:rPr>
              <a:t>висока</a:t>
            </a:r>
            <a:r>
              <a:rPr lang="bg-BG" altLang="en-US" sz="4000" b="1" i="1" dirty="0"/>
              <a:t> - над 25‰</a:t>
            </a:r>
            <a:endParaRPr lang="bg-BG" altLang="en-US" b="1" i="1" dirty="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548681"/>
            <a:ext cx="8147248" cy="5328592"/>
          </a:xfrm>
          <a:solidFill>
            <a:schemeClr val="accent5"/>
          </a:solidFill>
          <a:ln>
            <a:solidFill>
              <a:schemeClr val="tx1"/>
            </a:solidFill>
          </a:ln>
        </p:spPr>
        <p:txBody>
          <a:bodyPr/>
          <a:lstStyle/>
          <a:p>
            <a:pPr eaLnBrk="1" hangingPunct="1"/>
            <a:r>
              <a:rPr lang="bg-BG" altLang="en-US" b="1" dirty="0"/>
              <a:t>Основен недостатък на брутния коефициент за раждаемост – </a:t>
            </a:r>
            <a:r>
              <a:rPr lang="bg-BG" altLang="en-US" b="1" dirty="0">
                <a:solidFill>
                  <a:srgbClr val="C00000"/>
                </a:solidFill>
              </a:rPr>
              <a:t>силна зависимост от възрастовата структура на населението</a:t>
            </a:r>
            <a:r>
              <a:rPr lang="en-US" altLang="en-US" b="1" dirty="0">
                <a:solidFill>
                  <a:srgbClr val="C00000"/>
                </a:solidFill>
              </a:rPr>
              <a:t>.</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755576" y="764704"/>
            <a:ext cx="7560840" cy="4536504"/>
          </a:xfrm>
          <a:solidFill>
            <a:schemeClr val="accent1"/>
          </a:solidFill>
          <a:ln>
            <a:solidFill>
              <a:schemeClr val="tx1"/>
            </a:solidFill>
          </a:ln>
        </p:spPr>
        <p:txBody>
          <a:bodyPr/>
          <a:lstStyle/>
          <a:p>
            <a:pPr eaLnBrk="1" hangingPunct="1"/>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C00000"/>
                </a:solidFill>
                <a:effectLst>
                  <a:outerShdw blurRad="38100" dist="38100" dir="2700000" algn="tl">
                    <a:srgbClr val="000000">
                      <a:alpha val="43137"/>
                    </a:srgbClr>
                  </a:outerShdw>
                </a:effectLst>
              </a:rPr>
              <a:t>Коефициенти за плодовитост</a:t>
            </a: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dirty="0">
                <a:solidFill>
                  <a:schemeClr val="folHlink"/>
                </a:solidFill>
              </a:rPr>
              <a:t/>
            </a:r>
            <a:br>
              <a:rPr lang="bg-BG" altLang="en-US" dirty="0">
                <a:solidFill>
                  <a:schemeClr val="folHlink"/>
                </a:solidFill>
              </a:rPr>
            </a:br>
            <a:r>
              <a:rPr lang="bg-BG" altLang="en-US" dirty="0"/>
              <a:t>	</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476672"/>
            <a:ext cx="7920880" cy="5689178"/>
          </a:xfrm>
          <a:solidFill>
            <a:schemeClr val="accent5"/>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Обща плодовитост </a:t>
            </a:r>
            <a:r>
              <a:rPr lang="en-US" altLang="en-US" sz="4000" b="1" i="1" dirty="0">
                <a:solidFill>
                  <a:srgbClr val="FF0000"/>
                </a:solidFill>
              </a:rPr>
              <a:t/>
            </a:r>
            <a:br>
              <a:rPr lang="en-US" altLang="en-US" sz="4000" b="1" i="1" dirty="0">
                <a:solidFill>
                  <a:srgbClr val="FF0000"/>
                </a:solidFill>
              </a:rPr>
            </a:br>
            <a:r>
              <a:rPr lang="bg-BG" altLang="en-US" sz="2800" b="1" i="1" dirty="0" smtClean="0">
                <a:solidFill>
                  <a:schemeClr val="tx1"/>
                </a:solidFill>
              </a:rPr>
              <a:t>Общ </a:t>
            </a:r>
            <a:r>
              <a:rPr lang="bg-BG" altLang="en-US" sz="2800" b="1" i="1" dirty="0">
                <a:solidFill>
                  <a:schemeClr val="tx1"/>
                </a:solidFill>
              </a:rPr>
              <a:t>интензивен показател</a:t>
            </a:r>
            <a:r>
              <a:rPr lang="en-US" altLang="en-US" sz="4000" b="1" i="1" dirty="0">
                <a:solidFill>
                  <a:schemeClr val="tx1"/>
                </a:solidFill>
              </a:rPr>
              <a:t/>
            </a:r>
            <a:br>
              <a:rPr lang="en-US" altLang="en-US" sz="4000" b="1" i="1" dirty="0">
                <a:solidFill>
                  <a:schemeClr val="tx1"/>
                </a:solidFill>
              </a:rPr>
            </a:br>
            <a:r>
              <a:rPr lang="bg-BG" altLang="en-US" sz="4000" b="1" i="1" dirty="0">
                <a:solidFill>
                  <a:srgbClr val="FF0000"/>
                </a:solidFill>
              </a:rPr>
              <a:t/>
            </a:r>
            <a:br>
              <a:rPr lang="bg-BG" altLang="en-US" sz="4000" b="1" i="1" dirty="0">
                <a:solidFill>
                  <a:srgbClr val="FF0000"/>
                </a:solidFill>
              </a:rPr>
            </a:br>
            <a:r>
              <a:rPr lang="bg-BG" altLang="en-US" sz="2800" b="1" i="1" dirty="0"/>
              <a:t>брой </a:t>
            </a:r>
            <a:r>
              <a:rPr lang="bg-BG" altLang="en-US" sz="2800" b="1" i="1" dirty="0" err="1"/>
              <a:t>живородени</a:t>
            </a:r>
            <a:r>
              <a:rPr lang="bg-BG" altLang="en-US" sz="2800" b="1" i="1" dirty="0"/>
              <a:t> деца</a:t>
            </a:r>
            <a:br>
              <a:rPr lang="bg-BG" altLang="en-US" sz="2800" b="1" i="1" dirty="0"/>
            </a:br>
            <a:r>
              <a:rPr lang="bg-BG" altLang="en-US" sz="2800" b="1" i="1" dirty="0"/>
              <a:t>ОП = </a:t>
            </a:r>
            <a:r>
              <a:rPr lang="en-US" altLang="en-US" sz="2800" b="1" i="1" dirty="0"/>
              <a:t>	</a:t>
            </a:r>
            <a:r>
              <a:rPr lang="en-US" altLang="en-US" sz="2800" b="1" i="1" dirty="0" smtClean="0"/>
              <a:t>	</a:t>
            </a:r>
            <a:r>
              <a:rPr lang="en-US" altLang="en-US" sz="2800" b="1" i="1" dirty="0"/>
              <a:t>				</a:t>
            </a:r>
            <a:r>
              <a:rPr lang="bg-BG" altLang="en-US" sz="2800" b="1" i="1" dirty="0"/>
              <a:t> х 1000</a:t>
            </a:r>
            <a:br>
              <a:rPr lang="bg-BG" altLang="en-US" sz="2800" b="1" i="1" dirty="0"/>
            </a:br>
            <a:r>
              <a:rPr lang="bg-BG" altLang="en-US" sz="2800" b="1" i="1" dirty="0" err="1"/>
              <a:t>средногод</a:t>
            </a:r>
            <a:r>
              <a:rPr lang="bg-BG" altLang="en-US" sz="2800" b="1" i="1" dirty="0"/>
              <a:t>. брой жени 15-49 г.</a:t>
            </a:r>
            <a:r>
              <a:rPr lang="en-US" altLang="en-US" sz="2800" b="1" i="1" dirty="0"/>
              <a:t/>
            </a:r>
            <a:br>
              <a:rPr lang="en-US" altLang="en-US" sz="2800" b="1" i="1" dirty="0"/>
            </a:br>
            <a:r>
              <a:rPr lang="en-US" altLang="en-US" sz="2800" b="1" i="1" dirty="0"/>
              <a:t/>
            </a:r>
            <a:br>
              <a:rPr lang="en-US" altLang="en-US" sz="2800" b="1" i="1" dirty="0"/>
            </a:br>
            <a:r>
              <a:rPr lang="bg-BG" altLang="en-US" sz="2800" b="1" dirty="0">
                <a:solidFill>
                  <a:srgbClr val="C00000"/>
                </a:solidFill>
              </a:rPr>
              <a:t>Раждаемост / Обща плодовитост = 1 / 4</a:t>
            </a:r>
            <a:br>
              <a:rPr lang="bg-BG" altLang="en-US" sz="2800" b="1" dirty="0">
                <a:solidFill>
                  <a:srgbClr val="C00000"/>
                </a:solidFill>
              </a:rPr>
            </a:br>
            <a:r>
              <a:rPr lang="en-US" altLang="en-US" sz="2800" b="1" i="1" dirty="0"/>
              <a:t/>
            </a:r>
            <a:br>
              <a:rPr lang="en-US" altLang="en-US" sz="2800" b="1" i="1" dirty="0"/>
            </a:br>
            <a:endParaRPr lang="en-US" altLang="en-US" sz="2800" dirty="0"/>
          </a:p>
        </p:txBody>
      </p:sp>
      <p:cxnSp>
        <p:nvCxnSpPr>
          <p:cNvPr id="5" name="Straight Connector 4"/>
          <p:cNvCxnSpPr/>
          <p:nvPr/>
        </p:nvCxnSpPr>
        <p:spPr bwMode="auto">
          <a:xfrm>
            <a:off x="1763688" y="3356992"/>
            <a:ext cx="532859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5675312"/>
          </a:xfrm>
          <a:solidFill>
            <a:schemeClr val="accent5"/>
          </a:solidFill>
          <a:ln>
            <a:solidFill>
              <a:schemeClr val="tx1"/>
            </a:solidFill>
          </a:ln>
        </p:spPr>
        <p:txBody>
          <a:bodyPr/>
          <a:lstStyle/>
          <a:p>
            <a:pPr eaLnBrk="1" hangingPunct="1"/>
            <a:r>
              <a:rPr lang="bg-BG" altLang="en-US" sz="4000" b="1" i="1" dirty="0" err="1">
                <a:solidFill>
                  <a:srgbClr val="C00000"/>
                </a:solidFill>
                <a:effectLst>
                  <a:outerShdw blurRad="38100" dist="38100" dir="2700000" algn="tl">
                    <a:srgbClr val="000000">
                      <a:alpha val="43137"/>
                    </a:srgbClr>
                  </a:outerShdw>
                </a:effectLst>
              </a:rPr>
              <a:t>Повъзрастова</a:t>
            </a:r>
            <a:r>
              <a:rPr lang="bg-BG" altLang="en-US" sz="4000" b="1" i="1" dirty="0">
                <a:solidFill>
                  <a:srgbClr val="C00000"/>
                </a:solidFill>
                <a:effectLst>
                  <a:outerShdw blurRad="38100" dist="38100" dir="2700000" algn="tl">
                    <a:srgbClr val="000000">
                      <a:alpha val="43137"/>
                    </a:srgbClr>
                  </a:outerShdw>
                </a:effectLst>
              </a:rPr>
              <a:t> плодовитост </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Специфичен интензивен показател</a:t>
            </a:r>
            <a:r>
              <a:rPr lang="bg-BG" altLang="en-US" sz="2800" b="1" i="1" dirty="0">
                <a:solidFill>
                  <a:srgbClr val="FF0000"/>
                </a:solidFill>
              </a:rPr>
              <a:t/>
            </a:r>
            <a:br>
              <a:rPr lang="bg-BG" altLang="en-US" sz="2800" b="1" i="1" dirty="0">
                <a:solidFill>
                  <a:srgbClr val="FF0000"/>
                </a:solidFill>
              </a:rPr>
            </a:br>
            <a:r>
              <a:rPr lang="bg-BG" altLang="en-US" sz="3600" b="1" i="1" dirty="0">
                <a:solidFill>
                  <a:srgbClr val="FF0000"/>
                </a:solidFill>
              </a:rPr>
              <a:t/>
            </a:r>
            <a:br>
              <a:rPr lang="bg-BG" altLang="en-US" sz="3600" b="1" i="1" dirty="0">
                <a:solidFill>
                  <a:srgbClr val="FF0000"/>
                </a:solidFill>
              </a:rPr>
            </a:br>
            <a:r>
              <a:rPr lang="bg-BG" altLang="en-US" sz="2800" b="1" i="1" dirty="0">
                <a:solidFill>
                  <a:schemeClr val="tx1"/>
                </a:solidFill>
              </a:rPr>
              <a:t>брой </a:t>
            </a:r>
            <a:r>
              <a:rPr lang="bg-BG" altLang="en-US" sz="2800" b="1" i="1" dirty="0" err="1">
                <a:solidFill>
                  <a:schemeClr val="tx1"/>
                </a:solidFill>
              </a:rPr>
              <a:t>живородени</a:t>
            </a:r>
            <a:r>
              <a:rPr lang="bg-BG" altLang="en-US" sz="2800" b="1" i="1" dirty="0">
                <a:solidFill>
                  <a:schemeClr val="tx1"/>
                </a:solidFill>
              </a:rPr>
              <a:t> от жени в </a:t>
            </a:r>
            <a:br>
              <a:rPr lang="bg-BG" altLang="en-US" sz="2800" b="1" i="1" dirty="0">
                <a:solidFill>
                  <a:schemeClr val="tx1"/>
                </a:solidFill>
              </a:rPr>
            </a:br>
            <a:r>
              <a:rPr lang="bg-BG" altLang="en-US" sz="2800" b="1" i="1" dirty="0">
                <a:solidFill>
                  <a:schemeClr val="tx1"/>
                </a:solidFill>
              </a:rPr>
              <a:t>определена възраст</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ПП = 						 х 1000</a:t>
            </a:r>
            <a:br>
              <a:rPr lang="bg-BG" altLang="en-US" sz="2800" b="1" i="1" dirty="0">
                <a:solidFill>
                  <a:schemeClr val="tx1"/>
                </a:solidFill>
              </a:rPr>
            </a:br>
            <a:r>
              <a:rPr lang="bg-BG" altLang="en-US" sz="2800" b="1" i="1" dirty="0" err="1">
                <a:solidFill>
                  <a:schemeClr val="tx1"/>
                </a:solidFill>
              </a:rPr>
              <a:t>средногод</a:t>
            </a:r>
            <a:r>
              <a:rPr lang="bg-BG" altLang="en-US" sz="2800" b="1" i="1" dirty="0">
                <a:solidFill>
                  <a:schemeClr val="tx1"/>
                </a:solidFill>
              </a:rPr>
              <a:t>. брой жени в </a:t>
            </a:r>
            <a:br>
              <a:rPr lang="bg-BG" altLang="en-US" sz="2800" b="1" i="1" dirty="0">
                <a:solidFill>
                  <a:schemeClr val="tx1"/>
                </a:solidFill>
              </a:rPr>
            </a:br>
            <a:r>
              <a:rPr lang="bg-BG" altLang="en-US" sz="2800" b="1" i="1" dirty="0">
                <a:solidFill>
                  <a:schemeClr val="tx1"/>
                </a:solidFill>
              </a:rPr>
              <a:t>същата възраст</a:t>
            </a:r>
            <a:endParaRPr lang="en-US" altLang="en-US" sz="3600" dirty="0">
              <a:solidFill>
                <a:schemeClr val="tx1"/>
              </a:solidFill>
            </a:endParaRPr>
          </a:p>
        </p:txBody>
      </p:sp>
      <p:cxnSp>
        <p:nvCxnSpPr>
          <p:cNvPr id="5" name="Straight Connector 4"/>
          <p:cNvCxnSpPr/>
          <p:nvPr/>
        </p:nvCxnSpPr>
        <p:spPr bwMode="auto">
          <a:xfrm>
            <a:off x="1763688" y="4149080"/>
            <a:ext cx="532859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bg-BG"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bg-BG"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3967</TotalTime>
  <Words>814</Words>
  <Application>Microsoft Office PowerPoint</Application>
  <PresentationFormat>On-screen Show (4:3)</PresentationFormat>
  <Paragraphs>141</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Arial Narrow</vt:lpstr>
      <vt:lpstr>Calibri</vt:lpstr>
      <vt:lpstr>Times New Roman</vt:lpstr>
      <vt:lpstr>Default Design</vt:lpstr>
      <vt:lpstr>CorelDRAW.Graphic.10</vt:lpstr>
      <vt:lpstr>PowerPoint Presentation</vt:lpstr>
      <vt:lpstr>ОСНОВНИ ПОНЯТИЯ  </vt:lpstr>
      <vt:lpstr>Брутен коефициент за раждаемост (Crude Birth rate) – общ интензивен показател, измерващ честотата на живородените на 1000 души от населението.  брой живородени деца Р =            х 1000 средногодишен брой население*  * полусума от броя на населението към 31.12 в предходната година и годината, за която се изчислява показателят</vt:lpstr>
      <vt:lpstr>Живородено дете - “всеки продукт от зачатие, изтласнат или изваден от тялото на майката, независимо от продължителността на бременността, който след такова отделяне диша или показва други признаци на живот като сърцебиене, пулсация на пъпната връв или ясно изразено съкращение на волеви мускули, независимо от това дали пъпната връв е прерязана или плацентата е прикрепена” (МКБ-10). </vt:lpstr>
      <vt:lpstr>Скала за оценка на раждаемостта  ниска - под 15‰  средна - 15-25‰  висока - над 25‰</vt:lpstr>
      <vt:lpstr>Основен недостатък на брутния коефициент за раждаемост – силна зависимост от възрастовата структура на населението.</vt:lpstr>
      <vt:lpstr>  Коефициенти за плодовитост   </vt:lpstr>
      <vt:lpstr>Обща плодовитост  Общ интензивен показател  брой живородени деца ОП =        х 1000 средногод. брой жени 15-49 г.  Раждаемост / Обща плодовитост = 1 / 4  </vt:lpstr>
      <vt:lpstr>Повъзрастова плодовитост  Специфичен интензивен показател  брой живородени от жени в  определена възраст ПП =        х 1000 средногод. брой жени в  същата възраст</vt:lpstr>
      <vt:lpstr>Разлика между специфични интензивни показатели и пропорции (отн. дялове)</vt:lpstr>
      <vt:lpstr>Средни величини  - използват се при социологически проучвания на раждаемостта – напр., среден фактически, идеален, планиран или очакван брой деца.   Чрез средни величини се изразяват също специфичните показатели за оценка на възпроизводството на населението, СППЖ и др.</vt:lpstr>
      <vt:lpstr>  Специфични показатели за оценка на възпроизводството на населението   </vt:lpstr>
      <vt:lpstr>Сумарна плодовитост - среден брой живи деца, които би родила една жена през целия й плодовит период, ако повъзрастовата плодовитост се запази такава, каквато е в момента.  За стационарно възпроизводство на населението трябва да бъде 2,3-2,5 брой живородени деца на една жена, за да се компенсират двойките, които не се възпроизвеждат.</vt:lpstr>
      <vt:lpstr>Изчисление на сумарната плодовитост</vt:lpstr>
      <vt:lpstr>Бруто-коефициент за възпроизводство - среден брой момичета, които би родила една жена през целия й плодовит период, ако повъзрастовата плодовитост се запази такава, каквато е в момента.   Изчисление:  СУМАРНА ПЛОДОВИТОСТ х относ. дял на живородени момичета </vt:lpstr>
      <vt:lpstr>Нето-коефициент за възпроизводство – среден брой момичета, които би родила една жена през целия й плодовит период, ако повъзрастовата плодовитост и смъртност при жените се запазят такива, каквито са в момента.   НК определя типа на възпроизводство: НК &gt; 1,0 - разширено НК = 1,0 - стационарно  НК &lt; 1.0 - стеснено </vt:lpstr>
      <vt:lpstr>РАЖДАЕМОСТТА В СВЕТА  </vt:lpstr>
      <vt:lpstr>В развитите страни се очертава ясно изразена тенденция към снижение на раждаемостта и сумарната плодовитост.   В развиващите се страни също има тенденция към снижение, но то е все още с бавни темпове и естественият прираст в тези страни е доста висок.</vt:lpstr>
      <vt:lpstr>Различието между най-високото и най-ниското ниво на раждаемост и сумарна плодовитост в света е 4-5 пъти.</vt:lpstr>
      <vt:lpstr>PowerPoint Presentation</vt:lpstr>
      <vt:lpstr>PowerPoint Presentation</vt:lpstr>
      <vt:lpstr>PowerPoint Presentation</vt:lpstr>
      <vt:lpstr>РАЖДАЕМОСТ В ЕВРОПА </vt:lpstr>
      <vt:lpstr>PowerPoint Presentation</vt:lpstr>
      <vt:lpstr>PowerPoint Presentation</vt:lpstr>
      <vt:lpstr>PowerPoint Presentation</vt:lpstr>
      <vt:lpstr>РАЖДАЕМОСТ В БЪЛГАРИЯ </vt:lpstr>
      <vt:lpstr>PowerPoint Presentation</vt:lpstr>
      <vt:lpstr>PowerPoint Presentation</vt:lpstr>
      <vt:lpstr>Нивото на раждаемостта в градовете и селата се различават съществено (2018 г. в градовете 9,1‰, в селата – 8,3‰). </vt:lpstr>
      <vt:lpstr>PowerPoint Presentation</vt:lpstr>
      <vt:lpstr>PowerPoint Presentation</vt:lpstr>
      <vt:lpstr>  Наблюдават се териториални различия в нивото на раждаемостта по области:  - най-висока в Сливен - 12.0‰, София (столица) и Ямбол - по 9.8‰;  - най-ниска в Смолян - 6.3‰, Габрово и Видин - по 6.8‰.  </vt:lpstr>
      <vt:lpstr>КОЕФИЦИЕНТ НА РАЖДАЕМОСТ ПО ОБЛАСТИ 2019 г.</vt:lpstr>
      <vt:lpstr>PowerPoint Presentation</vt:lpstr>
      <vt:lpstr>Повъзрастовата плодовитост има характерен вид за страни с ориентация към малодетно семейство - най-висока е във възрастта 25-29 г., следвана от  30-34 г., 20-24 г. и 15-19 г.</vt:lpstr>
      <vt:lpstr>PowerPoint Presentation</vt:lpstr>
      <vt:lpstr>Повъзрастовата плодовитост при 15-19 г. в България е  значително по-висока в сравнение с другите развити европейски страни. </vt:lpstr>
      <vt:lpstr>PowerPoint Presentation</vt:lpstr>
      <vt:lpstr>PowerPoint Presentation</vt:lpstr>
      <vt:lpstr>Макар и с тенденция към намаляване, честотата на абортите е все още висока в сравнение с развитите европейски страни  – на 1000 раждания у нас се падат 375 аборта. </vt:lpstr>
      <vt:lpstr> От 1991 г. се наблюдава трайна тенденция на увеличаване на извънбрачните раждания. Техният относителен дял нараства от 18.5% през 1992 г. на 42.0% през 2001 г. и на 58.6% през 2018 година.    Относителният дял на извънбрачните раждания в селата (65.0%) е по-висок от този в градовете (56.5%).    За 78.8% от извънбрачните раждания има данни за бащата, което означава, че тези деца се отглеждат в семейна среда от родители, живеещи в съжителство без брак.</vt:lpstr>
    </vt:vector>
  </TitlesOfParts>
  <Company>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МЕДИКО-СОЦИАЛНИ  АСПЕКТИ НА РАЖДАЕМОСТТА</dc:title>
  <dc:creator>Gena Grancharova</dc:creator>
  <cp:lastModifiedBy>Silviya Aleksandrova</cp:lastModifiedBy>
  <cp:revision>251</cp:revision>
  <dcterms:created xsi:type="dcterms:W3CDTF">2004-11-28T17:27:10Z</dcterms:created>
  <dcterms:modified xsi:type="dcterms:W3CDTF">2020-08-24T18:01:43Z</dcterms:modified>
</cp:coreProperties>
</file>