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18"/>
  </p:notes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1" r:id="rId32"/>
    <p:sldId id="300"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 id="383" r:id="rId115"/>
    <p:sldId id="384" r:id="rId116"/>
    <p:sldId id="385" r:id="rId117"/>
  </p:sldIdLst>
  <p:sldSz cx="9144000" cy="6858000" type="screen4x3"/>
  <p:notesSz cx="68072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59" autoAdjust="0"/>
  </p:normalViewPr>
  <p:slideViewPr>
    <p:cSldViewPr>
      <p:cViewPr varScale="1">
        <p:scale>
          <a:sx n="87" d="100"/>
          <a:sy n="87" d="100"/>
        </p:scale>
        <p:origin x="-840" y="-84"/>
      </p:cViewPr>
      <p:guideLst>
        <p:guide orient="horz" pos="2160"/>
        <p:guide pos="2880"/>
      </p:guideLst>
    </p:cSldViewPr>
  </p:slideViewPr>
  <p:outlineViewPr>
    <p:cViewPr>
      <p:scale>
        <a:sx n="33" d="100"/>
        <a:sy n="33" d="100"/>
      </p:scale>
      <p:origin x="0" y="2994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6" cy="495300"/>
          </a:xfrm>
          <a:prstGeom prst="rect">
            <a:avLst/>
          </a:prstGeom>
        </p:spPr>
        <p:txBody>
          <a:bodyPr vert="horz" lIns="92638" tIns="46319" rIns="92638" bIns="46319" rtlCol="0"/>
          <a:lstStyle>
            <a:lvl1pPr algn="l">
              <a:defRPr sz="1200"/>
            </a:lvl1pPr>
          </a:lstStyle>
          <a:p>
            <a:endParaRPr lang="bg-BG"/>
          </a:p>
        </p:txBody>
      </p:sp>
      <p:sp>
        <p:nvSpPr>
          <p:cNvPr id="3" name="Date Placeholder 2"/>
          <p:cNvSpPr>
            <a:spLocks noGrp="1"/>
          </p:cNvSpPr>
          <p:nvPr>
            <p:ph type="dt" idx="1"/>
          </p:nvPr>
        </p:nvSpPr>
        <p:spPr>
          <a:xfrm>
            <a:off x="3855838" y="1"/>
            <a:ext cx="2949786" cy="495300"/>
          </a:xfrm>
          <a:prstGeom prst="rect">
            <a:avLst/>
          </a:prstGeom>
        </p:spPr>
        <p:txBody>
          <a:bodyPr vert="horz" lIns="92638" tIns="46319" rIns="92638" bIns="46319" rtlCol="0"/>
          <a:lstStyle>
            <a:lvl1pPr algn="r">
              <a:defRPr sz="1200"/>
            </a:lvl1pPr>
          </a:lstStyle>
          <a:p>
            <a:fld id="{244D133F-3272-4474-9CC9-1764549608D6}" type="datetimeFigureOut">
              <a:rPr lang="bg-BG" smtClean="0"/>
              <a:pPr/>
              <a:t>11.10.2012 г.</a:t>
            </a:fld>
            <a:endParaRPr lang="bg-BG"/>
          </a:p>
        </p:txBody>
      </p:sp>
      <p:sp>
        <p:nvSpPr>
          <p:cNvPr id="4" name="Slide Image Placeholder 3"/>
          <p:cNvSpPr>
            <a:spLocks noGrp="1" noRot="1" noChangeAspect="1"/>
          </p:cNvSpPr>
          <p:nvPr>
            <p:ph type="sldImg" idx="2"/>
          </p:nvPr>
        </p:nvSpPr>
        <p:spPr>
          <a:xfrm>
            <a:off x="927100" y="742950"/>
            <a:ext cx="4954588" cy="3714750"/>
          </a:xfrm>
          <a:prstGeom prst="rect">
            <a:avLst/>
          </a:prstGeom>
          <a:noFill/>
          <a:ln w="12700">
            <a:solidFill>
              <a:prstClr val="black"/>
            </a:solidFill>
          </a:ln>
        </p:spPr>
        <p:txBody>
          <a:bodyPr vert="horz" lIns="92638" tIns="46319" rIns="92638" bIns="46319" rtlCol="0" anchor="ctr"/>
          <a:lstStyle/>
          <a:p>
            <a:endParaRPr lang="bg-BG"/>
          </a:p>
        </p:txBody>
      </p:sp>
      <p:sp>
        <p:nvSpPr>
          <p:cNvPr id="5" name="Notes Placeholder 4"/>
          <p:cNvSpPr>
            <a:spLocks noGrp="1"/>
          </p:cNvSpPr>
          <p:nvPr>
            <p:ph type="body" sz="quarter" idx="3"/>
          </p:nvPr>
        </p:nvSpPr>
        <p:spPr>
          <a:xfrm>
            <a:off x="680720" y="4705351"/>
            <a:ext cx="5445760" cy="4457700"/>
          </a:xfrm>
          <a:prstGeom prst="rect">
            <a:avLst/>
          </a:prstGeom>
        </p:spPr>
        <p:txBody>
          <a:bodyPr vert="horz" lIns="92638" tIns="46319" rIns="92638" bIns="463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9408982"/>
            <a:ext cx="2949786" cy="495300"/>
          </a:xfrm>
          <a:prstGeom prst="rect">
            <a:avLst/>
          </a:prstGeom>
        </p:spPr>
        <p:txBody>
          <a:bodyPr vert="horz" lIns="92638" tIns="46319" rIns="92638" bIns="46319" rtlCol="0" anchor="b"/>
          <a:lstStyle>
            <a:lvl1pPr algn="l">
              <a:defRPr sz="1200"/>
            </a:lvl1pPr>
          </a:lstStyle>
          <a:p>
            <a:endParaRPr lang="bg-BG"/>
          </a:p>
        </p:txBody>
      </p:sp>
      <p:sp>
        <p:nvSpPr>
          <p:cNvPr id="7" name="Slide Number Placeholder 6"/>
          <p:cNvSpPr>
            <a:spLocks noGrp="1"/>
          </p:cNvSpPr>
          <p:nvPr>
            <p:ph type="sldNum" sz="quarter" idx="5"/>
          </p:nvPr>
        </p:nvSpPr>
        <p:spPr>
          <a:xfrm>
            <a:off x="3855838" y="9408982"/>
            <a:ext cx="2949786" cy="495300"/>
          </a:xfrm>
          <a:prstGeom prst="rect">
            <a:avLst/>
          </a:prstGeom>
        </p:spPr>
        <p:txBody>
          <a:bodyPr vert="horz" lIns="92638" tIns="46319" rIns="92638" bIns="46319" rtlCol="0" anchor="b"/>
          <a:lstStyle>
            <a:lvl1pPr algn="r">
              <a:defRPr sz="1200"/>
            </a:lvl1pPr>
          </a:lstStyle>
          <a:p>
            <a:fld id="{E53A23B9-8A2C-4C65-906B-31B0C400F4C3}" type="slidenum">
              <a:rPr lang="bg-BG" smtClean="0"/>
              <a:pPr/>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fld id="{E53A23B9-8A2C-4C65-906B-31B0C400F4C3}" type="slidenum">
              <a:rPr lang="bg-BG" smtClean="0"/>
              <a:pPr/>
              <a:t>2</a:t>
            </a:fld>
            <a:endParaRPr lang="bg-BG"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11</a:t>
            </a:fld>
            <a:endParaRPr lang="bg-BG"/>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101</a:t>
            </a:fld>
            <a:endParaRPr lang="bg-BG"/>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102</a:t>
            </a:fld>
            <a:endParaRPr lang="bg-BG"/>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103</a:t>
            </a:fld>
            <a:endParaRPr lang="bg-BG"/>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104</a:t>
            </a:fld>
            <a:endParaRPr lang="bg-BG"/>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105</a:t>
            </a:fld>
            <a:endParaRPr lang="bg-BG"/>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106</a:t>
            </a:fld>
            <a:endParaRPr lang="bg-BG"/>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107</a:t>
            </a:fld>
            <a:endParaRPr lang="bg-BG"/>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108</a:t>
            </a:fld>
            <a:endParaRPr lang="bg-BG"/>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109</a:t>
            </a:fld>
            <a:endParaRPr lang="bg-BG"/>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110</a:t>
            </a:fld>
            <a:endParaRPr lang="bg-B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12</a:t>
            </a:fld>
            <a:endParaRPr lang="bg-BG"/>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111</a:t>
            </a:fld>
            <a:endParaRPr lang="bg-BG"/>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112</a:t>
            </a:fld>
            <a:endParaRPr lang="bg-BG"/>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113</a:t>
            </a:fld>
            <a:endParaRPr lang="bg-BG"/>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114</a:t>
            </a:fld>
            <a:endParaRPr lang="bg-BG"/>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115</a:t>
            </a:fld>
            <a:endParaRPr lang="bg-BG"/>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116</a:t>
            </a:fld>
            <a:endParaRPr lang="bg-B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13</a:t>
            </a:fld>
            <a:endParaRPr lang="bg-B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14</a:t>
            </a:fld>
            <a:endParaRPr lang="bg-B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15</a:t>
            </a:fld>
            <a:endParaRPr lang="bg-B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16</a:t>
            </a:fld>
            <a:endParaRPr lang="bg-B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17</a:t>
            </a:fld>
            <a:endParaRPr lang="bg-B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18</a:t>
            </a:fld>
            <a:endParaRPr lang="bg-B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19</a:t>
            </a:fld>
            <a:endParaRPr lang="bg-B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20</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3</a:t>
            </a:fld>
            <a:endParaRPr lang="bg-BG"/>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21</a:t>
            </a:fld>
            <a:endParaRPr lang="bg-B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22</a:t>
            </a:fld>
            <a:endParaRPr lang="bg-B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23</a:t>
            </a:fld>
            <a:endParaRPr lang="bg-B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24</a:t>
            </a:fld>
            <a:endParaRPr lang="bg-BG"/>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25</a:t>
            </a:fld>
            <a:endParaRPr lang="bg-B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26</a:t>
            </a:fld>
            <a:endParaRPr lang="bg-B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27</a:t>
            </a:fld>
            <a:endParaRPr lang="bg-BG"/>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28</a:t>
            </a:fld>
            <a:endParaRPr lang="bg-B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29</a:t>
            </a:fld>
            <a:endParaRPr lang="bg-B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30</a:t>
            </a:fld>
            <a:endParaRPr 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4</a:t>
            </a:fld>
            <a:endParaRPr lang="bg-BG"/>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31</a:t>
            </a:fld>
            <a:endParaRPr lang="bg-BG"/>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32</a:t>
            </a:fld>
            <a:endParaRPr lang="bg-BG"/>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33</a:t>
            </a:fld>
            <a:endParaRPr lang="bg-BG"/>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34</a:t>
            </a:fld>
            <a:endParaRPr lang="bg-BG"/>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35</a:t>
            </a:fld>
            <a:endParaRPr lang="bg-B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36</a:t>
            </a:fld>
            <a:endParaRPr lang="bg-BG"/>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37</a:t>
            </a:fld>
            <a:endParaRPr lang="bg-BG"/>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38</a:t>
            </a:fld>
            <a:endParaRPr lang="bg-BG"/>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39</a:t>
            </a:fld>
            <a:endParaRPr lang="bg-BG"/>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40</a:t>
            </a:fld>
            <a:endParaRPr 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5</a:t>
            </a:fld>
            <a:endParaRPr lang="bg-BG"/>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41</a:t>
            </a:fld>
            <a:endParaRPr lang="bg-BG"/>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42</a:t>
            </a:fld>
            <a:endParaRPr lang="bg-BG"/>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43</a:t>
            </a:fld>
            <a:endParaRPr lang="bg-BG"/>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44</a:t>
            </a:fld>
            <a:endParaRPr lang="bg-BG"/>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45</a:t>
            </a:fld>
            <a:endParaRPr lang="bg-BG"/>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46</a:t>
            </a:fld>
            <a:endParaRPr lang="bg-BG"/>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47</a:t>
            </a:fld>
            <a:endParaRPr lang="bg-BG"/>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48</a:t>
            </a:fld>
            <a:endParaRPr lang="bg-BG"/>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49</a:t>
            </a:fld>
            <a:endParaRPr lang="bg-BG"/>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50</a:t>
            </a:fld>
            <a:endParaRPr 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6</a:t>
            </a:fld>
            <a:endParaRPr lang="bg-BG"/>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51</a:t>
            </a:fld>
            <a:endParaRPr lang="bg-BG"/>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52</a:t>
            </a:fld>
            <a:endParaRPr lang="bg-BG"/>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53</a:t>
            </a:fld>
            <a:endParaRPr lang="bg-BG"/>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54</a:t>
            </a:fld>
            <a:endParaRPr lang="bg-BG"/>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55</a:t>
            </a:fld>
            <a:endParaRPr lang="bg-BG"/>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56</a:t>
            </a:fld>
            <a:endParaRPr lang="bg-BG"/>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57</a:t>
            </a:fld>
            <a:endParaRPr lang="bg-BG"/>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58</a:t>
            </a:fld>
            <a:endParaRPr lang="bg-BG"/>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59</a:t>
            </a:fld>
            <a:endParaRPr lang="bg-BG"/>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60</a:t>
            </a:fld>
            <a:endParaRPr 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7</a:t>
            </a:fld>
            <a:endParaRPr lang="bg-BG"/>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61</a:t>
            </a:fld>
            <a:endParaRPr lang="bg-BG"/>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62</a:t>
            </a:fld>
            <a:endParaRPr lang="bg-BG"/>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63</a:t>
            </a:fld>
            <a:endParaRPr lang="bg-BG"/>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64</a:t>
            </a:fld>
            <a:endParaRPr lang="bg-BG"/>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65</a:t>
            </a:fld>
            <a:endParaRPr lang="bg-BG"/>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66</a:t>
            </a:fld>
            <a:endParaRPr lang="bg-BG"/>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67</a:t>
            </a:fld>
            <a:endParaRPr lang="bg-BG"/>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68</a:t>
            </a:fld>
            <a:endParaRPr lang="bg-BG"/>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69</a:t>
            </a:fld>
            <a:endParaRPr lang="bg-BG"/>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70</a:t>
            </a:fld>
            <a:endParaRPr lang="bg-B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8</a:t>
            </a:fld>
            <a:endParaRPr lang="bg-BG"/>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71</a:t>
            </a:fld>
            <a:endParaRPr lang="bg-BG"/>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72</a:t>
            </a:fld>
            <a:endParaRPr lang="bg-BG"/>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73</a:t>
            </a:fld>
            <a:endParaRPr lang="bg-BG"/>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74</a:t>
            </a:fld>
            <a:endParaRPr lang="bg-BG"/>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75</a:t>
            </a:fld>
            <a:endParaRPr lang="bg-BG"/>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76</a:t>
            </a:fld>
            <a:endParaRPr lang="bg-BG"/>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77</a:t>
            </a:fld>
            <a:endParaRPr lang="bg-BG"/>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78</a:t>
            </a:fld>
            <a:endParaRPr lang="bg-BG"/>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79</a:t>
            </a:fld>
            <a:endParaRPr lang="bg-BG"/>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80</a:t>
            </a:fld>
            <a:endParaRPr lang="bg-B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9</a:t>
            </a:fld>
            <a:endParaRPr lang="bg-BG"/>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81</a:t>
            </a:fld>
            <a:endParaRPr lang="bg-BG"/>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82</a:t>
            </a:fld>
            <a:endParaRPr lang="bg-BG"/>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83</a:t>
            </a:fld>
            <a:endParaRPr lang="bg-BG"/>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84</a:t>
            </a:fld>
            <a:endParaRPr lang="bg-BG"/>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85</a:t>
            </a:fld>
            <a:endParaRPr lang="bg-BG"/>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86</a:t>
            </a:fld>
            <a:endParaRPr lang="bg-BG"/>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87</a:t>
            </a:fld>
            <a:endParaRPr lang="bg-BG"/>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88</a:t>
            </a:fld>
            <a:endParaRPr lang="bg-BG"/>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89</a:t>
            </a:fld>
            <a:endParaRPr lang="bg-BG"/>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90</a:t>
            </a:fld>
            <a:endParaRPr lang="bg-B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10</a:t>
            </a:fld>
            <a:endParaRPr lang="bg-BG"/>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91</a:t>
            </a:fld>
            <a:endParaRPr lang="bg-BG"/>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92</a:t>
            </a:fld>
            <a:endParaRPr lang="bg-BG"/>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93</a:t>
            </a:fld>
            <a:endParaRPr lang="bg-BG"/>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94</a:t>
            </a:fld>
            <a:endParaRPr lang="bg-BG"/>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95</a:t>
            </a:fld>
            <a:endParaRPr lang="bg-BG"/>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96</a:t>
            </a:fld>
            <a:endParaRPr lang="bg-BG"/>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97</a:t>
            </a:fld>
            <a:endParaRPr lang="bg-BG"/>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98</a:t>
            </a:fld>
            <a:endParaRPr lang="bg-BG"/>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99</a:t>
            </a:fld>
            <a:endParaRPr lang="bg-BG"/>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E53A23B9-8A2C-4C65-906B-31B0C400F4C3}" type="slidenum">
              <a:rPr lang="bg-BG" smtClean="0"/>
              <a:pPr/>
              <a:t>100</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BC4B0BA-4263-4E11-8E27-4EE5D19BB406}" type="datetime1">
              <a:rPr lang="en-US" smtClean="0"/>
              <a:pPr/>
              <a:t>10/11/2012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AFFE8E-DEFE-48B9-B087-B765A454FB0D}" type="datetime1">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A18E73-2E84-445C-8C91-241F921C9DEA}" type="datetime1">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6DAFD99-4972-489A-8A9B-BE443F31739E}" type="datetime1">
              <a:rPr lang="en-US" smtClean="0"/>
              <a:pPr/>
              <a:t>10/11/2012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25C7C2-2248-4C09-876A-6B86FC204DE3}" type="datetime1">
              <a:rPr lang="en-US" smtClean="0"/>
              <a:pPr/>
              <a:t>10/11/2012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56FDF8C-2C1B-41C3-93DE-1AB7AC07428B}" type="datetime1">
              <a:rPr lang="en-US" smtClean="0"/>
              <a:pPr/>
              <a:t>10/11/2012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88C7D02-5835-43D7-8313-E75DAB72AB2E}" type="datetime1">
              <a:rPr lang="en-US" smtClean="0"/>
              <a:pPr/>
              <a:t>10/11/2012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0D613DD-7A39-4962-83D1-5CD40D0B7F0F}" type="datetime1">
              <a:rPr lang="en-US" smtClean="0"/>
              <a:pPr/>
              <a:t>10/11/2012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8F3429-516D-4EBE-9FA8-ABFC756B04E6}" type="datetime1">
              <a:rPr lang="en-US" smtClean="0"/>
              <a:pPr/>
              <a:t>10/11/2012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A409004-281B-4B08-BB7F-CCEFB21E7036}" type="datetime1">
              <a:rPr lang="en-US" smtClean="0"/>
              <a:pPr/>
              <a:t>10/11/2012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AC6992A7-E42E-4D30-9A4C-8F3E316C170D}" type="datetime1">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4F3FB93-2BC2-4AA8-B2A5-A8D31ABFA008}" type="datetime1">
              <a:rPr lang="en-US" smtClean="0"/>
              <a:pPr/>
              <a:t>10/11/2012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5.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47799"/>
          </a:xfrm>
        </p:spPr>
        <p:txBody>
          <a:bodyPr>
            <a:normAutofit/>
          </a:bodyPr>
          <a:lstStyle/>
          <a:p>
            <a:r>
              <a:rPr lang="bg-BG" sz="4000" dirty="0" smtClean="0"/>
              <a:t>Основи на управлението в здравеопазването</a:t>
            </a:r>
            <a:endParaRPr lang="bg-BG" sz="4000" dirty="0"/>
          </a:p>
        </p:txBody>
      </p:sp>
      <p:sp>
        <p:nvSpPr>
          <p:cNvPr id="6" name="Subtitle 5"/>
          <p:cNvSpPr>
            <a:spLocks noGrp="1"/>
          </p:cNvSpPr>
          <p:nvPr>
            <p:ph type="subTitle" idx="1"/>
          </p:nvPr>
        </p:nvSpPr>
        <p:spPr>
          <a:xfrm>
            <a:off x="381000" y="5486400"/>
            <a:ext cx="4267200" cy="914400"/>
          </a:xfrm>
        </p:spPr>
        <p:txBody>
          <a:bodyPr/>
          <a:lstStyle/>
          <a:p>
            <a:r>
              <a:rPr lang="bg-BG" dirty="0" smtClean="0"/>
              <a:t>проф. Тони Веков дмн.</a:t>
            </a:r>
          </a:p>
          <a:p>
            <a:endParaRPr lang="bg-B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Здравният мениджмънт – специализирано приложение на теорията за управлението (</a:t>
            </a:r>
            <a:r>
              <a:rPr lang="en-US" sz="2400" b="1" dirty="0" smtClean="0">
                <a:latin typeface="Arial" pitchFamily="34" charset="0"/>
                <a:cs typeface="Arial" pitchFamily="34" charset="0"/>
              </a:rPr>
              <a:t>2</a:t>
            </a:r>
            <a:r>
              <a:rPr lang="bg-BG" sz="2400" b="1" dirty="0" smtClean="0">
                <a:latin typeface="Arial" pitchFamily="34" charset="0"/>
                <a:cs typeface="Arial" pitchFamily="34" charset="0"/>
              </a:rPr>
              <a:t>)</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Основната територия на действие на здравния мениджмънт е реализация, внедряване и контрол на здравнополитическите решения.</a:t>
            </a:r>
          </a:p>
          <a:p>
            <a:pPr marL="180000" algn="just">
              <a:spcBef>
                <a:spcPts val="0"/>
              </a:spcBef>
              <a:buNone/>
            </a:pPr>
            <a:r>
              <a:rPr lang="bg-BG" sz="2200" dirty="0" smtClean="0">
                <a:latin typeface="Arial" pitchFamily="34" charset="0"/>
                <a:cs typeface="Arial" pitchFamily="34" charset="0"/>
              </a:rPr>
              <a: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pic>
        <p:nvPicPr>
          <p:cNvPr id="4" name="Picture 3" descr="Graphic3.png"/>
          <p:cNvPicPr>
            <a:picLocks noChangeAspect="1"/>
          </p:cNvPicPr>
          <p:nvPr/>
        </p:nvPicPr>
        <p:blipFill>
          <a:blip r:embed="rId3" cstate="print"/>
          <a:stretch>
            <a:fillRect/>
          </a:stretch>
        </p:blipFill>
        <p:spPr>
          <a:xfrm>
            <a:off x="2291331" y="2133600"/>
            <a:ext cx="4561338" cy="4568959"/>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общественото мнение (2)</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Алгоритъм за планиране на медийните изяви</a:t>
            </a: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100</a:t>
            </a:fld>
            <a:endParaRPr lang="en-US"/>
          </a:p>
        </p:txBody>
      </p:sp>
      <p:pic>
        <p:nvPicPr>
          <p:cNvPr id="4" name="Picture 3" descr="Graphic71.png"/>
          <p:cNvPicPr>
            <a:picLocks noChangeAspect="1"/>
          </p:cNvPicPr>
          <p:nvPr/>
        </p:nvPicPr>
        <p:blipFill>
          <a:blip r:embed="rId3" cstate="print"/>
          <a:stretch>
            <a:fillRect/>
          </a:stretch>
        </p:blipFill>
        <p:spPr>
          <a:xfrm>
            <a:off x="1536526" y="1583785"/>
            <a:ext cx="6070949" cy="5121815"/>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общественото мнение (3)</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Комуникацията между лекари и пациенти</a:t>
            </a: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Наред с медийното влияние в здравеопазването върху формирането и управлението на общественото мнение силно въздействие оказва комуникацията между лекари и пациенти.</a:t>
            </a:r>
          </a:p>
          <a:p>
            <a:pPr marL="180000" lvl="1" indent="-342900" algn="just">
              <a:lnSpc>
                <a:spcPct val="80000"/>
              </a:lnSpc>
              <a:spcBef>
                <a:spcPts val="0"/>
              </a:spcBef>
              <a:buNone/>
            </a:pPr>
            <a:r>
              <a:rPr lang="bg-BG" sz="2200" dirty="0" smtClean="0">
                <a:latin typeface="Arial" pitchFamily="34" charset="0"/>
                <a:cs typeface="Arial" pitchFamily="34" charset="0"/>
              </a:rPr>
              <a:t>	</a:t>
            </a:r>
          </a:p>
          <a:p>
            <a:pPr marL="180000" lvl="1" indent="-342900" algn="just">
              <a:lnSpc>
                <a:spcPct val="80000"/>
              </a:lnSpc>
              <a:spcBef>
                <a:spcPts val="0"/>
              </a:spcBef>
              <a:buNone/>
            </a:pPr>
            <a:r>
              <a:rPr lang="bg-BG" sz="2200" dirty="0" smtClean="0">
                <a:latin typeface="Arial" pitchFamily="34" charset="0"/>
                <a:cs typeface="Arial" pitchFamily="34" charset="0"/>
              </a:rPr>
              <a:t>	Съвременния медицински пазар се характеризира със силно изострена конкуренция, образовани и знаещи пациенти, тежки нормативно регулирани пазарни условия и изключително амбициозни маркетингови планове и цели.</a:t>
            </a:r>
          </a:p>
          <a:p>
            <a:pPr marL="180000" lvl="1" indent="-342900" algn="just">
              <a:lnSpc>
                <a:spcPct val="80000"/>
              </a:lnSpc>
              <a:spcBef>
                <a:spcPts val="0"/>
              </a:spcBef>
              <a:buNone/>
            </a:pPr>
            <a:r>
              <a:rPr lang="bg-BG" sz="2200" dirty="0" smtClean="0">
                <a:latin typeface="Arial" pitchFamily="34" charset="0"/>
                <a:cs typeface="Arial" pitchFamily="34" charset="0"/>
              </a:rPr>
              <a:t>	</a:t>
            </a:r>
          </a:p>
          <a:p>
            <a:pPr marL="180000" lvl="1" indent="-342900" algn="just">
              <a:lnSpc>
                <a:spcPct val="80000"/>
              </a:lnSpc>
              <a:spcBef>
                <a:spcPts val="0"/>
              </a:spcBef>
              <a:buNone/>
            </a:pPr>
            <a:r>
              <a:rPr lang="bg-BG" sz="2200" dirty="0" smtClean="0">
                <a:latin typeface="Arial" pitchFamily="34" charset="0"/>
                <a:cs typeface="Arial" pitchFamily="34" charset="0"/>
              </a:rPr>
              <a:t>	В тази обстановка маркетинговите умения за продажби на медицински услуги стават все по-важни.</a:t>
            </a:r>
          </a:p>
          <a:p>
            <a:pPr marL="180000" lvl="1" indent="-342900" algn="just">
              <a:lnSpc>
                <a:spcPct val="80000"/>
              </a:lnSpc>
              <a:spcBef>
                <a:spcPts val="0"/>
              </a:spcBef>
              <a:buNone/>
            </a:pPr>
            <a:r>
              <a:rPr lang="bg-BG" sz="2200" dirty="0" smtClean="0">
                <a:latin typeface="Arial" pitchFamily="34" charset="0"/>
                <a:cs typeface="Arial" pitchFamily="34" charset="0"/>
              </a:rPr>
              <a:t>	Най-често задаваните въпроси от здравните мениджъри са свързани с това какво е важно да постигне лекарят в комуникацията с пациента, по какво пациентите оценяват лекарите, какви са представите на пациента за добър лекар?</a:t>
            </a: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общественото мнение (4)</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Какво е подходящото поведение и комуникация на лекаря с пациента?</a:t>
            </a:r>
          </a:p>
          <a:p>
            <a:pPr marL="180000" lvl="1" indent="-342900" algn="just">
              <a:lnSpc>
                <a:spcPct val="80000"/>
              </a:lnSpc>
              <a:spcBef>
                <a:spcPts val="0"/>
              </a:spcBef>
              <a:buNone/>
            </a:pPr>
            <a:r>
              <a:rPr lang="bg-BG" sz="2200" dirty="0" smtClean="0">
                <a:latin typeface="Arial" pitchFamily="34" charset="0"/>
                <a:cs typeface="Arial" pitchFamily="34" charset="0"/>
              </a:rPr>
              <a:t>	</a:t>
            </a:r>
          </a:p>
          <a:p>
            <a:pPr marL="180000" lvl="1" indent="-342900" algn="just">
              <a:lnSpc>
                <a:spcPct val="80000"/>
              </a:lnSpc>
              <a:spcBef>
                <a:spcPts val="0"/>
              </a:spcBef>
              <a:buNone/>
            </a:pPr>
            <a:r>
              <a:rPr lang="bg-BG" sz="2200" dirty="0" smtClean="0">
                <a:latin typeface="Arial" pitchFamily="34" charset="0"/>
                <a:cs typeface="Arial" pitchFamily="34" charset="0"/>
              </a:rPr>
              <a:t>	Изводите са обобщени от мета-анализа на множество международни проучвания:</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Всеки лекар трябва да предлага услугите си с цел удовлетворение на нуждите на пациентите. Следователно комуникацията при личната визита на пациента за преглед трябва да следва следната последователност – посрещане на пациента, уточняване на нуждите му, предложение за терапевтично решение, подкрепено с необходимата аргументация и заключение на срещата.</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Комуникацията трябва да се съобрази с типа характер на пациента – кооперативен, аналитичен, взискателен или експанзивен.</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Важно е да бъдат установени нуждите на пациента. Много често те са невидими или нелогични. Затова лекарят трябва да слуша внимателно и да разпознава езика на нуждите.</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общественото мнение (5)</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Font typeface="Arial" pitchFamily="34" charset="0"/>
              <a:buChar char="―"/>
            </a:pPr>
            <a:endParaRPr lang="bg-BG" sz="2200" dirty="0" smtClean="0">
              <a:latin typeface="Arial" pitchFamily="34" charset="0"/>
              <a:cs typeface="Arial" pitchFamily="34" charset="0"/>
            </a:endParaRP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Вземането на информирано и взаимоизгодно терапевтично решение между лекаря и пациента е гаранция за успешна визита и комуникация.</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При посрещането в кабинета от изключително значение са изражението, визуалния контакт, първите думи, интонацията и жестовете.</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Спокойното изслушване на оплакванията на пациента и снемането на анамнезата са най-важният етап, както за правилната диагноза и терапия, така и за удовлетворението на пациента.</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При комуникацията относно диагнозата и предлаганата терапия е много важно лекарят да обяснява действията си.</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Безупречното облекло и поддържаният външен вид на лекаря дават увереност на пациента, че той е стриктен човек и добър специалист.</a:t>
            </a: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Спазването на описаните практични изводи, гарантират удовлетворение на пациента от лекаря и лечебното заведение</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времето (1)</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a:t>
            </a:r>
          </a:p>
          <a:p>
            <a:pPr marL="180000" lvl="1" indent="-342900" algn="just">
              <a:lnSpc>
                <a:spcPct val="80000"/>
              </a:lnSpc>
              <a:spcBef>
                <a:spcPts val="0"/>
              </a:spcBef>
              <a:buNone/>
            </a:pPr>
            <a:r>
              <a:rPr lang="bg-BG" sz="2200" dirty="0" smtClean="0">
                <a:latin typeface="Arial" pitchFamily="34" charset="0"/>
                <a:cs typeface="Arial" pitchFamily="34" charset="0"/>
              </a:rPr>
              <a:t>	Основните понятия, свързани с времето са оптимизация на времето и управление на времето.</a:t>
            </a: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Оптимизация на времето – представлява стратегия за правилно разпределяне на времето между приоритетните цели и задачи. Мениджърите, които не могат да определят приоритетите си, не могат да оптимизират времето си.</a:t>
            </a: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Управление на времето – представлява комплекс от тактически мероприятия за планиране, оценяване, дисциплина и усъвършенстване.</a:t>
            </a: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Ефективното управление на времето трябва да се съобрази с неговите основни характеристики – времето не може да се купува и продава, не може да се дава или отнема, не може да се притежава повече или по-малко (всеки притежава 24 часа в денонощието).</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времето (2)</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a:t>
            </a:r>
          </a:p>
          <a:p>
            <a:pPr marL="180000" lvl="1" indent="-342900" algn="just">
              <a:lnSpc>
                <a:spcPct val="80000"/>
              </a:lnSpc>
              <a:spcBef>
                <a:spcPts val="0"/>
              </a:spcBef>
              <a:buNone/>
            </a:pPr>
            <a:r>
              <a:rPr lang="bg-BG" sz="2200" dirty="0" smtClean="0">
                <a:latin typeface="Arial" pitchFamily="34" charset="0"/>
                <a:cs typeface="Arial" pitchFamily="34" charset="0"/>
              </a:rPr>
              <a: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105</a:t>
            </a:fld>
            <a:endParaRPr lang="en-US"/>
          </a:p>
        </p:txBody>
      </p:sp>
      <p:pic>
        <p:nvPicPr>
          <p:cNvPr id="4" name="Picture 3" descr="Graphic74.png"/>
          <p:cNvPicPr>
            <a:picLocks noChangeAspect="1"/>
          </p:cNvPicPr>
          <p:nvPr/>
        </p:nvPicPr>
        <p:blipFill>
          <a:blip r:embed="rId3" cstate="print"/>
          <a:stretch>
            <a:fillRect/>
          </a:stretch>
        </p:blipFill>
        <p:spPr>
          <a:xfrm>
            <a:off x="447363" y="1817147"/>
            <a:ext cx="8249274" cy="3897853"/>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времето (3)</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Одит на времето</a:t>
            </a: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106</a:t>
            </a:fld>
            <a:endParaRPr lang="en-US"/>
          </a:p>
        </p:txBody>
      </p:sp>
      <p:pic>
        <p:nvPicPr>
          <p:cNvPr id="5" name="Picture 4" descr="tablica24.png"/>
          <p:cNvPicPr>
            <a:picLocks noChangeAspect="1"/>
          </p:cNvPicPr>
          <p:nvPr/>
        </p:nvPicPr>
        <p:blipFill>
          <a:blip r:embed="rId3" cstate="print"/>
          <a:stretch>
            <a:fillRect/>
          </a:stretch>
        </p:blipFill>
        <p:spPr>
          <a:xfrm>
            <a:off x="135003" y="2057399"/>
            <a:ext cx="8873995" cy="3962401"/>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времето (4)</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Оптимизиране на времето</a:t>
            </a: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107</a:t>
            </a:fld>
            <a:endParaRPr lang="en-US"/>
          </a:p>
        </p:txBody>
      </p:sp>
      <p:pic>
        <p:nvPicPr>
          <p:cNvPr id="6" name="Picture 5" descr="tablica25.png"/>
          <p:cNvPicPr>
            <a:picLocks noChangeAspect="1"/>
          </p:cNvPicPr>
          <p:nvPr/>
        </p:nvPicPr>
        <p:blipFill>
          <a:blip r:embed="rId3" cstate="print"/>
          <a:stretch>
            <a:fillRect/>
          </a:stretch>
        </p:blipFill>
        <p:spPr>
          <a:xfrm>
            <a:off x="1752600" y="1447800"/>
            <a:ext cx="5638800" cy="541020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времето (5)</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Управление на времето чрез ежедневен график</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От изключително значение за ефективното управление на времето е самодисциплината.</a:t>
            </a: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108</a:t>
            </a:fld>
            <a:endParaRPr lang="en-US"/>
          </a:p>
        </p:txBody>
      </p:sp>
      <p:pic>
        <p:nvPicPr>
          <p:cNvPr id="6" name="Picture 5" descr="tablica26.png"/>
          <p:cNvPicPr>
            <a:picLocks noChangeAspect="1"/>
          </p:cNvPicPr>
          <p:nvPr/>
        </p:nvPicPr>
        <p:blipFill>
          <a:blip r:embed="rId3" cstate="print"/>
          <a:stretch>
            <a:fillRect/>
          </a:stretch>
        </p:blipFill>
        <p:spPr>
          <a:xfrm>
            <a:off x="297405" y="2337156"/>
            <a:ext cx="8549190" cy="2615844"/>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времето (6)</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Контрол и оценка на времевия график</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109</a:t>
            </a:fld>
            <a:endParaRPr lang="en-US"/>
          </a:p>
        </p:txBody>
      </p:sp>
      <p:pic>
        <p:nvPicPr>
          <p:cNvPr id="5" name="Picture 4" descr="tablica27.png"/>
          <p:cNvPicPr>
            <a:picLocks noChangeAspect="1"/>
          </p:cNvPicPr>
          <p:nvPr/>
        </p:nvPicPr>
        <p:blipFill>
          <a:blip r:embed="rId3" cstate="print"/>
          <a:stretch>
            <a:fillRect/>
          </a:stretch>
        </p:blipFill>
        <p:spPr>
          <a:xfrm>
            <a:off x="335932" y="2209800"/>
            <a:ext cx="8472137" cy="39585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400" b="1" dirty="0" smtClean="0">
                <a:latin typeface="Arial" pitchFamily="34" charset="0"/>
                <a:cs typeface="Arial" pitchFamily="34" charset="0"/>
              </a:rPr>
              <a:t>Здравният мениджмънт – специализирано приложение на теорията за управлението (3)</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Различните типове здравна политика пораждат различни видове здравни системи</a:t>
            </a:r>
          </a:p>
          <a:p>
            <a:pPr marL="180000" algn="just">
              <a:spcBef>
                <a:spcPts val="0"/>
              </a:spcBef>
              <a:buNone/>
            </a:pPr>
            <a:r>
              <a:rPr lang="bg-BG" sz="2200" dirty="0" smtClean="0">
                <a:latin typeface="Arial" pitchFamily="34" charset="0"/>
                <a:cs typeface="Arial" pitchFamily="34" charset="0"/>
              </a:rPr>
              <a:t>	</a:t>
            </a:r>
            <a:r>
              <a:rPr lang="bg-BG" sz="2200" u="sng" dirty="0" smtClean="0">
                <a:latin typeface="Arial" pitchFamily="34" charset="0"/>
                <a:cs typeface="Arial" pitchFamily="34" charset="0"/>
              </a:rPr>
              <a:t>Система на държавен монополизъм.</a:t>
            </a:r>
            <a:r>
              <a:rPr lang="bg-BG" sz="2200" dirty="0" smtClean="0">
                <a:latin typeface="Arial" pitchFamily="34" charset="0"/>
                <a:cs typeface="Arial" pitchFamily="34" charset="0"/>
              </a:rPr>
              <a:t> Държавата е собственик на здравните институции и ресурси. Управлението е централизирано и липсват пазарни елементи на конкурентност и саморегулация</a:t>
            </a:r>
          </a:p>
          <a:p>
            <a:pPr marL="180000" algn="just">
              <a:spcBef>
                <a:spcPts val="0"/>
              </a:spcBef>
              <a:buNone/>
            </a:pPr>
            <a:r>
              <a:rPr lang="bg-BG" sz="2200" dirty="0" smtClean="0">
                <a:latin typeface="Arial" pitchFamily="34" charset="0"/>
                <a:cs typeface="Arial" pitchFamily="34" charset="0"/>
              </a:rPr>
              <a:t>	</a:t>
            </a:r>
            <a:r>
              <a:rPr lang="bg-BG" sz="2200" u="sng" dirty="0" smtClean="0">
                <a:latin typeface="Arial" pitchFamily="34" charset="0"/>
                <a:cs typeface="Arial" pitchFamily="34" charset="0"/>
              </a:rPr>
              <a:t>Система на либерален плурализъм.</a:t>
            </a:r>
            <a:r>
              <a:rPr lang="bg-BG" sz="2200" dirty="0" smtClean="0">
                <a:latin typeface="Arial" pitchFamily="34" charset="0"/>
                <a:cs typeface="Arial" pitchFamily="34" charset="0"/>
              </a:rPr>
              <a:t> Характеризира се с икономически либерализъм и плуристична собственост на ресурсите. Преобладава частния сектор. Държавата гарантира добро законодателство и има ограничена роля в организацията и реализацията на медицинската помощ. Финансирането се базира на множество източници като основен е частното здравно осигуряване.</a:t>
            </a:r>
          </a:p>
          <a:p>
            <a:pPr marL="180000" algn="just">
              <a:spcBef>
                <a:spcPts val="0"/>
              </a:spcBef>
              <a:buNone/>
            </a:pPr>
            <a:r>
              <a:rPr lang="bg-BG" sz="2200" dirty="0" smtClean="0">
                <a:latin typeface="Arial" pitchFamily="34" charset="0"/>
                <a:cs typeface="Arial" pitchFamily="34" charset="0"/>
              </a:rPr>
              <a:t>	</a:t>
            </a:r>
            <a:r>
              <a:rPr lang="bg-BG" sz="2200" u="sng" dirty="0" smtClean="0">
                <a:latin typeface="Arial" pitchFamily="34" charset="0"/>
                <a:cs typeface="Arial" pitchFamily="34" charset="0"/>
              </a:rPr>
              <a:t>Система на ограничен етатизъм.</a:t>
            </a:r>
            <a:r>
              <a:rPr lang="bg-BG" sz="2200" dirty="0" smtClean="0">
                <a:latin typeface="Arial" pitchFamily="34" charset="0"/>
                <a:cs typeface="Arial" pitchFamily="34" charset="0"/>
              </a:rPr>
              <a:t> Характеризира се с ограничена роля на държавата в икономическото управление. Собствеността на ресурси е разнообразна – държавна, общинска, частна. Съществуват развити пазарни механизми. Финансирането се осъществява чрез задължително здравно осигуряване. </a:t>
            </a:r>
            <a:endParaRPr lang="bg-BG" sz="2200" u="sng"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времето (7)</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just">
              <a:lnSpc>
                <a:spcPct val="80000"/>
              </a:lnSpc>
              <a:spcBef>
                <a:spcPts val="0"/>
              </a:spcBef>
              <a:buNone/>
            </a:pPr>
            <a:r>
              <a:rPr lang="bg-BG" sz="2200" dirty="0" smtClean="0">
                <a:latin typeface="Arial" pitchFamily="34" charset="0"/>
                <a:cs typeface="Arial" pitchFamily="34" charset="0"/>
              </a:rPr>
              <a:t>	</a:t>
            </a:r>
          </a:p>
          <a:p>
            <a:pPr marL="180000" lvl="1" indent="-342900" algn="just">
              <a:lnSpc>
                <a:spcPct val="80000"/>
              </a:lnSpc>
              <a:spcBef>
                <a:spcPts val="0"/>
              </a:spcBef>
              <a:buNone/>
            </a:pPr>
            <a:r>
              <a:rPr lang="bg-BG" sz="2200" dirty="0" smtClean="0">
                <a:latin typeface="Arial" pitchFamily="34" charset="0"/>
                <a:cs typeface="Arial" pitchFamily="34" charset="0"/>
              </a:rPr>
              <a:t>	Важни мениджърски въпроси и отговори за управлението на времето.</a:t>
            </a: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Коя е най-голямата грешка, която може да се допусне при управлението на времето? Липса на ориентация в приоритетите.</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Могат ли да се отлагат задачи от времевия списък? По изключение могат да се отлагат, само когато ще се получи по-важна информация или ресурс.</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Как един мениджър да се научи да казва “не”? Това е психологически често срещан проблем, който може да бъде преодолян с определянето на приоритетите и изготвянето на план-график.</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Как да се избегне размиването на приоритетите? Единствено чрез самодисциплина.</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Какво да правим, когато губим много време в дейности, при които не сме много добри? Тези дейности трябва да се делегират.</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Информационни технологии в здравния мениджмънт (1)</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just">
              <a:lnSpc>
                <a:spcPct val="80000"/>
              </a:lnSpc>
              <a:spcBef>
                <a:spcPts val="0"/>
              </a:spcBef>
              <a:buNone/>
            </a:pPr>
            <a:r>
              <a:rPr lang="bg-BG" sz="2200" dirty="0" smtClean="0">
                <a:latin typeface="Arial" pitchFamily="34" charset="0"/>
                <a:cs typeface="Arial" pitchFamily="34" charset="0"/>
              </a:rPr>
              <a:t>	</a:t>
            </a:r>
          </a:p>
          <a:p>
            <a:pPr marL="180000" lvl="1" indent="-342900" algn="just">
              <a:lnSpc>
                <a:spcPct val="80000"/>
              </a:lnSpc>
              <a:spcBef>
                <a:spcPts val="0"/>
              </a:spcBef>
              <a:buNone/>
            </a:pPr>
            <a:r>
              <a:rPr lang="bg-BG" sz="2200" dirty="0" smtClean="0">
                <a:latin typeface="Arial" pitchFamily="34" charset="0"/>
                <a:cs typeface="Arial" pitchFamily="34" charset="0"/>
              </a:rPr>
              <a:t>	През последното десетилетие информационните технологии навлизат масово на всички нива в здравеопазването – както в посока облекчаване на мениджърския процес, така и относно предоставяне на здравна информация на пациентите.</a:t>
            </a:r>
          </a:p>
          <a:p>
            <a:pPr marL="180000" lvl="1" indent="-342900" algn="just">
              <a:lnSpc>
                <a:spcPct val="80000"/>
              </a:lnSpc>
              <a:spcBef>
                <a:spcPts val="0"/>
              </a:spcBef>
              <a:buNone/>
            </a:pPr>
            <a:r>
              <a:rPr lang="bg-BG" sz="2200" dirty="0" smtClean="0">
                <a:latin typeface="Arial" pitchFamily="34" charset="0"/>
                <a:cs typeface="Arial" pitchFamily="34" charset="0"/>
              </a:rPr>
              <a:t>	Достъпа до информация на пациентите относно здравни възможности и лекари дава възможност за избор на най-доброкачествената здравна услуга. Това променя структурата на здравната помощ.</a:t>
            </a:r>
          </a:p>
          <a:p>
            <a:pPr marL="180000" lvl="1" indent="-342900" algn="just">
              <a:lnSpc>
                <a:spcPct val="80000"/>
              </a:lnSpc>
              <a:spcBef>
                <a:spcPts val="0"/>
              </a:spcBef>
              <a:buNone/>
            </a:pPr>
            <a:r>
              <a:rPr lang="bg-BG" sz="2200" dirty="0" smtClean="0">
                <a:latin typeface="Arial" pitchFamily="34" charset="0"/>
                <a:cs typeface="Arial" pitchFamily="34" charset="0"/>
              </a:rPr>
              <a:t>	Ако пациентът може да говори с доктора на равни начала и да пази информацията от своя електронен медицински картон, тогава ролята на личния лекар се изменя.</a:t>
            </a:r>
          </a:p>
          <a:p>
            <a:pPr marL="180000" lvl="1" indent="-342900" algn="just">
              <a:lnSpc>
                <a:spcPct val="80000"/>
              </a:lnSpc>
              <a:spcBef>
                <a:spcPts val="0"/>
              </a:spcBef>
              <a:buNone/>
            </a:pPr>
            <a:r>
              <a:rPr lang="bg-BG" sz="2200" dirty="0" smtClean="0">
                <a:latin typeface="Arial" pitchFamily="34" charset="0"/>
                <a:cs typeface="Arial" pitchFamily="34" charset="0"/>
              </a:rPr>
              <a:t>	Ако лекарствата могат да се купуват онлайн и да се изпращат директно на пациента, тогава ролята на фармацевта се променя.</a:t>
            </a:r>
          </a:p>
          <a:p>
            <a:pPr marL="180000" lvl="1" indent="-342900" algn="just">
              <a:lnSpc>
                <a:spcPct val="80000"/>
              </a:lnSpc>
              <a:spcBef>
                <a:spcPts val="0"/>
              </a:spcBef>
              <a:buNone/>
            </a:pPr>
            <a:r>
              <a:rPr lang="bg-BG" sz="2200" dirty="0" smtClean="0">
                <a:latin typeface="Arial" pitchFamily="34" charset="0"/>
                <a:cs typeface="Arial" pitchFamily="34" charset="0"/>
              </a:rPr>
              <a:t>	Тези промени в статуквото водят до възприемане на информационните технологии като заплаха и бреме от здравните специалисти.</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Информационни технологии в здравния мениджмънт (2)</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Електронни медицински досиета</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Електронните медицински досиета, контролирани от пациентите ще доведат до няколко директни ползи относно ефективността на здравните услуги:</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Достъпа на различни лекари до едно и също досие ще подобри диагностиката, ще намали дублирането на здравни услуги и ще подобри качеството, намалявайки неподходящите терапии и вредни лекарствени взаимодействия.</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Достъпа на пациентите до медицинските досиета ще подобри ефективността благодарение на по-добрия личен контрол.</a:t>
            </a:r>
          </a:p>
          <a:p>
            <a:pPr marL="180000" lvl="1" indent="-342900" algn="just">
              <a:lnSpc>
                <a:spcPct val="80000"/>
              </a:lnSpc>
              <a:spcBef>
                <a:spcPts val="0"/>
              </a:spcBef>
              <a:buNone/>
            </a:pPr>
            <a:r>
              <a:rPr lang="bg-BG" sz="2200" dirty="0" smtClean="0">
                <a:latin typeface="Arial" pitchFamily="34" charset="0"/>
                <a:cs typeface="Arial" pitchFamily="34" charset="0"/>
              </a:rPr>
              <a:t>	Електронните медицински досиета ще решат стратегическия проблем с личната грижа за здравето, прехвърляйки задачи, отговорности и решения към пациентите и членовете на семействата им.</a:t>
            </a:r>
          </a:p>
          <a:p>
            <a:pPr marL="180000" lvl="1" indent="-342900" algn="just">
              <a:lnSpc>
                <a:spcPct val="80000"/>
              </a:lnSpc>
              <a:spcBef>
                <a:spcPts val="0"/>
              </a:spcBef>
              <a:buNone/>
            </a:pPr>
            <a:r>
              <a:rPr lang="bg-BG" sz="2200" dirty="0" smtClean="0">
                <a:latin typeface="Arial" pitchFamily="34" charset="0"/>
                <a:cs typeface="Arial" pitchFamily="34" charset="0"/>
              </a:rPr>
              <a:t>	Превръщането на пациента в пазител на личната информация за собственото си здраве предполага пряка нужда потребителят да следи и контролира сведенията за здравето си.</a:t>
            </a:r>
          </a:p>
          <a:p>
            <a:pPr marL="180000" lvl="1" indent="-342900" algn="just">
              <a:lnSpc>
                <a:spcPct val="80000"/>
              </a:lnSpc>
              <a:spcBef>
                <a:spcPts val="0"/>
              </a:spcBef>
              <a:buNone/>
            </a:pPr>
            <a:r>
              <a:rPr lang="bg-BG" sz="2200" dirty="0" smtClean="0">
                <a:latin typeface="Arial" pitchFamily="34" charset="0"/>
                <a:cs typeface="Arial" pitchFamily="34" charset="0"/>
              </a:rPr>
              <a:t>	Този процес изисква повишаване на здравната култура и личната отговорност за здравето.</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400" b="1" dirty="0" smtClean="0">
                <a:latin typeface="Arial" pitchFamily="34" charset="0"/>
                <a:cs typeface="Arial" pitchFamily="34" charset="0"/>
              </a:rPr>
              <a:t>Информационни технологии в здравния мениджмънт (3)</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Електронна здравна инфраструктура</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Представлява съвкупност от различни софтуерни и хардуерни продукти и услуги, които са разпределени между всички участници в електронното здравеопазване – здравни заведения, аптеки, държавни институции, осигурителни фондове и др.</a:t>
            </a:r>
          </a:p>
          <a:p>
            <a:pPr marL="180000" lvl="1" indent="-342900" algn="just">
              <a:lnSpc>
                <a:spcPct val="80000"/>
              </a:lnSpc>
              <a:spcBef>
                <a:spcPts val="0"/>
              </a:spcBef>
              <a:buNone/>
            </a:pPr>
            <a:r>
              <a:rPr lang="bg-BG" sz="2200" dirty="0" smtClean="0">
                <a:latin typeface="Arial" pitchFamily="34" charset="0"/>
                <a:cs typeface="Arial" pitchFamily="34" charset="0"/>
              </a:rPr>
              <a:t>	Електронната инфраструктура предполага оперативна съвместимост и улеснява трансфера на данни между софтуерните системи на всички участници. Дава възможност за внедряване на електронна здравна каса, електронни рецепти, достъп до пациентското досие, онлайн отчетност към здравните осигурители и др.</a:t>
            </a:r>
          </a:p>
          <a:p>
            <a:pPr marL="180000" lvl="1" indent="-342900" algn="just">
              <a:lnSpc>
                <a:spcPct val="80000"/>
              </a:lnSpc>
              <a:spcBef>
                <a:spcPts val="0"/>
              </a:spcBef>
              <a:buNone/>
            </a:pPr>
            <a:r>
              <a:rPr lang="bg-BG" sz="2200" dirty="0" smtClean="0">
                <a:latin typeface="Arial" pitchFamily="34" charset="0"/>
                <a:cs typeface="Arial" pitchFamily="34" charset="0"/>
              </a:rPr>
              <a:t>	Електронната инфраструктура трябва да отговаря на няколко характеристики:</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Мащабност – да предоставя възможност за включване на нови потребители</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Разширяемост – да може лесно да се надгражда с нови услуги</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Сигурност – да се осъществява стриктен контрол на достъп до всички модули</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Надеждност – загубите на данни трябва да бъдат сведени до минимум</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Удобство – съществуващите софтуерни системи трябва да бъдат интегрирани незабележимо за потребителите.</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Информационни технологии в здравния мениджмънт (4)</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Болнични информационни системи</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Представлява съвкупност от всички информационни продукти, използвани в едно здравно заведение и обединени в една мрежа, които дават възможност да се отрази всеки детайл от пребиваването на пациентите в болницата.</a:t>
            </a:r>
          </a:p>
          <a:p>
            <a:pPr marL="180000" lvl="1" indent="-342900" algn="just">
              <a:lnSpc>
                <a:spcPct val="80000"/>
              </a:lnSpc>
              <a:spcBef>
                <a:spcPts val="0"/>
              </a:spcBef>
              <a:buNone/>
            </a:pPr>
            <a:r>
              <a:rPr lang="bg-BG" sz="2200" dirty="0" smtClean="0">
                <a:latin typeface="Arial" pitchFamily="34" charset="0"/>
                <a:cs typeface="Arial" pitchFamily="34" charset="0"/>
              </a:rPr>
              <a:t>	Болничната информационна система съдържа следните части:</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Административно-стопански модул. Използва се за управление на човешките и материални ресурси.</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Финансово-икономически модул. Използва се за управление на финансовите ресурси, счетоводната отчетност и икономическите анализи.</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Медицински модул. Използва се за управление и контрол на основната дейност – медицинските продукти и услуги, предоставяни на пациентите.</a:t>
            </a:r>
          </a:p>
          <a:p>
            <a:pPr marL="180000" lvl="1" indent="-342900" algn="just">
              <a:lnSpc>
                <a:spcPct val="80000"/>
              </a:lnSpc>
              <a:spcBef>
                <a:spcPts val="0"/>
              </a:spcBef>
              <a:buFont typeface="Arial" pitchFamily="34" charset="0"/>
              <a:buChar char="―"/>
            </a:pPr>
            <a:r>
              <a:rPr lang="bg-BG" sz="2200" dirty="0" smtClean="0">
                <a:latin typeface="Arial" pitchFamily="34" charset="0"/>
                <a:cs typeface="Arial" pitchFamily="34" charset="0"/>
              </a:rPr>
              <a:t>Научно-изследователски модул. Необходим е за управление и одитиране на извършваните клинични проучвания, продължаващо обучение, участие в медицински форуми и др.</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Информационни технологии в здравния мениджмънт (5)</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Информационни технологии и здравно осигуряване</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Съвременните инициативи на доставчиците на здравно осигуряване в областта на информационните технологии преследват следните цели:</a:t>
            </a:r>
          </a:p>
          <a:p>
            <a:pPr marL="180000" lvl="1" indent="-342900" algn="just">
              <a:lnSpc>
                <a:spcPct val="80000"/>
              </a:lnSpc>
              <a:spcBef>
                <a:spcPts val="0"/>
              </a:spcBef>
              <a:buNone/>
            </a:pPr>
            <a:r>
              <a:rPr lang="bg-BG" sz="2200" dirty="0" smtClean="0">
                <a:latin typeface="Arial" pitchFamily="34" charset="0"/>
                <a:cs typeface="Arial" pitchFamily="34" charset="0"/>
              </a:rPr>
              <a:t>	1. Създаване на лесни за ползване приложения за връзка между пациентите и лекарите, грижещи се за тяхното здраве и позволяващи им взаимодействие в режим на реално време.</a:t>
            </a:r>
          </a:p>
          <a:p>
            <a:pPr marL="180000" lvl="1" indent="-342900" algn="just">
              <a:lnSpc>
                <a:spcPct val="80000"/>
              </a:lnSpc>
              <a:spcBef>
                <a:spcPts val="0"/>
              </a:spcBef>
              <a:buNone/>
            </a:pPr>
            <a:r>
              <a:rPr lang="bg-BG" sz="2200" dirty="0" smtClean="0">
                <a:latin typeface="Arial" pitchFamily="34" charset="0"/>
                <a:cs typeface="Arial" pitchFamily="34" charset="0"/>
              </a:rPr>
              <a:t>	2. Предоставяне на медицинския персонал на базирана на доказателства клинична информация в мястото на оказване на здравна помощ, както и на помощни инструменти в процес на вземане на решения.</a:t>
            </a:r>
          </a:p>
          <a:p>
            <a:pPr marL="180000" lvl="1" indent="-342900" algn="just">
              <a:lnSpc>
                <a:spcPct val="80000"/>
              </a:lnSpc>
              <a:spcBef>
                <a:spcPts val="0"/>
              </a:spcBef>
              <a:buNone/>
            </a:pPr>
            <a:r>
              <a:rPr lang="bg-BG" sz="2200" dirty="0" smtClean="0">
                <a:latin typeface="Arial" pitchFamily="34" charset="0"/>
                <a:cs typeface="Arial" pitchFamily="34" charset="0"/>
              </a:rPr>
              <a:t>	3. Предоставяне на персонализирана информация за подобряване на здравния статус, придружена с данни за стойността на здравните услуги и тяхното качество, подпомагащи процеса на вземане на решения от страна на пациента.</a:t>
            </a:r>
          </a:p>
          <a:p>
            <a:pPr marL="180000" lvl="1" indent="-342900" algn="just">
              <a:lnSpc>
                <a:spcPct val="80000"/>
              </a:lnSpc>
              <a:spcBef>
                <a:spcPts val="0"/>
              </a:spcBef>
              <a:buNone/>
            </a:pPr>
            <a:r>
              <a:rPr lang="bg-BG" sz="2200" dirty="0" smtClean="0">
                <a:latin typeface="Arial" pitchFamily="34" charset="0"/>
                <a:cs typeface="Arial" pitchFamily="34" charset="0"/>
              </a:rPr>
              <a:t>	4. Изграждане на среда за сигурен обмен на здравна информация между осигурители, лечебни заведения, аптеки и лекари.</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Заключение</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Всички разгледани теми за мениджмънт </a:t>
            </a:r>
            <a:r>
              <a:rPr lang="bg-BG" sz="2200" smtClean="0">
                <a:latin typeface="Arial" pitchFamily="34" charset="0"/>
                <a:cs typeface="Arial" pitchFamily="34" charset="0"/>
              </a:rPr>
              <a:t>на финансите</a:t>
            </a:r>
            <a:r>
              <a:rPr lang="bg-BG" sz="2200" dirty="0" smtClean="0">
                <a:latin typeface="Arial" pitchFamily="34" charset="0"/>
                <a:cs typeface="Arial" pitchFamily="34" charset="0"/>
              </a:rPr>
              <a:t>, човешките ресурси, качеството, маркетинга, общественото мнение, времето и информационните технологии са свързани с изикванията за образование и квалификация на съвременните здравни мениджъри, тяхното професионално развитие и успешен управленски опит.</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116</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Здравният мениджмънт – специализирано приложение на теорията за управлението (4)</a:t>
            </a: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Хуманни принципи на здравната политика</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r>
              <a:rPr lang="bg-BG" sz="2200" u="sng" dirty="0" smtClean="0">
                <a:latin typeface="Arial" pitchFamily="34" charset="0"/>
                <a:cs typeface="Arial" pitchFamily="34" charset="0"/>
              </a:rPr>
              <a:t>Справедливост.</a:t>
            </a:r>
            <a:r>
              <a:rPr lang="bg-BG" sz="2200" dirty="0" smtClean="0">
                <a:latin typeface="Arial" pitchFamily="34" charset="0"/>
                <a:cs typeface="Arial" pitchFamily="34" charset="0"/>
              </a:rPr>
              <a:t> Всички хора трябва да имат равен шанс за 	реализация на здравния си потенциал.</a:t>
            </a:r>
          </a:p>
          <a:p>
            <a:pPr marL="180000" algn="just">
              <a:spcBef>
                <a:spcPts val="0"/>
              </a:spcBef>
              <a:buNone/>
            </a:pPr>
            <a:r>
              <a:rPr lang="bg-BG" sz="2200" dirty="0" smtClean="0">
                <a:latin typeface="Arial" pitchFamily="34" charset="0"/>
                <a:cs typeface="Arial" pitchFamily="34" charset="0"/>
              </a:rPr>
              <a:t>	</a:t>
            </a:r>
            <a:r>
              <a:rPr lang="bg-BG" sz="2200" u="sng" dirty="0" smtClean="0">
                <a:latin typeface="Arial" pitchFamily="34" charset="0"/>
                <a:cs typeface="Arial" pitchFamily="34" charset="0"/>
              </a:rPr>
              <a:t>Информираност.</a:t>
            </a:r>
            <a:r>
              <a:rPr lang="bg-BG" sz="2200" dirty="0" smtClean="0">
                <a:latin typeface="Arial" pitchFamily="34" charset="0"/>
                <a:cs typeface="Arial" pitchFamily="34" charset="0"/>
              </a:rPr>
              <a:t> Всеки пациент трябва да бъде добре 	информиран за здравното си състояние и възможностите  	на здравната система.</a:t>
            </a:r>
          </a:p>
          <a:p>
            <a:pPr marL="180000" algn="just">
              <a:spcBef>
                <a:spcPts val="0"/>
              </a:spcBef>
              <a:buNone/>
            </a:pPr>
            <a:r>
              <a:rPr lang="bg-BG" sz="2200" dirty="0" smtClean="0">
                <a:latin typeface="Arial" pitchFamily="34" charset="0"/>
                <a:cs typeface="Arial" pitchFamily="34" charset="0"/>
              </a:rPr>
              <a:t>	</a:t>
            </a:r>
            <a:r>
              <a:rPr lang="bg-BG" sz="2200" u="sng" dirty="0" smtClean="0">
                <a:latin typeface="Arial" pitchFamily="34" charset="0"/>
                <a:cs typeface="Arial" pitchFamily="34" charset="0"/>
              </a:rPr>
              <a:t>Етичност.</a:t>
            </a:r>
            <a:r>
              <a:rPr lang="bg-BG" sz="2200" dirty="0" smtClean="0">
                <a:latin typeface="Arial" pitchFamily="34" charset="0"/>
                <a:cs typeface="Arial" pitchFamily="34" charset="0"/>
              </a:rPr>
              <a:t> Отнася се за вземането на медицинските решения и 	спазването на правата на пациентите.</a:t>
            </a:r>
          </a:p>
          <a:p>
            <a:pPr marL="180000" algn="just">
              <a:spcBef>
                <a:spcPts val="0"/>
              </a:spcBef>
              <a:buNone/>
            </a:pPr>
            <a:r>
              <a:rPr lang="bg-BG" sz="2200" dirty="0" smtClean="0">
                <a:latin typeface="Arial" pitchFamily="34" charset="0"/>
                <a:cs typeface="Arial" pitchFamily="34" charset="0"/>
              </a:rPr>
              <a:t>	</a:t>
            </a:r>
            <a:r>
              <a:rPr lang="bg-BG" sz="2200" u="sng" dirty="0" smtClean="0">
                <a:latin typeface="Arial" pitchFamily="34" charset="0"/>
                <a:cs typeface="Arial" pitchFamily="34" charset="0"/>
              </a:rPr>
              <a:t>Промоция на здравето.</a:t>
            </a:r>
            <a:r>
              <a:rPr lang="bg-BG" sz="2200" dirty="0" smtClean="0">
                <a:latin typeface="Arial" pitchFamily="34" charset="0"/>
                <a:cs typeface="Arial" pitchFamily="34" charset="0"/>
              </a:rPr>
              <a:t> Акцентира се върху превенцията, 	профилактиката и здравословния начин на живот.</a:t>
            </a:r>
          </a:p>
          <a:p>
            <a:pPr marL="180000" algn="just">
              <a:spcBef>
                <a:spcPts val="0"/>
              </a:spcBef>
              <a:buNone/>
            </a:pPr>
            <a:r>
              <a:rPr lang="bg-BG" sz="2200" dirty="0" smtClean="0">
                <a:latin typeface="Arial" pitchFamily="34" charset="0"/>
                <a:cs typeface="Arial" pitchFamily="34" charset="0"/>
              </a:rPr>
              <a:t>	</a:t>
            </a:r>
            <a:r>
              <a:rPr lang="bg-BG" sz="2200" u="sng" dirty="0" smtClean="0">
                <a:latin typeface="Arial" pitchFamily="34" charset="0"/>
                <a:cs typeface="Arial" pitchFamily="34" charset="0"/>
              </a:rPr>
              <a:t>Сътрудничество.</a:t>
            </a:r>
            <a:r>
              <a:rPr lang="bg-BG" sz="2200" dirty="0" smtClean="0">
                <a:latin typeface="Arial" pitchFamily="34" charset="0"/>
                <a:cs typeface="Arial" pitchFamily="34" charset="0"/>
              </a:rPr>
              <a:t>  Партньорство между правителство, 	администрация, бизнес, неправителствени организации и синдикати прави възможно реализацията на здравната политика.</a:t>
            </a: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Здравният мениджмънт – специализирано приложение на теорията за управлението (5)</a:t>
            </a:r>
          </a:p>
          <a:p>
            <a:pPr marL="180000" algn="just">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Мениджърски принципи на здравната политика</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r>
              <a:rPr lang="bg-BG" sz="2200" u="sng" dirty="0" smtClean="0">
                <a:latin typeface="Arial" pitchFamily="34" charset="0"/>
                <a:cs typeface="Arial" pitchFamily="34" charset="0"/>
              </a:rPr>
              <a:t>Определяне на приоритетите.</a:t>
            </a:r>
            <a:r>
              <a:rPr lang="bg-BG" sz="2200" dirty="0" smtClean="0">
                <a:latin typeface="Arial" pitchFamily="34" charset="0"/>
                <a:cs typeface="Arial" pitchFamily="34" charset="0"/>
              </a:rPr>
              <a:t> Многообразието на здравните проблеми трябва да се сведе до няколко ключови въпроси, които са от изключителна важност за решаване на проблемите в здравната реформа.</a:t>
            </a:r>
          </a:p>
          <a:p>
            <a:pPr marL="180000" algn="just">
              <a:spcBef>
                <a:spcPts val="0"/>
              </a:spcBef>
              <a:buNone/>
            </a:pPr>
            <a:r>
              <a:rPr lang="bg-BG" sz="2200" dirty="0" smtClean="0">
                <a:latin typeface="Arial" pitchFamily="34" charset="0"/>
                <a:cs typeface="Arial" pitchFamily="34" charset="0"/>
              </a:rPr>
              <a:t>	</a:t>
            </a:r>
            <a:r>
              <a:rPr lang="bg-BG" sz="2200" u="sng" dirty="0" smtClean="0">
                <a:latin typeface="Arial" pitchFamily="34" charset="0"/>
                <a:cs typeface="Arial" pitchFamily="34" charset="0"/>
              </a:rPr>
              <a:t>Реалистични и ефективни решения.</a:t>
            </a:r>
            <a:r>
              <a:rPr lang="bg-BG" sz="2200" dirty="0" smtClean="0">
                <a:latin typeface="Arial" pitchFamily="34" charset="0"/>
                <a:cs typeface="Arial" pitchFamily="34" charset="0"/>
              </a:rPr>
              <a:t> Здравнополитическите решения трябва да се основават на съчетаването на необходимото (здравни потребности), желаното (обществените очаквания и мнения) и полезното (ефективни медицински технологии).</a:t>
            </a:r>
          </a:p>
          <a:p>
            <a:pPr marL="180000" algn="just">
              <a:spcBef>
                <a:spcPts val="0"/>
              </a:spcBef>
              <a:buNone/>
            </a:pPr>
            <a:r>
              <a:rPr lang="bg-BG" sz="2200" dirty="0" smtClean="0">
                <a:latin typeface="Arial" pitchFamily="34" charset="0"/>
                <a:cs typeface="Arial" pitchFamily="34" charset="0"/>
              </a:rPr>
              <a:t>	</a:t>
            </a:r>
            <a:r>
              <a:rPr lang="bg-BG" sz="2200" u="sng" dirty="0" smtClean="0">
                <a:latin typeface="Arial" pitchFamily="34" charset="0"/>
                <a:cs typeface="Arial" pitchFamily="34" charset="0"/>
              </a:rPr>
              <a:t>Универсалност и достъпност</a:t>
            </a:r>
            <a:r>
              <a:rPr lang="bg-BG" sz="2200" dirty="0" smtClean="0">
                <a:latin typeface="Arial" pitchFamily="34" charset="0"/>
                <a:cs typeface="Arial" pitchFamily="34" charset="0"/>
              </a:rPr>
              <a:t>. Целта на всяка здравна система е да осигури относително еднаква достъпност и качество на медицинските услуги за цялото общество </a:t>
            </a:r>
            <a:endParaRPr lang="bg-BG" sz="2200" u="sng"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Здравният мениджмънт – специализирано приложение на теорията за управлението (6)</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Приоритети в европейската здравна политика</a:t>
            </a:r>
          </a:p>
          <a:p>
            <a:pPr marL="180000" algn="just">
              <a:spcBef>
                <a:spcPts val="0"/>
              </a:spcBef>
              <a:buFont typeface="Arial" pitchFamily="34" charset="0"/>
              <a:buChar char="―"/>
            </a:pPr>
            <a:r>
              <a:rPr lang="bg-BG" sz="2200" dirty="0" smtClean="0">
                <a:latin typeface="Arial" pitchFamily="34" charset="0"/>
                <a:cs typeface="Arial" pitchFamily="34" charset="0"/>
              </a:rPr>
              <a:t>Преориентация от скъпа болнична помощ към разширяване на първичните извънболнични здравни грижи</a:t>
            </a:r>
          </a:p>
          <a:p>
            <a:pPr marL="180000" algn="just">
              <a:spcBef>
                <a:spcPts val="0"/>
              </a:spcBef>
              <a:buFont typeface="Arial" pitchFamily="34" charset="0"/>
              <a:buChar char="―"/>
            </a:pPr>
            <a:r>
              <a:rPr lang="bg-BG" sz="2200" dirty="0" smtClean="0">
                <a:latin typeface="Arial" pitchFamily="34" charset="0"/>
                <a:cs typeface="Arial" pitchFamily="34" charset="0"/>
              </a:rPr>
              <a:t>Промоция на здравето и профилактика на болестите. Вниманието е насочено към редукция на водещите рискови фактори и утвърждаването на здравословен начин на живот</a:t>
            </a:r>
          </a:p>
          <a:p>
            <a:pPr marL="180000" algn="just">
              <a:spcBef>
                <a:spcPts val="0"/>
              </a:spcBef>
              <a:buFont typeface="Arial" pitchFamily="34" charset="0"/>
              <a:buChar char="―"/>
            </a:pPr>
            <a:r>
              <a:rPr lang="bg-BG" sz="2200" dirty="0" smtClean="0">
                <a:latin typeface="Arial" pitchFamily="34" charset="0"/>
                <a:cs typeface="Arial" pitchFamily="34" charset="0"/>
              </a:rPr>
              <a:t>Повишаване ефективността на здравната система. Въвеждане на заплащане на лекарите за постигнати цели в качеството</a:t>
            </a:r>
          </a:p>
          <a:p>
            <a:pPr marL="180000" algn="just">
              <a:spcBef>
                <a:spcPts val="0"/>
              </a:spcBef>
              <a:buFont typeface="Arial" pitchFamily="34" charset="0"/>
              <a:buChar char="―"/>
            </a:pPr>
            <a:r>
              <a:rPr lang="bg-BG" sz="2200" dirty="0" smtClean="0">
                <a:latin typeface="Arial" pitchFamily="34" charset="0"/>
                <a:cs typeface="Arial" pitchFamily="34" charset="0"/>
              </a:rPr>
              <a:t>Пазарна ориентация на съвременните здравни системи. Наблюдава се изместване  на здравнополитическите приоритети към подобряване на ефективността за сметка на социалните принципи като солидарност и достъпност</a:t>
            </a:r>
          </a:p>
          <a:p>
            <a:pPr marL="180000" algn="just">
              <a:spcBef>
                <a:spcPts val="0"/>
              </a:spcBef>
              <a:buFont typeface="Arial" pitchFamily="34" charset="0"/>
              <a:buChar char="―"/>
            </a:pPr>
            <a:r>
              <a:rPr lang="bg-BG" sz="2200" dirty="0" smtClean="0">
                <a:latin typeface="Arial" pitchFamily="34" charset="0"/>
                <a:cs typeface="Arial" pitchFamily="34" charset="0"/>
              </a:rPr>
              <a:t>Гарантиране на качеството чрез контрол и оценка на здравните дейности</a:t>
            </a:r>
          </a:p>
          <a:p>
            <a:pPr marL="180000" algn="just">
              <a:spcBef>
                <a:spcPts val="0"/>
              </a:spcBef>
              <a:buFont typeface="Arial" pitchFamily="34" charset="0"/>
              <a:buChar char="―"/>
            </a:pPr>
            <a:r>
              <a:rPr lang="bg-BG" sz="2200" dirty="0" smtClean="0">
                <a:latin typeface="Arial" pitchFamily="34" charset="0"/>
                <a:cs typeface="Arial" pitchFamily="34" charset="0"/>
              </a:rPr>
              <a:t>Децентрализация и регионализация на здравната система и медицинските услуги</a:t>
            </a:r>
            <a:endParaRPr lang="bg-BG" sz="18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Здравният мениджмънт – специализирано приложение на теорията за управлението (7)</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Стратегически приоритети на здравната реформа в България</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Създаване на условия за намаляване на детската смъртност</a:t>
            </a:r>
          </a:p>
          <a:p>
            <a:pPr marL="180000" algn="just">
              <a:spcBef>
                <a:spcPts val="0"/>
              </a:spcBef>
              <a:buFont typeface="Arial" pitchFamily="34" charset="0"/>
              <a:buChar char="―"/>
            </a:pPr>
            <a:r>
              <a:rPr lang="bg-BG" sz="2200" dirty="0" smtClean="0">
                <a:latin typeface="Arial" pitchFamily="34" charset="0"/>
                <a:cs typeface="Arial" pitchFamily="34" charset="0"/>
              </a:rPr>
              <a:t>Ограничаване на заболяемост, смъртност и инвалидизация от социално значими заболявания чрез разработване и изпълняване на здравни програми</a:t>
            </a:r>
          </a:p>
          <a:p>
            <a:pPr marL="180000" algn="just">
              <a:spcBef>
                <a:spcPts val="0"/>
              </a:spcBef>
              <a:buFont typeface="Arial" pitchFamily="34" charset="0"/>
              <a:buChar char="―"/>
            </a:pPr>
            <a:r>
              <a:rPr lang="bg-BG" sz="2200" dirty="0" smtClean="0">
                <a:latin typeface="Arial" pitchFamily="34" charset="0"/>
                <a:cs typeface="Arial" pitchFamily="34" charset="0"/>
              </a:rPr>
              <a:t>Намаляване на рисковите фактори за здравето на хората в неблагоприятно положение</a:t>
            </a:r>
          </a:p>
          <a:p>
            <a:pPr marL="180000" algn="just">
              <a:spcBef>
                <a:spcPts val="0"/>
              </a:spcBef>
              <a:buFont typeface="Arial" pitchFamily="34" charset="0"/>
              <a:buChar char="―"/>
            </a:pPr>
            <a:r>
              <a:rPr lang="bg-BG" sz="2200" dirty="0" smtClean="0">
                <a:latin typeface="Arial" pitchFamily="34" charset="0"/>
                <a:cs typeface="Arial" pitchFamily="34" charset="0"/>
              </a:rPr>
              <a:t>Осигуряване на безопасна работна сред</a:t>
            </a:r>
          </a:p>
          <a:p>
            <a:pPr marL="180000" algn="just">
              <a:spcBef>
                <a:spcPts val="0"/>
              </a:spcBef>
              <a:buFont typeface="Arial" pitchFamily="34" charset="0"/>
              <a:buChar char="―"/>
            </a:pPr>
            <a:r>
              <a:rPr lang="bg-BG" sz="2200" dirty="0" smtClean="0">
                <a:latin typeface="Arial" pitchFamily="34" charset="0"/>
                <a:cs typeface="Arial" pitchFamily="34" charset="0"/>
              </a:rPr>
              <a:t>Подобряване на психичното здраве на населението</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Здравният мениджмънт – специализирано приложение на теорията за управлението (8)</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Цели на българската здравна реформа</a:t>
            </a:r>
          </a:p>
          <a:p>
            <a:pPr marL="180000" algn="just">
              <a:spcBef>
                <a:spcPts val="0"/>
              </a:spcBef>
              <a:buFont typeface="Arial" pitchFamily="34" charset="0"/>
              <a:buChar char="―"/>
            </a:pPr>
            <a:r>
              <a:rPr lang="bg-BG" sz="2200" dirty="0" smtClean="0">
                <a:latin typeface="Arial" pitchFamily="34" charset="0"/>
                <a:cs typeface="Arial" pitchFamily="34" charset="0"/>
              </a:rPr>
              <a:t>Създаване на собствен модел здравна система, в който се отчитат националните традиции, култура, история, интереси и ценности</a:t>
            </a:r>
          </a:p>
          <a:p>
            <a:pPr marL="180000" algn="just">
              <a:spcBef>
                <a:spcPts val="0"/>
              </a:spcBef>
              <a:buFont typeface="Arial" pitchFamily="34" charset="0"/>
              <a:buChar char="―"/>
            </a:pPr>
            <a:r>
              <a:rPr lang="bg-BG" sz="2200" dirty="0" smtClean="0">
                <a:latin typeface="Arial" pitchFamily="34" charset="0"/>
                <a:cs typeface="Arial" pitchFamily="34" charset="0"/>
              </a:rPr>
              <a:t>Социална ориентация на реформата – гаранция за достъпност и качество за всички граждани</a:t>
            </a:r>
          </a:p>
          <a:p>
            <a:pPr marL="180000" algn="just">
              <a:spcBef>
                <a:spcPts val="0"/>
              </a:spcBef>
              <a:buFont typeface="Arial" pitchFamily="34" charset="0"/>
              <a:buChar char="―"/>
            </a:pPr>
            <a:r>
              <a:rPr lang="bg-BG" sz="2200" dirty="0" smtClean="0">
                <a:latin typeface="Arial" pitchFamily="34" charset="0"/>
                <a:cs typeface="Arial" pitchFamily="34" charset="0"/>
              </a:rPr>
              <a:t>Плурализъм и равнопоставеност на формите на собственост</a:t>
            </a:r>
          </a:p>
          <a:p>
            <a:pPr marL="180000" algn="just">
              <a:spcBef>
                <a:spcPts val="0"/>
              </a:spcBef>
              <a:buFont typeface="Arial" pitchFamily="34" charset="0"/>
              <a:buChar char="―"/>
            </a:pPr>
            <a:r>
              <a:rPr lang="bg-BG" sz="2200" dirty="0" smtClean="0">
                <a:latin typeface="Arial" pitchFamily="34" charset="0"/>
                <a:cs typeface="Arial" pitchFamily="34" charset="0"/>
              </a:rPr>
              <a:t>Създаване на конкурентна среда и реализиране на високо качество на здравните услуги</a:t>
            </a:r>
          </a:p>
          <a:p>
            <a:pPr marL="180000" algn="just">
              <a:spcBef>
                <a:spcPts val="0"/>
              </a:spcBef>
              <a:buFont typeface="Arial" pitchFamily="34" charset="0"/>
              <a:buChar char="―"/>
            </a:pPr>
            <a:r>
              <a:rPr lang="bg-BG" sz="2200" dirty="0" smtClean="0">
                <a:latin typeface="Arial" pitchFamily="34" charset="0"/>
                <a:cs typeface="Arial" pitchFamily="34" charset="0"/>
              </a:rPr>
              <a:t>Разпределение на отговорностите за здравето на нацията между институциите, обществото, гражданите и медицинските професионалисти</a:t>
            </a:r>
          </a:p>
          <a:p>
            <a:pPr marL="180000" algn="just">
              <a:spcBef>
                <a:spcPts val="0"/>
              </a:spcBef>
              <a:buFont typeface="Arial" pitchFamily="34" charset="0"/>
              <a:buChar char="―"/>
            </a:pPr>
            <a:r>
              <a:rPr lang="bg-BG" sz="2200" dirty="0" smtClean="0">
                <a:latin typeface="Arial" pitchFamily="34" charset="0"/>
                <a:cs typeface="Arial" pitchFamily="34" charset="0"/>
              </a:rPr>
              <a:t>Непрекъснатост, последователност, прозрачност и обществено съгласие за процеса на здравната реформа от гражданите и медицинските професионалисти</a:t>
            </a:r>
            <a:endParaRPr lang="bg-BG" sz="18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Управленски процес в здравеопазването (1)</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Етапи на управленския цикъл</a:t>
            </a:r>
            <a:endParaRPr lang="en-US" sz="2200" dirty="0" smtClean="0">
              <a:latin typeface="Arial" pitchFamily="34" charset="0"/>
              <a:cs typeface="Arial" pitchFamily="34" charset="0"/>
            </a:endParaRP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pic>
        <p:nvPicPr>
          <p:cNvPr id="4" name="Picture 3" descr="Graphic4.png"/>
          <p:cNvPicPr>
            <a:picLocks noChangeAspect="1"/>
          </p:cNvPicPr>
          <p:nvPr/>
        </p:nvPicPr>
        <p:blipFill>
          <a:blip r:embed="rId3" cstate="print"/>
          <a:stretch>
            <a:fillRect/>
          </a:stretch>
        </p:blipFill>
        <p:spPr>
          <a:xfrm>
            <a:off x="969040" y="2362200"/>
            <a:ext cx="7205920" cy="362231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Управленски процес в здравеопазването (2)</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Определяне на целите</a:t>
            </a:r>
          </a:p>
          <a:p>
            <a:pPr marL="180000" algn="just">
              <a:spcBef>
                <a:spcPts val="0"/>
              </a:spcBef>
              <a:buNone/>
            </a:pPr>
            <a:r>
              <a:rPr lang="bg-BG" sz="2200" dirty="0" smtClean="0">
                <a:latin typeface="Arial" pitchFamily="34" charset="0"/>
                <a:cs typeface="Arial" pitchFamily="34" charset="0"/>
              </a:rPr>
              <a:t>	Правилното определяне на целите е сериозна предпоставка за ефективната реализация на всички етапи от управлението.</a:t>
            </a:r>
          </a:p>
          <a:p>
            <a:pPr marL="180000" algn="just">
              <a:spcBef>
                <a:spcPts val="0"/>
              </a:spcBef>
              <a:buNone/>
            </a:pPr>
            <a:r>
              <a:rPr lang="bg-BG" sz="2200" dirty="0" smtClean="0">
                <a:latin typeface="Arial" pitchFamily="34" charset="0"/>
                <a:cs typeface="Arial" pitchFamily="34" charset="0"/>
              </a:rPr>
              <a:t>	Принципи за оптимално определяне на целите:</a:t>
            </a:r>
          </a:p>
          <a:p>
            <a:pPr marL="180000" algn="just">
              <a:spcBef>
                <a:spcPts val="0"/>
              </a:spcBef>
              <a:buFont typeface="Arial" pitchFamily="34" charset="0"/>
              <a:buChar char="―"/>
            </a:pPr>
            <a:r>
              <a:rPr lang="bg-BG" sz="2200" dirty="0" smtClean="0">
                <a:latin typeface="Arial" pitchFamily="34" charset="0"/>
                <a:cs typeface="Arial" pitchFamily="34" charset="0"/>
              </a:rPr>
              <a:t>Целите трябва да бъдат адекватни и необходими за бъдещите потребности на здравната система</a:t>
            </a:r>
          </a:p>
          <a:p>
            <a:pPr marL="180000" algn="just">
              <a:spcBef>
                <a:spcPts val="0"/>
              </a:spcBef>
              <a:buFont typeface="Arial" pitchFamily="34" charset="0"/>
              <a:buChar char="―"/>
            </a:pPr>
            <a:r>
              <a:rPr lang="bg-BG" sz="2200" dirty="0" smtClean="0">
                <a:latin typeface="Arial" pitchFamily="34" charset="0"/>
                <a:cs typeface="Arial" pitchFamily="34" charset="0"/>
              </a:rPr>
              <a:t>Целите трябва да бъдат конкретни и измерими с определени количествени характеристики</a:t>
            </a:r>
          </a:p>
          <a:p>
            <a:pPr marL="180000" algn="just">
              <a:spcBef>
                <a:spcPts val="0"/>
              </a:spcBef>
              <a:buFont typeface="Arial" pitchFamily="34" charset="0"/>
              <a:buChar char="―"/>
            </a:pPr>
            <a:r>
              <a:rPr lang="bg-BG" sz="2200" dirty="0" smtClean="0">
                <a:latin typeface="Arial" pitchFamily="34" charset="0"/>
                <a:cs typeface="Arial" pitchFamily="34" charset="0"/>
              </a:rPr>
              <a:t>Целите трябва да се съобразят с ресурсните възможности на здравната система, за да бъдат реалистични и постижими</a:t>
            </a:r>
          </a:p>
          <a:p>
            <a:pPr marL="180000" algn="just">
              <a:spcBef>
                <a:spcPts val="0"/>
              </a:spcBef>
              <a:buFont typeface="Arial" pitchFamily="34" charset="0"/>
              <a:buChar char="―"/>
            </a:pPr>
            <a:r>
              <a:rPr lang="bg-BG" sz="2200" dirty="0" smtClean="0">
                <a:latin typeface="Arial" pitchFamily="34" charset="0"/>
                <a:cs typeface="Arial" pitchFamily="34" charset="0"/>
              </a:rPr>
              <a:t>Предварително трябва да бъдат определени мотивиращи елементи, които да провокират личната активност и персонален ангажимент</a:t>
            </a:r>
          </a:p>
          <a:p>
            <a:pPr marL="180000" algn="just">
              <a:spcBef>
                <a:spcPts val="0"/>
              </a:spcBef>
              <a:buFont typeface="Arial" pitchFamily="34" charset="0"/>
              <a:buChar char="―"/>
            </a:pPr>
            <a:r>
              <a:rPr lang="bg-BG" sz="2200" dirty="0" smtClean="0">
                <a:latin typeface="Arial" pitchFamily="34" charset="0"/>
                <a:cs typeface="Arial" pitchFamily="34" charset="0"/>
              </a:rPr>
              <a:t>Целите трябва да предполагат алтернативни варианти за реализацията им</a:t>
            </a:r>
          </a:p>
          <a:p>
            <a:pPr marL="180000" algn="just">
              <a:spcBef>
                <a:spcPts val="0"/>
              </a:spcBef>
              <a:buFont typeface="Arial" pitchFamily="34" charset="0"/>
              <a:buChar char="―"/>
            </a:pPr>
            <a:r>
              <a:rPr lang="bg-BG" sz="2200" dirty="0" smtClean="0">
                <a:latin typeface="Arial" pitchFamily="34" charset="0"/>
                <a:cs typeface="Arial" pitchFamily="34" charset="0"/>
              </a:rPr>
              <a:t>Целите винаги трябва да бъдат приоритизирани</a:t>
            </a: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Управленски процес в здравеопазването (3)</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Вземане на решения</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Възможността за вземане на решения е основен признак, по който се различават мениджърските от изпълнителните функции.</a:t>
            </a:r>
          </a:p>
          <a:p>
            <a:pPr marL="180000" algn="just">
              <a:spcBef>
                <a:spcPts val="0"/>
              </a:spcBef>
              <a:buNone/>
            </a:pPr>
            <a:r>
              <a:rPr lang="bg-BG" sz="2200" dirty="0" smtClean="0">
                <a:latin typeface="Arial" pitchFamily="34" charset="0"/>
                <a:cs typeface="Arial" pitchFamily="34" charset="0"/>
              </a:rPr>
              <a:t>	Решенията могат да се класифицират в няколко групи:</a:t>
            </a:r>
          </a:p>
          <a:p>
            <a:pPr marL="180000" algn="just">
              <a:spcBef>
                <a:spcPts val="0"/>
              </a:spcBef>
              <a:buFont typeface="Arial" pitchFamily="34" charset="0"/>
              <a:buChar char="―"/>
            </a:pPr>
            <a:r>
              <a:rPr lang="bg-BG" sz="2200" dirty="0" smtClean="0">
                <a:latin typeface="Arial" pitchFamily="34" charset="0"/>
                <a:cs typeface="Arial" pitchFamily="34" charset="0"/>
              </a:rPr>
              <a:t>В зависимост от това за какви видове цели се отнасят , решенията могат да бъдат стратегически, административни и оперативни</a:t>
            </a:r>
          </a:p>
          <a:p>
            <a:pPr marL="180000" algn="just">
              <a:spcBef>
                <a:spcPts val="0"/>
              </a:spcBef>
              <a:buFont typeface="Arial" pitchFamily="34" charset="0"/>
              <a:buChar char="―"/>
            </a:pPr>
            <a:r>
              <a:rPr lang="bg-BG" sz="2200" dirty="0" smtClean="0">
                <a:latin typeface="Arial" pitchFamily="34" charset="0"/>
                <a:cs typeface="Arial" pitchFamily="34" charset="0"/>
              </a:rPr>
              <a:t>В зависимост от начина на формулиране решенията могат да бъдат качествено и количествено определени</a:t>
            </a:r>
          </a:p>
          <a:p>
            <a:pPr marL="180000" algn="just">
              <a:spcBef>
                <a:spcPts val="0"/>
              </a:spcBef>
              <a:buFont typeface="Arial" pitchFamily="34" charset="0"/>
              <a:buChar char="―"/>
            </a:pPr>
            <a:r>
              <a:rPr lang="bg-BG" sz="2200" dirty="0" smtClean="0">
                <a:latin typeface="Arial" pitchFamily="34" charset="0"/>
                <a:cs typeface="Arial" pitchFamily="34" charset="0"/>
              </a:rPr>
              <a:t>В зависимост от наличието или липсата на стандартни оперативни процедури решенията могат да бъдат стандартни (програмирани) или нестандартни (творчески)</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spcBef>
                <a:spcPts val="0"/>
              </a:spcBef>
              <a:buNone/>
            </a:pPr>
            <a:r>
              <a:rPr lang="bg-BG" sz="2400" b="1" dirty="0" smtClean="0">
                <a:latin typeface="Arial" pitchFamily="34" charset="0"/>
                <a:cs typeface="Arial" pitchFamily="34" charset="0"/>
              </a:rPr>
              <a:t>Историческо развитие на науката за контрол и управление (1)</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F.Taylor (1856-1917) – класически системен подход за управление. </a:t>
            </a:r>
          </a:p>
          <a:p>
            <a:pPr marL="180000" algn="just">
              <a:spcBef>
                <a:spcPts val="0"/>
              </a:spcBef>
              <a:buNone/>
            </a:pPr>
            <a:r>
              <a:rPr lang="bg-BG" sz="2200" dirty="0" smtClean="0">
                <a:latin typeface="Arial" pitchFamily="34" charset="0"/>
                <a:cs typeface="Arial" pitchFamily="34" charset="0"/>
              </a:rPr>
              <a:t>	Теорията акцентира върху структурата на компанията, професионалната специализация и квалификация, точното определяне на правата, отговорностите и контрола на изпълнението на всеки служител.</a:t>
            </a:r>
          </a:p>
          <a:p>
            <a:pPr marL="180000" algn="just">
              <a:spcBef>
                <a:spcPts val="0"/>
              </a:spcBef>
              <a:buNone/>
            </a:pPr>
            <a:r>
              <a:rPr lang="bg-BG" sz="2200" dirty="0" smtClean="0">
                <a:latin typeface="Arial" pitchFamily="34" charset="0"/>
                <a:cs typeface="Arial" pitchFamily="34" charset="0"/>
              </a:rPr>
              <a:t>	Класическият подход възприема възгледите на процедурно – инструменталния мениджмънт, който се основава на управление и контрол чрез въвеждане на стандартни процедури за работа.</a:t>
            </a:r>
          </a:p>
          <a:p>
            <a:pPr marL="180000" algn="just">
              <a:spcBef>
                <a:spcPts val="0"/>
              </a:spcBef>
              <a:buNone/>
            </a:pPr>
            <a:r>
              <a:rPr lang="bg-BG" sz="2200" dirty="0" smtClean="0">
                <a:latin typeface="Arial" pitchFamily="34" charset="0"/>
                <a:cs typeface="Arial" pitchFamily="34" charset="0"/>
              </a:rPr>
              <a:t>	Служителите се разглеждат като икономически обекти, които се мотивират директно чрез парични стимули и се управляват по начин, аналогичен на машините.</a:t>
            </a:r>
          </a:p>
          <a:p>
            <a:pPr marL="180000" algn="just">
              <a:spcBef>
                <a:spcPts val="0"/>
              </a:spcBef>
              <a:buNone/>
            </a:pPr>
            <a:r>
              <a:rPr lang="bg-BG" sz="2200" dirty="0" smtClean="0">
                <a:latin typeface="Arial" pitchFamily="34" charset="0"/>
                <a:cs typeface="Arial" pitchFamily="34" charset="0"/>
              </a:rPr>
              <a:t>	След възхода и залеза на трудоемкото и масово производство с висока степен на разделение на труда, идеите и теорията на </a:t>
            </a:r>
            <a:r>
              <a:rPr lang="en-US" sz="2200" dirty="0" smtClean="0">
                <a:latin typeface="Arial" pitchFamily="34" charset="0"/>
                <a:cs typeface="Arial" pitchFamily="34" charset="0"/>
              </a:rPr>
              <a:t>Taylor </a:t>
            </a:r>
            <a:r>
              <a:rPr lang="bg-BG" sz="2200" dirty="0" smtClean="0">
                <a:latin typeface="Arial" pitchFamily="34" charset="0"/>
                <a:cs typeface="Arial" pitchFamily="34" charset="0"/>
              </a:rPr>
              <a:t>са отхвърлени.</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Управленски процес в здравеопазването (4)</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Организиране на изпълнението</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Организационната мениджърска функция се характеризира с намиране на баланс между методите и начините на действие, структурата и ресурсите на здравната система.</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Организационните функции се обобщават и включват в себе си:</a:t>
            </a:r>
          </a:p>
          <a:p>
            <a:pPr marL="580050" lvl="1" algn="just">
              <a:spcBef>
                <a:spcPts val="0"/>
              </a:spcBef>
              <a:buFont typeface="Arial" pitchFamily="34" charset="0"/>
              <a:buChar char="―"/>
            </a:pPr>
            <a:r>
              <a:rPr lang="bg-BG" sz="2200" dirty="0" smtClean="0">
                <a:latin typeface="Arial" pitchFamily="34" charset="0"/>
                <a:cs typeface="Arial" pitchFamily="34" charset="0"/>
              </a:rPr>
              <a:t>Планиране</a:t>
            </a:r>
          </a:p>
          <a:p>
            <a:pPr marL="580050" lvl="1" algn="just">
              <a:spcBef>
                <a:spcPts val="0"/>
              </a:spcBef>
              <a:buFont typeface="Arial" pitchFamily="34" charset="0"/>
              <a:buChar char="―"/>
            </a:pPr>
            <a:r>
              <a:rPr lang="bg-BG" sz="2200" dirty="0" smtClean="0">
                <a:latin typeface="Arial" pitchFamily="34" charset="0"/>
                <a:cs typeface="Arial" pitchFamily="34" charset="0"/>
              </a:rPr>
              <a:t>Координиране</a:t>
            </a:r>
          </a:p>
          <a:p>
            <a:pPr marL="580050" lvl="1" algn="just">
              <a:spcBef>
                <a:spcPts val="0"/>
              </a:spcBef>
              <a:buFont typeface="Arial" pitchFamily="34" charset="0"/>
              <a:buChar char="―"/>
            </a:pPr>
            <a:r>
              <a:rPr lang="bg-BG" sz="2200" dirty="0" smtClean="0">
                <a:latin typeface="Arial" pitchFamily="34" charset="0"/>
                <a:cs typeface="Arial" pitchFamily="34" charset="0"/>
              </a:rPr>
              <a:t>Комуникация</a:t>
            </a:r>
          </a:p>
          <a:p>
            <a:pPr marL="580050" lvl="1" algn="just">
              <a:spcBef>
                <a:spcPts val="0"/>
              </a:spcBef>
              <a:buFont typeface="Arial" pitchFamily="34" charset="0"/>
              <a:buChar char="―"/>
            </a:pPr>
            <a:r>
              <a:rPr lang="bg-BG" sz="2200" dirty="0" smtClean="0">
                <a:latin typeface="Arial" pitchFamily="34" charset="0"/>
                <a:cs typeface="Arial" pitchFamily="34" charset="0"/>
              </a:rPr>
              <a:t>Управление на персонала</a:t>
            </a:r>
          </a:p>
          <a:p>
            <a:pPr marL="580050" lvl="1" algn="just">
              <a:spcBef>
                <a:spcPts val="0"/>
              </a:spcBef>
              <a:buFont typeface="Arial" pitchFamily="34" charset="0"/>
              <a:buChar char="―"/>
            </a:pPr>
            <a:r>
              <a:rPr lang="bg-BG" sz="2200" dirty="0" smtClean="0">
                <a:latin typeface="Arial" pitchFamily="34" charset="0"/>
                <a:cs typeface="Arial" pitchFamily="34" charset="0"/>
              </a:rPr>
              <a:t>Възлагане на задачите</a:t>
            </a:r>
          </a:p>
          <a:p>
            <a:pPr marL="580050" lvl="1" algn="just">
              <a:spcBef>
                <a:spcPts val="0"/>
              </a:spcBef>
              <a:buFont typeface="Arial" pitchFamily="34" charset="0"/>
              <a:buChar char="―"/>
            </a:pPr>
            <a:r>
              <a:rPr lang="bg-BG" sz="2200" dirty="0" smtClean="0">
                <a:latin typeface="Arial" pitchFamily="34" charset="0"/>
                <a:cs typeface="Arial" pitchFamily="34" charset="0"/>
              </a:rPr>
              <a:t>Делегиране на отговорности и права</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Общо правило е, че организационният мениджмънт се основава на умелото ръководене на човешките ресурси</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400" b="1" dirty="0" smtClean="0">
                <a:latin typeface="Arial" pitchFamily="34" charset="0"/>
                <a:cs typeface="Arial" pitchFamily="34" charset="0"/>
              </a:rPr>
              <a:t>Управленски процес в здравеопазването (5)</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Контрол на междинните резултати</a:t>
            </a:r>
          </a:p>
          <a:p>
            <a:pPr marL="180000" algn="just">
              <a:spcBef>
                <a:spcPts val="0"/>
              </a:spcBef>
              <a:buNone/>
            </a:pPr>
            <a:r>
              <a:rPr lang="bg-BG" sz="2200" dirty="0" smtClean="0">
                <a:latin typeface="Arial" pitchFamily="34" charset="0"/>
                <a:cs typeface="Arial" pitchFamily="34" charset="0"/>
              </a:rPr>
              <a:t>	Контролът е динамично наблюдение на дейностите, съобразено с предварително възложените цели.</a:t>
            </a:r>
          </a:p>
          <a:p>
            <a:pPr marL="180000" algn="just">
              <a:spcBef>
                <a:spcPts val="0"/>
              </a:spcBef>
              <a:buNone/>
            </a:pPr>
            <a:r>
              <a:rPr lang="bg-BG" sz="2200" dirty="0" smtClean="0">
                <a:latin typeface="Arial" pitchFamily="34" charset="0"/>
                <a:cs typeface="Arial" pitchFamily="34" charset="0"/>
              </a:rPr>
              <a:t>	В зависимост от структурата на приложението контролът може да бъде ретроспективен (последващ) и превантивен (предварителен)</a:t>
            </a:r>
          </a:p>
          <a:p>
            <a:pPr marL="180000" algn="just">
              <a:spcBef>
                <a:spcPts val="0"/>
              </a:spcBef>
              <a:buNone/>
            </a:pPr>
            <a:r>
              <a:rPr lang="bg-BG" sz="2200" dirty="0" smtClean="0">
                <a:latin typeface="Arial" pitchFamily="34" charset="0"/>
                <a:cs typeface="Arial" pitchFamily="34" charset="0"/>
              </a:rPr>
              <a:t>	За да бъде ефективен, контролът трябва да се съобразява със следните, доказани в практиката правила:</a:t>
            </a:r>
          </a:p>
          <a:p>
            <a:pPr marL="580050" lvl="1" algn="just">
              <a:spcBef>
                <a:spcPts val="0"/>
              </a:spcBef>
              <a:buFont typeface="Arial" pitchFamily="34" charset="0"/>
              <a:buChar char="―"/>
            </a:pPr>
            <a:r>
              <a:rPr lang="bg-BG" sz="2200" dirty="0" smtClean="0">
                <a:latin typeface="Arial" pitchFamily="34" charset="0"/>
                <a:cs typeface="Arial" pitchFamily="34" charset="0"/>
              </a:rPr>
              <a:t>Контрола не трябва да изменя целите и да забавя реализацията</a:t>
            </a:r>
          </a:p>
          <a:p>
            <a:pPr marL="580050" lvl="1" algn="just">
              <a:spcBef>
                <a:spcPts val="0"/>
              </a:spcBef>
              <a:buFont typeface="Arial" pitchFamily="34" charset="0"/>
              <a:buChar char="―"/>
            </a:pPr>
            <a:r>
              <a:rPr lang="bg-BG" sz="2200" dirty="0" smtClean="0">
                <a:latin typeface="Arial" pitchFamily="34" charset="0"/>
                <a:cs typeface="Arial" pitchFamily="34" charset="0"/>
              </a:rPr>
              <a:t>Контрола трябва да бъде комплекс от превантивни и ретроспективни мерки</a:t>
            </a:r>
          </a:p>
          <a:p>
            <a:pPr marL="580050" lvl="1" algn="just">
              <a:spcBef>
                <a:spcPts val="0"/>
              </a:spcBef>
              <a:buFont typeface="Arial" pitchFamily="34" charset="0"/>
              <a:buChar char="―"/>
            </a:pPr>
            <a:r>
              <a:rPr lang="bg-BG" sz="2200" dirty="0" smtClean="0">
                <a:latin typeface="Arial" pitchFamily="34" charset="0"/>
                <a:cs typeface="Arial" pitchFamily="34" charset="0"/>
              </a:rPr>
              <a:t>Контролната система трябва да бъде добре обмислена и проста</a:t>
            </a:r>
          </a:p>
          <a:p>
            <a:pPr marL="580050" lvl="1" algn="just">
              <a:spcBef>
                <a:spcPts val="0"/>
              </a:spcBef>
              <a:buFont typeface="Arial" pitchFamily="34" charset="0"/>
              <a:buChar char="―"/>
            </a:pPr>
            <a:r>
              <a:rPr lang="bg-BG" sz="2200" dirty="0" smtClean="0">
                <a:latin typeface="Arial" pitchFamily="34" charset="0"/>
                <a:cs typeface="Arial" pitchFamily="34" charset="0"/>
              </a:rPr>
              <a:t>Ефективния контрол винаги е обективен и не влияещ се от емоции</a:t>
            </a:r>
          </a:p>
          <a:p>
            <a:pPr marL="580050" lvl="1" algn="just">
              <a:spcBef>
                <a:spcPts val="0"/>
              </a:spcBef>
              <a:buFont typeface="Arial" pitchFamily="34" charset="0"/>
              <a:buChar char="―"/>
            </a:pPr>
            <a:r>
              <a:rPr lang="bg-BG" sz="2200" dirty="0" smtClean="0">
                <a:latin typeface="Arial" pitchFamily="34" charset="0"/>
                <a:cs typeface="Arial" pitchFamily="34" charset="0"/>
              </a:rPr>
              <a:t>Проверяваните  лица винаги трябва да бъдат уведомявани за резултата от контролните действия.</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Управленски процес в здравеопазването (6)</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Оценка на финалните резултати</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Чрез тази мениджърска функция се анализира степента на реализация на набелязаните цели.</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За поставяне на вярна оценка е необходим анализ на цялостната достоверна информация, съгласно предварително изготвени критерии за съответствие между определената цел и постигнатите резултати.</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Често допускана грешка е субективното влияние на личните впечатления върху обективното поставяне на окончателната оценка за реализирания цялостен процес.</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Икономика на здравеопазването (1)</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Икономиката на здравеопазването заема важен дял в съвременния мениджмънт за изясняване на икономическите аспекти на здравето и болестите и взаимното им влияние.</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Основният фокус на икономиката на здравеопазването е:</a:t>
            </a:r>
          </a:p>
          <a:p>
            <a:pPr marL="580050" lvl="1" algn="just">
              <a:spcBef>
                <a:spcPts val="0"/>
              </a:spcBef>
              <a:buFont typeface="Arial" pitchFamily="34" charset="0"/>
              <a:buChar char="―"/>
            </a:pPr>
            <a:r>
              <a:rPr lang="bg-BG" sz="2200" dirty="0" smtClean="0">
                <a:latin typeface="Arial" pitchFamily="34" charset="0"/>
                <a:cs typeface="Arial" pitchFamily="34" charset="0"/>
              </a:rPr>
              <a:t>Анализ на финансовите разходи</a:t>
            </a:r>
          </a:p>
          <a:p>
            <a:pPr marL="580050" lvl="1" algn="just">
              <a:spcBef>
                <a:spcPts val="0"/>
              </a:spcBef>
              <a:buFont typeface="Arial" pitchFamily="34" charset="0"/>
              <a:buChar char="―"/>
            </a:pPr>
            <a:r>
              <a:rPr lang="bg-BG" sz="2200" dirty="0" smtClean="0">
                <a:latin typeface="Arial" pitchFamily="34" charset="0"/>
                <a:cs typeface="Arial" pitchFamily="34" charset="0"/>
              </a:rPr>
              <a:t>Изследване на настоящи и бъдещи тенденции</a:t>
            </a:r>
          </a:p>
          <a:p>
            <a:pPr marL="580050" lvl="1" algn="just">
              <a:spcBef>
                <a:spcPts val="0"/>
              </a:spcBef>
              <a:buFont typeface="Arial" pitchFamily="34" charset="0"/>
              <a:buChar char="―"/>
            </a:pPr>
            <a:r>
              <a:rPr lang="bg-BG" sz="2200" dirty="0" smtClean="0">
                <a:latin typeface="Arial" pitchFamily="34" charset="0"/>
                <a:cs typeface="Arial" pitchFamily="34" charset="0"/>
              </a:rPr>
              <a:t>Изучаване на потребностите от различните видове медицинска помощ</a:t>
            </a:r>
          </a:p>
          <a:p>
            <a:pPr marL="580050" lvl="1" algn="just">
              <a:spcBef>
                <a:spcPts val="0"/>
              </a:spcBef>
              <a:buFont typeface="Arial" pitchFamily="34" charset="0"/>
              <a:buChar char="―"/>
            </a:pPr>
            <a:r>
              <a:rPr lang="bg-BG" sz="2200" dirty="0" smtClean="0">
                <a:latin typeface="Arial" pitchFamily="34" charset="0"/>
                <a:cs typeface="Arial" pitchFamily="34" charset="0"/>
              </a:rPr>
              <a:t>Планиране на здравеопазването</a:t>
            </a:r>
          </a:p>
          <a:p>
            <a:pPr marL="580050" lvl="1" algn="just">
              <a:spcBef>
                <a:spcPts val="0"/>
              </a:spcBef>
              <a:buFont typeface="Arial" pitchFamily="34" charset="0"/>
              <a:buChar char="―"/>
            </a:pPr>
            <a:r>
              <a:rPr lang="bg-BG" sz="2200" dirty="0" smtClean="0">
                <a:latin typeface="Arial" pitchFamily="34" charset="0"/>
                <a:cs typeface="Arial" pitchFamily="34" charset="0"/>
              </a:rPr>
              <a:t>Внедряване на икономически механизми в здравната система</a:t>
            </a:r>
          </a:p>
          <a:p>
            <a:pPr marL="580050" lvl="1" algn="just">
              <a:spcBef>
                <a:spcPts val="0"/>
              </a:spcBef>
              <a:buFont typeface="Arial" pitchFamily="34" charset="0"/>
              <a:buChar char="―"/>
            </a:pPr>
            <a:r>
              <a:rPr lang="bg-BG" sz="2200" dirty="0" smtClean="0">
                <a:latin typeface="Arial" pitchFamily="34" charset="0"/>
                <a:cs typeface="Arial" pitchFamily="34" charset="0"/>
              </a:rPr>
              <a:t>Методи за измерване на ефективността </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Икономическо влияние на здравеопазването (1)</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Becker (1964</a:t>
            </a:r>
            <a:r>
              <a:rPr lang="bg-BG" sz="2200" dirty="0" smtClean="0">
                <a:latin typeface="Arial" pitchFamily="34" charset="0"/>
                <a:cs typeface="Arial" pitchFamily="34" charset="0"/>
              </a:rPr>
              <a:t>г.</a:t>
            </a:r>
            <a:r>
              <a:rPr lang="en-US" sz="2200" dirty="0" smtClean="0">
                <a:latin typeface="Arial" pitchFamily="34" charset="0"/>
                <a:cs typeface="Arial" pitchFamily="34" charset="0"/>
              </a:rPr>
              <a:t>)</a:t>
            </a:r>
            <a:r>
              <a:rPr lang="bg-BG" sz="2200" dirty="0" smtClean="0">
                <a:latin typeface="Arial" pitchFamily="34" charset="0"/>
                <a:cs typeface="Arial" pitchFamily="34" charset="0"/>
              </a:rPr>
              <a:t> – теория на човешкия капитал.</a:t>
            </a:r>
          </a:p>
          <a:p>
            <a:pPr marL="180000" algn="just">
              <a:spcBef>
                <a:spcPts val="0"/>
              </a:spcBef>
              <a:buNone/>
            </a:pPr>
            <a:r>
              <a:rPr lang="bg-BG" sz="2200" dirty="0" smtClean="0">
                <a:latin typeface="Arial" pitchFamily="34" charset="0"/>
                <a:cs typeface="Arial" pitchFamily="34" charset="0"/>
              </a:rPr>
              <a:t>	Основава се на твърдението, че иновациите в образование и здраве повишават производителността, което мотивира индивидите да инвестират, за да увеличават бъдещите си печалби.</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Grossman (</a:t>
            </a:r>
            <a:r>
              <a:rPr lang="bg-BG" sz="2200" dirty="0" smtClean="0">
                <a:latin typeface="Arial" pitchFamily="34" charset="0"/>
                <a:cs typeface="Arial" pitchFamily="34" charset="0"/>
              </a:rPr>
              <a:t>1972г.</a:t>
            </a:r>
            <a:r>
              <a:rPr lang="en-US" sz="2200" dirty="0" smtClean="0">
                <a:latin typeface="Arial" pitchFamily="34" charset="0"/>
                <a:cs typeface="Arial" pitchFamily="34" charset="0"/>
              </a:rPr>
              <a:t>)</a:t>
            </a:r>
            <a:r>
              <a:rPr lang="bg-BG" sz="2200" dirty="0" smtClean="0">
                <a:latin typeface="Arial" pitchFamily="34" charset="0"/>
                <a:cs typeface="Arial" pitchFamily="34" charset="0"/>
              </a:rPr>
              <a:t> – теория за здравето като средство за производство. </a:t>
            </a:r>
          </a:p>
          <a:p>
            <a:pPr marL="180000" algn="just">
              <a:spcBef>
                <a:spcPts val="0"/>
              </a:spcBef>
              <a:buNone/>
            </a:pPr>
            <a:r>
              <a:rPr lang="bg-BG" sz="2200" dirty="0" smtClean="0">
                <a:latin typeface="Arial" pitchFamily="34" charset="0"/>
                <a:cs typeface="Arial" pitchFamily="34" charset="0"/>
              </a:rPr>
              <a:t>	Здравето като потребителски продукт е пряка част от функцията на полезност на всеки индивид. Здравето обаче може да се разглежда и като средство за производство, намалявайки болничните дни и респективно увеличавайки производствените дни.</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Икономическо влияние на здравеопазването (2)</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Човешкият капитал е от основно значение за икономическите резултати и понеже здравето е важен компонент на човешкия капитал, следователно здравето е от значение и за икономическите резултати.</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400" b="1" dirty="0" smtClean="0">
                <a:latin typeface="Arial" pitchFamily="34" charset="0"/>
                <a:cs typeface="Arial" pitchFamily="34" charset="0"/>
              </a:rPr>
              <a:t>	</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pic>
        <p:nvPicPr>
          <p:cNvPr id="31" name="Picture 30" descr="Graphic8.png"/>
          <p:cNvPicPr>
            <a:picLocks noChangeAspect="1"/>
          </p:cNvPicPr>
          <p:nvPr/>
        </p:nvPicPr>
        <p:blipFill>
          <a:blip r:embed="rId3" cstate="print"/>
          <a:stretch>
            <a:fillRect/>
          </a:stretch>
        </p:blipFill>
        <p:spPr>
          <a:xfrm>
            <a:off x="918251" y="3518914"/>
            <a:ext cx="7307499" cy="151028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Икономическо влияние на здравеопазването (3)</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Bloom (2001</a:t>
            </a:r>
            <a:r>
              <a:rPr lang="bg-BG" sz="2200" dirty="0" smtClean="0">
                <a:latin typeface="Arial" pitchFamily="34" charset="0"/>
                <a:cs typeface="Arial" pitchFamily="34" charset="0"/>
              </a:rPr>
              <a:t>г.</a:t>
            </a:r>
            <a:r>
              <a:rPr lang="en-US" sz="2200" dirty="0" smtClean="0">
                <a:latin typeface="Arial" pitchFamily="34" charset="0"/>
                <a:cs typeface="Arial" pitchFamily="34" charset="0"/>
              </a:rPr>
              <a:t>)</a:t>
            </a:r>
            <a:r>
              <a:rPr lang="bg-BG" sz="2200" dirty="0" smtClean="0">
                <a:latin typeface="Arial" pitchFamily="34" charset="0"/>
                <a:cs typeface="Arial" pitchFamily="34" charset="0"/>
              </a:rPr>
              <a:t> – Здравето може да допринесе за положителни икономически резултати както на индивидуално, така и на обществено ниво.</a:t>
            </a:r>
          </a:p>
          <a:p>
            <a:pPr marL="180000" algn="just">
              <a:spcBef>
                <a:spcPts val="0"/>
              </a:spcBef>
              <a:buNone/>
            </a:pPr>
            <a:r>
              <a:rPr lang="bg-BG" sz="2200" dirty="0" smtClean="0">
                <a:latin typeface="Arial" pitchFamily="34" charset="0"/>
                <a:cs typeface="Arial" pitchFamily="34" charset="0"/>
              </a:rPr>
              <a: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pic>
        <p:nvPicPr>
          <p:cNvPr id="4" name="Picture 3" descr="fig9.png"/>
          <p:cNvPicPr>
            <a:picLocks noChangeAspect="1"/>
          </p:cNvPicPr>
          <p:nvPr/>
        </p:nvPicPr>
        <p:blipFill>
          <a:blip r:embed="rId3" cstate="print"/>
          <a:stretch>
            <a:fillRect/>
          </a:stretch>
        </p:blipFill>
        <p:spPr>
          <a:xfrm>
            <a:off x="1127667" y="2362200"/>
            <a:ext cx="6888667" cy="4495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Икономическо влияние на здравеопазването (4)</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	Икономически анализ на влошеното здраве</a:t>
            </a:r>
          </a:p>
          <a:p>
            <a:pPr marL="180000" algn="just">
              <a:spcBef>
                <a:spcPts val="0"/>
              </a:spcBef>
              <a:buNone/>
            </a:pPr>
            <a:r>
              <a:rPr lang="bg-BG" sz="2200" dirty="0" smtClean="0">
                <a:latin typeface="Arial" pitchFamily="34" charset="0"/>
                <a:cs typeface="Arial" pitchFamily="34" charset="0"/>
              </a:rPr>
              <a:t>	Влиянието на влошеното здраве върху икономиката се измерва чрез остойностяване на три параметъра – цена на лечението, доход пропуснат от болните, които не са трудоспособни, загуба на полезност на работното място в резултат на физически страдания и инвалидност.</a:t>
            </a:r>
          </a:p>
          <a:p>
            <a:pPr marL="180000" algn="just">
              <a:spcBef>
                <a:spcPts val="0"/>
              </a:spcBef>
              <a:buNone/>
            </a:pPr>
            <a:r>
              <a:rPr lang="bg-BG" sz="2200" dirty="0" smtClean="0">
                <a:latin typeface="Arial" pitchFamily="34" charset="0"/>
                <a:cs typeface="Arial" pitchFamily="34" charset="0"/>
              </a:rPr>
              <a:t>	Основното предизвикателство в икономическите анализи е намирането на точен и обективен метод за измерване на преките и косвени разходи.</a:t>
            </a:r>
          </a:p>
          <a:p>
            <a:pPr marL="180000" algn="just">
              <a:spcBef>
                <a:spcPts val="0"/>
              </a:spcBef>
              <a:buNone/>
            </a:pPr>
            <a:r>
              <a:rPr lang="bg-BG" sz="2200" dirty="0" smtClean="0">
                <a:latin typeface="Arial" pitchFamily="34" charset="0"/>
                <a:cs typeface="Arial" pitchFamily="34" charset="0"/>
              </a:rPr>
              <a:t>	Наред със сериозните заболявания, които оказват силно икономическо влияние съществуват редица фактори, които увеличават риска от няколко социални значими заболявания – затлъстяване, диабет, тютюнопушене. Тези фактори са обект на много сериозни икономически изследвания и влиянието им върху заболяемостта, смъртността и свързаните с тях здравни разходи.</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400" b="1" dirty="0" smtClean="0">
                <a:latin typeface="Arial" pitchFamily="34" charset="0"/>
                <a:cs typeface="Arial" pitchFamily="34" charset="0"/>
              </a:rPr>
              <a:t>Икономическо влияние на здравеопазването (5)</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Икономическо вличние на здравето върху индивидуалните доходи</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Влияние на здравето върху трудовите възнаграждения </a:t>
            </a: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Grossman</a:t>
            </a:r>
            <a:r>
              <a:rPr lang="bg-BG" sz="2200" dirty="0" smtClean="0">
                <a:latin typeface="Arial" pitchFamily="34" charset="0"/>
                <a:cs typeface="Arial" pitchFamily="34" charset="0"/>
              </a:rPr>
              <a:t> (1972г.) открива и изследва сложната взаимовръзка между работно време, заплата и здраве. Извода е, че влошеното здраве води до по-ниски доходи.</a:t>
            </a:r>
          </a:p>
          <a:p>
            <a:pPr marL="180000" algn="just">
              <a:spcBef>
                <a:spcPts val="0"/>
              </a:spcBef>
              <a:buFont typeface="Arial" pitchFamily="34" charset="0"/>
              <a:buChar char="―"/>
            </a:pPr>
            <a:r>
              <a:rPr lang="bg-BG" sz="2200" dirty="0" smtClean="0">
                <a:latin typeface="Arial" pitchFamily="34" charset="0"/>
                <a:cs typeface="Arial" pitchFamily="34" charset="0"/>
              </a:rPr>
              <a:t>Влияние на човешката физика върху трудовите възнаграждения</a:t>
            </a:r>
          </a:p>
          <a:p>
            <a:pPr marL="180000" algn="just">
              <a:spcBef>
                <a:spcPts val="0"/>
              </a:spcBef>
              <a:buNone/>
            </a:pPr>
            <a:r>
              <a:rPr lang="bg-BG" sz="2200" dirty="0" smtClean="0">
                <a:latin typeface="Arial" pitchFamily="34" charset="0"/>
                <a:cs typeface="Arial" pitchFamily="34" charset="0"/>
              </a:rPr>
              <a:t>	Общите изводи от изследванията са, че хората с по-висок ръст получават по-високи възнаграждения, докато тези с по-висок ИТМ – получават по-ниски възнаграждения.</a:t>
            </a:r>
          </a:p>
          <a:p>
            <a:pPr marL="180000" algn="just">
              <a:spcBef>
                <a:spcPts val="0"/>
              </a:spcBef>
              <a:buFont typeface="Arial" pitchFamily="34" charset="0"/>
              <a:buChar char="—"/>
            </a:pPr>
            <a:r>
              <a:rPr lang="bg-BG" sz="2200" dirty="0" smtClean="0">
                <a:latin typeface="Arial" pitchFamily="34" charset="0"/>
                <a:cs typeface="Arial" pitchFamily="34" charset="0"/>
              </a:rPr>
              <a:t>Влияние на здравето върху трудовата заетост. Хроничните заболявания увеличават вероятността от нетрудоспособност с 50%.</a:t>
            </a:r>
          </a:p>
          <a:p>
            <a:pPr marL="180000" algn="just">
              <a:spcBef>
                <a:spcPts val="0"/>
              </a:spcBef>
              <a:buFont typeface="Arial" pitchFamily="34" charset="0"/>
              <a:buChar char="—"/>
            </a:pPr>
            <a:r>
              <a:rPr lang="bg-BG" sz="2200" dirty="0" smtClean="0">
                <a:latin typeface="Arial" pitchFamily="34" charset="0"/>
                <a:cs typeface="Arial" pitchFamily="34" charset="0"/>
              </a:rPr>
              <a:t>Влияние на здравето върху ранното пенсиониране. Хората с влошено здраве е вероятно да се пенсионират от една до три години по-рано от работещите в добро здраве.</a:t>
            </a:r>
          </a:p>
          <a:p>
            <a:pPr marL="180000" algn="just">
              <a:spcBef>
                <a:spcPts val="0"/>
              </a:spcBef>
              <a:buFont typeface="Arial" pitchFamily="34" charset="0"/>
              <a:buChar char="—"/>
            </a:pPr>
            <a:r>
              <a:rPr lang="bg-BG" sz="2200" dirty="0" smtClean="0">
                <a:latin typeface="Arial" pitchFamily="34" charset="0"/>
                <a:cs typeface="Arial" pitchFamily="34" charset="0"/>
              </a:rPr>
              <a:t>Влияние на здравето върху трудоспособността на хората, които полагат грижи за болен човек в домакинството.</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fontScale="92500" lnSpcReduction="10000"/>
          </a:bodyPr>
          <a:lstStyle/>
          <a:p>
            <a:pPr algn="ctr">
              <a:buNone/>
            </a:pPr>
            <a:r>
              <a:rPr lang="bg-BG" sz="2600" b="1" dirty="0" smtClean="0">
                <a:latin typeface="Arial" pitchFamily="34" charset="0"/>
                <a:cs typeface="Arial" pitchFamily="34" charset="0"/>
              </a:rPr>
              <a:t>Икономическо влияние на здравеопазването (6)</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300" dirty="0" smtClean="0">
                <a:latin typeface="Arial" pitchFamily="34" charset="0"/>
                <a:cs typeface="Arial" pitchFamily="34" charset="0"/>
              </a:rPr>
              <a:t>Влияние на здравето върху макроикономиката</a:t>
            </a:r>
          </a:p>
          <a:p>
            <a:pPr marL="180000" algn="ctr">
              <a:spcBef>
                <a:spcPts val="0"/>
              </a:spcBef>
              <a:buNone/>
            </a:pPr>
            <a:endParaRPr lang="bg-BG" sz="2300" dirty="0" smtClean="0">
              <a:latin typeface="Arial" pitchFamily="34" charset="0"/>
              <a:cs typeface="Arial" pitchFamily="34" charset="0"/>
            </a:endParaRPr>
          </a:p>
          <a:p>
            <a:pPr marL="180000" algn="just">
              <a:spcBef>
                <a:spcPts val="0"/>
              </a:spcBef>
              <a:buNone/>
            </a:pPr>
            <a:r>
              <a:rPr lang="bg-BG" sz="2300" dirty="0" smtClean="0">
                <a:latin typeface="Arial" pitchFamily="34" charset="0"/>
                <a:cs typeface="Arial" pitchFamily="34" charset="0"/>
              </a:rPr>
              <a:t>	Влияние на здравето на индивидуално микрониво би трябвало да се превърне в съвкупен ефект на национално макрониво.</a:t>
            </a:r>
          </a:p>
          <a:p>
            <a:pPr marL="180000" algn="just">
              <a:spcBef>
                <a:spcPts val="0"/>
              </a:spcBef>
              <a:buFont typeface="Arial" pitchFamily="34" charset="0"/>
              <a:buChar char="―"/>
            </a:pPr>
            <a:r>
              <a:rPr lang="bg-BG" sz="2300" dirty="0" smtClean="0">
                <a:latin typeface="Arial" pitchFamily="34" charset="0"/>
                <a:cs typeface="Arial" pitchFamily="34" charset="0"/>
              </a:rPr>
              <a:t>Влияние на подобреното здраве в миналото при определяне на </a:t>
            </a:r>
          </a:p>
          <a:p>
            <a:pPr marL="180000" algn="just">
              <a:spcBef>
                <a:spcPts val="0"/>
              </a:spcBef>
              <a:buNone/>
            </a:pPr>
            <a:r>
              <a:rPr lang="bg-BG" sz="2300" dirty="0" smtClean="0">
                <a:latin typeface="Arial" pitchFamily="34" charset="0"/>
                <a:cs typeface="Arial" pitchFamily="34" charset="0"/>
              </a:rPr>
              <a:t>	съвременното национално богатство.</a:t>
            </a:r>
          </a:p>
          <a:p>
            <a:pPr marL="180000" algn="just">
              <a:spcBef>
                <a:spcPts val="0"/>
              </a:spcBef>
              <a:buNone/>
            </a:pPr>
            <a:r>
              <a:rPr lang="bg-BG" sz="2300" dirty="0" smtClean="0">
                <a:latin typeface="Arial" pitchFamily="34" charset="0"/>
                <a:cs typeface="Arial" pitchFamily="34" charset="0"/>
              </a:rPr>
              <a:t>	Проучванията на </a:t>
            </a:r>
            <a:r>
              <a:rPr lang="en-US" sz="2300" dirty="0" err="1" smtClean="0">
                <a:latin typeface="Arial" pitchFamily="34" charset="0"/>
                <a:cs typeface="Arial" pitchFamily="34" charset="0"/>
              </a:rPr>
              <a:t>R.Fogel</a:t>
            </a:r>
            <a:r>
              <a:rPr lang="en-US" sz="2300" dirty="0" smtClean="0">
                <a:latin typeface="Arial" pitchFamily="34" charset="0"/>
                <a:cs typeface="Arial" pitchFamily="34" charset="0"/>
              </a:rPr>
              <a:t> (1994</a:t>
            </a:r>
            <a:r>
              <a:rPr lang="bg-BG" sz="2300" dirty="0" smtClean="0">
                <a:latin typeface="Arial" pitchFamily="34" charset="0"/>
                <a:cs typeface="Arial" pitchFamily="34" charset="0"/>
              </a:rPr>
              <a:t>г.</a:t>
            </a:r>
            <a:r>
              <a:rPr lang="en-US" sz="2300" dirty="0" smtClean="0">
                <a:latin typeface="Arial" pitchFamily="34" charset="0"/>
                <a:cs typeface="Arial" pitchFamily="34" charset="0"/>
              </a:rPr>
              <a:t>)</a:t>
            </a:r>
            <a:r>
              <a:rPr lang="bg-BG" sz="2300" dirty="0" smtClean="0">
                <a:latin typeface="Arial" pitchFamily="34" charset="0"/>
                <a:cs typeface="Arial" pitchFamily="34" charset="0"/>
              </a:rPr>
              <a:t> водят до заключенията, че подобряването на здравето и хигиената във Великобритания през периода 1780-1980г. са причина за ръст на доходите ежегодно от 1,15% средно на глава от населението през целия двестагодишен период.</a:t>
            </a:r>
          </a:p>
          <a:p>
            <a:pPr marL="180000" algn="just">
              <a:spcBef>
                <a:spcPts val="0"/>
              </a:spcBef>
              <a:buFont typeface="Arial" pitchFamily="34" charset="0"/>
              <a:buChar char="—"/>
            </a:pPr>
            <a:r>
              <a:rPr lang="bg-BG" sz="2300" dirty="0" smtClean="0">
                <a:latin typeface="Arial" pitchFamily="34" charset="0"/>
                <a:cs typeface="Arial" pitchFamily="34" charset="0"/>
              </a:rPr>
              <a:t>Пряко влияние на здравеопазването върху икономиката (счетоводен подход). Здравния сектор е една от най-крупните индустрии, която усвоява средно около 7% от БВП на развитите икономически страни.</a:t>
            </a:r>
          </a:p>
          <a:p>
            <a:pPr marL="180000" algn="just">
              <a:spcBef>
                <a:spcPts val="0"/>
              </a:spcBef>
              <a:buFont typeface="Arial" pitchFamily="34" charset="0"/>
              <a:buChar char="—"/>
            </a:pPr>
            <a:r>
              <a:rPr lang="bg-BG" sz="2300" dirty="0" smtClean="0">
                <a:latin typeface="Arial" pitchFamily="34" charset="0"/>
                <a:cs typeface="Arial" pitchFamily="34" charset="0"/>
              </a:rPr>
              <a:t>Влияние на здравеопазването върху икономиката (социален подход). Подобрената продължителност на живота в добро здраве и трудоспособност може да бъде остойностена и резултатите сочат, че БВП се увеличава между 60%-70% през разглеждания период.</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Историческо развитие на науката за контрол и управление (2)</a:t>
            </a:r>
          </a:p>
          <a:p>
            <a:pPr marL="180000" algn="just">
              <a:spcBef>
                <a:spcPts val="60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A</a:t>
            </a:r>
            <a:r>
              <a:rPr lang="bg-BG" sz="2200" dirty="0" smtClean="0">
                <a:latin typeface="Arial" pitchFamily="34" charset="0"/>
                <a:cs typeface="Arial" pitchFamily="34" charset="0"/>
              </a:rPr>
              <a:t>.</a:t>
            </a:r>
            <a:r>
              <a:rPr lang="en-US" sz="2200" dirty="0" smtClean="0">
                <a:latin typeface="Arial" pitchFamily="34" charset="0"/>
                <a:cs typeface="Arial" pitchFamily="34" charset="0"/>
              </a:rPr>
              <a:t>F</a:t>
            </a:r>
            <a:r>
              <a:rPr lang="bg-BG" sz="2200" dirty="0" smtClean="0">
                <a:latin typeface="Arial" pitchFamily="34" charset="0"/>
                <a:cs typeface="Arial" pitchFamily="34" charset="0"/>
              </a:rPr>
              <a:t>ayo</a:t>
            </a:r>
            <a:r>
              <a:rPr lang="en-US" sz="2200" dirty="0" smtClean="0">
                <a:latin typeface="Arial" pitchFamily="34" charset="0"/>
                <a:cs typeface="Arial" pitchFamily="34" charset="0"/>
              </a:rPr>
              <a:t>l</a:t>
            </a:r>
            <a:r>
              <a:rPr lang="bg-BG" sz="2200" dirty="0" smtClean="0">
                <a:latin typeface="Arial" pitchFamily="34" charset="0"/>
                <a:cs typeface="Arial" pitchFamily="34" charset="0"/>
              </a:rPr>
              <a:t> (18</a:t>
            </a:r>
            <a:r>
              <a:rPr lang="en-US" sz="2200" dirty="0" smtClean="0">
                <a:latin typeface="Arial" pitchFamily="34" charset="0"/>
                <a:cs typeface="Arial" pitchFamily="34" charset="0"/>
              </a:rPr>
              <a:t>41</a:t>
            </a:r>
            <a:r>
              <a:rPr lang="bg-BG" sz="2200" dirty="0" smtClean="0">
                <a:latin typeface="Arial" pitchFamily="34" charset="0"/>
                <a:cs typeface="Arial" pitchFamily="34" charset="0"/>
              </a:rPr>
              <a:t>-19</a:t>
            </a:r>
            <a:r>
              <a:rPr lang="en-US" sz="2200" dirty="0" smtClean="0">
                <a:latin typeface="Arial" pitchFamily="34" charset="0"/>
                <a:cs typeface="Arial" pitchFamily="34" charset="0"/>
              </a:rPr>
              <a:t>25</a:t>
            </a:r>
            <a:r>
              <a:rPr lang="bg-BG" sz="2200" dirty="0" smtClean="0">
                <a:latin typeface="Arial" pitchFamily="34" charset="0"/>
                <a:cs typeface="Arial" pitchFamily="34" charset="0"/>
              </a:rPr>
              <a:t>) – теория за индустриалният мениджмънт.</a:t>
            </a:r>
          </a:p>
          <a:p>
            <a:pPr marL="180000" algn="just">
              <a:spcBef>
                <a:spcPts val="0"/>
              </a:spcBef>
              <a:buNone/>
            </a:pPr>
            <a:r>
              <a:rPr lang="bg-BG" sz="2200" dirty="0" smtClean="0">
                <a:latin typeface="Arial" pitchFamily="34" charset="0"/>
                <a:cs typeface="Arial" pitchFamily="34" charset="0"/>
              </a:rPr>
              <a:t>	Основните принципи, върху които е изградена теорията са разделение на труда, дисциплината, единно ръководство, обща цел, подчиняване на индивидуалните интереси на общите интереси, справедливи и мотивиращи възнаграждения, централизация, йерархична верига, отговорности на мениджърите за изпълнението на възложените на подчинените им задачи, ред, равнопоставеност на служителите и взаимно уважение, сигурност и стабилност на работното място, инициатива от служителите и солидарност в колектива чрез предотвратяване на разногласията.</a:t>
            </a:r>
          </a:p>
          <a:p>
            <a:pPr marL="180000" algn="just">
              <a:spcBef>
                <a:spcPts val="0"/>
              </a:spcBef>
              <a:buNone/>
            </a:pPr>
            <a:r>
              <a:rPr lang="bg-BG" sz="2200" dirty="0" smtClean="0">
                <a:latin typeface="Arial" pitchFamily="34" charset="0"/>
                <a:cs typeface="Arial" pitchFamily="34" charset="0"/>
              </a:rPr>
              <a:t>	Теорията на </a:t>
            </a:r>
            <a:r>
              <a:rPr lang="en-US" sz="2200" dirty="0" err="1" smtClean="0">
                <a:latin typeface="Arial" pitchFamily="34" charset="0"/>
                <a:cs typeface="Arial" pitchFamily="34" charset="0"/>
              </a:rPr>
              <a:t>Fayol</a:t>
            </a:r>
            <a:r>
              <a:rPr lang="en-US" sz="2200" dirty="0" smtClean="0">
                <a:latin typeface="Arial" pitchFamily="34" charset="0"/>
                <a:cs typeface="Arial" pitchFamily="34" charset="0"/>
              </a:rPr>
              <a:t> </a:t>
            </a:r>
            <a:r>
              <a:rPr lang="bg-BG" sz="2200" dirty="0" smtClean="0">
                <a:latin typeface="Arial" pitchFamily="34" charset="0"/>
                <a:cs typeface="Arial" pitchFamily="34" charset="0"/>
              </a:rPr>
              <a:t>се различава от тази на </a:t>
            </a:r>
            <a:r>
              <a:rPr lang="en-US" sz="2200" dirty="0" smtClean="0">
                <a:latin typeface="Arial" pitchFamily="34" charset="0"/>
                <a:cs typeface="Arial" pitchFamily="34" charset="0"/>
              </a:rPr>
              <a:t>Taylor </a:t>
            </a:r>
            <a:r>
              <a:rPr lang="bg-BG" sz="2200" dirty="0" smtClean="0">
                <a:latin typeface="Arial" pitchFamily="34" charset="0"/>
                <a:cs typeface="Arial" pitchFamily="34" charset="0"/>
              </a:rPr>
              <a:t>основно при управлението на хората, атмосферата в колектива и екипната солидарност.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Какво представлява “стойност” в здравеопазването (1)</a:t>
            </a:r>
          </a:p>
          <a:p>
            <a:pPr marL="180000" algn="ctr">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r>
              <a:rPr lang="en-US" sz="2200" dirty="0" err="1" smtClean="0">
                <a:latin typeface="Arial" pitchFamily="34" charset="0"/>
                <a:cs typeface="Arial" pitchFamily="34" charset="0"/>
              </a:rPr>
              <a:t>M.Porter</a:t>
            </a:r>
            <a:r>
              <a:rPr lang="en-US" sz="2200" dirty="0" smtClean="0">
                <a:latin typeface="Arial" pitchFamily="34" charset="0"/>
                <a:cs typeface="Arial" pitchFamily="34" charset="0"/>
              </a:rPr>
              <a:t> (2012</a:t>
            </a:r>
            <a:r>
              <a:rPr lang="bg-BG" sz="2200" dirty="0" smtClean="0">
                <a:latin typeface="Arial" pitchFamily="34" charset="0"/>
                <a:cs typeface="Arial" pitchFamily="34" charset="0"/>
              </a:rPr>
              <a:t>г.</a:t>
            </a:r>
            <a:r>
              <a:rPr lang="en-US" sz="2200" dirty="0" smtClean="0">
                <a:latin typeface="Arial" pitchFamily="34" charset="0"/>
                <a:cs typeface="Arial" pitchFamily="34" charset="0"/>
              </a:rPr>
              <a:t>)</a:t>
            </a:r>
            <a:r>
              <a:rPr lang="bg-BG" sz="2200" dirty="0" smtClean="0">
                <a:latin typeface="Arial" pitchFamily="34" charset="0"/>
                <a:cs typeface="Arial" pitchFamily="34" charset="0"/>
              </a:rPr>
              <a:t> – стойността в здравеопазването се дефинира като резултат от здравната дейност (здравни изходи за пациента) постигнати за единица финансов ресурс.</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Стойност в здравеопазването = </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Здравни изходи – зависят от конкретното заболяване и са многоизмерни</a:t>
            </a:r>
          </a:p>
          <a:p>
            <a:pPr marL="180000" algn="just">
              <a:spcBef>
                <a:spcPts val="0"/>
              </a:spcBef>
              <a:buNone/>
            </a:pPr>
            <a:r>
              <a:rPr lang="bg-BG" sz="2200" dirty="0" smtClean="0">
                <a:latin typeface="Arial" pitchFamily="34" charset="0"/>
                <a:cs typeface="Arial" pitchFamily="34" charset="0"/>
              </a:rPr>
              <a:t>	Здравни разходи – включват общите разходи за пълният цикъл на лечение на пациента, а не разходите на отделните услуги.</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a:p>
        </p:txBody>
      </p:sp>
      <p:cxnSp>
        <p:nvCxnSpPr>
          <p:cNvPr id="6" name="Straight Connector 5"/>
          <p:cNvCxnSpPr/>
          <p:nvPr/>
        </p:nvCxnSpPr>
        <p:spPr>
          <a:xfrm>
            <a:off x="4724400" y="3124200"/>
            <a:ext cx="28194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029200" y="2667000"/>
            <a:ext cx="2362200" cy="430887"/>
          </a:xfrm>
          <a:prstGeom prst="rect">
            <a:avLst/>
          </a:prstGeom>
          <a:noFill/>
        </p:spPr>
        <p:txBody>
          <a:bodyPr wrap="square" rtlCol="0">
            <a:spAutoFit/>
          </a:bodyPr>
          <a:lstStyle/>
          <a:p>
            <a:r>
              <a:rPr lang="bg-BG" sz="2200" dirty="0" smtClean="0">
                <a:solidFill>
                  <a:schemeClr val="tx2"/>
                </a:solidFill>
                <a:latin typeface="Arial" pitchFamily="34" charset="0"/>
                <a:cs typeface="Arial" pitchFamily="34" charset="0"/>
              </a:rPr>
              <a:t>Здравни изходи</a:t>
            </a:r>
          </a:p>
        </p:txBody>
      </p:sp>
      <p:sp>
        <p:nvSpPr>
          <p:cNvPr id="9" name="TextBox 8"/>
          <p:cNvSpPr txBox="1"/>
          <p:nvPr/>
        </p:nvSpPr>
        <p:spPr>
          <a:xfrm>
            <a:off x="4953000" y="3124200"/>
            <a:ext cx="2438400" cy="430887"/>
          </a:xfrm>
          <a:prstGeom prst="rect">
            <a:avLst/>
          </a:prstGeom>
          <a:noFill/>
        </p:spPr>
        <p:txBody>
          <a:bodyPr wrap="square" rtlCol="0">
            <a:spAutoFit/>
          </a:bodyPr>
          <a:lstStyle/>
          <a:p>
            <a:r>
              <a:rPr lang="bg-BG" sz="2200" dirty="0" smtClean="0">
                <a:solidFill>
                  <a:schemeClr val="tx2"/>
                </a:solidFill>
                <a:latin typeface="Arial" pitchFamily="34" charset="0"/>
                <a:cs typeface="Arial" pitchFamily="34" charset="0"/>
              </a:rPr>
              <a:t>Здравни разходи</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400" b="1" dirty="0" smtClean="0">
                <a:latin typeface="Arial" pitchFamily="34" charset="0"/>
                <a:cs typeface="Arial" pitchFamily="34" charset="0"/>
              </a:rPr>
              <a:t>Какво представлява “стойност” в здравеопазването (2)</a:t>
            </a:r>
          </a:p>
          <a:p>
            <a:pPr marL="180000" algn="ctr">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Правилната структура за измерване на стойността трябва да  обхваща всички здравни услуги, продукти и дейности, които заедно определят доколко успешно са задоволени дадените потребности на пациента. Тези потребности се определят от заболяването на пациента, дефинирано като сбор от взаимосвързани диагнози, към които е правилно да се подходи интегрирано.</a:t>
            </a:r>
          </a:p>
          <a:p>
            <a:pPr marL="180000" algn="just">
              <a:spcBef>
                <a:spcPts val="0"/>
              </a:spcBef>
              <a:buNone/>
            </a:pPr>
            <a:r>
              <a:rPr lang="bg-BG" sz="2200" dirty="0" smtClean="0">
                <a:latin typeface="Arial" pitchFamily="34" charset="0"/>
                <a:cs typeface="Arial" pitchFamily="34" charset="0"/>
              </a:rPr>
              <a:t>	Съвременните модели на здравни системи се стремят да заместват профилираните лечебни заведения със звена за интегрирана лечебна практика, които да отговарят за цялостното лечение на дадено заболяване. Разбирането за измерване на стойността, която получава пациента включва проследяване на изходите от лечението и свързаните с това разходи в дългосрочен план, тъй като дейностите по предоставяне на здравни грижи са взаимозависими и стойността за пациента често се вижда на по-късен етап, проявявайки се като устойчиво възстановяване, необходимост от продължаващи интервенции или предизвикани от лечението заболявания.</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991600" cy="6477000"/>
          </a:xfrm>
        </p:spPr>
        <p:txBody>
          <a:bodyPr>
            <a:normAutofit/>
          </a:bodyPr>
          <a:lstStyle/>
          <a:p>
            <a:pPr algn="ctr">
              <a:buNone/>
            </a:pPr>
            <a:r>
              <a:rPr lang="bg-BG" sz="2400" b="1" dirty="0" smtClean="0">
                <a:latin typeface="Arial" pitchFamily="34" charset="0"/>
                <a:cs typeface="Arial" pitchFamily="34" charset="0"/>
              </a:rPr>
              <a:t>Какво представлява “стойност” в здравеопазването (3)</a:t>
            </a:r>
          </a:p>
          <a:p>
            <a:pPr algn="ctr">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	Модел за измерване на здравните изходи за пациента</a:t>
            </a: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a:p>
        </p:txBody>
      </p:sp>
      <p:pic>
        <p:nvPicPr>
          <p:cNvPr id="8" name="Picture 7" descr="Graphic2_4-gl.png"/>
          <p:cNvPicPr>
            <a:picLocks noChangeAspect="1"/>
          </p:cNvPicPr>
          <p:nvPr/>
        </p:nvPicPr>
        <p:blipFill>
          <a:blip r:embed="rId3" cstate="print"/>
          <a:stretch>
            <a:fillRect/>
          </a:stretch>
        </p:blipFill>
        <p:spPr>
          <a:xfrm>
            <a:off x="2438400" y="1447800"/>
            <a:ext cx="4114800" cy="54102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Икономическа оценка в здравеопазването (1)</a:t>
            </a:r>
          </a:p>
          <a:p>
            <a:pPr marL="180000" algn="ctr">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Елементи и структури на икономическата оценка</a:t>
            </a: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33</a:t>
            </a:fld>
            <a:endParaRPr lang="en-US"/>
          </a:p>
        </p:txBody>
      </p:sp>
      <p:pic>
        <p:nvPicPr>
          <p:cNvPr id="4" name="Picture 3" descr="Graphic29.png"/>
          <p:cNvPicPr>
            <a:picLocks noChangeAspect="1"/>
          </p:cNvPicPr>
          <p:nvPr/>
        </p:nvPicPr>
        <p:blipFill>
          <a:blip r:embed="rId3" cstate="print"/>
          <a:stretch>
            <a:fillRect/>
          </a:stretch>
        </p:blipFill>
        <p:spPr>
          <a:xfrm>
            <a:off x="228599" y="2057400"/>
            <a:ext cx="8690563" cy="381634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Икономическа оценка в здравеопазването (2)</a:t>
            </a:r>
          </a:p>
          <a:p>
            <a:pPr marL="180000" algn="ctr">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Анализ разход / резултат</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	CEA  =</a:t>
            </a: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r>
              <a:rPr lang="en-US" sz="2200" dirty="0" smtClean="0">
                <a:latin typeface="Arial" pitchFamily="34" charset="0"/>
                <a:cs typeface="Arial" pitchFamily="34" charset="0"/>
              </a:rPr>
              <a:t>	</a:t>
            </a:r>
            <a:r>
              <a:rPr lang="bg-BG" sz="2200" dirty="0" smtClean="0">
                <a:latin typeface="Arial" pitchFamily="34" charset="0"/>
                <a:cs typeface="Arial" pitchFamily="34" charset="0"/>
              </a:rPr>
              <a:t>Анализа измерва съотношението на разликата от вложените и спестените ресурси към получените терапевтични резултати.</a:t>
            </a:r>
          </a:p>
          <a:p>
            <a:pPr marL="180000" algn="just">
              <a:spcBef>
                <a:spcPts val="0"/>
              </a:spcBef>
              <a:buNone/>
            </a:pPr>
            <a:r>
              <a:rPr lang="bg-BG" sz="2200" dirty="0" smtClean="0">
                <a:latin typeface="Arial" pitchFamily="34" charset="0"/>
                <a:cs typeface="Arial" pitchFamily="34" charset="0"/>
              </a:rPr>
              <a:t>	Подходящ е за сравнителен анализ на алтернативни здравни програми, които са свързани с общ здравен ефект.</a:t>
            </a:r>
            <a:r>
              <a:rPr lang="en-US" sz="2200" dirty="0" smtClean="0">
                <a:latin typeface="Arial" pitchFamily="34" charset="0"/>
                <a:cs typeface="Arial" pitchFamily="34" charset="0"/>
              </a:rPr>
              <a:t> </a:t>
            </a: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cxnSp>
        <p:nvCxnSpPr>
          <p:cNvPr id="5" name="Straight Connector 4"/>
          <p:cNvCxnSpPr/>
          <p:nvPr/>
        </p:nvCxnSpPr>
        <p:spPr>
          <a:xfrm>
            <a:off x="2133600" y="2819400"/>
            <a:ext cx="39624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438400" y="2362200"/>
            <a:ext cx="3733800" cy="430887"/>
          </a:xfrm>
          <a:prstGeom prst="rect">
            <a:avLst/>
          </a:prstGeom>
          <a:noFill/>
        </p:spPr>
        <p:txBody>
          <a:bodyPr wrap="square" rtlCol="0">
            <a:spAutoFit/>
          </a:bodyPr>
          <a:lstStyle/>
          <a:p>
            <a:r>
              <a:rPr lang="en-US" sz="2200" dirty="0" smtClean="0">
                <a:solidFill>
                  <a:schemeClr val="tx2"/>
                </a:solidFill>
                <a:latin typeface="Arial" pitchFamily="34" charset="0"/>
                <a:cs typeface="Arial" pitchFamily="34" charset="0"/>
              </a:rPr>
              <a:t>(C</a:t>
            </a:r>
            <a:r>
              <a:rPr lang="en-US" sz="2200" baseline="-25000" dirty="0" smtClean="0">
                <a:solidFill>
                  <a:schemeClr val="tx2"/>
                </a:solidFill>
                <a:latin typeface="Arial" pitchFamily="34" charset="0"/>
                <a:cs typeface="Arial" pitchFamily="34" charset="0"/>
              </a:rPr>
              <a:t>1</a:t>
            </a:r>
            <a:r>
              <a:rPr lang="en-US" sz="2200" dirty="0" smtClean="0">
                <a:solidFill>
                  <a:schemeClr val="tx2"/>
                </a:solidFill>
                <a:latin typeface="Arial" pitchFamily="34" charset="0"/>
                <a:cs typeface="Arial" pitchFamily="34" charset="0"/>
              </a:rPr>
              <a:t>+C</a:t>
            </a:r>
            <a:r>
              <a:rPr lang="en-US" sz="2200" baseline="-25000" dirty="0" smtClean="0">
                <a:solidFill>
                  <a:schemeClr val="tx2"/>
                </a:solidFill>
                <a:latin typeface="Arial" pitchFamily="34" charset="0"/>
                <a:cs typeface="Arial" pitchFamily="34" charset="0"/>
              </a:rPr>
              <a:t>2</a:t>
            </a:r>
            <a:r>
              <a:rPr lang="en-US" sz="2200" dirty="0" smtClean="0">
                <a:solidFill>
                  <a:schemeClr val="tx2"/>
                </a:solidFill>
                <a:latin typeface="Arial" pitchFamily="34" charset="0"/>
                <a:cs typeface="Arial" pitchFamily="34" charset="0"/>
              </a:rPr>
              <a:t>+C</a:t>
            </a:r>
            <a:r>
              <a:rPr lang="en-US" sz="2200" baseline="-25000" dirty="0" smtClean="0">
                <a:solidFill>
                  <a:schemeClr val="tx2"/>
                </a:solidFill>
                <a:latin typeface="Arial" pitchFamily="34" charset="0"/>
                <a:cs typeface="Arial" pitchFamily="34" charset="0"/>
              </a:rPr>
              <a:t>3</a:t>
            </a:r>
            <a:r>
              <a:rPr lang="en-US" sz="2200" dirty="0" smtClean="0">
                <a:solidFill>
                  <a:schemeClr val="tx2"/>
                </a:solidFill>
                <a:latin typeface="Arial" pitchFamily="34" charset="0"/>
                <a:cs typeface="Arial" pitchFamily="34" charset="0"/>
              </a:rPr>
              <a:t>) – (S</a:t>
            </a:r>
            <a:r>
              <a:rPr lang="en-US" sz="2200" baseline="-25000" dirty="0" smtClean="0">
                <a:solidFill>
                  <a:schemeClr val="tx2"/>
                </a:solidFill>
                <a:latin typeface="Arial" pitchFamily="34" charset="0"/>
                <a:cs typeface="Arial" pitchFamily="34" charset="0"/>
              </a:rPr>
              <a:t>1</a:t>
            </a:r>
            <a:r>
              <a:rPr lang="en-US" sz="2200" dirty="0" smtClean="0">
                <a:solidFill>
                  <a:schemeClr val="tx2"/>
                </a:solidFill>
                <a:latin typeface="Arial" pitchFamily="34" charset="0"/>
                <a:cs typeface="Arial" pitchFamily="34" charset="0"/>
              </a:rPr>
              <a:t>+S</a:t>
            </a:r>
            <a:r>
              <a:rPr lang="en-US" sz="2200" baseline="-25000" dirty="0" smtClean="0">
                <a:solidFill>
                  <a:schemeClr val="tx2"/>
                </a:solidFill>
                <a:latin typeface="Arial" pitchFamily="34" charset="0"/>
                <a:cs typeface="Arial" pitchFamily="34" charset="0"/>
              </a:rPr>
              <a:t>2</a:t>
            </a:r>
            <a:r>
              <a:rPr lang="en-US" sz="2200" dirty="0" smtClean="0">
                <a:solidFill>
                  <a:schemeClr val="tx2"/>
                </a:solidFill>
                <a:latin typeface="Arial" pitchFamily="34" charset="0"/>
                <a:cs typeface="Arial" pitchFamily="34" charset="0"/>
              </a:rPr>
              <a:t>+S</a:t>
            </a:r>
            <a:r>
              <a:rPr lang="en-US" sz="2200" baseline="-25000" dirty="0" smtClean="0">
                <a:solidFill>
                  <a:schemeClr val="tx2"/>
                </a:solidFill>
                <a:latin typeface="Arial" pitchFamily="34" charset="0"/>
                <a:cs typeface="Arial" pitchFamily="34" charset="0"/>
              </a:rPr>
              <a:t>3</a:t>
            </a:r>
            <a:r>
              <a:rPr lang="en-US" sz="2200" dirty="0" smtClean="0">
                <a:solidFill>
                  <a:schemeClr val="tx2"/>
                </a:solidFill>
                <a:latin typeface="Arial" pitchFamily="34" charset="0"/>
                <a:cs typeface="Arial" pitchFamily="34" charset="0"/>
              </a:rPr>
              <a:t>)</a:t>
            </a:r>
            <a:endParaRPr lang="bg-BG" sz="2200" dirty="0" smtClean="0">
              <a:solidFill>
                <a:schemeClr val="tx2"/>
              </a:solidFill>
              <a:latin typeface="Arial" pitchFamily="34" charset="0"/>
              <a:cs typeface="Arial" pitchFamily="34" charset="0"/>
            </a:endParaRPr>
          </a:p>
        </p:txBody>
      </p:sp>
      <p:sp>
        <p:nvSpPr>
          <p:cNvPr id="8" name="TextBox 7"/>
          <p:cNvSpPr txBox="1"/>
          <p:nvPr/>
        </p:nvSpPr>
        <p:spPr>
          <a:xfrm>
            <a:off x="3886200" y="2819400"/>
            <a:ext cx="533400" cy="430887"/>
          </a:xfrm>
          <a:prstGeom prst="rect">
            <a:avLst/>
          </a:prstGeom>
          <a:noFill/>
        </p:spPr>
        <p:txBody>
          <a:bodyPr wrap="square" rtlCol="0">
            <a:spAutoFit/>
          </a:bodyPr>
          <a:lstStyle/>
          <a:p>
            <a:r>
              <a:rPr lang="en-US" sz="2200" dirty="0" smtClean="0">
                <a:solidFill>
                  <a:schemeClr val="tx2"/>
                </a:solidFill>
                <a:latin typeface="Arial" pitchFamily="34" charset="0"/>
                <a:cs typeface="Arial" pitchFamily="34" charset="0"/>
              </a:rPr>
              <a:t>E</a:t>
            </a:r>
            <a:endParaRPr lang="bg-BG" sz="2200" dirty="0" smtClean="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Икономическа оценка в здравеопазването (3)</a:t>
            </a:r>
          </a:p>
          <a:p>
            <a:pPr marL="180000" algn="ctr">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Анализ минимизиране на разходите</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	CMA  =</a:t>
            </a:r>
            <a:r>
              <a:rPr lang="bg-BG" sz="2200" dirty="0" smtClean="0">
                <a:latin typeface="Arial" pitchFamily="34" charset="0"/>
                <a:cs typeface="Arial" pitchFamily="34" charset="0"/>
              </a:rPr>
              <a:t> </a:t>
            </a:r>
            <a:r>
              <a:rPr lang="en-US" sz="2200" dirty="0" smtClean="0">
                <a:latin typeface="Arial" pitchFamily="34" charset="0"/>
                <a:cs typeface="Arial" pitchFamily="34" charset="0"/>
              </a:rPr>
              <a:t>(C</a:t>
            </a:r>
            <a:r>
              <a:rPr lang="en-US" sz="2200" baseline="-25000" dirty="0" smtClean="0">
                <a:latin typeface="Arial" pitchFamily="34" charset="0"/>
                <a:cs typeface="Arial" pitchFamily="34" charset="0"/>
              </a:rPr>
              <a:t>1</a:t>
            </a:r>
            <a:r>
              <a:rPr lang="en-US" sz="2200" dirty="0" smtClean="0">
                <a:latin typeface="Arial" pitchFamily="34" charset="0"/>
                <a:cs typeface="Arial" pitchFamily="34" charset="0"/>
              </a:rPr>
              <a:t>+C</a:t>
            </a:r>
            <a:r>
              <a:rPr lang="en-US" sz="2200" baseline="-25000" dirty="0" smtClean="0">
                <a:latin typeface="Arial" pitchFamily="34" charset="0"/>
                <a:cs typeface="Arial" pitchFamily="34" charset="0"/>
              </a:rPr>
              <a:t>2</a:t>
            </a:r>
            <a:r>
              <a:rPr lang="en-US" sz="2200" dirty="0" smtClean="0">
                <a:latin typeface="Arial" pitchFamily="34" charset="0"/>
                <a:cs typeface="Arial" pitchFamily="34" charset="0"/>
              </a:rPr>
              <a:t>+C</a:t>
            </a:r>
            <a:r>
              <a:rPr lang="en-US" sz="2200" baseline="-25000" dirty="0" smtClean="0">
                <a:latin typeface="Arial" pitchFamily="34" charset="0"/>
                <a:cs typeface="Arial" pitchFamily="34" charset="0"/>
              </a:rPr>
              <a:t>3</a:t>
            </a:r>
            <a:r>
              <a:rPr lang="en-US" sz="2200" dirty="0" smtClean="0">
                <a:latin typeface="Arial" pitchFamily="34" charset="0"/>
                <a:cs typeface="Arial" pitchFamily="34" charset="0"/>
              </a:rPr>
              <a:t>) – (S</a:t>
            </a:r>
            <a:r>
              <a:rPr lang="en-US" sz="2200" baseline="-25000" dirty="0" smtClean="0">
                <a:latin typeface="Arial" pitchFamily="34" charset="0"/>
                <a:cs typeface="Arial" pitchFamily="34" charset="0"/>
              </a:rPr>
              <a:t>1</a:t>
            </a:r>
            <a:r>
              <a:rPr lang="en-US" sz="2200" dirty="0" smtClean="0">
                <a:latin typeface="Arial" pitchFamily="34" charset="0"/>
                <a:cs typeface="Arial" pitchFamily="34" charset="0"/>
              </a:rPr>
              <a:t>+S</a:t>
            </a:r>
            <a:r>
              <a:rPr lang="en-US" sz="2200" baseline="-25000" dirty="0" smtClean="0">
                <a:latin typeface="Arial" pitchFamily="34" charset="0"/>
                <a:cs typeface="Arial" pitchFamily="34" charset="0"/>
              </a:rPr>
              <a:t>2</a:t>
            </a:r>
            <a:r>
              <a:rPr lang="en-US" sz="2200" dirty="0" smtClean="0">
                <a:latin typeface="Arial" pitchFamily="34" charset="0"/>
                <a:cs typeface="Arial" pitchFamily="34" charset="0"/>
              </a:rPr>
              <a:t>+S</a:t>
            </a:r>
            <a:r>
              <a:rPr lang="en-US" sz="2200" baseline="-25000" dirty="0" smtClean="0">
                <a:latin typeface="Arial" pitchFamily="34" charset="0"/>
                <a:cs typeface="Arial" pitchFamily="34" charset="0"/>
              </a:rPr>
              <a:t>3</a:t>
            </a:r>
            <a:r>
              <a:rPr lang="en-US" sz="2200" dirty="0" smtClean="0">
                <a:latin typeface="Arial" pitchFamily="34" charset="0"/>
                <a:cs typeface="Arial" pitchFamily="34" charset="0"/>
              </a:rPr>
              <a:t>)</a:t>
            </a:r>
            <a:endParaRPr lang="bg-BG" sz="2200" dirty="0" smtClean="0">
              <a:latin typeface="Arial" pitchFamily="34" charset="0"/>
              <a:cs typeface="Arial" pitchFamily="34" charset="0"/>
            </a:endParaRP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r>
              <a:rPr lang="en-US" sz="2200" dirty="0" smtClean="0">
                <a:latin typeface="Arial" pitchFamily="34" charset="0"/>
                <a:cs typeface="Arial" pitchFamily="34" charset="0"/>
              </a:rPr>
              <a:t>	</a:t>
            </a:r>
            <a:r>
              <a:rPr lang="bg-BG" sz="2200" dirty="0" smtClean="0">
                <a:latin typeface="Arial" pitchFamily="34" charset="0"/>
                <a:cs typeface="Arial" pitchFamily="34" charset="0"/>
              </a:rPr>
              <a:t>Измерва се разликата между вложени и спестени ресурси.</a:t>
            </a:r>
          </a:p>
          <a:p>
            <a:pPr marL="180000" algn="just">
              <a:spcBef>
                <a:spcPts val="0"/>
              </a:spcBef>
              <a:buNone/>
            </a:pPr>
            <a:r>
              <a:rPr lang="bg-BG" sz="2200" dirty="0" smtClean="0">
                <a:latin typeface="Arial" pitchFamily="34" charset="0"/>
                <a:cs typeface="Arial" pitchFamily="34" charset="0"/>
              </a:rPr>
              <a:t>	Представлява разновидност на анализ разход/резултат, при който получаваме еквивалентни терапевтични резултати от сравнителните алтернативи, като се избира тази, при която има по-ниски разходи.</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Икономическа оценка в здравеопазването (4)</a:t>
            </a:r>
          </a:p>
          <a:p>
            <a:pPr marL="180000" algn="ctr">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Анализ разход / полза</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	CBA  = (W+V+S</a:t>
            </a:r>
            <a:r>
              <a:rPr lang="en-US" sz="2200" baseline="-25000" dirty="0" smtClean="0">
                <a:latin typeface="Arial" pitchFamily="34" charset="0"/>
                <a:cs typeface="Arial" pitchFamily="34" charset="0"/>
              </a:rPr>
              <a:t>1</a:t>
            </a:r>
            <a:r>
              <a:rPr lang="en-US" sz="2200" dirty="0" smtClean="0">
                <a:latin typeface="Arial" pitchFamily="34" charset="0"/>
                <a:cs typeface="Arial" pitchFamily="34" charset="0"/>
              </a:rPr>
              <a:t>+S</a:t>
            </a:r>
            <a:r>
              <a:rPr lang="en-US" sz="2200" baseline="-25000" dirty="0" smtClean="0">
                <a:latin typeface="Arial" pitchFamily="34" charset="0"/>
                <a:cs typeface="Arial" pitchFamily="34" charset="0"/>
              </a:rPr>
              <a:t>2</a:t>
            </a:r>
            <a:r>
              <a:rPr lang="en-US" sz="2200" dirty="0" smtClean="0">
                <a:latin typeface="Arial" pitchFamily="34" charset="0"/>
                <a:cs typeface="Arial" pitchFamily="34" charset="0"/>
              </a:rPr>
              <a:t>+S</a:t>
            </a:r>
            <a:r>
              <a:rPr lang="en-US" sz="2200" baseline="-25000" dirty="0" smtClean="0">
                <a:latin typeface="Arial" pitchFamily="34" charset="0"/>
                <a:cs typeface="Arial" pitchFamily="34" charset="0"/>
              </a:rPr>
              <a:t>3</a:t>
            </a:r>
            <a:r>
              <a:rPr lang="en-US" sz="2200" dirty="0" smtClean="0">
                <a:latin typeface="Arial" pitchFamily="34" charset="0"/>
                <a:cs typeface="Arial" pitchFamily="34" charset="0"/>
              </a:rPr>
              <a:t>) - (C</a:t>
            </a:r>
            <a:r>
              <a:rPr lang="en-US" sz="2200" baseline="-25000" dirty="0" smtClean="0">
                <a:latin typeface="Arial" pitchFamily="34" charset="0"/>
                <a:cs typeface="Arial" pitchFamily="34" charset="0"/>
              </a:rPr>
              <a:t>1</a:t>
            </a:r>
            <a:r>
              <a:rPr lang="en-US" sz="2200" dirty="0" smtClean="0">
                <a:latin typeface="Arial" pitchFamily="34" charset="0"/>
                <a:cs typeface="Arial" pitchFamily="34" charset="0"/>
              </a:rPr>
              <a:t>+C</a:t>
            </a:r>
            <a:r>
              <a:rPr lang="en-US" sz="2200" baseline="-25000" dirty="0" smtClean="0">
                <a:latin typeface="Arial" pitchFamily="34" charset="0"/>
                <a:cs typeface="Arial" pitchFamily="34" charset="0"/>
              </a:rPr>
              <a:t>2</a:t>
            </a:r>
            <a:r>
              <a:rPr lang="en-US" sz="2200" dirty="0" smtClean="0">
                <a:latin typeface="Arial" pitchFamily="34" charset="0"/>
                <a:cs typeface="Arial" pitchFamily="34" charset="0"/>
              </a:rPr>
              <a:t>+C</a:t>
            </a:r>
            <a:r>
              <a:rPr lang="en-US" sz="2200" baseline="-25000" dirty="0" smtClean="0">
                <a:latin typeface="Arial" pitchFamily="34" charset="0"/>
                <a:cs typeface="Arial" pitchFamily="34" charset="0"/>
              </a:rPr>
              <a:t>3</a:t>
            </a:r>
            <a:r>
              <a:rPr lang="en-US" sz="2200" dirty="0" smtClean="0">
                <a:latin typeface="Arial" pitchFamily="34" charset="0"/>
                <a:cs typeface="Arial" pitchFamily="34" charset="0"/>
              </a:rPr>
              <a:t>) </a:t>
            </a:r>
            <a:endParaRPr lang="bg-BG" sz="2200" dirty="0" smtClean="0">
              <a:latin typeface="Arial" pitchFamily="34" charset="0"/>
              <a:cs typeface="Arial" pitchFamily="34" charset="0"/>
            </a:endParaRP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r>
              <a:rPr lang="en-US" sz="2200" dirty="0" smtClean="0">
                <a:latin typeface="Arial" pitchFamily="34" charset="0"/>
                <a:cs typeface="Arial" pitchFamily="34" charset="0"/>
              </a:rPr>
              <a:t>	</a:t>
            </a:r>
            <a:r>
              <a:rPr lang="bg-BG" sz="2200" dirty="0" smtClean="0">
                <a:latin typeface="Arial" pitchFamily="34" charset="0"/>
                <a:cs typeface="Arial" pitchFamily="34" charset="0"/>
              </a:rPr>
              <a:t>Измерва се като сравнение между нетната печалба (загуба) от конкуриращи се програми.</a:t>
            </a:r>
          </a:p>
          <a:p>
            <a:pPr marL="180000" algn="just">
              <a:spcBef>
                <a:spcPts val="0"/>
              </a:spcBef>
              <a:buNone/>
            </a:pPr>
            <a:r>
              <a:rPr lang="bg-BG" sz="2200" dirty="0" smtClean="0">
                <a:latin typeface="Arial" pitchFamily="34" charset="0"/>
                <a:cs typeface="Arial" pitchFamily="34" charset="0"/>
              </a:rPr>
              <a:t>	Използва се, когато се сравняват алтернативни здравни програми, които водят до различни крайни здравни ефекти.</a:t>
            </a:r>
          </a:p>
          <a:p>
            <a:pPr marL="180000" algn="just">
              <a:spcBef>
                <a:spcPts val="0"/>
              </a:spcBef>
              <a:buNone/>
            </a:pPr>
            <a:r>
              <a:rPr lang="bg-BG" sz="2200" dirty="0" smtClean="0">
                <a:latin typeface="Arial" pitchFamily="34" charset="0"/>
                <a:cs typeface="Arial" pitchFamily="34" charset="0"/>
              </a:rPr>
              <a:t>	Анализа изисква резултатите от здравните програми да бъдат изразени в парични единици, за да бъде възможно директното сравнение.</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Икономическа оценка в здравеопазването (5)</a:t>
            </a:r>
          </a:p>
          <a:p>
            <a:pPr marL="180000" algn="ctr">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Анализ разход / полезност</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	CUA  =</a:t>
            </a: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endParaRPr lang="en-US" sz="2200" dirty="0" smtClean="0">
              <a:latin typeface="Arial" pitchFamily="34" charset="0"/>
              <a:cs typeface="Arial" pitchFamily="34" charset="0"/>
            </a:endParaRPr>
          </a:p>
          <a:p>
            <a:pPr marL="180000" algn="just">
              <a:spcBef>
                <a:spcPts val="0"/>
              </a:spcBef>
              <a:buNone/>
            </a:pPr>
            <a:r>
              <a:rPr lang="en-US" sz="2200" dirty="0" smtClean="0">
                <a:latin typeface="Arial" pitchFamily="34" charset="0"/>
                <a:cs typeface="Arial" pitchFamily="34" charset="0"/>
              </a:rPr>
              <a:t>	</a:t>
            </a:r>
            <a:r>
              <a:rPr lang="bg-BG" sz="2200" dirty="0" smtClean="0">
                <a:latin typeface="Arial" pitchFamily="34" charset="0"/>
                <a:cs typeface="Arial" pitchFamily="34" charset="0"/>
              </a:rPr>
              <a:t>Измерва се като съотношение на разликата от вложените и спестените ресурси към желаното здравно състояние.</a:t>
            </a:r>
          </a:p>
          <a:p>
            <a:pPr marL="180000" algn="just">
              <a:spcBef>
                <a:spcPts val="0"/>
              </a:spcBef>
              <a:buNone/>
            </a:pPr>
            <a:r>
              <a:rPr lang="bg-BG" sz="2200" dirty="0" smtClean="0">
                <a:latin typeface="Arial" pitchFamily="34" charset="0"/>
                <a:cs typeface="Arial" pitchFamily="34" charset="0"/>
              </a:rPr>
              <a:t>	Използва се често, защото позволява резултатите от определено лечение да бъдат коригирани с качеството на живот, предоставяйки в същото време общ измерител за сравняване на разходите и резултатите от различни програми.</a:t>
            </a:r>
            <a:r>
              <a:rPr lang="en-US" sz="2200" dirty="0" smtClean="0">
                <a:latin typeface="Arial" pitchFamily="34" charset="0"/>
                <a:cs typeface="Arial" pitchFamily="34" charset="0"/>
              </a:rPr>
              <a:t> </a:t>
            </a: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37</a:t>
            </a:fld>
            <a:endParaRPr lang="en-US"/>
          </a:p>
        </p:txBody>
      </p:sp>
      <p:cxnSp>
        <p:nvCxnSpPr>
          <p:cNvPr id="5" name="Straight Connector 4"/>
          <p:cNvCxnSpPr/>
          <p:nvPr/>
        </p:nvCxnSpPr>
        <p:spPr>
          <a:xfrm>
            <a:off x="2133600" y="2819400"/>
            <a:ext cx="39624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438400" y="2362200"/>
            <a:ext cx="3733800" cy="430887"/>
          </a:xfrm>
          <a:prstGeom prst="rect">
            <a:avLst/>
          </a:prstGeom>
          <a:noFill/>
        </p:spPr>
        <p:txBody>
          <a:bodyPr wrap="square" rtlCol="0">
            <a:spAutoFit/>
          </a:bodyPr>
          <a:lstStyle/>
          <a:p>
            <a:r>
              <a:rPr lang="en-US" sz="2200" dirty="0" smtClean="0">
                <a:solidFill>
                  <a:schemeClr val="tx2"/>
                </a:solidFill>
                <a:latin typeface="Arial" pitchFamily="34" charset="0"/>
                <a:cs typeface="Arial" pitchFamily="34" charset="0"/>
              </a:rPr>
              <a:t>(C</a:t>
            </a:r>
            <a:r>
              <a:rPr lang="en-US" sz="2200" baseline="-25000" dirty="0" smtClean="0">
                <a:solidFill>
                  <a:schemeClr val="tx2"/>
                </a:solidFill>
                <a:latin typeface="Arial" pitchFamily="34" charset="0"/>
                <a:cs typeface="Arial" pitchFamily="34" charset="0"/>
              </a:rPr>
              <a:t>1</a:t>
            </a:r>
            <a:r>
              <a:rPr lang="en-US" sz="2200" dirty="0" smtClean="0">
                <a:solidFill>
                  <a:schemeClr val="tx2"/>
                </a:solidFill>
                <a:latin typeface="Arial" pitchFamily="34" charset="0"/>
                <a:cs typeface="Arial" pitchFamily="34" charset="0"/>
              </a:rPr>
              <a:t>+C</a:t>
            </a:r>
            <a:r>
              <a:rPr lang="en-US" sz="2200" baseline="-25000" dirty="0" smtClean="0">
                <a:solidFill>
                  <a:schemeClr val="tx2"/>
                </a:solidFill>
                <a:latin typeface="Arial" pitchFamily="34" charset="0"/>
                <a:cs typeface="Arial" pitchFamily="34" charset="0"/>
              </a:rPr>
              <a:t>2</a:t>
            </a:r>
            <a:r>
              <a:rPr lang="en-US" sz="2200" dirty="0" smtClean="0">
                <a:solidFill>
                  <a:schemeClr val="tx2"/>
                </a:solidFill>
                <a:latin typeface="Arial" pitchFamily="34" charset="0"/>
                <a:cs typeface="Arial" pitchFamily="34" charset="0"/>
              </a:rPr>
              <a:t>+C</a:t>
            </a:r>
            <a:r>
              <a:rPr lang="en-US" sz="2200" baseline="-25000" dirty="0" smtClean="0">
                <a:solidFill>
                  <a:schemeClr val="tx2"/>
                </a:solidFill>
                <a:latin typeface="Arial" pitchFamily="34" charset="0"/>
                <a:cs typeface="Arial" pitchFamily="34" charset="0"/>
              </a:rPr>
              <a:t>3</a:t>
            </a:r>
            <a:r>
              <a:rPr lang="en-US" sz="2200" dirty="0" smtClean="0">
                <a:solidFill>
                  <a:schemeClr val="tx2"/>
                </a:solidFill>
                <a:latin typeface="Arial" pitchFamily="34" charset="0"/>
                <a:cs typeface="Arial" pitchFamily="34" charset="0"/>
              </a:rPr>
              <a:t>) – (S</a:t>
            </a:r>
            <a:r>
              <a:rPr lang="en-US" sz="2200" baseline="-25000" dirty="0" smtClean="0">
                <a:solidFill>
                  <a:schemeClr val="tx2"/>
                </a:solidFill>
                <a:latin typeface="Arial" pitchFamily="34" charset="0"/>
                <a:cs typeface="Arial" pitchFamily="34" charset="0"/>
              </a:rPr>
              <a:t>1</a:t>
            </a:r>
            <a:r>
              <a:rPr lang="en-US" sz="2200" dirty="0" smtClean="0">
                <a:solidFill>
                  <a:schemeClr val="tx2"/>
                </a:solidFill>
                <a:latin typeface="Arial" pitchFamily="34" charset="0"/>
                <a:cs typeface="Arial" pitchFamily="34" charset="0"/>
              </a:rPr>
              <a:t>+S</a:t>
            </a:r>
            <a:r>
              <a:rPr lang="en-US" sz="2200" baseline="-25000" dirty="0" smtClean="0">
                <a:solidFill>
                  <a:schemeClr val="tx2"/>
                </a:solidFill>
                <a:latin typeface="Arial" pitchFamily="34" charset="0"/>
                <a:cs typeface="Arial" pitchFamily="34" charset="0"/>
              </a:rPr>
              <a:t>2</a:t>
            </a:r>
            <a:r>
              <a:rPr lang="en-US" sz="2200" dirty="0" smtClean="0">
                <a:solidFill>
                  <a:schemeClr val="tx2"/>
                </a:solidFill>
                <a:latin typeface="Arial" pitchFamily="34" charset="0"/>
                <a:cs typeface="Arial" pitchFamily="34" charset="0"/>
              </a:rPr>
              <a:t>+S</a:t>
            </a:r>
            <a:r>
              <a:rPr lang="en-US" sz="2200" baseline="-25000" dirty="0" smtClean="0">
                <a:solidFill>
                  <a:schemeClr val="tx2"/>
                </a:solidFill>
                <a:latin typeface="Arial" pitchFamily="34" charset="0"/>
                <a:cs typeface="Arial" pitchFamily="34" charset="0"/>
              </a:rPr>
              <a:t>3</a:t>
            </a:r>
            <a:r>
              <a:rPr lang="en-US" sz="2200" dirty="0" smtClean="0">
                <a:solidFill>
                  <a:schemeClr val="tx2"/>
                </a:solidFill>
                <a:latin typeface="Arial" pitchFamily="34" charset="0"/>
                <a:cs typeface="Arial" pitchFamily="34" charset="0"/>
              </a:rPr>
              <a:t>)</a:t>
            </a:r>
            <a:endParaRPr lang="bg-BG" sz="2200" dirty="0" smtClean="0">
              <a:solidFill>
                <a:schemeClr val="tx2"/>
              </a:solidFill>
              <a:latin typeface="Arial" pitchFamily="34" charset="0"/>
              <a:cs typeface="Arial" pitchFamily="34" charset="0"/>
            </a:endParaRPr>
          </a:p>
        </p:txBody>
      </p:sp>
      <p:sp>
        <p:nvSpPr>
          <p:cNvPr id="8" name="TextBox 7"/>
          <p:cNvSpPr txBox="1"/>
          <p:nvPr/>
        </p:nvSpPr>
        <p:spPr>
          <a:xfrm>
            <a:off x="3886200" y="2819400"/>
            <a:ext cx="533400" cy="430887"/>
          </a:xfrm>
          <a:prstGeom prst="rect">
            <a:avLst/>
          </a:prstGeom>
          <a:noFill/>
        </p:spPr>
        <p:txBody>
          <a:bodyPr wrap="square" rtlCol="0">
            <a:spAutoFit/>
          </a:bodyPr>
          <a:lstStyle/>
          <a:p>
            <a:r>
              <a:rPr lang="en-US" sz="2200" dirty="0" smtClean="0">
                <a:solidFill>
                  <a:schemeClr val="tx2"/>
                </a:solidFill>
                <a:latin typeface="Arial" pitchFamily="34" charset="0"/>
                <a:cs typeface="Arial" pitchFamily="34" charset="0"/>
              </a:rPr>
              <a:t>U</a:t>
            </a:r>
            <a:endParaRPr lang="bg-BG" sz="2200" dirty="0" smtClean="0">
              <a:solidFill>
                <a:schemeClr val="tx2"/>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финансовите ресурси (1)</a:t>
            </a:r>
          </a:p>
          <a:p>
            <a:pPr marL="180000" algn="ctr">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Управлението на финансовите ресурси в здравеопазването в България придобива актуалност след 1998г. и създаването на здравноосигурителна система.</a:t>
            </a:r>
            <a:endParaRPr lang="en-US" sz="2200" dirty="0" smtClean="0">
              <a:latin typeface="Arial" pitchFamily="34" charset="0"/>
              <a:cs typeface="Arial" pitchFamily="34" charset="0"/>
            </a:endParaRPr>
          </a:p>
          <a:p>
            <a:pPr marL="180000" algn="just">
              <a:spcBef>
                <a:spcPts val="0"/>
              </a:spcBef>
              <a:buNone/>
            </a:pPr>
            <a:r>
              <a:rPr lang="en-US" sz="2200" dirty="0" smtClean="0">
                <a:latin typeface="Arial" pitchFamily="34" charset="0"/>
                <a:cs typeface="Arial" pitchFamily="34" charset="0"/>
              </a:rPr>
              <a:t>	</a:t>
            </a:r>
            <a:r>
              <a:rPr lang="bg-BG" sz="2200" dirty="0" smtClean="0">
                <a:latin typeface="Arial" pitchFamily="34" charset="0"/>
                <a:cs typeface="Arial" pitchFamily="34" charset="0"/>
              </a:rPr>
              <a:t>Финансовият мениджмънт и анализ са насочени към управление и прогнозиране на финансовите ресурси и резултати, с които започва и приключва всяка стопанска дейност.</a:t>
            </a:r>
          </a:p>
          <a:p>
            <a:pPr marL="180000" algn="just">
              <a:spcBef>
                <a:spcPts val="0"/>
              </a:spcBef>
              <a:buNone/>
            </a:pPr>
            <a:r>
              <a:rPr lang="bg-BG" sz="2200" dirty="0" smtClean="0">
                <a:latin typeface="Arial" pitchFamily="34" charset="0"/>
                <a:cs typeface="Arial" pitchFamily="34" charset="0"/>
              </a:rPr>
              <a:t>	Финансовият мениджмънт изучава и се основава на определени категории като капитал, оборот, печалба, инвестиции, рентабилност, кредити и др.</a:t>
            </a:r>
          </a:p>
          <a:p>
            <a:pPr marL="180000" algn="just">
              <a:spcBef>
                <a:spcPts val="0"/>
              </a:spcBef>
              <a:buNone/>
            </a:pPr>
            <a:r>
              <a:rPr lang="bg-BG" sz="2200" dirty="0" smtClean="0">
                <a:latin typeface="Arial" pitchFamily="34" charset="0"/>
                <a:cs typeface="Arial" pitchFamily="34" charset="0"/>
              </a:rPr>
              <a:t>	Отговорите на всички финансови въпроси се съдържат в три документа, които всеки мениджър трябва да познава и анализира – отчет за доходите (приходи и разходи), счетоводен баланс и отчет за паричните потоци.</a:t>
            </a:r>
          </a:p>
          <a:p>
            <a:pPr marL="180000" algn="just">
              <a:spcBef>
                <a:spcPts val="0"/>
              </a:spcBef>
              <a:buNone/>
            </a:pPr>
            <a:r>
              <a:rPr lang="bg-BG" sz="2200" dirty="0" smtClean="0">
                <a:latin typeface="Arial" pitchFamily="34" charset="0"/>
                <a:cs typeface="Arial" pitchFamily="34" charset="0"/>
              </a:rPr>
              <a:t>	Винаги крайната цел на финансовото управление е компанията да реализира финансова печалба.</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fontScale="92500" lnSpcReduction="20000"/>
          </a:bodyPr>
          <a:lstStyle/>
          <a:p>
            <a:pPr algn="ctr">
              <a:buNone/>
            </a:pPr>
            <a:r>
              <a:rPr lang="bg-BG" sz="2600" b="1" dirty="0" smtClean="0">
                <a:latin typeface="Arial" pitchFamily="34" charset="0"/>
                <a:cs typeface="Arial" pitchFamily="34" charset="0"/>
              </a:rPr>
              <a:t>Управление на финансовите ресурси (2)</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endParaRPr lang="bg-BG" sz="2400" dirty="0" smtClean="0">
              <a:latin typeface="Arial" pitchFamily="34" charset="0"/>
              <a:cs typeface="Arial" pitchFamily="34" charset="0"/>
            </a:endParaRPr>
          </a:p>
          <a:p>
            <a:pPr marL="180000" algn="ctr">
              <a:spcBef>
                <a:spcPts val="0"/>
              </a:spcBef>
              <a:buNone/>
            </a:pPr>
            <a:r>
              <a:rPr lang="bg-BG" sz="2400" dirty="0" smtClean="0">
                <a:latin typeface="Arial" pitchFamily="34" charset="0"/>
                <a:cs typeface="Arial" pitchFamily="34" charset="0"/>
              </a:rPr>
              <a:t>Отчет за доходите</a:t>
            </a:r>
          </a:p>
          <a:p>
            <a:pPr marL="180000" algn="ctr">
              <a:spcBef>
                <a:spcPts val="0"/>
              </a:spcBef>
              <a:buNone/>
            </a:pPr>
            <a:endParaRPr lang="en-US" sz="2400" dirty="0" smtClean="0">
              <a:latin typeface="Arial" pitchFamily="34" charset="0"/>
              <a:cs typeface="Arial" pitchFamily="34" charset="0"/>
            </a:endParaRPr>
          </a:p>
          <a:p>
            <a:pPr marL="180000" algn="just">
              <a:spcBef>
                <a:spcPts val="0"/>
              </a:spcBef>
              <a:buNone/>
            </a:pPr>
            <a:r>
              <a:rPr lang="en-US" sz="2400" dirty="0" smtClean="0">
                <a:latin typeface="Arial" pitchFamily="34" charset="0"/>
                <a:cs typeface="Arial" pitchFamily="34" charset="0"/>
              </a:rPr>
              <a:t>	</a:t>
            </a:r>
            <a:r>
              <a:rPr lang="bg-BG" sz="2400" dirty="0" smtClean="0">
                <a:latin typeface="Arial" pitchFamily="34" charset="0"/>
                <a:cs typeface="Arial" pitchFamily="34" charset="0"/>
              </a:rPr>
              <a:t>Показва какъв финансов резултат реализира компанията (печалба / загуба) за определен период.</a:t>
            </a:r>
          </a:p>
          <a:p>
            <a:pPr marL="180000" algn="just">
              <a:spcBef>
                <a:spcPts val="0"/>
              </a:spcBef>
              <a:buNone/>
            </a:pPr>
            <a:r>
              <a:rPr lang="bg-BG" sz="2400" dirty="0" smtClean="0">
                <a:latin typeface="Arial" pitchFamily="34" charset="0"/>
                <a:cs typeface="Arial" pitchFamily="34" charset="0"/>
              </a:rPr>
              <a:t>	Основни параметри на отчета за доходите:</a:t>
            </a:r>
          </a:p>
          <a:p>
            <a:pPr marL="180000" algn="just">
              <a:spcBef>
                <a:spcPts val="0"/>
              </a:spcBef>
              <a:buFont typeface="Arial" pitchFamily="34" charset="0"/>
              <a:buChar char="―"/>
            </a:pPr>
            <a:r>
              <a:rPr lang="bg-BG" sz="2400" dirty="0" smtClean="0">
                <a:latin typeface="Arial" pitchFamily="34" charset="0"/>
                <a:cs typeface="Arial" pitchFamily="34" charset="0"/>
              </a:rPr>
              <a:t>Себестойност на продадените стоки – отчита производствените разходи за суровини и материали</a:t>
            </a:r>
          </a:p>
          <a:p>
            <a:pPr marL="180000" algn="just">
              <a:spcBef>
                <a:spcPts val="0"/>
              </a:spcBef>
              <a:buFont typeface="Arial" pitchFamily="34" charset="0"/>
              <a:buChar char="―"/>
            </a:pPr>
            <a:r>
              <a:rPr lang="bg-BG" sz="2400" dirty="0" smtClean="0">
                <a:latin typeface="Arial" pitchFamily="34" charset="0"/>
                <a:cs typeface="Arial" pitchFamily="34" charset="0"/>
              </a:rPr>
              <a:t>Оперативни разходи – отчита непроизводствените разходи за заплати, маркетинг, наеми, социални осигуровки и др.</a:t>
            </a:r>
          </a:p>
          <a:p>
            <a:pPr marL="180000" algn="just">
              <a:spcBef>
                <a:spcPts val="0"/>
              </a:spcBef>
              <a:buFont typeface="Arial" pitchFamily="34" charset="0"/>
              <a:buChar char="―"/>
            </a:pPr>
            <a:r>
              <a:rPr lang="bg-BG" sz="2400" dirty="0" smtClean="0">
                <a:latin typeface="Arial" pitchFamily="34" charset="0"/>
                <a:cs typeface="Arial" pitchFamily="34" charset="0"/>
              </a:rPr>
              <a:t>Амортизация – остойностява изразходваните активи – сгради, автомобили, машини и оборудване</a:t>
            </a:r>
          </a:p>
          <a:p>
            <a:pPr marL="180000" algn="just">
              <a:spcBef>
                <a:spcPts val="0"/>
              </a:spcBef>
              <a:buFont typeface="Arial" pitchFamily="34" charset="0"/>
              <a:buChar char="―"/>
            </a:pPr>
            <a:r>
              <a:rPr lang="bg-BG" sz="2400" dirty="0" smtClean="0">
                <a:latin typeface="Arial" pitchFamily="34" charset="0"/>
                <a:cs typeface="Arial" pitchFamily="34" charset="0"/>
              </a:rPr>
              <a:t>Брутна печалба – представлява стойността на приходите от продажби намалена със себестойността на продадените стоки</a:t>
            </a:r>
          </a:p>
          <a:p>
            <a:pPr marL="180000" algn="just">
              <a:spcBef>
                <a:spcPts val="0"/>
              </a:spcBef>
              <a:buFont typeface="Arial" pitchFamily="34" charset="0"/>
              <a:buChar char="―"/>
            </a:pPr>
            <a:r>
              <a:rPr lang="bg-BG" sz="2400" dirty="0" smtClean="0">
                <a:latin typeface="Arial" pitchFamily="34" charset="0"/>
                <a:cs typeface="Arial" pitchFamily="34" charset="0"/>
              </a:rPr>
              <a:t>Оперативна печалба – представлява брутната печалба намалена със стойността на оперативните разходи и амортизация</a:t>
            </a:r>
          </a:p>
          <a:p>
            <a:pPr marL="180000" algn="just">
              <a:spcBef>
                <a:spcPts val="0"/>
              </a:spcBef>
              <a:buFont typeface="Arial" pitchFamily="34" charset="0"/>
              <a:buChar char="―"/>
            </a:pPr>
            <a:r>
              <a:rPr lang="bg-BG" sz="2400" dirty="0" smtClean="0">
                <a:latin typeface="Arial" pitchFamily="34" charset="0"/>
                <a:cs typeface="Arial" pitchFamily="34" charset="0"/>
              </a:rPr>
              <a:t>Печалба преди облагане с данъци – представлява оперативната печалба намалена с разходите за лихви</a:t>
            </a:r>
          </a:p>
          <a:p>
            <a:pPr marL="180000" algn="just">
              <a:spcBef>
                <a:spcPts val="0"/>
              </a:spcBef>
              <a:buFont typeface="Arial" pitchFamily="34" charset="0"/>
              <a:buChar char="―"/>
            </a:pPr>
            <a:r>
              <a:rPr lang="bg-BG" sz="2400" dirty="0" smtClean="0">
                <a:latin typeface="Arial" pitchFamily="34" charset="0"/>
                <a:cs typeface="Arial" pitchFamily="34" charset="0"/>
              </a:rPr>
              <a:t>Нетна печалба – представлява печалбата след облагане с данъци</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Историческо развитие на науката за контрол и управление (3)</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r>
              <a:rPr lang="en-US" sz="2200" dirty="0" err="1" smtClean="0">
                <a:latin typeface="Arial" pitchFamily="34" charset="0"/>
                <a:cs typeface="Arial" pitchFamily="34" charset="0"/>
              </a:rPr>
              <a:t>M.Weber</a:t>
            </a:r>
            <a:r>
              <a:rPr lang="bg-BG" sz="2200" dirty="0" smtClean="0">
                <a:latin typeface="Arial" pitchFamily="34" charset="0"/>
                <a:cs typeface="Arial" pitchFamily="34" charset="0"/>
              </a:rPr>
              <a:t> (18</a:t>
            </a:r>
            <a:r>
              <a:rPr lang="en-US" sz="2200" dirty="0" smtClean="0">
                <a:latin typeface="Arial" pitchFamily="34" charset="0"/>
                <a:cs typeface="Arial" pitchFamily="34" charset="0"/>
              </a:rPr>
              <a:t>64</a:t>
            </a:r>
            <a:r>
              <a:rPr lang="bg-BG" sz="2200" dirty="0" smtClean="0">
                <a:latin typeface="Arial" pitchFamily="34" charset="0"/>
                <a:cs typeface="Arial" pitchFamily="34" charset="0"/>
              </a:rPr>
              <a:t>-19</a:t>
            </a:r>
            <a:r>
              <a:rPr lang="en-US" sz="2200" dirty="0" smtClean="0">
                <a:latin typeface="Arial" pitchFamily="34" charset="0"/>
                <a:cs typeface="Arial" pitchFamily="34" charset="0"/>
              </a:rPr>
              <a:t>20</a:t>
            </a:r>
            <a:r>
              <a:rPr lang="bg-BG" sz="2200" dirty="0" smtClean="0">
                <a:latin typeface="Arial" pitchFamily="34" charset="0"/>
                <a:cs typeface="Arial" pitchFamily="34" charset="0"/>
              </a:rPr>
              <a:t>) – теория за бюрократическо управление.</a:t>
            </a: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Weber </a:t>
            </a:r>
            <a:r>
              <a:rPr lang="bg-BG" sz="2200" dirty="0" smtClean="0">
                <a:latin typeface="Arial" pitchFamily="34" charset="0"/>
                <a:cs typeface="Arial" pitchFamily="34" charset="0"/>
              </a:rPr>
              <a:t> разглежда всяка успешна организация като машина – техническа и бюрократична институция, водена рационално и неумолимо напред.</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Той нарича най – ефективната организационна форма “рационално – законна” в контраст с ненадеждните харизматични форми на управление.</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Теориите за управлението след Втората световна война придобиват много по-хуманен облик от концепциите на </a:t>
            </a:r>
            <a:r>
              <a:rPr lang="en-US" sz="2200" dirty="0" smtClean="0">
                <a:latin typeface="Arial" pitchFamily="34" charset="0"/>
                <a:cs typeface="Arial" pitchFamily="34" charset="0"/>
              </a:rPr>
              <a:t>Taylor </a:t>
            </a:r>
            <a:r>
              <a:rPr lang="bg-BG" sz="2200" dirty="0" smtClean="0">
                <a:latin typeface="Arial" pitchFamily="34" charset="0"/>
                <a:cs typeface="Arial" pitchFamily="34" charset="0"/>
              </a:rPr>
              <a:t>и</a:t>
            </a:r>
            <a:r>
              <a:rPr lang="en-US" sz="2200" dirty="0" smtClean="0">
                <a:latin typeface="Arial" pitchFamily="34" charset="0"/>
                <a:cs typeface="Arial" pitchFamily="34" charset="0"/>
              </a:rPr>
              <a:t> Weber</a:t>
            </a:r>
            <a:r>
              <a:rPr lang="bg-BG" sz="2200" dirty="0" smtClean="0">
                <a:latin typeface="Arial" pitchFamily="34" charset="0"/>
                <a:cs typeface="Arial" pitchFamily="34" charset="0"/>
              </a:rPr>
              <a:t>, като се отделя изключително внимание върху управлението на човешките ресурси.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финансовите ресурси (</a:t>
            </a:r>
            <a:r>
              <a:rPr lang="en-US" sz="2400" b="1" dirty="0" smtClean="0">
                <a:latin typeface="Arial" pitchFamily="34" charset="0"/>
                <a:cs typeface="Arial" pitchFamily="34" charset="0"/>
              </a:rPr>
              <a:t>3</a:t>
            </a:r>
            <a:r>
              <a:rPr lang="bg-BG" sz="2400" b="1" dirty="0" smtClean="0">
                <a:latin typeface="Arial" pitchFamily="34" charset="0"/>
                <a:cs typeface="Arial" pitchFamily="34" charset="0"/>
              </a:rPr>
              <a:t>)</a:t>
            </a:r>
          </a:p>
          <a:p>
            <a:pPr algn="ctr">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Счетоводен баланс</a:t>
            </a:r>
          </a:p>
          <a:p>
            <a:pPr marL="180000" algn="ctr">
              <a:spcBef>
                <a:spcPts val="0"/>
              </a:spcBef>
              <a:buNone/>
            </a:pPr>
            <a:endParaRPr lang="en-US" sz="2400" dirty="0" smtClean="0">
              <a:latin typeface="Arial" pitchFamily="34" charset="0"/>
              <a:cs typeface="Arial" pitchFamily="34" charset="0"/>
            </a:endParaRPr>
          </a:p>
          <a:p>
            <a:pPr marL="180000" algn="just">
              <a:spcBef>
                <a:spcPts val="0"/>
              </a:spcBef>
              <a:buNone/>
            </a:pPr>
            <a:r>
              <a:rPr lang="en-US" sz="2400" dirty="0" smtClean="0">
                <a:latin typeface="Arial" pitchFamily="34" charset="0"/>
                <a:cs typeface="Arial" pitchFamily="34" charset="0"/>
              </a:rPr>
              <a:t>	</a:t>
            </a:r>
            <a:r>
              <a:rPr lang="bg-BG" sz="2200" dirty="0" smtClean="0">
                <a:latin typeface="Arial" pitchFamily="34" charset="0"/>
                <a:cs typeface="Arial" pitchFamily="34" charset="0"/>
              </a:rPr>
              <a:t>Представлява средство за обобщаване на финансовото състояние към определен момент и служи като база както за финансовия анализ, така и за управлението на финансовата дейност в здравната организация.</a:t>
            </a:r>
          </a:p>
          <a:p>
            <a:pPr marL="180000" algn="just">
              <a:spcBef>
                <a:spcPts val="0"/>
              </a:spcBef>
              <a:buNone/>
            </a:pPr>
            <a:r>
              <a:rPr lang="bg-BG" sz="2200" dirty="0" smtClean="0">
                <a:latin typeface="Arial" pitchFamily="34" charset="0"/>
                <a:cs typeface="Arial" pitchFamily="34" charset="0"/>
              </a:rPr>
              <a:t>	Основни параметри на счетоводния баланс:</a:t>
            </a:r>
          </a:p>
          <a:p>
            <a:pPr marL="180000" algn="just">
              <a:spcBef>
                <a:spcPts val="0"/>
              </a:spcBef>
              <a:buFont typeface="Arial" pitchFamily="34" charset="0"/>
              <a:buChar char="―"/>
            </a:pPr>
            <a:r>
              <a:rPr lang="bg-BG" sz="2200" dirty="0" smtClean="0">
                <a:latin typeface="Arial" pitchFamily="34" charset="0"/>
                <a:cs typeface="Arial" pitchFamily="34" charset="0"/>
              </a:rPr>
              <a:t>Активи – представляват придобитите ресурси в резултат на минали операции и от които се очаква бъдеща стопанска изгода</a:t>
            </a:r>
          </a:p>
          <a:p>
            <a:pPr marL="180000" algn="just">
              <a:spcBef>
                <a:spcPts val="0"/>
              </a:spcBef>
              <a:buFont typeface="Arial" pitchFamily="34" charset="0"/>
              <a:buChar char="―"/>
            </a:pPr>
            <a:r>
              <a:rPr lang="bg-BG" sz="2200" dirty="0" smtClean="0">
                <a:latin typeface="Arial" pitchFamily="34" charset="0"/>
                <a:cs typeface="Arial" pitchFamily="34" charset="0"/>
              </a:rPr>
              <a:t>Пасиви – представляват задълженията, възникнали от минали операции и от които се очаква намаление на бъдещата стопанска изгода</a:t>
            </a:r>
          </a:p>
          <a:p>
            <a:pPr marL="180000" algn="just">
              <a:spcBef>
                <a:spcPts val="0"/>
              </a:spcBef>
              <a:buFont typeface="Arial" pitchFamily="34" charset="0"/>
              <a:buChar char="―"/>
            </a:pPr>
            <a:r>
              <a:rPr lang="bg-BG" sz="2200" dirty="0" smtClean="0">
                <a:latin typeface="Arial" pitchFamily="34" charset="0"/>
                <a:cs typeface="Arial" pitchFamily="34" charset="0"/>
              </a:rPr>
              <a:t>Собствен капитал – стойността, с която активите превишават пасивите на здравната организация</a:t>
            </a:r>
          </a:p>
          <a:p>
            <a:pPr marL="180000" algn="just">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 </a:t>
            </a:r>
            <a:r>
              <a:rPr lang="bg-BG" sz="2200" u="sng" dirty="0" smtClean="0">
                <a:latin typeface="Arial" pitchFamily="34" charset="0"/>
                <a:cs typeface="Arial" pitchFamily="34" charset="0"/>
              </a:rPr>
              <a:t>Активи = Пасиви + Собствен капитал</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финансовите ресурси (4)</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Отчет на паричните потоци</a:t>
            </a:r>
          </a:p>
          <a:p>
            <a:pPr marL="180000" algn="ctr">
              <a:spcBef>
                <a:spcPts val="0"/>
              </a:spcBef>
              <a:buNone/>
            </a:pPr>
            <a:endParaRPr lang="en-US" sz="2400" dirty="0" smtClean="0">
              <a:latin typeface="Arial" pitchFamily="34" charset="0"/>
              <a:cs typeface="Arial" pitchFamily="34" charset="0"/>
            </a:endParaRPr>
          </a:p>
          <a:p>
            <a:pPr marL="180000" algn="just">
              <a:spcBef>
                <a:spcPts val="0"/>
              </a:spcBef>
              <a:buNone/>
            </a:pPr>
            <a:r>
              <a:rPr lang="en-US" sz="2400" dirty="0" smtClean="0">
                <a:latin typeface="Arial" pitchFamily="34" charset="0"/>
                <a:cs typeface="Arial" pitchFamily="34" charset="0"/>
              </a:rPr>
              <a:t>	</a:t>
            </a:r>
            <a:r>
              <a:rPr lang="bg-BG" sz="2200" dirty="0" smtClean="0">
                <a:latin typeface="Arial" pitchFamily="34" charset="0"/>
                <a:cs typeface="Arial" pitchFamily="34" charset="0"/>
              </a:rPr>
              <a:t>Дава възможност за представяне в обобщен вид на постъпленията  и плащанията на парични средства през отчетния период. Същевременно се показват наличностите от парични средства в началото и края на периода, както и изменението. При илюстрирането на паричните потоци се игнорира вътрешното движение в рамките на предприятието или икономически свързаната група.</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Според произхода си паричните потоци могат да бъдат:</a:t>
            </a:r>
          </a:p>
          <a:p>
            <a:pPr marL="180000" algn="just">
              <a:spcBef>
                <a:spcPts val="0"/>
              </a:spcBef>
              <a:buNone/>
            </a:pPr>
            <a:r>
              <a:rPr lang="bg-BG" sz="2200" dirty="0" smtClean="0">
                <a:latin typeface="Arial" pitchFamily="34" charset="0"/>
                <a:cs typeface="Arial" pitchFamily="34" charset="0"/>
              </a:rPr>
              <a:t>	- От основна (оперативна) дейност</a:t>
            </a:r>
          </a:p>
          <a:p>
            <a:pPr marL="180000" algn="just">
              <a:spcBef>
                <a:spcPts val="0"/>
              </a:spcBef>
              <a:buNone/>
            </a:pPr>
            <a:r>
              <a:rPr lang="bg-BG" sz="2200" dirty="0" smtClean="0">
                <a:latin typeface="Arial" pitchFamily="34" charset="0"/>
                <a:cs typeface="Arial" pitchFamily="34" charset="0"/>
              </a:rPr>
              <a:t>	- От инвестиционна дейност</a:t>
            </a:r>
          </a:p>
          <a:p>
            <a:pPr marL="180000" algn="just">
              <a:spcBef>
                <a:spcPts val="0"/>
              </a:spcBef>
              <a:buNone/>
            </a:pPr>
            <a:r>
              <a:rPr lang="bg-BG" sz="2200" dirty="0" smtClean="0">
                <a:latin typeface="Arial" pitchFamily="34" charset="0"/>
                <a:cs typeface="Arial" pitchFamily="34" charset="0"/>
              </a:rPr>
              <a:t>	- От финансова дейност</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Основни финансови коефициенти (1)</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Показатели за рентабилност</a:t>
            </a:r>
          </a:p>
          <a:p>
            <a:pPr marL="180000" algn="ctr">
              <a:spcBef>
                <a:spcPts val="0"/>
              </a:spcBef>
              <a:buNone/>
            </a:pPr>
            <a:endParaRPr lang="en-US" sz="2400" dirty="0" smtClean="0">
              <a:latin typeface="Arial" pitchFamily="34" charset="0"/>
              <a:cs typeface="Arial" pitchFamily="34" charset="0"/>
            </a:endParaRPr>
          </a:p>
          <a:p>
            <a:pPr marL="180000" algn="just">
              <a:spcBef>
                <a:spcPts val="0"/>
              </a:spcBef>
              <a:buNone/>
            </a:pPr>
            <a:r>
              <a:rPr lang="en-US" sz="2400" dirty="0" smtClean="0">
                <a:latin typeface="Arial" pitchFamily="34" charset="0"/>
                <a:cs typeface="Arial" pitchFamily="34" charset="0"/>
              </a:rPr>
              <a:t>	</a:t>
            </a:r>
            <a:r>
              <a:rPr lang="bg-BG" sz="2000" dirty="0" smtClean="0">
                <a:latin typeface="Arial" pitchFamily="34" charset="0"/>
                <a:cs typeface="Arial" pitchFamily="34" charset="0"/>
              </a:rPr>
              <a:t>Рентабилност на приходите от продажбите =</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a:t>
            </a:r>
          </a:p>
          <a:p>
            <a:pPr marL="180000" algn="just">
              <a:spcBef>
                <a:spcPts val="0"/>
              </a:spcBef>
              <a:buNone/>
            </a:pPr>
            <a:r>
              <a:rPr lang="bg-BG" sz="2000" dirty="0" smtClean="0">
                <a:latin typeface="Arial" pitchFamily="34" charset="0"/>
                <a:cs typeface="Arial" pitchFamily="34" charset="0"/>
              </a:rPr>
              <a:t>	Рентабилност на собствения капитал = </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Рентабилност на активите = </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Оперативен марж =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cxnSp>
        <p:nvCxnSpPr>
          <p:cNvPr id="5" name="Straight Connector 4"/>
          <p:cNvCxnSpPr/>
          <p:nvPr/>
        </p:nvCxnSpPr>
        <p:spPr>
          <a:xfrm>
            <a:off x="5791200" y="2209800"/>
            <a:ext cx="32004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77000" y="1809690"/>
            <a:ext cx="1913794"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нетна печалба</a:t>
            </a:r>
          </a:p>
        </p:txBody>
      </p:sp>
      <p:sp>
        <p:nvSpPr>
          <p:cNvPr id="8" name="TextBox 7"/>
          <p:cNvSpPr txBox="1"/>
          <p:nvPr/>
        </p:nvSpPr>
        <p:spPr>
          <a:xfrm>
            <a:off x="5715000" y="2209800"/>
            <a:ext cx="3480633"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нетни приходи от продажби</a:t>
            </a:r>
          </a:p>
        </p:txBody>
      </p:sp>
      <p:cxnSp>
        <p:nvCxnSpPr>
          <p:cNvPr id="11" name="Straight Connector 10"/>
          <p:cNvCxnSpPr/>
          <p:nvPr/>
        </p:nvCxnSpPr>
        <p:spPr>
          <a:xfrm>
            <a:off x="5257800" y="3429000"/>
            <a:ext cx="25146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30006" y="3028890"/>
            <a:ext cx="1913794"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нетна печалба</a:t>
            </a:r>
          </a:p>
        </p:txBody>
      </p:sp>
      <p:sp>
        <p:nvSpPr>
          <p:cNvPr id="13" name="TextBox 12"/>
          <p:cNvSpPr txBox="1"/>
          <p:nvPr/>
        </p:nvSpPr>
        <p:spPr>
          <a:xfrm>
            <a:off x="5486400" y="3429000"/>
            <a:ext cx="2284472"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собствен капитал</a:t>
            </a:r>
          </a:p>
        </p:txBody>
      </p:sp>
      <p:cxnSp>
        <p:nvCxnSpPr>
          <p:cNvPr id="19" name="Straight Connector 18"/>
          <p:cNvCxnSpPr/>
          <p:nvPr/>
        </p:nvCxnSpPr>
        <p:spPr>
          <a:xfrm>
            <a:off x="3810000" y="4648200"/>
            <a:ext cx="40386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791806" y="4248090"/>
            <a:ext cx="1913794"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нетна печалба</a:t>
            </a:r>
          </a:p>
        </p:txBody>
      </p:sp>
      <p:sp>
        <p:nvSpPr>
          <p:cNvPr id="21" name="TextBox 20"/>
          <p:cNvSpPr txBox="1"/>
          <p:nvPr/>
        </p:nvSpPr>
        <p:spPr>
          <a:xfrm>
            <a:off x="3791848" y="4648200"/>
            <a:ext cx="4056752"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балансова стойност на активите</a:t>
            </a:r>
          </a:p>
        </p:txBody>
      </p:sp>
      <p:cxnSp>
        <p:nvCxnSpPr>
          <p:cNvPr id="24" name="Straight Connector 23"/>
          <p:cNvCxnSpPr/>
          <p:nvPr/>
        </p:nvCxnSpPr>
        <p:spPr>
          <a:xfrm>
            <a:off x="2819400" y="5867400"/>
            <a:ext cx="32004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124200" y="5467290"/>
            <a:ext cx="2622000"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оперативна печалба</a:t>
            </a:r>
          </a:p>
        </p:txBody>
      </p:sp>
      <p:sp>
        <p:nvSpPr>
          <p:cNvPr id="26" name="TextBox 25"/>
          <p:cNvSpPr txBox="1"/>
          <p:nvPr/>
        </p:nvSpPr>
        <p:spPr>
          <a:xfrm>
            <a:off x="3505200" y="5867400"/>
            <a:ext cx="1878528"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общи приходи</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Основни финансови коефициенти (2)</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Показатели за ликвидност</a:t>
            </a:r>
          </a:p>
          <a:p>
            <a:pPr marL="180000" algn="ctr">
              <a:spcBef>
                <a:spcPts val="0"/>
              </a:spcBef>
              <a:buNone/>
            </a:pPr>
            <a:endParaRPr lang="en-US" sz="2400" dirty="0" smtClean="0">
              <a:latin typeface="Arial" pitchFamily="34" charset="0"/>
              <a:cs typeface="Arial" pitchFamily="34" charset="0"/>
            </a:endParaRPr>
          </a:p>
          <a:p>
            <a:pPr marL="180000" algn="just">
              <a:spcBef>
                <a:spcPts val="0"/>
              </a:spcBef>
              <a:buNone/>
            </a:pPr>
            <a:r>
              <a:rPr lang="en-US" sz="2400" dirty="0" smtClean="0">
                <a:latin typeface="Arial" pitchFamily="34" charset="0"/>
                <a:cs typeface="Arial" pitchFamily="34" charset="0"/>
              </a:rPr>
              <a:t>	</a:t>
            </a:r>
            <a:r>
              <a:rPr lang="bg-BG" sz="2000" dirty="0" smtClean="0">
                <a:latin typeface="Arial" pitchFamily="34" charset="0"/>
                <a:cs typeface="Arial" pitchFamily="34" charset="0"/>
              </a:rPr>
              <a:t>Обща ликвидност =</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a:t>
            </a:r>
          </a:p>
          <a:p>
            <a:pPr marL="180000" algn="just">
              <a:spcBef>
                <a:spcPts val="0"/>
              </a:spcBef>
              <a:buNone/>
            </a:pPr>
            <a:r>
              <a:rPr lang="bg-BG" sz="2000" dirty="0" smtClean="0">
                <a:latin typeface="Arial" pitchFamily="34" charset="0"/>
                <a:cs typeface="Arial" pitchFamily="34" charset="0"/>
              </a:rPr>
              <a:t>	Бърза ликвидност = </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Незабавна ликвидност = </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Абсолютна ликвидност =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43</a:t>
            </a:fld>
            <a:endParaRPr lang="en-US"/>
          </a:p>
        </p:txBody>
      </p:sp>
      <p:cxnSp>
        <p:nvCxnSpPr>
          <p:cNvPr id="5" name="Straight Connector 4"/>
          <p:cNvCxnSpPr/>
          <p:nvPr/>
        </p:nvCxnSpPr>
        <p:spPr>
          <a:xfrm>
            <a:off x="2819400" y="2209800"/>
            <a:ext cx="20574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895600" y="1809690"/>
            <a:ext cx="1905971"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текущи активи</a:t>
            </a:r>
          </a:p>
        </p:txBody>
      </p:sp>
      <p:sp>
        <p:nvSpPr>
          <p:cNvPr id="8" name="TextBox 7"/>
          <p:cNvSpPr txBox="1"/>
          <p:nvPr/>
        </p:nvSpPr>
        <p:spPr>
          <a:xfrm>
            <a:off x="2895600" y="2209800"/>
            <a:ext cx="1941557"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текущи пасиви</a:t>
            </a:r>
          </a:p>
        </p:txBody>
      </p:sp>
      <p:cxnSp>
        <p:nvCxnSpPr>
          <p:cNvPr id="11" name="Straight Connector 10"/>
          <p:cNvCxnSpPr/>
          <p:nvPr/>
        </p:nvCxnSpPr>
        <p:spPr>
          <a:xfrm>
            <a:off x="2819400" y="3429000"/>
            <a:ext cx="60960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819400" y="3028890"/>
            <a:ext cx="6208879"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текущи вземания, инвестиции и парични средства</a:t>
            </a:r>
          </a:p>
        </p:txBody>
      </p:sp>
      <p:sp>
        <p:nvSpPr>
          <p:cNvPr id="13" name="TextBox 12"/>
          <p:cNvSpPr txBox="1"/>
          <p:nvPr/>
        </p:nvSpPr>
        <p:spPr>
          <a:xfrm>
            <a:off x="4527117" y="3429000"/>
            <a:ext cx="2559483"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текущи задължения</a:t>
            </a:r>
          </a:p>
        </p:txBody>
      </p:sp>
      <p:cxnSp>
        <p:nvCxnSpPr>
          <p:cNvPr id="19" name="Straight Connector 18"/>
          <p:cNvCxnSpPr/>
          <p:nvPr/>
        </p:nvCxnSpPr>
        <p:spPr>
          <a:xfrm>
            <a:off x="3429000" y="4648200"/>
            <a:ext cx="50292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522746" y="4248090"/>
            <a:ext cx="4935454"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текущи инвестиции и парични средства</a:t>
            </a:r>
          </a:p>
        </p:txBody>
      </p:sp>
      <p:sp>
        <p:nvSpPr>
          <p:cNvPr id="21" name="TextBox 20"/>
          <p:cNvSpPr txBox="1"/>
          <p:nvPr/>
        </p:nvSpPr>
        <p:spPr>
          <a:xfrm>
            <a:off x="3944248" y="4648200"/>
            <a:ext cx="4056752"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балансова стойност на активите</a:t>
            </a:r>
          </a:p>
        </p:txBody>
      </p:sp>
      <p:cxnSp>
        <p:nvCxnSpPr>
          <p:cNvPr id="24" name="Straight Connector 23"/>
          <p:cNvCxnSpPr/>
          <p:nvPr/>
        </p:nvCxnSpPr>
        <p:spPr>
          <a:xfrm>
            <a:off x="3429000" y="5867400"/>
            <a:ext cx="25908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625850" y="5467290"/>
            <a:ext cx="2317750"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парични средства</a:t>
            </a:r>
          </a:p>
        </p:txBody>
      </p:sp>
      <p:sp>
        <p:nvSpPr>
          <p:cNvPr id="26" name="TextBox 25"/>
          <p:cNvSpPr txBox="1"/>
          <p:nvPr/>
        </p:nvSpPr>
        <p:spPr>
          <a:xfrm>
            <a:off x="3460317" y="5867400"/>
            <a:ext cx="2559483"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текущи задължения</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Основни финансови коефициенти (3)</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Показатели за ефективност</a:t>
            </a:r>
          </a:p>
          <a:p>
            <a:pPr marL="180000" algn="ctr">
              <a:spcBef>
                <a:spcPts val="0"/>
              </a:spcBef>
              <a:buNone/>
            </a:pPr>
            <a:endParaRPr lang="en-US" sz="2400" dirty="0" smtClean="0">
              <a:latin typeface="Arial" pitchFamily="34" charset="0"/>
              <a:cs typeface="Arial" pitchFamily="34" charset="0"/>
            </a:endParaRPr>
          </a:p>
          <a:p>
            <a:pPr marL="180000" algn="just">
              <a:spcBef>
                <a:spcPts val="0"/>
              </a:spcBef>
              <a:buNone/>
            </a:pPr>
            <a:r>
              <a:rPr lang="en-US" sz="2400" dirty="0" smtClean="0">
                <a:latin typeface="Arial" pitchFamily="34" charset="0"/>
                <a:cs typeface="Arial" pitchFamily="34" charset="0"/>
              </a:rPr>
              <a:t>	</a:t>
            </a:r>
            <a:r>
              <a:rPr lang="bg-BG" sz="2000" dirty="0" smtClean="0">
                <a:latin typeface="Arial" pitchFamily="34" charset="0"/>
                <a:cs typeface="Arial" pitchFamily="34" charset="0"/>
              </a:rPr>
              <a:t>Ефективност на приходите =</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ctr">
              <a:spcBef>
                <a:spcPts val="0"/>
              </a:spcBef>
              <a:buNone/>
            </a:pPr>
            <a:r>
              <a:rPr lang="bg-BG" sz="2000" dirty="0" smtClean="0">
                <a:latin typeface="Arial" pitchFamily="34" charset="0"/>
                <a:cs typeface="Arial" pitchFamily="34" charset="0"/>
              </a:rPr>
              <a:t>	</a:t>
            </a:r>
            <a:r>
              <a:rPr lang="bg-BG" sz="2200" dirty="0" smtClean="0">
                <a:latin typeface="Arial" pitchFamily="34" charset="0"/>
                <a:cs typeface="Arial" pitchFamily="34" charset="0"/>
              </a:rPr>
              <a:t>Показатели за финансова автономност</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Финансова автономност = </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Задлъжнялост =</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Кредибилност =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44</a:t>
            </a:fld>
            <a:endParaRPr lang="en-US"/>
          </a:p>
        </p:txBody>
      </p:sp>
      <p:cxnSp>
        <p:nvCxnSpPr>
          <p:cNvPr id="5" name="Straight Connector 4"/>
          <p:cNvCxnSpPr/>
          <p:nvPr/>
        </p:nvCxnSpPr>
        <p:spPr>
          <a:xfrm>
            <a:off x="3886200" y="2209800"/>
            <a:ext cx="41910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038600" y="1809690"/>
            <a:ext cx="3957109"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разходи за оперативна дейност</a:t>
            </a:r>
          </a:p>
        </p:txBody>
      </p:sp>
      <p:sp>
        <p:nvSpPr>
          <p:cNvPr id="8" name="TextBox 7"/>
          <p:cNvSpPr txBox="1"/>
          <p:nvPr/>
        </p:nvSpPr>
        <p:spPr>
          <a:xfrm>
            <a:off x="4038600" y="2209800"/>
            <a:ext cx="3976794"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приходи от оперативна дейност</a:t>
            </a:r>
          </a:p>
        </p:txBody>
      </p:sp>
      <p:cxnSp>
        <p:nvCxnSpPr>
          <p:cNvPr id="19" name="Straight Connector 18"/>
          <p:cNvCxnSpPr/>
          <p:nvPr/>
        </p:nvCxnSpPr>
        <p:spPr>
          <a:xfrm>
            <a:off x="3581400" y="4114800"/>
            <a:ext cx="26670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659128" y="3714690"/>
            <a:ext cx="2284472"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собствен капитал</a:t>
            </a:r>
          </a:p>
        </p:txBody>
      </p:sp>
      <p:sp>
        <p:nvSpPr>
          <p:cNvPr id="21" name="TextBox 20"/>
          <p:cNvSpPr txBox="1"/>
          <p:nvPr/>
        </p:nvSpPr>
        <p:spPr>
          <a:xfrm>
            <a:off x="4317375" y="4114800"/>
            <a:ext cx="1016625"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пасиви</a:t>
            </a:r>
          </a:p>
        </p:txBody>
      </p:sp>
      <p:cxnSp>
        <p:nvCxnSpPr>
          <p:cNvPr id="24" name="Straight Connector 23"/>
          <p:cNvCxnSpPr/>
          <p:nvPr/>
        </p:nvCxnSpPr>
        <p:spPr>
          <a:xfrm>
            <a:off x="2514600" y="5029200"/>
            <a:ext cx="25908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667000" y="4629090"/>
            <a:ext cx="2349489"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общи задължения</a:t>
            </a:r>
          </a:p>
        </p:txBody>
      </p:sp>
      <p:sp>
        <p:nvSpPr>
          <p:cNvPr id="26" name="TextBox 25"/>
          <p:cNvSpPr txBox="1"/>
          <p:nvPr/>
        </p:nvSpPr>
        <p:spPr>
          <a:xfrm>
            <a:off x="2667000" y="5029200"/>
            <a:ext cx="2284472"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собствен капитал</a:t>
            </a:r>
          </a:p>
        </p:txBody>
      </p:sp>
      <p:cxnSp>
        <p:nvCxnSpPr>
          <p:cNvPr id="22" name="Straight Connector 21"/>
          <p:cNvCxnSpPr/>
          <p:nvPr/>
        </p:nvCxnSpPr>
        <p:spPr>
          <a:xfrm>
            <a:off x="2438400" y="5943600"/>
            <a:ext cx="39624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509735" y="5543490"/>
            <a:ext cx="3891065"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печалби преди лихви и данъци</a:t>
            </a:r>
          </a:p>
        </p:txBody>
      </p:sp>
      <p:sp>
        <p:nvSpPr>
          <p:cNvPr id="30" name="TextBox 29"/>
          <p:cNvSpPr txBox="1"/>
          <p:nvPr/>
        </p:nvSpPr>
        <p:spPr>
          <a:xfrm>
            <a:off x="3400880" y="5943600"/>
            <a:ext cx="2237920"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разходи за лихви</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Основни финансови коефициенти (4)</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Оперативни показатели</a:t>
            </a:r>
          </a:p>
          <a:p>
            <a:pPr marL="180000" algn="ctr">
              <a:spcBef>
                <a:spcPts val="0"/>
              </a:spcBef>
              <a:buNone/>
            </a:pPr>
            <a:endParaRPr lang="en-US" sz="2400" dirty="0" smtClean="0">
              <a:latin typeface="Arial" pitchFamily="34" charset="0"/>
              <a:cs typeface="Arial" pitchFamily="34" charset="0"/>
            </a:endParaRPr>
          </a:p>
          <a:p>
            <a:pPr marL="180000" algn="just">
              <a:spcBef>
                <a:spcPts val="0"/>
              </a:spcBef>
              <a:buNone/>
            </a:pPr>
            <a:r>
              <a:rPr lang="en-US" sz="2400" dirty="0" smtClean="0">
                <a:latin typeface="Arial" pitchFamily="34" charset="0"/>
                <a:cs typeface="Arial" pitchFamily="34" charset="0"/>
              </a:rPr>
              <a:t>	</a:t>
            </a:r>
            <a:r>
              <a:rPr lang="bg-BG" sz="2000" dirty="0" smtClean="0">
                <a:latin typeface="Arial" pitchFamily="34" charset="0"/>
                <a:cs typeface="Arial" pitchFamily="34" charset="0"/>
              </a:rPr>
              <a:t>Обращаемост на активите =</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a:t>
            </a:r>
          </a:p>
          <a:p>
            <a:pPr marL="180000" algn="just">
              <a:spcBef>
                <a:spcPts val="0"/>
              </a:spcBef>
              <a:buNone/>
            </a:pPr>
            <a:r>
              <a:rPr lang="bg-BG" sz="2000" dirty="0" smtClean="0">
                <a:latin typeface="Arial" pitchFamily="34" charset="0"/>
                <a:cs typeface="Arial" pitchFamily="34" charset="0"/>
              </a:rPr>
              <a:t>	Събираемост на вземанията = </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Обращаемост на задълженията = </a:t>
            </a: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endParaRPr lang="bg-BG" sz="20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Обращаемост на материалните запаси =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45</a:t>
            </a:fld>
            <a:endParaRPr lang="en-US"/>
          </a:p>
        </p:txBody>
      </p:sp>
      <p:cxnSp>
        <p:nvCxnSpPr>
          <p:cNvPr id="5" name="Straight Connector 4"/>
          <p:cNvCxnSpPr/>
          <p:nvPr/>
        </p:nvCxnSpPr>
        <p:spPr>
          <a:xfrm>
            <a:off x="3810000" y="2209800"/>
            <a:ext cx="33528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572000" y="1809690"/>
            <a:ext cx="1910075"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нетни приходи</a:t>
            </a:r>
          </a:p>
        </p:txBody>
      </p:sp>
      <p:sp>
        <p:nvSpPr>
          <p:cNvPr id="8" name="TextBox 7"/>
          <p:cNvSpPr txBox="1"/>
          <p:nvPr/>
        </p:nvSpPr>
        <p:spPr>
          <a:xfrm>
            <a:off x="3810000" y="2209800"/>
            <a:ext cx="3434273"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обща стойност на активите</a:t>
            </a:r>
          </a:p>
        </p:txBody>
      </p:sp>
      <p:cxnSp>
        <p:nvCxnSpPr>
          <p:cNvPr id="11" name="Straight Connector 10"/>
          <p:cNvCxnSpPr/>
          <p:nvPr/>
        </p:nvCxnSpPr>
        <p:spPr>
          <a:xfrm>
            <a:off x="4114800" y="3429000"/>
            <a:ext cx="28956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67200" y="3028890"/>
            <a:ext cx="2662396"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вземания от клиенти</a:t>
            </a:r>
          </a:p>
        </p:txBody>
      </p:sp>
      <p:sp>
        <p:nvSpPr>
          <p:cNvPr id="13" name="TextBox 12"/>
          <p:cNvSpPr txBox="1"/>
          <p:nvPr/>
        </p:nvSpPr>
        <p:spPr>
          <a:xfrm>
            <a:off x="4267200" y="3429000"/>
            <a:ext cx="2622128"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нетен приход на ден</a:t>
            </a:r>
          </a:p>
        </p:txBody>
      </p:sp>
      <p:cxnSp>
        <p:nvCxnSpPr>
          <p:cNvPr id="19" name="Straight Connector 18"/>
          <p:cNvCxnSpPr/>
          <p:nvPr/>
        </p:nvCxnSpPr>
        <p:spPr>
          <a:xfrm>
            <a:off x="4495800" y="4648200"/>
            <a:ext cx="38862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257800" y="4248090"/>
            <a:ext cx="2349489"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общи задължения</a:t>
            </a:r>
          </a:p>
        </p:txBody>
      </p:sp>
      <p:sp>
        <p:nvSpPr>
          <p:cNvPr id="21" name="TextBox 20"/>
          <p:cNvSpPr txBox="1"/>
          <p:nvPr/>
        </p:nvSpPr>
        <p:spPr>
          <a:xfrm>
            <a:off x="4572000" y="4648200"/>
            <a:ext cx="3764620" cy="707886"/>
          </a:xfrm>
          <a:prstGeom prst="rect">
            <a:avLst/>
          </a:prstGeom>
          <a:noFill/>
        </p:spPr>
        <p:txBody>
          <a:bodyPr wrap="none" rtlCol="0">
            <a:spAutoFit/>
          </a:bodyPr>
          <a:lstStyle/>
          <a:p>
            <a:pPr algn="ctr"/>
            <a:r>
              <a:rPr lang="bg-BG" sz="2000" dirty="0" smtClean="0">
                <a:solidFill>
                  <a:schemeClr val="tx2"/>
                </a:solidFill>
                <a:latin typeface="Arial" pitchFamily="34" charset="0"/>
                <a:cs typeface="Arial" pitchFamily="34" charset="0"/>
              </a:rPr>
              <a:t>себестойност на продадените</a:t>
            </a:r>
          </a:p>
          <a:p>
            <a:pPr algn="ctr"/>
            <a:r>
              <a:rPr lang="bg-BG" sz="2000" dirty="0" smtClean="0">
                <a:solidFill>
                  <a:schemeClr val="tx2"/>
                </a:solidFill>
                <a:latin typeface="Arial" pitchFamily="34" charset="0"/>
                <a:cs typeface="Arial" pitchFamily="34" charset="0"/>
              </a:rPr>
              <a:t> стоки на ден</a:t>
            </a:r>
          </a:p>
        </p:txBody>
      </p:sp>
      <p:cxnSp>
        <p:nvCxnSpPr>
          <p:cNvPr id="24" name="Straight Connector 23"/>
          <p:cNvCxnSpPr/>
          <p:nvPr/>
        </p:nvCxnSpPr>
        <p:spPr>
          <a:xfrm>
            <a:off x="5334000" y="5867400"/>
            <a:ext cx="36576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372887" y="5467290"/>
            <a:ext cx="1704313" cy="400110"/>
          </a:xfrm>
          <a:prstGeom prst="rect">
            <a:avLst/>
          </a:prstGeom>
          <a:noFill/>
        </p:spPr>
        <p:txBody>
          <a:bodyPr wrap="none" rtlCol="0">
            <a:spAutoFit/>
          </a:bodyPr>
          <a:lstStyle/>
          <a:p>
            <a:r>
              <a:rPr lang="bg-BG" sz="2000" dirty="0" smtClean="0">
                <a:solidFill>
                  <a:schemeClr val="tx2"/>
                </a:solidFill>
                <a:latin typeface="Arial" pitchFamily="34" charset="0"/>
                <a:cs typeface="Arial" pitchFamily="34" charset="0"/>
              </a:rPr>
              <a:t>стоков запас</a:t>
            </a:r>
          </a:p>
        </p:txBody>
      </p:sp>
      <p:sp>
        <p:nvSpPr>
          <p:cNvPr id="28" name="TextBox 27"/>
          <p:cNvSpPr txBox="1"/>
          <p:nvPr/>
        </p:nvSpPr>
        <p:spPr>
          <a:xfrm>
            <a:off x="5303180" y="5867400"/>
            <a:ext cx="3764620" cy="707886"/>
          </a:xfrm>
          <a:prstGeom prst="rect">
            <a:avLst/>
          </a:prstGeom>
          <a:noFill/>
        </p:spPr>
        <p:txBody>
          <a:bodyPr wrap="none" rtlCol="0">
            <a:spAutoFit/>
          </a:bodyPr>
          <a:lstStyle/>
          <a:p>
            <a:pPr algn="ctr"/>
            <a:r>
              <a:rPr lang="bg-BG" sz="2000" dirty="0" smtClean="0">
                <a:solidFill>
                  <a:schemeClr val="tx2"/>
                </a:solidFill>
                <a:latin typeface="Arial" pitchFamily="34" charset="0"/>
                <a:cs typeface="Arial" pitchFamily="34" charset="0"/>
              </a:rPr>
              <a:t>себестойност на продадените</a:t>
            </a:r>
          </a:p>
          <a:p>
            <a:pPr algn="ctr"/>
            <a:r>
              <a:rPr lang="bg-BG" sz="2000" dirty="0" smtClean="0">
                <a:solidFill>
                  <a:schemeClr val="tx2"/>
                </a:solidFill>
                <a:latin typeface="Arial" pitchFamily="34" charset="0"/>
                <a:cs typeface="Arial" pitchFamily="34" charset="0"/>
              </a:rPr>
              <a:t> стоки на ден</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човешките ресурси (1)</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Етапи на управлението на кадрите</a:t>
            </a:r>
          </a:p>
          <a:p>
            <a:pPr marL="180000" algn="ctr">
              <a:spcBef>
                <a:spcPts val="0"/>
              </a:spcBef>
              <a:buNone/>
            </a:pPr>
            <a:endParaRPr lang="en-US" sz="2400" dirty="0" smtClean="0">
              <a:latin typeface="Arial" pitchFamily="34" charset="0"/>
              <a:cs typeface="Arial" pitchFamily="34" charset="0"/>
            </a:endParaRPr>
          </a:p>
          <a:p>
            <a:pPr marL="180000" algn="just">
              <a:spcBef>
                <a:spcPts val="0"/>
              </a:spcBef>
              <a:buNone/>
            </a:pPr>
            <a:r>
              <a:rPr lang="en-US" sz="2400" dirty="0" smtClean="0">
                <a:latin typeface="Arial" pitchFamily="34" charset="0"/>
                <a:cs typeface="Arial" pitchFamily="34" charset="0"/>
              </a:rPr>
              <a:t>	</a:t>
            </a: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46</a:t>
            </a:fld>
            <a:endParaRPr lang="en-US"/>
          </a:p>
        </p:txBody>
      </p:sp>
      <p:pic>
        <p:nvPicPr>
          <p:cNvPr id="5" name="Picture 4" descr="Graphic6.png"/>
          <p:cNvPicPr>
            <a:picLocks noChangeAspect="1"/>
          </p:cNvPicPr>
          <p:nvPr/>
        </p:nvPicPr>
        <p:blipFill>
          <a:blip r:embed="rId3" cstate="print"/>
          <a:stretch>
            <a:fillRect/>
          </a:stretch>
        </p:blipFill>
        <p:spPr>
          <a:xfrm>
            <a:off x="990600" y="1828800"/>
            <a:ext cx="6999414" cy="48006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човешките ресурси (2)</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just">
              <a:spcBef>
                <a:spcPts val="0"/>
              </a:spcBef>
              <a:buNone/>
            </a:pPr>
            <a:r>
              <a:rPr lang="bg-BG" sz="2400" dirty="0" smtClean="0">
                <a:latin typeface="Arial" pitchFamily="34" charset="0"/>
                <a:cs typeface="Arial" pitchFamily="34" charset="0"/>
              </a:rPr>
              <a:t>	</a:t>
            </a:r>
            <a:r>
              <a:rPr lang="bg-BG" sz="2200" dirty="0" smtClean="0">
                <a:latin typeface="Arial" pitchFamily="34" charset="0"/>
                <a:cs typeface="Arial" pitchFamily="34" charset="0"/>
              </a:rPr>
              <a:t>Съществуват два основни фактора, които влияят върху вътрешните комуникации:</a:t>
            </a:r>
            <a:endParaRPr lang="en-US"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Разбирателство, работата в екип и ангажимента на служителите за постигане на най-високи резултати. Тези позитивни аспекти от поведението на персонала основно се влияят от ефективната човешка интерактивна комуникация вътре в организацията</a:t>
            </a:r>
          </a:p>
          <a:p>
            <a:pPr marL="180000" algn="just">
              <a:spcBef>
                <a:spcPts val="0"/>
              </a:spcBef>
              <a:buFont typeface="Arial" pitchFamily="34" charset="0"/>
              <a:buChar char="―"/>
            </a:pPr>
            <a:r>
              <a:rPr lang="bg-BG" sz="2200" dirty="0" smtClean="0">
                <a:latin typeface="Arial" pitchFamily="34" charset="0"/>
                <a:cs typeface="Arial" pitchFamily="34" charset="0"/>
              </a:rPr>
              <a:t>Необходимостта да се изгради силна мрежа за мениджърска комуникация, която прави всеки ръководител на всяко ниво отговорен за ефективната комуникация с подчинените си.</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човешките ресурси (3)</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just">
              <a:spcBef>
                <a:spcPts val="0"/>
              </a:spcBef>
              <a:buNone/>
            </a:pPr>
            <a:r>
              <a:rPr lang="bg-BG" sz="2400" dirty="0" smtClean="0">
                <a:latin typeface="Arial" pitchFamily="34" charset="0"/>
                <a:cs typeface="Arial" pitchFamily="34" charset="0"/>
              </a:rPr>
              <a:t>	</a:t>
            </a:r>
            <a:r>
              <a:rPr lang="bg-BG" sz="2200" dirty="0" smtClean="0">
                <a:latin typeface="Arial" pitchFamily="34" charset="0"/>
                <a:cs typeface="Arial" pitchFamily="34" charset="0"/>
              </a:rPr>
              <a:t>Мениджърската философия за управлението определя структурата на цялата организация посредством вътрешна комуникация</a:t>
            </a:r>
            <a:endParaRPr lang="en-US"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Асиметрична философия. Властта за вземане на решения е в ръцете на мениджмънта. Тази философия е подходяща за силно конкурентна бизнес среда. Асиметричната управленска философия поражда авторитарна организационна култура. В този случай комуникационният процес е структуриран и формален, със строга йерархия при вземане на решения.</a:t>
            </a:r>
          </a:p>
          <a:p>
            <a:pPr marL="180000" algn="just">
              <a:spcBef>
                <a:spcPts val="0"/>
              </a:spcBef>
              <a:buFont typeface="Arial" pitchFamily="34" charset="0"/>
              <a:buChar char="―"/>
            </a:pPr>
            <a:r>
              <a:rPr lang="bg-BG" sz="2200" dirty="0" smtClean="0">
                <a:latin typeface="Arial" pitchFamily="34" charset="0"/>
                <a:cs typeface="Arial" pitchFamily="34" charset="0"/>
              </a:rPr>
              <a:t>Симетрична философия. Тази философия ражда групова организационна култура и се среща най-често в компании и индустрии, които са силно държавно регулирани и почти винаги са в монополно или олигополно положение.</a:t>
            </a:r>
          </a:p>
          <a:p>
            <a:pPr marL="180000" algn="just">
              <a:spcBef>
                <a:spcPts val="0"/>
              </a:spcBef>
              <a:buNone/>
            </a:pPr>
            <a:r>
              <a:rPr lang="bg-BG" sz="2200" dirty="0" smtClean="0">
                <a:latin typeface="Arial" pitchFamily="34" charset="0"/>
                <a:cs typeface="Arial" pitchFamily="34" charset="0"/>
              </a:rPr>
              <a:t>	В тези случаи работата в екип е ценена, набляга се на колектива, а не на индивида. Това означава, че мениджърите и служителите споделят общи ценности.</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човешките ресурси (4)</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just">
              <a:spcBef>
                <a:spcPts val="0"/>
              </a:spcBef>
              <a:buNone/>
            </a:pPr>
            <a:r>
              <a:rPr lang="bg-BG" sz="2400" dirty="0" smtClean="0">
                <a:latin typeface="Arial" pitchFamily="34" charset="0"/>
                <a:cs typeface="Arial" pitchFamily="34" charset="0"/>
              </a:rPr>
              <a:t>	</a:t>
            </a:r>
            <a:r>
              <a:rPr lang="bg-BG" sz="2200" dirty="0" smtClean="0">
                <a:latin typeface="Arial" pitchFamily="34" charset="0"/>
                <a:cs typeface="Arial" pitchFamily="34" charset="0"/>
              </a:rPr>
              <a:t>Структурата и съдържанието на вътрешната комуникация се използва най-често за запознаване на персонала с:</a:t>
            </a:r>
            <a:endParaRPr lang="en-US"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Визия на организацията. Представя най-общо бъдещите цели</a:t>
            </a:r>
          </a:p>
          <a:p>
            <a:pPr marL="180000" algn="just">
              <a:spcBef>
                <a:spcPts val="0"/>
              </a:spcBef>
              <a:buFont typeface="Arial" pitchFamily="34" charset="0"/>
              <a:buChar char="―"/>
            </a:pPr>
            <a:r>
              <a:rPr lang="bg-BG" sz="2200" dirty="0" smtClean="0">
                <a:latin typeface="Arial" pitchFamily="34" charset="0"/>
                <a:cs typeface="Arial" pitchFamily="34" charset="0"/>
              </a:rPr>
              <a:t>Мисията на организацията. Представя структурата и стратегията, фокуса върху обществените приоритети, етичните приоритети и др.</a:t>
            </a:r>
          </a:p>
          <a:p>
            <a:pPr marL="180000" algn="just">
              <a:spcBef>
                <a:spcPts val="0"/>
              </a:spcBef>
              <a:buFont typeface="Arial" pitchFamily="34" charset="0"/>
              <a:buChar char="―"/>
            </a:pPr>
            <a:r>
              <a:rPr lang="bg-BG" sz="2200" dirty="0" smtClean="0">
                <a:latin typeface="Arial" pitchFamily="34" charset="0"/>
                <a:cs typeface="Arial" pitchFamily="34" charset="0"/>
              </a:rPr>
              <a:t>Наръчник на служителя. Описват се политиките на организацията, специфичната нормативна база, процедурите, правата, отговорностите и бюрократичните канали за прилагане на процедурите.</a:t>
            </a:r>
          </a:p>
          <a:p>
            <a:pPr marL="180000" algn="just">
              <a:spcBef>
                <a:spcPts val="0"/>
              </a:spcBef>
              <a:buFont typeface="Arial" pitchFamily="34" charset="0"/>
              <a:buChar char="―"/>
            </a:pPr>
            <a:r>
              <a:rPr lang="bg-BG" sz="2200" dirty="0" smtClean="0">
                <a:latin typeface="Arial" pitchFamily="34" charset="0"/>
                <a:cs typeface="Arial" pitchFamily="34" charset="0"/>
              </a:rPr>
              <a:t>Етичен кодекс. Запознава служителите и изискванията на компанията при контакти с клиенти, пациенти, доставчици и др.</a:t>
            </a:r>
          </a:p>
          <a:p>
            <a:pPr marL="180000" algn="just">
              <a:spcBef>
                <a:spcPts val="0"/>
              </a:spcBef>
              <a:buFont typeface="Arial" pitchFamily="34" charset="0"/>
              <a:buChar char="―"/>
            </a:pPr>
            <a:r>
              <a:rPr lang="bg-BG" sz="2200" dirty="0" smtClean="0">
                <a:latin typeface="Arial" pitchFamily="34" charset="0"/>
                <a:cs typeface="Arial" pitchFamily="34" charset="0"/>
              </a:rPr>
              <a:t>Образователни материали. Използват се за социализиране на новите служители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Историческо развитие на науката за контрол и управление (4)</a:t>
            </a:r>
          </a:p>
          <a:p>
            <a:pPr marL="180000" algn="just">
              <a:spcBef>
                <a:spcPts val="60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E. Mayo </a:t>
            </a:r>
            <a:r>
              <a:rPr lang="bg-BG" sz="2200" dirty="0" smtClean="0">
                <a:latin typeface="Arial" pitchFamily="34" charset="0"/>
                <a:cs typeface="Arial" pitchFamily="34" charset="0"/>
              </a:rPr>
              <a:t>– концепция за човешките взаимоотношения.</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Основава се на неформалната структура от социални и психологически отношения на работещия човек.</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Съгласно тази теория индивида отива на работа, за да удовлетвори възможно най-пълно комплекса от своите потребности, а не само за да получава парично възнаграждение.</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Mayo</a:t>
            </a:r>
            <a:r>
              <a:rPr lang="bg-BG" sz="2200" dirty="0" smtClean="0">
                <a:latin typeface="Arial" pitchFamily="34" charset="0"/>
                <a:cs typeface="Arial" pitchFamily="34" charset="0"/>
              </a:rPr>
              <a:t> за пръв път въвежда фигурата на “неформалният лидер” във всеки колектив, неговата роля и взаимоотношения с формалния ръководител.</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човешките ресурси (5)</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just">
              <a:spcBef>
                <a:spcPts val="0"/>
              </a:spcBef>
              <a:buNone/>
            </a:pPr>
            <a:r>
              <a:rPr lang="bg-BG" sz="2400" dirty="0" smtClean="0">
                <a:latin typeface="Arial" pitchFamily="34" charset="0"/>
                <a:cs typeface="Arial" pitchFamily="34" charset="0"/>
              </a:rPr>
              <a:t>	</a:t>
            </a:r>
            <a:r>
              <a:rPr lang="bg-BG" sz="2200" dirty="0" smtClean="0">
                <a:latin typeface="Arial" pitchFamily="34" charset="0"/>
                <a:cs typeface="Arial" pitchFamily="34" charset="0"/>
              </a:rPr>
              <a:t>За да бъде един мениджър ефективен лидер, който да мотивира служителите, той трябва да притежава определени качества и умения:</a:t>
            </a:r>
          </a:p>
          <a:p>
            <a:pPr marL="180000" algn="just">
              <a:spcBef>
                <a:spcPts val="0"/>
              </a:spcBef>
              <a:buNone/>
            </a:pPr>
            <a:r>
              <a:rPr lang="bg-BG" sz="2200" dirty="0" smtClean="0">
                <a:latin typeface="Arial" pitchFamily="34" charset="0"/>
                <a:cs typeface="Arial" pitchFamily="34" charset="0"/>
              </a:rPr>
              <a:t>	1. Комуникативни умения. Включват познания за връзки с обществеността, правилно позициониране на съобщенията спрямо интересите на публиката и убедителност във вербалните и писмени послания.</a:t>
            </a:r>
          </a:p>
          <a:p>
            <a:pPr marL="180000" algn="just">
              <a:spcBef>
                <a:spcPts val="0"/>
              </a:spcBef>
              <a:buNone/>
            </a:pPr>
            <a:r>
              <a:rPr lang="bg-BG" sz="2200" dirty="0" smtClean="0">
                <a:latin typeface="Arial" pitchFamily="34" charset="0"/>
                <a:cs typeface="Arial" pitchFamily="34" charset="0"/>
              </a:rPr>
              <a:t>	2. Междуличностни умения. Ефективната комуникация може да бъде развита само в условия на взаимно доверие и уважение.</a:t>
            </a:r>
          </a:p>
          <a:p>
            <a:pPr marL="180000" algn="just">
              <a:spcBef>
                <a:spcPts val="0"/>
              </a:spcBef>
              <a:buNone/>
            </a:pPr>
            <a:r>
              <a:rPr lang="bg-BG" sz="2200" dirty="0" smtClean="0">
                <a:latin typeface="Arial" pitchFamily="34" charset="0"/>
                <a:cs typeface="Arial" pitchFamily="34" charset="0"/>
              </a:rPr>
              <a:t>	3. Управленски умения. Уважавани са лидерите, които проявяват решителност, справедливост и решават проблемите на колегите си.</a:t>
            </a:r>
          </a:p>
          <a:p>
            <a:pPr marL="180000" algn="just">
              <a:spcBef>
                <a:spcPts val="0"/>
              </a:spcBef>
              <a:buNone/>
            </a:pPr>
            <a:r>
              <a:rPr lang="bg-BG" sz="2200" dirty="0" smtClean="0">
                <a:latin typeface="Arial" pitchFamily="34" charset="0"/>
                <a:cs typeface="Arial" pitchFamily="34" charset="0"/>
              </a:rPr>
              <a:t>	4. Мотивационни умения. Ефективната мотивация винаги е насочена към индивидуалните нужди на служителите.</a:t>
            </a:r>
            <a:endParaRPr lang="en-US"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човешките ресурси (6)</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400" dirty="0" smtClean="0">
                <a:latin typeface="Arial" pitchFamily="34" charset="0"/>
                <a:cs typeface="Arial" pitchFamily="34" charset="0"/>
              </a:rPr>
              <a:t>	</a:t>
            </a:r>
            <a:r>
              <a:rPr lang="bg-BG" sz="2200" dirty="0" smtClean="0">
                <a:latin typeface="Arial" pitchFamily="34" charset="0"/>
                <a:cs typeface="Arial" pitchFamily="34" charset="0"/>
              </a:rPr>
              <a:t>Различия между мениджърски и лидерски умения</a:t>
            </a:r>
            <a:endParaRPr lang="en-US"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51</a:t>
            </a:fld>
            <a:endParaRPr lang="en-US"/>
          </a:p>
        </p:txBody>
      </p:sp>
      <p:pic>
        <p:nvPicPr>
          <p:cNvPr id="4" name="Picture 3" descr="tablica9.png"/>
          <p:cNvPicPr>
            <a:picLocks noChangeAspect="1"/>
          </p:cNvPicPr>
          <p:nvPr/>
        </p:nvPicPr>
        <p:blipFill>
          <a:blip r:embed="rId3" cstate="print"/>
          <a:stretch>
            <a:fillRect/>
          </a:stretch>
        </p:blipFill>
        <p:spPr>
          <a:xfrm>
            <a:off x="223384" y="1904999"/>
            <a:ext cx="8697233" cy="436698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човешките ресурси (7)</a:t>
            </a:r>
          </a:p>
          <a:p>
            <a:pPr marL="180000" algn="ctr">
              <a:spcBef>
                <a:spcPts val="0"/>
              </a:spcBef>
              <a:buNone/>
            </a:pPr>
            <a:endParaRPr lang="bg-BG" sz="2400" dirty="0" smtClean="0">
              <a:latin typeface="Arial" pitchFamily="34" charset="0"/>
              <a:cs typeface="Arial" pitchFamily="34" charset="0"/>
            </a:endParaRPr>
          </a:p>
          <a:p>
            <a:pPr marL="180000" algn="ctr">
              <a:spcBef>
                <a:spcPts val="0"/>
              </a:spcBef>
              <a:buNone/>
            </a:pPr>
            <a:r>
              <a:rPr lang="bg-BG" sz="2400" dirty="0" smtClean="0">
                <a:latin typeface="Arial" pitchFamily="34" charset="0"/>
                <a:cs typeface="Arial" pitchFamily="34" charset="0"/>
              </a:rPr>
              <a:t>	</a:t>
            </a:r>
            <a:r>
              <a:rPr lang="bg-BG" sz="2200" dirty="0" smtClean="0">
                <a:latin typeface="Arial" pitchFamily="34" charset="0"/>
                <a:cs typeface="Arial" pitchFamily="34" charset="0"/>
              </a:rPr>
              <a:t>Ефективният лидерски стил е различен и се определя от ситуацията</a:t>
            </a:r>
            <a:endParaRPr lang="en-US"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52</a:t>
            </a:fld>
            <a:endParaRPr lang="en-US"/>
          </a:p>
        </p:txBody>
      </p:sp>
      <p:pic>
        <p:nvPicPr>
          <p:cNvPr id="5" name="Picture 4" descr="tablica10.png"/>
          <p:cNvPicPr>
            <a:picLocks noChangeAspect="1"/>
          </p:cNvPicPr>
          <p:nvPr/>
        </p:nvPicPr>
        <p:blipFill>
          <a:blip r:embed="rId3" cstate="print"/>
          <a:stretch>
            <a:fillRect/>
          </a:stretch>
        </p:blipFill>
        <p:spPr>
          <a:xfrm>
            <a:off x="1769169" y="1752600"/>
            <a:ext cx="5605663" cy="509130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човешките ресурси (8)</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400" dirty="0" smtClean="0">
                <a:latin typeface="Arial" pitchFamily="34" charset="0"/>
                <a:cs typeface="Arial" pitchFamily="34" charset="0"/>
              </a:rPr>
              <a:t>	</a:t>
            </a:r>
            <a:r>
              <a:rPr lang="bg-BG" sz="2200" dirty="0" smtClean="0">
                <a:latin typeface="Arial" pitchFamily="34" charset="0"/>
                <a:cs typeface="Arial" pitchFamily="34" charset="0"/>
              </a:rPr>
              <a:t>Здравеопазването не е индивидуална, а екипна дейност</a:t>
            </a:r>
            <a:endParaRPr lang="en-US"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53</a:t>
            </a:fld>
            <a:endParaRPr lang="en-US"/>
          </a:p>
        </p:txBody>
      </p:sp>
      <p:pic>
        <p:nvPicPr>
          <p:cNvPr id="5" name="Picture 4" descr="tablica11.png"/>
          <p:cNvPicPr>
            <a:picLocks noChangeAspect="1"/>
          </p:cNvPicPr>
          <p:nvPr/>
        </p:nvPicPr>
        <p:blipFill>
          <a:blip r:embed="rId3" cstate="print"/>
          <a:stretch>
            <a:fillRect/>
          </a:stretch>
        </p:blipFill>
        <p:spPr>
          <a:xfrm>
            <a:off x="569572" y="1752600"/>
            <a:ext cx="8004856" cy="50292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човешките ресурси (9)</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400" dirty="0" smtClean="0">
                <a:latin typeface="Arial" pitchFamily="34" charset="0"/>
                <a:cs typeface="Arial" pitchFamily="34" charset="0"/>
              </a:rPr>
              <a:t>	</a:t>
            </a:r>
            <a:r>
              <a:rPr lang="bg-BG" sz="2200" dirty="0" smtClean="0">
                <a:latin typeface="Arial" pitchFamily="34" charset="0"/>
                <a:cs typeface="Arial" pitchFamily="34" charset="0"/>
              </a:rPr>
              <a:t>Принципи на ефективната екипна дейност</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Принцип на съвместната дейност. Членовете с пълна готовност прилагат своя опит в работата, съобразяват се с опита на колегите си и взаимно си помагат за решаване на възникналите казуси.</a:t>
            </a:r>
          </a:p>
          <a:p>
            <a:pPr marL="180000" algn="just">
              <a:spcBef>
                <a:spcPts val="0"/>
              </a:spcBef>
              <a:buFont typeface="Arial" pitchFamily="34" charset="0"/>
              <a:buChar char="―"/>
            </a:pPr>
            <a:r>
              <a:rPr lang="bg-BG" sz="2200" dirty="0" smtClean="0">
                <a:latin typeface="Arial" pitchFamily="34" charset="0"/>
                <a:cs typeface="Arial" pitchFamily="34" charset="0"/>
              </a:rPr>
              <a:t>Принцип на конфликността. Конфликтите се приемат като полезни и се решават справедливо и конструктивно</a:t>
            </a:r>
          </a:p>
          <a:p>
            <a:pPr marL="180000" algn="just">
              <a:spcBef>
                <a:spcPts val="0"/>
              </a:spcBef>
              <a:buFont typeface="Arial" pitchFamily="34" charset="0"/>
              <a:buChar char="―"/>
            </a:pPr>
            <a:r>
              <a:rPr lang="bg-BG" sz="2200" dirty="0" smtClean="0">
                <a:latin typeface="Arial" pitchFamily="34" charset="0"/>
                <a:cs typeface="Arial" pitchFamily="34" charset="0"/>
              </a:rPr>
              <a:t>Принцип на ефективността. Всеки член на екипа се стреми да стимулира и подкрепя партньорите си с цел повишаване на ефективността</a:t>
            </a:r>
          </a:p>
          <a:p>
            <a:pPr marL="180000" algn="just">
              <a:spcBef>
                <a:spcPts val="0"/>
              </a:spcBef>
              <a:buFont typeface="Arial" pitchFamily="34" charset="0"/>
              <a:buChar char="―"/>
            </a:pPr>
            <a:r>
              <a:rPr lang="bg-BG" sz="2200" dirty="0" smtClean="0">
                <a:latin typeface="Arial" pitchFamily="34" charset="0"/>
                <a:cs typeface="Arial" pitchFamily="34" charset="0"/>
              </a:rPr>
              <a:t>Принцип на съгласуваността. Лидерът трябва да изпълнява екипните решения, дори когато не е съгласен с тях</a:t>
            </a:r>
          </a:p>
          <a:p>
            <a:pPr marL="180000" algn="just">
              <a:spcBef>
                <a:spcPts val="0"/>
              </a:spcBef>
              <a:buNone/>
            </a:pPr>
            <a:r>
              <a:rPr lang="bg-BG" sz="2200" dirty="0" smtClean="0">
                <a:latin typeface="Arial" pitchFamily="34" charset="0"/>
                <a:cs typeface="Arial" pitchFamily="34" charset="0"/>
              </a:rPr>
              <a:t>	</a:t>
            </a:r>
            <a:endParaRPr lang="en-US"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991600" cy="6477000"/>
          </a:xfrm>
        </p:spPr>
        <p:txBody>
          <a:bodyPr>
            <a:normAutofit/>
          </a:bodyPr>
          <a:lstStyle/>
          <a:p>
            <a:pPr algn="ctr">
              <a:buNone/>
            </a:pPr>
            <a:r>
              <a:rPr lang="bg-BG" sz="2400" b="1" dirty="0" smtClean="0">
                <a:latin typeface="Arial" pitchFamily="34" charset="0"/>
                <a:cs typeface="Arial" pitchFamily="34" charset="0"/>
              </a:rPr>
              <a:t>Управление на човешките ресурси (10)</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just">
              <a:spcBef>
                <a:spcPts val="0"/>
              </a:spcBef>
              <a:buNone/>
            </a:pPr>
            <a:r>
              <a:rPr lang="bg-BG" sz="2000" dirty="0" smtClean="0">
                <a:latin typeface="Arial" pitchFamily="34" charset="0"/>
                <a:cs typeface="Arial" pitchFamily="34" charset="0"/>
              </a:rPr>
              <a:t>	Ключовите дейности в управлението на човешките ресурси са делегиране, осъществяване на обратна връзка и уволнение.</a:t>
            </a:r>
          </a:p>
          <a:p>
            <a:pPr marL="180000" algn="ctr">
              <a:spcBef>
                <a:spcPts val="0"/>
              </a:spcBef>
              <a:buNone/>
            </a:pPr>
            <a:r>
              <a:rPr lang="bg-BG" sz="2000" dirty="0" smtClean="0">
                <a:latin typeface="Arial" pitchFamily="34" charset="0"/>
                <a:cs typeface="Arial" pitchFamily="34" charset="0"/>
              </a:rPr>
              <a:t>	</a:t>
            </a:r>
            <a:r>
              <a:rPr lang="bg-BG" sz="2000" u="sng" dirty="0" smtClean="0">
                <a:latin typeface="Arial" pitchFamily="34" charset="0"/>
                <a:cs typeface="Arial" pitchFamily="34" charset="0"/>
              </a:rPr>
              <a:t>Делегиране</a:t>
            </a:r>
          </a:p>
          <a:p>
            <a:pPr marL="180000" algn="just">
              <a:spcBef>
                <a:spcPts val="0"/>
              </a:spcBef>
              <a:buNone/>
            </a:pPr>
            <a:r>
              <a:rPr lang="bg-BG" sz="2000" dirty="0" smtClean="0">
                <a:latin typeface="Arial" pitchFamily="34" charset="0"/>
                <a:cs typeface="Arial" pitchFamily="34" charset="0"/>
              </a:rPr>
              <a:t>	Означава ръководителят да възложи определена задача на служител, който поема отговорността за изпълнението.</a:t>
            </a:r>
          </a:p>
          <a:p>
            <a:pPr marL="180000" algn="just">
              <a:spcBef>
                <a:spcPts val="0"/>
              </a:spcBef>
              <a:buNone/>
            </a:pPr>
            <a:r>
              <a:rPr lang="bg-BG" sz="2000" dirty="0" smtClean="0">
                <a:latin typeface="Arial" pitchFamily="34" charset="0"/>
                <a:cs typeface="Arial" pitchFamily="34" charset="0"/>
              </a:rPr>
              <a:t>	Ефективният процес на делегиране се планира и реализира в няколко етапа:</a:t>
            </a:r>
          </a:p>
          <a:p>
            <a:pPr marL="180000" algn="just">
              <a:spcBef>
                <a:spcPts val="0"/>
              </a:spcBef>
              <a:buNone/>
            </a:pPr>
            <a:endParaRPr lang="bg-BG" sz="24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55</a:t>
            </a:fld>
            <a:endParaRPr lang="en-US"/>
          </a:p>
        </p:txBody>
      </p:sp>
      <p:pic>
        <p:nvPicPr>
          <p:cNvPr id="4" name="Picture 3" descr="tablica13.png"/>
          <p:cNvPicPr>
            <a:picLocks noChangeAspect="1"/>
          </p:cNvPicPr>
          <p:nvPr/>
        </p:nvPicPr>
        <p:blipFill>
          <a:blip r:embed="rId3" cstate="print"/>
          <a:stretch>
            <a:fillRect/>
          </a:stretch>
        </p:blipFill>
        <p:spPr>
          <a:xfrm>
            <a:off x="1041052" y="2971800"/>
            <a:ext cx="7200900" cy="375251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човешките ресурси (11)</a:t>
            </a: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algn="ctr">
              <a:buNone/>
            </a:pPr>
            <a:endParaRPr lang="bg-BG" sz="2000" dirty="0" smtClean="0">
              <a:latin typeface="Arial" pitchFamily="34" charset="0"/>
              <a:cs typeface="Arial" pitchFamily="34" charset="0"/>
            </a:endParaRPr>
          </a:p>
          <a:p>
            <a:pPr marL="180000" algn="ctr">
              <a:spcBef>
                <a:spcPts val="0"/>
              </a:spcBef>
              <a:buNone/>
            </a:pPr>
            <a:r>
              <a:rPr lang="bg-BG" sz="2000" dirty="0" smtClean="0">
                <a:latin typeface="Arial" pitchFamily="34" charset="0"/>
                <a:cs typeface="Arial" pitchFamily="34" charset="0"/>
              </a:rPr>
              <a:t>	</a:t>
            </a:r>
            <a:r>
              <a:rPr lang="bg-BG" sz="2000" u="sng" dirty="0" smtClean="0">
                <a:latin typeface="Arial" pitchFamily="34" charset="0"/>
                <a:cs typeface="Arial" pitchFamily="34" charset="0"/>
              </a:rPr>
              <a:t>Обратна връзка</a:t>
            </a:r>
          </a:p>
          <a:p>
            <a:pPr marL="180000" algn="just">
              <a:spcBef>
                <a:spcPts val="0"/>
              </a:spcBef>
              <a:buNone/>
            </a:pPr>
            <a:r>
              <a:rPr lang="bg-BG" sz="2000" dirty="0" smtClean="0">
                <a:latin typeface="Arial" pitchFamily="34" charset="0"/>
                <a:cs typeface="Arial" pitchFamily="34" charset="0"/>
              </a:rPr>
              <a:t>	Това е информация, която се предава на ръководителя и обикновено представлява доклад за извършена работа.</a:t>
            </a:r>
          </a:p>
          <a:p>
            <a:pPr marL="180000" algn="just">
              <a:spcBef>
                <a:spcPts val="0"/>
              </a:spcBef>
              <a:buNone/>
            </a:pPr>
            <a:r>
              <a:rPr lang="bg-BG" sz="2000" dirty="0" smtClean="0">
                <a:latin typeface="Arial" pitchFamily="34" charset="0"/>
                <a:cs typeface="Arial" pitchFamily="34" charset="0"/>
              </a:rPr>
              <a:t>	Много често обратната връзка е неефективна, защото се счита като част от процеса на оценяването.</a:t>
            </a:r>
          </a:p>
          <a:p>
            <a:pPr marL="180000" algn="just">
              <a:spcBef>
                <a:spcPts val="0"/>
              </a:spcBef>
              <a:buNone/>
            </a:pPr>
            <a:r>
              <a:rPr lang="bg-BG" sz="2000" dirty="0" smtClean="0">
                <a:latin typeface="Arial" pitchFamily="34" charset="0"/>
                <a:cs typeface="Arial" pitchFamily="34" charset="0"/>
              </a:rPr>
              <a:t>	</a:t>
            </a:r>
          </a:p>
          <a:p>
            <a:pPr marL="180000" algn="just">
              <a:spcBef>
                <a:spcPts val="0"/>
              </a:spcBef>
              <a:buNone/>
            </a:pPr>
            <a:endParaRPr lang="bg-BG" sz="24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56</a:t>
            </a:fld>
            <a:endParaRPr lang="en-US"/>
          </a:p>
        </p:txBody>
      </p:sp>
      <p:pic>
        <p:nvPicPr>
          <p:cNvPr id="5" name="Picture 4" descr="tablica14.png"/>
          <p:cNvPicPr>
            <a:picLocks noChangeAspect="1"/>
          </p:cNvPicPr>
          <p:nvPr/>
        </p:nvPicPr>
        <p:blipFill>
          <a:blip r:embed="rId3" cstate="print"/>
          <a:stretch>
            <a:fillRect/>
          </a:stretch>
        </p:blipFill>
        <p:spPr>
          <a:xfrm>
            <a:off x="381000" y="2904308"/>
            <a:ext cx="8382000" cy="3496492"/>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човешките ресурси (12)</a:t>
            </a:r>
          </a:p>
          <a:p>
            <a:pPr algn="ctr">
              <a:buNone/>
            </a:pPr>
            <a:r>
              <a:rPr lang="bg-BG" sz="2200" dirty="0" smtClean="0">
                <a:latin typeface="Arial" pitchFamily="34" charset="0"/>
                <a:cs typeface="Arial" pitchFamily="34" charset="0"/>
              </a:rPr>
              <a:t>	</a:t>
            </a:r>
            <a:endParaRPr lang="bg-BG" sz="2000" dirty="0" smtClean="0">
              <a:latin typeface="Arial" pitchFamily="34" charset="0"/>
              <a:cs typeface="Arial" pitchFamily="34" charset="0"/>
            </a:endParaRPr>
          </a:p>
          <a:p>
            <a:pPr marL="180000" algn="ctr">
              <a:spcBef>
                <a:spcPts val="0"/>
              </a:spcBef>
              <a:buNone/>
            </a:pPr>
            <a:r>
              <a:rPr lang="bg-BG" sz="2000" dirty="0" smtClean="0">
                <a:latin typeface="Arial" pitchFamily="34" charset="0"/>
                <a:cs typeface="Arial" pitchFamily="34" charset="0"/>
              </a:rPr>
              <a:t>	</a:t>
            </a:r>
            <a:r>
              <a:rPr lang="bg-BG" sz="2000" u="sng" dirty="0" smtClean="0">
                <a:latin typeface="Arial" pitchFamily="34" charset="0"/>
                <a:cs typeface="Arial" pitchFamily="34" charset="0"/>
              </a:rPr>
              <a:t>Уволнение</a:t>
            </a:r>
          </a:p>
          <a:p>
            <a:pPr marL="180000" algn="just">
              <a:spcBef>
                <a:spcPts val="0"/>
              </a:spcBef>
              <a:buNone/>
            </a:pPr>
            <a:r>
              <a:rPr lang="bg-BG" sz="2000" dirty="0" smtClean="0">
                <a:latin typeface="Arial" pitchFamily="34" charset="0"/>
                <a:cs typeface="Arial" pitchFamily="34" charset="0"/>
              </a:rPr>
              <a:t>	След получаване на негативни резултати и поведение, мениджърите могат да се сблъскат с трудната и емоционална задача на уволнението.</a:t>
            </a:r>
          </a:p>
          <a:p>
            <a:pPr marL="180000" algn="ctr">
              <a:spcBef>
                <a:spcPts val="0"/>
              </a:spcBef>
              <a:buNone/>
            </a:pPr>
            <a:r>
              <a:rPr lang="bg-BG" sz="2000" dirty="0" smtClean="0">
                <a:latin typeface="Arial" pitchFamily="34" charset="0"/>
                <a:cs typeface="Arial" pitchFamily="34" charset="0"/>
              </a:rPr>
              <a:t>Специфика и структура на уволнението</a:t>
            </a:r>
          </a:p>
          <a:p>
            <a:pPr marL="180000" algn="just">
              <a:spcBef>
                <a:spcPts val="0"/>
              </a:spcBef>
              <a:buNone/>
            </a:pPr>
            <a:r>
              <a:rPr lang="bg-BG" sz="2000" dirty="0" smtClean="0">
                <a:latin typeface="Arial" pitchFamily="34" charset="0"/>
                <a:cs typeface="Arial" pitchFamily="34" charset="0"/>
              </a:rPr>
              <a:t>	</a:t>
            </a:r>
          </a:p>
          <a:p>
            <a:pPr marL="180000" algn="just">
              <a:spcBef>
                <a:spcPts val="0"/>
              </a:spcBef>
              <a:buNone/>
            </a:pPr>
            <a:endParaRPr lang="bg-BG" sz="24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57</a:t>
            </a:fld>
            <a:endParaRPr lang="en-US"/>
          </a:p>
        </p:txBody>
      </p:sp>
      <p:pic>
        <p:nvPicPr>
          <p:cNvPr id="6" name="Picture 5" descr="tablica15.png"/>
          <p:cNvPicPr>
            <a:picLocks noChangeAspect="1"/>
          </p:cNvPicPr>
          <p:nvPr/>
        </p:nvPicPr>
        <p:blipFill>
          <a:blip r:embed="rId3" cstate="print"/>
          <a:stretch>
            <a:fillRect/>
          </a:stretch>
        </p:blipFill>
        <p:spPr>
          <a:xfrm>
            <a:off x="2133000" y="2209800"/>
            <a:ext cx="4878000" cy="46482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качеството в здравеопазването (1)</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400" dirty="0" smtClean="0">
                <a:latin typeface="Arial" pitchFamily="34" charset="0"/>
                <a:cs typeface="Arial" pitchFamily="34" charset="0"/>
              </a:rPr>
              <a:t>	</a:t>
            </a:r>
            <a:r>
              <a:rPr lang="bg-BG" sz="2200" dirty="0" smtClean="0">
                <a:latin typeface="Arial" pitchFamily="34" charset="0"/>
                <a:cs typeface="Arial" pitchFamily="34" charset="0"/>
              </a:rPr>
              <a:t>Историческо развитие</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Първите изследвания в областта на медицината, които са свързани с качеството са описани от </a:t>
            </a:r>
            <a:r>
              <a:rPr lang="en-US" sz="2200" dirty="0" err="1" smtClean="0">
                <a:latin typeface="Arial" pitchFamily="34" charset="0"/>
                <a:cs typeface="Arial" pitchFamily="34" charset="0"/>
              </a:rPr>
              <a:t>A.Flexner</a:t>
            </a:r>
            <a:r>
              <a:rPr lang="en-US" sz="2200" dirty="0" smtClean="0">
                <a:latin typeface="Arial" pitchFamily="34" charset="0"/>
                <a:cs typeface="Arial" pitchFamily="34" charset="0"/>
              </a:rPr>
              <a:t> (1910</a:t>
            </a:r>
            <a:r>
              <a:rPr lang="bg-BG" sz="2200" dirty="0" smtClean="0">
                <a:latin typeface="Arial" pitchFamily="34" charset="0"/>
                <a:cs typeface="Arial" pitchFamily="34" charset="0"/>
              </a:rPr>
              <a:t>г.</a:t>
            </a:r>
            <a:r>
              <a:rPr lang="en-US" sz="2200" dirty="0" smtClean="0">
                <a:latin typeface="Arial" pitchFamily="34" charset="0"/>
                <a:cs typeface="Arial" pitchFamily="34" charset="0"/>
              </a:rPr>
              <a:t>)</a:t>
            </a: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Първата структура за оценка и гарантиране на качеството в болничните медицински услуги е създадена в САЩ през 1913г.</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След Втората световна война започва интензивна изследователска работа в областта на качеството на здравеопазването.</a:t>
            </a:r>
          </a:p>
          <a:p>
            <a:pPr marL="180000" algn="just">
              <a:spcBef>
                <a:spcPts val="0"/>
              </a:spcBef>
              <a:buNone/>
            </a:pPr>
            <a:r>
              <a:rPr lang="bg-BG" sz="2200" dirty="0" smtClean="0">
                <a:latin typeface="Arial" pitchFamily="34" charset="0"/>
                <a:cs typeface="Arial" pitchFamily="34" charset="0"/>
              </a:rPr>
              <a:t>	Основния изследовател е </a:t>
            </a:r>
            <a:r>
              <a:rPr lang="en-US" sz="2200" dirty="0" err="1" smtClean="0">
                <a:latin typeface="Arial" pitchFamily="34" charset="0"/>
                <a:cs typeface="Arial" pitchFamily="34" charset="0"/>
              </a:rPr>
              <a:t>A.Donabedian</a:t>
            </a:r>
            <a:r>
              <a:rPr lang="en-US" sz="2200" dirty="0" smtClean="0">
                <a:latin typeface="Arial" pitchFamily="34" charset="0"/>
                <a:cs typeface="Arial" pitchFamily="34" charset="0"/>
              </a:rPr>
              <a:t> (1966</a:t>
            </a:r>
            <a:r>
              <a:rPr lang="bg-BG" sz="2200" dirty="0" smtClean="0">
                <a:latin typeface="Arial" pitchFamily="34" charset="0"/>
                <a:cs typeface="Arial" pitchFamily="34" charset="0"/>
              </a:rPr>
              <a:t>г.</a:t>
            </a:r>
            <a:r>
              <a:rPr lang="en-US" sz="2200" dirty="0" smtClean="0">
                <a:latin typeface="Arial" pitchFamily="34" charset="0"/>
                <a:cs typeface="Arial" pitchFamily="34" charset="0"/>
              </a:rPr>
              <a:t>)</a:t>
            </a:r>
            <a:r>
              <a:rPr lang="bg-BG" sz="2200" dirty="0" smtClean="0">
                <a:latin typeface="Arial" pitchFamily="34" charset="0"/>
                <a:cs typeface="Arial" pitchFamily="34" charset="0"/>
              </a:rPr>
              <a:t> със своите трудове “Оценка на качеството на медицинските грижи” и “Дефиниция на качеството и подходите за неговата оценка”</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качеството в здравеопазването (2)</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400" dirty="0" smtClean="0">
                <a:latin typeface="Arial" pitchFamily="34" charset="0"/>
                <a:cs typeface="Arial" pitchFamily="34" charset="0"/>
              </a:rPr>
              <a:t>	</a:t>
            </a:r>
            <a:r>
              <a:rPr lang="bg-BG" sz="2200" dirty="0" smtClean="0">
                <a:latin typeface="Arial" pitchFamily="34" charset="0"/>
                <a:cs typeface="Arial" pitchFamily="34" charset="0"/>
              </a:rPr>
              <a:t>Съвременни аспекти на качеството в здравеопазването </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Адекватност. Реализира се основно в две направления – съответствие на предлаганите здравни дейности със здравните потребности на обществото и съответствие на използваните ресурси с постигнатите здравни резултати.</a:t>
            </a:r>
          </a:p>
          <a:p>
            <a:pPr marL="180000" algn="just">
              <a:spcBef>
                <a:spcPts val="0"/>
              </a:spcBef>
              <a:buFont typeface="Arial" pitchFamily="34" charset="0"/>
              <a:buChar char="―"/>
            </a:pPr>
            <a:r>
              <a:rPr lang="bg-BG" sz="2200" dirty="0" smtClean="0">
                <a:latin typeface="Arial" pitchFamily="34" charset="0"/>
                <a:cs typeface="Arial" pitchFamily="34" charset="0"/>
              </a:rPr>
              <a:t>Ефективност. Определя се в контролирани клинични проучвания с цел доказване на ползите от прилагането на определена медицинска технология или лекарствен продукт.</a:t>
            </a:r>
          </a:p>
          <a:p>
            <a:pPr marL="180000" algn="just">
              <a:spcBef>
                <a:spcPts val="0"/>
              </a:spcBef>
              <a:buFont typeface="Arial" pitchFamily="34" charset="0"/>
              <a:buChar char="―"/>
            </a:pPr>
            <a:r>
              <a:rPr lang="bg-BG" sz="2200" dirty="0" smtClean="0">
                <a:latin typeface="Arial" pitchFamily="34" charset="0"/>
                <a:cs typeface="Arial" pitchFamily="34" charset="0"/>
              </a:rPr>
              <a:t>Ефективност. Представлява практическо понятие, което изследва ползите от приложението на определена медицинска технология в реални условия.</a:t>
            </a:r>
          </a:p>
          <a:p>
            <a:pPr marL="180000" algn="just">
              <a:spcBef>
                <a:spcPts val="0"/>
              </a:spcBef>
              <a:buFont typeface="Arial" pitchFamily="34" charset="0"/>
              <a:buChar char="―"/>
            </a:pPr>
            <a:r>
              <a:rPr lang="bg-BG" sz="2200" dirty="0" smtClean="0">
                <a:latin typeface="Arial" pitchFamily="34" charset="0"/>
                <a:cs typeface="Arial" pitchFamily="34" charset="0"/>
              </a:rPr>
              <a:t>Безопасност. Представлява степента на допустимия здравен риск и е важен аспект за качество на медицинските дейности.</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Историческо развитие на науката за контрол и управление (5)</a:t>
            </a:r>
          </a:p>
          <a:p>
            <a:pPr marL="180000" algn="just">
              <a:spcBef>
                <a:spcPts val="60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r>
              <a:rPr lang="en-US" sz="2200" dirty="0" smtClean="0">
                <a:latin typeface="Arial" pitchFamily="34" charset="0"/>
                <a:cs typeface="Arial" pitchFamily="34" charset="0"/>
              </a:rPr>
              <a:t>A. Maslow </a:t>
            </a:r>
            <a:r>
              <a:rPr lang="bg-BG" sz="2200" dirty="0" smtClean="0">
                <a:latin typeface="Arial" pitchFamily="34" charset="0"/>
                <a:cs typeface="Arial" pitchFamily="34" charset="0"/>
              </a:rPr>
              <a:t>– теория за социалните аспекти на човешките </a:t>
            </a:r>
            <a:r>
              <a:rPr lang="en-US" sz="2200" dirty="0" smtClean="0">
                <a:latin typeface="Arial" pitchFamily="34" charset="0"/>
                <a:cs typeface="Arial" pitchFamily="34" charset="0"/>
              </a:rPr>
              <a:t>			</a:t>
            </a:r>
            <a:r>
              <a:rPr lang="bg-BG" sz="2200" dirty="0" smtClean="0">
                <a:latin typeface="Arial" pitchFamily="34" charset="0"/>
                <a:cs typeface="Arial" pitchFamily="34" charset="0"/>
              </a:rPr>
              <a:t>потребности.</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pic>
        <p:nvPicPr>
          <p:cNvPr id="5" name="Picture 4" descr="Graphic1_2 gl.png"/>
          <p:cNvPicPr>
            <a:picLocks noChangeAspect="1"/>
          </p:cNvPicPr>
          <p:nvPr/>
        </p:nvPicPr>
        <p:blipFill>
          <a:blip r:embed="rId3" cstate="print"/>
          <a:stretch>
            <a:fillRect/>
          </a:stretch>
        </p:blipFill>
        <p:spPr>
          <a:xfrm>
            <a:off x="2057400" y="2113785"/>
            <a:ext cx="5029200" cy="430148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качеството в здравеопазването (3)</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400" dirty="0" smtClean="0">
                <a:latin typeface="Arial" pitchFamily="34" charset="0"/>
                <a:cs typeface="Arial" pitchFamily="34" charset="0"/>
              </a:rPr>
              <a:t>	</a:t>
            </a:r>
            <a:r>
              <a:rPr lang="bg-BG" sz="2200" dirty="0" smtClean="0">
                <a:latin typeface="Arial" pitchFamily="34" charset="0"/>
                <a:cs typeface="Arial" pitchFamily="34" charset="0"/>
              </a:rPr>
              <a:t>Концепция на </a:t>
            </a:r>
            <a:r>
              <a:rPr lang="en-US" sz="2200" dirty="0" err="1" smtClean="0">
                <a:latin typeface="Arial" pitchFamily="34" charset="0"/>
                <a:cs typeface="Arial" pitchFamily="34" charset="0"/>
              </a:rPr>
              <a:t>Donabedian</a:t>
            </a: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Контролът и управлението на качеството са свързани с три основни направления:</a:t>
            </a:r>
          </a:p>
          <a:p>
            <a:pPr marL="180000" algn="just">
              <a:spcBef>
                <a:spcPts val="0"/>
              </a:spcBef>
              <a:buNone/>
            </a:pPr>
            <a:r>
              <a:rPr lang="bg-BG" sz="2200" dirty="0" smtClean="0">
                <a:latin typeface="Arial" pitchFamily="34" charset="0"/>
                <a:cs typeface="Arial" pitchFamily="34" charset="0"/>
              </a:rPr>
              <a:t>	1. Структура. Включва наличната материално-техническа база, персонал, административно управление и организационна структура.</a:t>
            </a:r>
          </a:p>
          <a:p>
            <a:pPr marL="180000" algn="just">
              <a:spcBef>
                <a:spcPts val="0"/>
              </a:spcBef>
              <a:buNone/>
            </a:pPr>
            <a:r>
              <a:rPr lang="bg-BG" sz="2200" dirty="0" smtClean="0">
                <a:latin typeface="Arial" pitchFamily="34" charset="0"/>
                <a:cs typeface="Arial" pitchFamily="34" charset="0"/>
              </a:rPr>
              <a:t>	2. Процеси. Изследва достъпа до процедури и дейности, свързани със здравната услуга – профилактична, диагностична, лечение, рехабилитация.</a:t>
            </a:r>
          </a:p>
          <a:p>
            <a:pPr marL="180000" algn="just">
              <a:spcBef>
                <a:spcPts val="0"/>
              </a:spcBef>
              <a:buNone/>
            </a:pPr>
            <a:r>
              <a:rPr lang="bg-BG" sz="2200" dirty="0" smtClean="0">
                <a:latin typeface="Arial" pitchFamily="34" charset="0"/>
                <a:cs typeface="Arial" pitchFamily="34" charset="0"/>
              </a:rPr>
              <a:t>	3. Резултат. Анализира се изходът на здравния процес и се измерва ефектът от приложените процедури и дейности върху пациента.</a:t>
            </a:r>
          </a:p>
        </p:txBody>
      </p:sp>
      <p:sp>
        <p:nvSpPr>
          <p:cNvPr id="7" name="Slide Number Placeholder 6"/>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качеството в здравеопазването (4)</a:t>
            </a:r>
          </a:p>
          <a:p>
            <a:pPr marL="180000" algn="ctr">
              <a:spcBef>
                <a:spcPts val="0"/>
              </a:spcBef>
              <a:buNone/>
            </a:pP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400" dirty="0" smtClean="0">
                <a:latin typeface="Arial" pitchFamily="34" charset="0"/>
                <a:cs typeface="Arial" pitchFamily="34" charset="0"/>
              </a:rPr>
              <a:t>	</a:t>
            </a:r>
            <a:r>
              <a:rPr lang="bg-BG" sz="2200" dirty="0" smtClean="0">
                <a:latin typeface="Arial" pitchFamily="34" charset="0"/>
                <a:cs typeface="Arial" pitchFamily="34" charset="0"/>
              </a:rPr>
              <a:t>Концепция на </a:t>
            </a:r>
            <a:r>
              <a:rPr lang="en-US" sz="2200" dirty="0" smtClean="0">
                <a:latin typeface="Arial" pitchFamily="34" charset="0"/>
                <a:cs typeface="Arial" pitchFamily="34" charset="0"/>
              </a:rPr>
              <a:t>Maxwell</a:t>
            </a: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Теорията за управление на качеството се основава на шест индикатора:</a:t>
            </a:r>
          </a:p>
          <a:p>
            <a:pPr marL="180000" algn="just">
              <a:spcBef>
                <a:spcPts val="0"/>
              </a:spcBef>
              <a:buNone/>
            </a:pPr>
            <a:r>
              <a:rPr lang="bg-BG" sz="2200" dirty="0" smtClean="0">
                <a:latin typeface="Arial" pitchFamily="34" charset="0"/>
                <a:cs typeface="Arial" pitchFamily="34" charset="0"/>
              </a:rPr>
              <a:t>	1. Достъп до здравната услуга</a:t>
            </a:r>
          </a:p>
          <a:p>
            <a:pPr marL="180000" algn="just">
              <a:spcBef>
                <a:spcPts val="0"/>
              </a:spcBef>
              <a:buNone/>
            </a:pPr>
            <a:r>
              <a:rPr lang="bg-BG" sz="2200" dirty="0" smtClean="0">
                <a:latin typeface="Arial" pitchFamily="34" charset="0"/>
                <a:cs typeface="Arial" pitchFamily="34" charset="0"/>
              </a:rPr>
              <a:t>	2. Релевантност. Представлява показател за съответствие на здравната услуга на обществените необходимости</a:t>
            </a:r>
          </a:p>
          <a:p>
            <a:pPr marL="180000" algn="just">
              <a:spcBef>
                <a:spcPts val="0"/>
              </a:spcBef>
              <a:buNone/>
            </a:pPr>
            <a:r>
              <a:rPr lang="bg-BG" sz="2200" dirty="0" smtClean="0">
                <a:latin typeface="Arial" pitchFamily="34" charset="0"/>
                <a:cs typeface="Arial" pitchFamily="34" charset="0"/>
              </a:rPr>
              <a:t>	3. Ефективност. Отчита степента на подобряване на здравното състояние на пациента</a:t>
            </a:r>
          </a:p>
          <a:p>
            <a:pPr marL="180000" algn="just">
              <a:spcBef>
                <a:spcPts val="0"/>
              </a:spcBef>
              <a:buNone/>
            </a:pPr>
            <a:r>
              <a:rPr lang="bg-BG" sz="2200" dirty="0" smtClean="0">
                <a:latin typeface="Arial" pitchFamily="34" charset="0"/>
                <a:cs typeface="Arial" pitchFamily="34" charset="0"/>
              </a:rPr>
              <a:t>	4. Равнопоставеност. Осигуряване на еднакво качество на здравната услуга за всички пациенти</a:t>
            </a:r>
          </a:p>
          <a:p>
            <a:pPr marL="180000">
              <a:spcBef>
                <a:spcPts val="0"/>
              </a:spcBef>
              <a:buNone/>
            </a:pPr>
            <a:r>
              <a:rPr lang="bg-BG" sz="2200" dirty="0" smtClean="0">
                <a:latin typeface="Arial" pitchFamily="34" charset="0"/>
                <a:cs typeface="Arial" pitchFamily="34" charset="0"/>
              </a:rPr>
              <a:t>	5. Социална приемливост.Крайният продукт на здравеопазването и разходите за неговото производство трябва да бъдат приети от обществото</a:t>
            </a:r>
          </a:p>
          <a:p>
            <a:pPr marL="180000">
              <a:spcBef>
                <a:spcPts val="0"/>
              </a:spcBef>
              <a:buNone/>
            </a:pPr>
            <a:r>
              <a:rPr lang="bg-BG" sz="2200" dirty="0" smtClean="0">
                <a:latin typeface="Arial" pitchFamily="34" charset="0"/>
                <a:cs typeface="Arial" pitchFamily="34" charset="0"/>
              </a:rPr>
              <a:t>	6. Икономичност. Необходимият здравен ефект трябва да се постигне при минимални разходи.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качеството в здравеопазването (5)</a:t>
            </a:r>
          </a:p>
          <a:p>
            <a:pPr algn="ctr">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Сравнителен анализ на показателите за измерване на качеството</a:t>
            </a: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62</a:t>
            </a:fld>
            <a:endParaRPr lang="en-US"/>
          </a:p>
        </p:txBody>
      </p:sp>
      <p:pic>
        <p:nvPicPr>
          <p:cNvPr id="4" name="Picture 3" descr="tablica16.png"/>
          <p:cNvPicPr>
            <a:picLocks noChangeAspect="1"/>
          </p:cNvPicPr>
          <p:nvPr/>
        </p:nvPicPr>
        <p:blipFill>
          <a:blip r:embed="rId3" cstate="print"/>
          <a:stretch>
            <a:fillRect/>
          </a:stretch>
        </p:blipFill>
        <p:spPr>
          <a:xfrm>
            <a:off x="1056007" y="1447800"/>
            <a:ext cx="7031986" cy="535746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fontScale="92500" lnSpcReduction="20000"/>
          </a:bodyPr>
          <a:lstStyle/>
          <a:p>
            <a:pPr algn="ctr">
              <a:buNone/>
            </a:pPr>
            <a:r>
              <a:rPr lang="bg-BG" sz="2400" b="1" dirty="0" smtClean="0">
                <a:latin typeface="Arial" pitchFamily="34" charset="0"/>
                <a:cs typeface="Arial" pitchFamily="34" charset="0"/>
              </a:rPr>
              <a:t>Управление на качеството в здравеопазването (6)</a:t>
            </a:r>
          </a:p>
          <a:p>
            <a:pPr algn="ctr">
              <a:buNone/>
            </a:pP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Методи за оценка на качеството</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r>
              <a:rPr lang="en-US" sz="2200" dirty="0" err="1" smtClean="0">
                <a:latin typeface="Arial" pitchFamily="34" charset="0"/>
                <a:cs typeface="Arial" pitchFamily="34" charset="0"/>
              </a:rPr>
              <a:t>M.Nadal</a:t>
            </a:r>
            <a:r>
              <a:rPr lang="en-US" sz="2200" dirty="0" smtClean="0">
                <a:latin typeface="Arial" pitchFamily="34" charset="0"/>
                <a:cs typeface="Arial" pitchFamily="34" charset="0"/>
              </a:rPr>
              <a:t> (</a:t>
            </a:r>
            <a:r>
              <a:rPr lang="bg-BG" sz="2200" dirty="0" smtClean="0">
                <a:latin typeface="Arial" pitchFamily="34" charset="0"/>
                <a:cs typeface="Arial" pitchFamily="34" charset="0"/>
              </a:rPr>
              <a:t>1998г.</a:t>
            </a:r>
            <a:r>
              <a:rPr lang="en-US" sz="2200" dirty="0" smtClean="0">
                <a:latin typeface="Arial" pitchFamily="34" charset="0"/>
                <a:cs typeface="Arial" pitchFamily="34" charset="0"/>
              </a:rPr>
              <a:t>)</a:t>
            </a:r>
            <a:r>
              <a:rPr lang="bg-BG" sz="2200" dirty="0" smtClean="0">
                <a:latin typeface="Arial" pitchFamily="34" charset="0"/>
                <a:cs typeface="Arial" pitchFamily="34" charset="0"/>
              </a:rPr>
              <a:t> предлага систематизирането на видовете оценки според пет основни характеристики:</a:t>
            </a:r>
          </a:p>
          <a:p>
            <a:pPr marL="180000" algn="just">
              <a:spcBef>
                <a:spcPts val="0"/>
              </a:spcBef>
              <a:buNone/>
            </a:pPr>
            <a:r>
              <a:rPr lang="bg-BG" sz="2200" dirty="0" smtClean="0">
                <a:latin typeface="Arial" pitchFamily="34" charset="0"/>
                <a:cs typeface="Arial" pitchFamily="34" charset="0"/>
              </a:rPr>
              <a:t>	1. Според организацията за провеждане на оценката – оценката може да се провежда от вътрешна и външна структура за лечебното заведение</a:t>
            </a:r>
          </a:p>
          <a:p>
            <a:pPr marL="180000" algn="just">
              <a:spcBef>
                <a:spcPts val="0"/>
              </a:spcBef>
              <a:buNone/>
            </a:pPr>
            <a:r>
              <a:rPr lang="bg-BG" sz="2200" dirty="0" smtClean="0">
                <a:latin typeface="Arial" pitchFamily="34" charset="0"/>
                <a:cs typeface="Arial" pitchFamily="34" charset="0"/>
              </a:rPr>
              <a:t>	2. Според периода на провеждане на оценката – превантивна оценка в началото на лечебния процес, текуща оценка по време на процеса и оценка на крайните резултати с ретроспекция на различните етапи</a:t>
            </a:r>
          </a:p>
          <a:p>
            <a:pPr marL="180000" algn="just">
              <a:spcBef>
                <a:spcPts val="0"/>
              </a:spcBef>
              <a:buNone/>
            </a:pPr>
            <a:r>
              <a:rPr lang="bg-BG" sz="2200" dirty="0" smtClean="0">
                <a:latin typeface="Arial" pitchFamily="34" charset="0"/>
                <a:cs typeface="Arial" pitchFamily="34" charset="0"/>
              </a:rPr>
              <a:t>	3. Според референтната система, която се използва за оценяване – в този случай оценката може да бъде сравнителна (сравняват се резултатите на две еднотипни лечебни заведения) и критерийна (резултатите се сравняват с предварително определени стандарти)  </a:t>
            </a:r>
          </a:p>
          <a:p>
            <a:pPr marL="180000" algn="just">
              <a:spcBef>
                <a:spcPts val="0"/>
              </a:spcBef>
              <a:buNone/>
            </a:pPr>
            <a:r>
              <a:rPr lang="bg-BG" sz="2200" dirty="0" smtClean="0">
                <a:latin typeface="Arial" pitchFamily="34" charset="0"/>
                <a:cs typeface="Arial" pitchFamily="34" charset="0"/>
              </a:rPr>
              <a:t>	4. Според вида на оценяваните параметри – могат да се оценяват количествените и качествените параметри</a:t>
            </a:r>
          </a:p>
          <a:p>
            <a:pPr marL="180000" algn="just">
              <a:spcBef>
                <a:spcPts val="0"/>
              </a:spcBef>
              <a:buNone/>
            </a:pPr>
            <a:r>
              <a:rPr lang="bg-BG" sz="2200" dirty="0" smtClean="0">
                <a:latin typeface="Arial" pitchFamily="34" charset="0"/>
                <a:cs typeface="Arial" pitchFamily="34" charset="0"/>
              </a:rPr>
              <a:t>	5. Според начина на използване на резултатите от оценката. Съществуват следните възможности – интерактивна оценка (използва се за подобряване на взаимодействието между различните структури на здравната организация), обща оценка (използва се за оценка на цялостен процес или организация) и сравнителна оценка (целта е сравнителен анализ на резултатите от аналогични здравни организации)</a:t>
            </a:r>
          </a:p>
        </p:txBody>
      </p:sp>
      <p:sp>
        <p:nvSpPr>
          <p:cNvPr id="7" name="Slide Number Placeholder 6"/>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качеството в здравеопазването (7)</a:t>
            </a: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Практически методи за оценка на качеството</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Font typeface="Arial" pitchFamily="34" charset="0"/>
              <a:buChar char="―"/>
            </a:pPr>
            <a:r>
              <a:rPr lang="bg-BG" sz="2200" dirty="0" smtClean="0">
                <a:latin typeface="Arial" pitchFamily="34" charset="0"/>
                <a:cs typeface="Arial" pitchFamily="34" charset="0"/>
              </a:rPr>
              <a:t>Оценка чрез медицински стандарти</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Font typeface="Arial" pitchFamily="34" charset="0"/>
              <a:buChar char="―"/>
            </a:pPr>
            <a:r>
              <a:rPr lang="bg-BG" sz="2200" dirty="0" smtClean="0">
                <a:latin typeface="Arial" pitchFamily="34" charset="0"/>
                <a:cs typeface="Arial" pitchFamily="34" charset="0"/>
              </a:rPr>
              <a:t>Оценка на качеството чрез медицински одит</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Font typeface="Arial" pitchFamily="34" charset="0"/>
              <a:buChar char="―"/>
            </a:pPr>
            <a:r>
              <a:rPr lang="bg-BG" sz="2200" dirty="0" smtClean="0">
                <a:latin typeface="Arial" pitchFamily="34" charset="0"/>
                <a:cs typeface="Arial" pitchFamily="34" charset="0"/>
              </a:rPr>
              <a:t>Оценка чрез анализ на статистически данни</a:t>
            </a:r>
          </a:p>
          <a:p>
            <a:pPr marL="180000" algn="just">
              <a:spcBef>
                <a:spcPts val="0"/>
              </a:spcBef>
              <a:buFont typeface="Arial" pitchFamily="34" charset="0"/>
              <a:buChar char="―"/>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Метод на анкетирането за оценка на качеството</a:t>
            </a:r>
          </a:p>
          <a:p>
            <a:pPr marL="180000" algn="just">
              <a:spcBef>
                <a:spcPts val="0"/>
              </a:spcBef>
              <a:buFont typeface="Arial" pitchFamily="34" charset="0"/>
              <a:buChar char="―"/>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Метод на акредитирането</a:t>
            </a:r>
          </a:p>
        </p:txBody>
      </p:sp>
      <p:sp>
        <p:nvSpPr>
          <p:cNvPr id="7" name="Slide Number Placeholder 6"/>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качеството в здравеопазването (8)</a:t>
            </a:r>
            <a:r>
              <a:rPr lang="bg-BG" sz="2200" dirty="0" smtClean="0">
                <a:latin typeface="Arial" pitchFamily="34" charset="0"/>
                <a:cs typeface="Arial" pitchFamily="34" charset="0"/>
              </a:rPr>
              <a:t>	</a:t>
            </a:r>
            <a:endParaRPr lang="bg-BG" sz="2400" dirty="0" smtClean="0">
              <a:latin typeface="Arial" pitchFamily="34" charset="0"/>
              <a:cs typeface="Arial" pitchFamily="34" charset="0"/>
            </a:endParaRPr>
          </a:p>
          <a:p>
            <a:pPr algn="ctr">
              <a:buNone/>
            </a:pPr>
            <a:endParaRPr lang="bg-BG" sz="2200" dirty="0" smtClean="0">
              <a:latin typeface="Arial" pitchFamily="34" charset="0"/>
              <a:cs typeface="Arial" pitchFamily="34" charset="0"/>
            </a:endParaRPr>
          </a:p>
          <a:p>
            <a:pPr marL="180000" algn="ctr">
              <a:spcBef>
                <a:spcPts val="0"/>
              </a:spcBef>
              <a:buNone/>
            </a:pPr>
            <a:r>
              <a:rPr lang="bg-BG" sz="2000" dirty="0" smtClean="0">
                <a:latin typeface="Arial" pitchFamily="34" charset="0"/>
                <a:cs typeface="Arial" pitchFamily="34" charset="0"/>
              </a:rPr>
              <a:t>Структура на акредитационната процедура на лечебните заведения</a:t>
            </a:r>
          </a:p>
          <a:p>
            <a:pPr marL="180000" algn="just">
              <a:spcBef>
                <a:spcPts val="0"/>
              </a:spcBef>
              <a:buNone/>
            </a:pPr>
            <a:r>
              <a:rPr lang="bg-BG" sz="2200" dirty="0" smtClean="0">
                <a:latin typeface="Arial" pitchFamily="34" charset="0"/>
                <a:cs typeface="Arial" pitchFamily="34" charset="0"/>
              </a:rPr>
              <a: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65</a:t>
            </a:fld>
            <a:endParaRPr lang="en-US"/>
          </a:p>
        </p:txBody>
      </p:sp>
      <p:pic>
        <p:nvPicPr>
          <p:cNvPr id="4" name="Picture 3" descr="Graphic39.png"/>
          <p:cNvPicPr>
            <a:picLocks noChangeAspect="1"/>
          </p:cNvPicPr>
          <p:nvPr/>
        </p:nvPicPr>
        <p:blipFill>
          <a:blip r:embed="rId3" cstate="print"/>
          <a:stretch>
            <a:fillRect/>
          </a:stretch>
        </p:blipFill>
        <p:spPr>
          <a:xfrm>
            <a:off x="2171700" y="1371360"/>
            <a:ext cx="4800600" cy="548664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fontScale="92500"/>
          </a:bodyPr>
          <a:lstStyle/>
          <a:p>
            <a:pPr algn="ctr">
              <a:buNone/>
            </a:pPr>
            <a:r>
              <a:rPr lang="bg-BG" sz="2400" b="1" dirty="0" smtClean="0">
                <a:latin typeface="Arial" pitchFamily="34" charset="0"/>
                <a:cs typeface="Arial" pitchFamily="34" charset="0"/>
              </a:rPr>
              <a:t>Управление на качеството в здравеопазването (9)</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Фактори за повишаване на качеството</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Font typeface="Arial" pitchFamily="34" charset="0"/>
              <a:buChar char="―"/>
            </a:pPr>
            <a:r>
              <a:rPr lang="bg-BG" sz="2200" dirty="0" smtClean="0">
                <a:latin typeface="Arial" pitchFamily="34" charset="0"/>
                <a:cs typeface="Arial" pitchFamily="34" charset="0"/>
              </a:rPr>
              <a:t>Фактори с общ характер. В тази група се включва развитието  на медицинската наука и иновативните дейности, увеличаване на конкуренцията, повишаване изискванията на пациентите</a:t>
            </a:r>
          </a:p>
          <a:p>
            <a:pPr marL="180000" algn="just">
              <a:spcBef>
                <a:spcPts val="0"/>
              </a:spcBef>
              <a:buFont typeface="Arial" pitchFamily="34" charset="0"/>
              <a:buChar char="―"/>
            </a:pPr>
            <a:r>
              <a:rPr lang="bg-BG" sz="2200" dirty="0" smtClean="0">
                <a:latin typeface="Arial" pitchFamily="34" charset="0"/>
                <a:cs typeface="Arial" pitchFamily="34" charset="0"/>
              </a:rPr>
              <a:t>Фактори с медико-технологичен характер. Включват степен на внедряване на иновационни технологии, използване на съвременна апаратура, мотивация на персонала и стриктно спазване на медицинските стандарти и други нормативи, свързани с качеството</a:t>
            </a:r>
          </a:p>
          <a:p>
            <a:pPr marL="180000" algn="just">
              <a:spcBef>
                <a:spcPts val="0"/>
              </a:spcBef>
              <a:buFont typeface="Arial" pitchFamily="34" charset="0"/>
              <a:buChar char="―"/>
            </a:pPr>
            <a:r>
              <a:rPr lang="bg-BG" sz="2200" dirty="0" smtClean="0">
                <a:latin typeface="Arial" pitchFamily="34" charset="0"/>
                <a:cs typeface="Arial" pitchFamily="34" charset="0"/>
              </a:rPr>
              <a:t>Фактори с организационен характер. Представляват въвеждането на управленска политика по качеството и система за непрекъснато обучение на персонала</a:t>
            </a:r>
          </a:p>
          <a:p>
            <a:pPr marL="180000" algn="just">
              <a:spcBef>
                <a:spcPts val="0"/>
              </a:spcBef>
              <a:buFont typeface="Arial" pitchFamily="34" charset="0"/>
              <a:buChar char="―"/>
            </a:pPr>
            <a:r>
              <a:rPr lang="bg-BG" sz="2200" dirty="0" smtClean="0">
                <a:latin typeface="Arial" pitchFamily="34" charset="0"/>
                <a:cs typeface="Arial" pitchFamily="34" charset="0"/>
              </a:rPr>
              <a:t>Фактори с финансово – икономически характер. Най-често включват подобряване на финансовия мениджмънт с цел подобряване на ефективността</a:t>
            </a:r>
          </a:p>
          <a:p>
            <a:pPr marL="180000" algn="just">
              <a:spcBef>
                <a:spcPts val="0"/>
              </a:spcBef>
              <a:buFont typeface="Arial" pitchFamily="34" charset="0"/>
              <a:buChar char="―"/>
            </a:pPr>
            <a:r>
              <a:rPr lang="bg-BG" sz="2200" dirty="0" smtClean="0">
                <a:latin typeface="Arial" pitchFamily="34" charset="0"/>
                <a:cs typeface="Arial" pitchFamily="34" charset="0"/>
              </a:rPr>
              <a:t>Социални фактори. Управлението и мотивацията на персонала е един от най-важните фактори, които влияят на качеството на медицинските дейности</a:t>
            </a:r>
          </a:p>
        </p:txBody>
      </p:sp>
      <p:sp>
        <p:nvSpPr>
          <p:cNvPr id="7" name="Slide Number Placeholder 6"/>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Управление на маркетинга (1)</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Маркетинга е дейност, която се занимава с установяване и възмездно задоволяване на нуждите на 	индивидуалния пациент и обществото.</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Управлението на маркетинга е процес на планиране и изпълнение на идеи, стоки и услуги, за да се създаде размяна на ценности, която ще задоволи целите на купувачите и продавачите.</a:t>
            </a:r>
          </a:p>
        </p:txBody>
      </p:sp>
      <p:sp>
        <p:nvSpPr>
          <p:cNvPr id="7" name="Slide Number Placeholder 6"/>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Управление на маркетинга (2)</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	Основни понятия</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Целеви пазари и сегменти. Пазарните сегменти могат да се определят след като се изследват демографските, психологически и поведенческите различия в обществото. Маркетингът в здравеопазването изисква основно изследване на заболяемост и причините за смъртност и инвалидизация.</a:t>
            </a:r>
          </a:p>
          <a:p>
            <a:pPr marL="180000" algn="just">
              <a:spcBef>
                <a:spcPts val="0"/>
              </a:spcBef>
              <a:buFont typeface="Arial" pitchFamily="34" charset="0"/>
              <a:buChar char="―"/>
            </a:pPr>
            <a:r>
              <a:rPr lang="bg-BG" sz="2200" dirty="0" smtClean="0">
                <a:latin typeface="Arial" pitchFamily="34" charset="0"/>
                <a:cs typeface="Arial" pitchFamily="34" charset="0"/>
              </a:rPr>
              <a:t>Участници в маркетинговият процес. Винаги има най-малко двама участници – продавачи и купувачи. В здравеопазването участниците много често са трима – продавач, лекар и пациент.</a:t>
            </a:r>
          </a:p>
          <a:p>
            <a:pPr marL="180000" algn="just">
              <a:spcBef>
                <a:spcPts val="0"/>
              </a:spcBef>
              <a:buFont typeface="Arial" pitchFamily="34" charset="0"/>
              <a:buChar char="―"/>
            </a:pPr>
            <a:r>
              <a:rPr lang="bg-BG" sz="2200" dirty="0" smtClean="0">
                <a:latin typeface="Arial" pitchFamily="34" charset="0"/>
                <a:cs typeface="Arial" pitchFamily="34" charset="0"/>
              </a:rPr>
              <a:t>Потребности и търсене. Потребностите (нуждите) на пациентите от определен целеви пазар определят търсенето на здравни стоки и услуги. Вторият фактор, който влияе върху търсенето е възможността за плащане. Следователно истинският потенциален пазар се формира от платежоспособно търсене.</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Управление на маркетинга (3)</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Продукт или услуга. Пациентите задоволяват нуждите си с определени здравни продукти или услуги. Търговската марка на определен продукт или услуга е предложение от познат източник за пациента. Всички компании в здравеопазването се стремят да изградят силен и благоприятен имидж за търговските си марки.</a:t>
            </a:r>
          </a:p>
          <a:p>
            <a:pPr marL="180000" algn="just">
              <a:spcBef>
                <a:spcPts val="0"/>
              </a:spcBef>
              <a:buFont typeface="Arial" pitchFamily="34" charset="0"/>
              <a:buChar char="―"/>
            </a:pPr>
            <a:r>
              <a:rPr lang="bg-BG" sz="2200" dirty="0" smtClean="0">
                <a:latin typeface="Arial" pitchFamily="34" charset="0"/>
                <a:cs typeface="Arial" pitchFamily="34" charset="0"/>
              </a:rPr>
              <a:t>Стойност и удовлетворение. Успешните продукти и услуги носят на потенциалните си купувачи стойност и удовлетворение.</a:t>
            </a:r>
          </a:p>
          <a:p>
            <a:pPr marL="180000" algn="just">
              <a:spcBef>
                <a:spcPts val="0"/>
              </a:spcBef>
              <a:buFont typeface="Arial" pitchFamily="34" charset="0"/>
              <a:buChar char="―"/>
            </a:pPr>
            <a:r>
              <a:rPr lang="bg-BG" sz="2200" dirty="0" smtClean="0">
                <a:latin typeface="Arial" pitchFamily="34" charset="0"/>
                <a:cs typeface="Arial" pitchFamily="34" charset="0"/>
              </a:rPr>
              <a:t>Сделка. Представлява размяна на стойности и е основна част от маркетинговият процес. Сполучливите сделки обикновено са свързани с печалба и за двете страни.</a:t>
            </a:r>
          </a:p>
          <a:p>
            <a:pPr marL="180000" algn="just">
              <a:spcBef>
                <a:spcPts val="0"/>
              </a:spcBef>
              <a:buFont typeface="Arial" pitchFamily="34" charset="0"/>
              <a:buChar char="―"/>
            </a:pPr>
            <a:r>
              <a:rPr lang="bg-BG" sz="2200" dirty="0" smtClean="0">
                <a:latin typeface="Arial" pitchFamily="34" charset="0"/>
                <a:cs typeface="Arial" pitchFamily="34" charset="0"/>
              </a:rPr>
              <a:t>Маркетингови взаимоотношения. Изграждат се между продавачи и клиенти, като се създават силни икономически, технически и социални връзки между страните.</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Историческо развитие на науката за контрол и управление (6)</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r>
              <a:rPr lang="en-US" sz="2200" dirty="0" err="1" smtClean="0">
                <a:latin typeface="Arial" pitchFamily="34" charset="0"/>
                <a:cs typeface="Arial" pitchFamily="34" charset="0"/>
              </a:rPr>
              <a:t>L.Allen</a:t>
            </a:r>
            <a:r>
              <a:rPr lang="en-US" sz="2200" dirty="0" smtClean="0">
                <a:latin typeface="Arial" pitchFamily="34" charset="0"/>
                <a:cs typeface="Arial" pitchFamily="34" charset="0"/>
              </a:rPr>
              <a:t> (1973</a:t>
            </a:r>
            <a:r>
              <a:rPr lang="bg-BG" sz="2200" dirty="0" smtClean="0">
                <a:latin typeface="Arial" pitchFamily="34" charset="0"/>
                <a:cs typeface="Arial" pitchFamily="34" charset="0"/>
              </a:rPr>
              <a:t>г.</a:t>
            </a:r>
            <a:r>
              <a:rPr lang="en-US" sz="2200" dirty="0" smtClean="0">
                <a:latin typeface="Arial" pitchFamily="34" charset="0"/>
                <a:cs typeface="Arial" pitchFamily="34" charset="0"/>
              </a:rPr>
              <a:t>)</a:t>
            </a:r>
            <a:r>
              <a:rPr lang="bg-BG" sz="2200" dirty="0" smtClean="0">
                <a:latin typeface="Arial" pitchFamily="34" charset="0"/>
                <a:cs typeface="Arial" pitchFamily="34" charset="0"/>
              </a:rPr>
              <a:t> – концепция за професионалният мениджмънт.</a:t>
            </a:r>
          </a:p>
          <a:p>
            <a:pPr marL="180000" algn="just">
              <a:spcBef>
                <a:spcPts val="0"/>
              </a:spcBef>
              <a:buNone/>
            </a:pPr>
            <a:r>
              <a:rPr lang="bg-BG" sz="2200" dirty="0" smtClean="0">
                <a:latin typeface="Arial" pitchFamily="34" charset="0"/>
                <a:cs typeface="Arial" pitchFamily="34" charset="0"/>
              </a:rPr>
              <a:t>	Теорията на </a:t>
            </a:r>
            <a:r>
              <a:rPr lang="en-US" sz="2200" dirty="0" smtClean="0">
                <a:latin typeface="Arial" pitchFamily="34" charset="0"/>
                <a:cs typeface="Arial" pitchFamily="34" charset="0"/>
              </a:rPr>
              <a:t>Allen</a:t>
            </a:r>
            <a:r>
              <a:rPr lang="bg-BG" sz="2200" dirty="0" smtClean="0">
                <a:latin typeface="Arial" pitchFamily="34" charset="0"/>
                <a:cs typeface="Arial" pitchFamily="34" charset="0"/>
              </a:rPr>
              <a:t> извежда четири управленчески функции, разделени на следните мениджърски дейности:</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Планиране – прогнозиране, разработване на цели, 	програмиране, планиране, бюджетиране, разработване на 	процедури и политики</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Организиране – разработване на организационни структури, 	упълномощаване, развиване на взаимоотношенията</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Ръководство – вземане на решения, комуникация, мотивиране, 	подбор и развитие на персонала</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Контрол – измерване, оценяване и коригиране на изпълнението</a:t>
            </a:r>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Управление на маркетинга (4)</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Маркетингови канали. За да достигне целевия пазар всеки продавач може да използва три вида маркетингови канали – комуникационни (използват се за реклама и промоция), дистрибуционни (използват се за доставка на продукти и услуги) и продажбени (използват се за улесняване финансирането и реализирането на сделките)</a:t>
            </a:r>
          </a:p>
          <a:p>
            <a:pPr marL="180000" algn="just">
              <a:spcBef>
                <a:spcPts val="0"/>
              </a:spcBef>
              <a:buFont typeface="Arial" pitchFamily="34" charset="0"/>
              <a:buChar char="―"/>
            </a:pPr>
            <a:r>
              <a:rPr lang="bg-BG" sz="2200" dirty="0" smtClean="0">
                <a:latin typeface="Arial" pitchFamily="34" charset="0"/>
                <a:cs typeface="Arial" pitchFamily="34" charset="0"/>
              </a:rPr>
              <a:t>Система за снабдяване. Представлява верига на снабдяване на суровини и материали, необходими за производството на здравния продукт или услуга. Пряко е свързана със системата за управление на качеството.</a:t>
            </a:r>
          </a:p>
          <a:p>
            <a:pPr marL="180000" algn="just">
              <a:spcBef>
                <a:spcPts val="0"/>
              </a:spcBef>
              <a:buFont typeface="Arial" pitchFamily="34" charset="0"/>
              <a:buChar char="―"/>
            </a:pPr>
            <a:r>
              <a:rPr lang="bg-BG" sz="2200" dirty="0" smtClean="0">
                <a:latin typeface="Arial" pitchFamily="34" charset="0"/>
                <a:cs typeface="Arial" pitchFamily="34" charset="0"/>
              </a:rPr>
              <a:t>Конкуренция. Това е критично важен фактор в управлението на маркетинга и включва всички съществуващи и потенциално съперничещи си предложения и заместители, които даден купувач може да предпочете.</a:t>
            </a: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Управление на маркетинга (5)</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Маркетингова среда. Цялостната маркетингова дейност се състои от две части – целева среда (включва непосредствено заетите с маркетинговите дейности) и околна среда (състои се от шест компонента – демографски, икономически, природен, технологичен, политически и социо-културен)</a:t>
            </a:r>
          </a:p>
          <a:p>
            <a:pPr marL="180000" algn="just">
              <a:spcBef>
                <a:spcPts val="0"/>
              </a:spcBef>
              <a:buFont typeface="Arial" pitchFamily="34" charset="0"/>
              <a:buChar char="―"/>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Маркетингов микс. Представлява съвкупност от тактически мероприятия, които използва всяка организация, за да постига пазарните си цели в целевия сегмент. Състои се най-често от четири елемента – продукт, цена, пласмент и промоция.</a:t>
            </a:r>
          </a:p>
        </p:txBody>
      </p:sp>
      <p:sp>
        <p:nvSpPr>
          <p:cNvPr id="7" name="Slide Number Placeholder 6"/>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Управление на маркетинга (6)</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Управлението на маркетинга се състои от три типа дейности – стратегически, тактически и административни.</a:t>
            </a: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72</a:t>
            </a:fld>
            <a:endParaRPr lang="en-US"/>
          </a:p>
        </p:txBody>
      </p:sp>
      <p:pic>
        <p:nvPicPr>
          <p:cNvPr id="4" name="Picture 3" descr="Graphic46.png"/>
          <p:cNvPicPr>
            <a:picLocks noChangeAspect="1"/>
          </p:cNvPicPr>
          <p:nvPr/>
        </p:nvPicPr>
        <p:blipFill>
          <a:blip r:embed="rId3" cstate="print"/>
          <a:stretch>
            <a:fillRect/>
          </a:stretch>
        </p:blipFill>
        <p:spPr>
          <a:xfrm>
            <a:off x="990600" y="2285623"/>
            <a:ext cx="7162800" cy="434377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Управление на стратегическите маркетингови дейности (1)</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Проучване и анализ на пазара</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Анализ на пазара и купувачите.Маркетинговите информационни системи се базират на система за вътрешен архив, маркетингово разузнаване, проучвания и специализирани софтуерни приложения, моделиращи маркетингови решения.</a:t>
            </a:r>
          </a:p>
          <a:p>
            <a:pPr marL="180000" algn="just">
              <a:spcBef>
                <a:spcPts val="0"/>
              </a:spcBef>
              <a:buFont typeface="Arial" pitchFamily="34" charset="0"/>
              <a:buChar char="―"/>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Изследване на конкурентите. Върху конкуренцията в определен маркетингов сегмент основно влияние оказват четири основни фактора – потенциални нови играчи, аналогичните продукти, клиентите (за всеки производител съществува потенциална заплаха от растящата сила на купувача и поставяните от него условия) и доставчиците (силните и монополни доставчици също не са полезни за конкурентната привлекателност на един пазарен сегмент).</a:t>
            </a:r>
          </a:p>
        </p:txBody>
      </p:sp>
      <p:sp>
        <p:nvSpPr>
          <p:cNvPr id="7" name="Slide Number Placeholder 6"/>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Управление на стратегическите маркетингови дейности (2)</a:t>
            </a: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Сегментиране и избор на целеви пазар</a:t>
            </a:r>
          </a:p>
          <a:p>
            <a:pPr marL="180000" algn="ctr">
              <a:spcBef>
                <a:spcPts val="0"/>
              </a:spcBef>
              <a:buNone/>
            </a:pPr>
            <a:r>
              <a:rPr lang="bg-BG" sz="2200" dirty="0" smtClean="0">
                <a:latin typeface="Arial" pitchFamily="34" charset="0"/>
                <a:cs typeface="Arial" pitchFamily="34" charset="0"/>
              </a:rPr>
              <a:t>Процедура за проучване и сегментиране на пазара</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Основни параметри при сегментиране на потребителски пазари</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74</a:t>
            </a:fld>
            <a:endParaRPr lang="en-US"/>
          </a:p>
        </p:txBody>
      </p:sp>
      <p:pic>
        <p:nvPicPr>
          <p:cNvPr id="5" name="Picture 4" descr="Graphic49.png"/>
          <p:cNvPicPr>
            <a:picLocks noChangeAspect="1"/>
          </p:cNvPicPr>
          <p:nvPr/>
        </p:nvPicPr>
        <p:blipFill>
          <a:blip r:embed="rId3" cstate="print"/>
          <a:stretch>
            <a:fillRect/>
          </a:stretch>
        </p:blipFill>
        <p:spPr>
          <a:xfrm>
            <a:off x="1333500" y="1828800"/>
            <a:ext cx="6281712" cy="2640865"/>
          </a:xfrm>
          <a:prstGeom prst="rect">
            <a:avLst/>
          </a:prstGeom>
        </p:spPr>
      </p:pic>
      <p:pic>
        <p:nvPicPr>
          <p:cNvPr id="6" name="Picture 5" descr="tablica18.png"/>
          <p:cNvPicPr>
            <a:picLocks noChangeAspect="1"/>
          </p:cNvPicPr>
          <p:nvPr/>
        </p:nvPicPr>
        <p:blipFill>
          <a:blip r:embed="rId4" cstate="print"/>
          <a:stretch>
            <a:fillRect/>
          </a:stretch>
        </p:blipFill>
        <p:spPr>
          <a:xfrm>
            <a:off x="1312056" y="4876800"/>
            <a:ext cx="6324600" cy="1795986"/>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Управление на стратегическите маркетингови дейности (3)</a:t>
            </a:r>
            <a:r>
              <a:rPr lang="bg-BG" sz="2200" dirty="0" smtClean="0">
                <a:latin typeface="Arial" pitchFamily="34" charset="0"/>
                <a:cs typeface="Arial" pitchFamily="34" charset="0"/>
              </a:rPr>
              <a:t>	</a:t>
            </a:r>
          </a:p>
          <a:p>
            <a:pPr marL="180000" algn="ctr">
              <a:spcBef>
                <a:spcPts val="0"/>
              </a:spcBef>
              <a:buNone/>
            </a:pPr>
            <a:r>
              <a:rPr lang="bg-BG" sz="2200" dirty="0" smtClean="0">
                <a:latin typeface="Arial" pitchFamily="34" charset="0"/>
                <a:cs typeface="Arial" pitchFamily="34" charset="0"/>
              </a:rPr>
              <a:t>Диференциране и позициониране на продуктите</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Диференциацията представлява проектиране и влагане на смислени разлики в един продукт, които да го отличават от предложенията на конкуренцията.</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Позиционирането на продукта в съзнанието на клиента за пръв път като термин се въвежда от </a:t>
            </a:r>
            <a:r>
              <a:rPr lang="en-US" sz="2200" dirty="0" err="1" smtClean="0">
                <a:latin typeface="Arial" pitchFamily="34" charset="0"/>
                <a:cs typeface="Arial" pitchFamily="34" charset="0"/>
              </a:rPr>
              <a:t>A.Ries</a:t>
            </a:r>
            <a:r>
              <a:rPr lang="en-US" sz="2200" dirty="0" smtClean="0">
                <a:latin typeface="Arial" pitchFamily="34" charset="0"/>
                <a:cs typeface="Arial" pitchFamily="34" charset="0"/>
              </a:rPr>
              <a:t> </a:t>
            </a:r>
            <a:r>
              <a:rPr lang="bg-BG" sz="2200" dirty="0" smtClean="0">
                <a:latin typeface="Arial" pitchFamily="34" charset="0"/>
                <a:cs typeface="Arial" pitchFamily="34" charset="0"/>
              </a:rPr>
              <a:t>и </a:t>
            </a:r>
            <a:r>
              <a:rPr lang="en-US" sz="2200" dirty="0" err="1" smtClean="0">
                <a:latin typeface="Arial" pitchFamily="34" charset="0"/>
                <a:cs typeface="Arial" pitchFamily="34" charset="0"/>
              </a:rPr>
              <a:t>J.Trout</a:t>
            </a:r>
            <a:r>
              <a:rPr lang="bg-BG" sz="2200" dirty="0" smtClean="0">
                <a:latin typeface="Arial" pitchFamily="34" charset="0"/>
                <a:cs typeface="Arial" pitchFamily="34" charset="0"/>
              </a:rPr>
              <a:t> (1982г.). Тяхната теория твърди, че всеки познат продукт обикновено има определена позиция в съзнанието на клиента.</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След изобретяването на позициониращата стратегия тя трябва да се комуникира с клиентите чрез всички средства на маркетинговия микс и във всички възможни точки на контакт с потребителите.</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600" b="1" dirty="0" smtClean="0">
                <a:latin typeface="Arial" pitchFamily="34" charset="0"/>
                <a:cs typeface="Arial" pitchFamily="34" charset="0"/>
              </a:rPr>
              <a:t>Управление на стратегическите маркетингови дейности (4)</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Управление на продуктите</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Продуктовото портфолио се управлява чрез анализ на:</a:t>
            </a:r>
          </a:p>
          <a:p>
            <a:pPr marL="180000" algn="just">
              <a:spcBef>
                <a:spcPts val="0"/>
              </a:spcBef>
              <a:buFont typeface="Arial" pitchFamily="34" charset="0"/>
              <a:buChar char="―"/>
            </a:pPr>
            <a:r>
              <a:rPr lang="bg-BG" sz="2200" dirty="0" smtClean="0">
                <a:latin typeface="Arial" pitchFamily="34" charset="0"/>
                <a:cs typeface="Arial" pitchFamily="34" charset="0"/>
              </a:rPr>
              <a:t>Продажби и печалби. Изчислява се относителният принос на всеки продукт от общата печалба и продажби.</a:t>
            </a:r>
          </a:p>
          <a:p>
            <a:pPr marL="180000" algn="just">
              <a:spcBef>
                <a:spcPts val="0"/>
              </a:spcBef>
              <a:buFont typeface="Arial" pitchFamily="34" charset="0"/>
              <a:buChar char="―"/>
            </a:pPr>
            <a:r>
              <a:rPr lang="bg-BG" sz="2200" dirty="0" smtClean="0">
                <a:latin typeface="Arial" pitchFamily="34" charset="0"/>
                <a:cs typeface="Arial" pitchFamily="34" charset="0"/>
              </a:rPr>
              <a:t>Продуктов портрет. Преценява се всеки продукт какви предимства има спрямо конкурентите и правилно ли са диференцирани и позиционирани.</a:t>
            </a:r>
          </a:p>
          <a:p>
            <a:pPr marL="180000" algn="just">
              <a:spcBef>
                <a:spcPts val="0"/>
              </a:spcBef>
              <a:buFont typeface="Arial" pitchFamily="34" charset="0"/>
              <a:buChar char="―"/>
            </a:pPr>
            <a:r>
              <a:rPr lang="bg-BG" sz="2200" dirty="0" smtClean="0">
                <a:latin typeface="Arial" pitchFamily="34" charset="0"/>
                <a:cs typeface="Arial" pitchFamily="34" charset="0"/>
              </a:rPr>
              <a:t>Дължина на продуктовата гама. Компаниите, които се стремят към голям пазарен дял трябва да поддържат дълги продуктови гами, докато тези които се стремят към високи печалби обикновено се фокусират върху няколко продукта.</a:t>
            </a:r>
          </a:p>
          <a:p>
            <a:pPr marL="180000" algn="just">
              <a:spcBef>
                <a:spcPts val="0"/>
              </a:spcBef>
              <a:buFont typeface="Arial" pitchFamily="34" charset="0"/>
              <a:buChar char="―"/>
            </a:pPr>
            <a:r>
              <a:rPr lang="bg-BG" sz="2200" dirty="0" smtClean="0">
                <a:latin typeface="Arial" pitchFamily="34" charset="0"/>
                <a:cs typeface="Arial" pitchFamily="34" charset="0"/>
              </a:rPr>
              <a:t>Обособяване на продуктовата гама. Обособените продукти са пазарните лидери, които допринасят за основната част от печалбите и престижа на компанията. Фармацевтичната индустрия инвестира основните си маркетингови средства в промоцията на “блокбастъри” – продукти с годишна печалба над € 1 млрд.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600" b="1" dirty="0" smtClean="0">
                <a:latin typeface="Arial" pitchFamily="34" charset="0"/>
                <a:cs typeface="Arial" pitchFamily="34" charset="0"/>
              </a:rPr>
              <a:t>Управление на стратегическите маркетингови дейности (5)</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Управление на търговските марки</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Най-важното умение на маркетинговите специалисти е да създават, поддържат, защитават и засилват търговската марка.</a:t>
            </a:r>
          </a:p>
          <a:p>
            <a:pPr marL="180000" algn="just">
              <a:spcBef>
                <a:spcPts val="0"/>
              </a:spcBef>
              <a:buNone/>
            </a:pPr>
            <a:r>
              <a:rPr lang="bg-BG" sz="2200" dirty="0" smtClean="0">
                <a:latin typeface="Arial" pitchFamily="34" charset="0"/>
                <a:cs typeface="Arial" pitchFamily="34" charset="0"/>
              </a:rPr>
              <a:t>	Най-добрите търговски марки внушават гаранция за качество.</a:t>
            </a:r>
          </a:p>
          <a:p>
            <a:pPr marL="180000" algn="just">
              <a:spcBef>
                <a:spcPts val="0"/>
              </a:spcBef>
              <a:buNone/>
            </a:pPr>
            <a:r>
              <a:rPr lang="bg-BG" sz="2200" dirty="0" smtClean="0">
                <a:latin typeface="Arial" pitchFamily="34" charset="0"/>
                <a:cs typeface="Arial" pitchFamily="34" charset="0"/>
              </a:rPr>
              <a:t>	Управлението на търговските марки изисква решения по няколко въпроса:</a:t>
            </a:r>
          </a:p>
          <a:p>
            <a:pPr marL="180000" algn="just">
              <a:spcBef>
                <a:spcPts val="0"/>
              </a:spcBef>
              <a:buNone/>
            </a:pPr>
            <a:r>
              <a:rPr lang="bg-BG" sz="2200" dirty="0" smtClean="0">
                <a:latin typeface="Arial" pitchFamily="34" charset="0"/>
                <a:cs typeface="Arial" pitchFamily="34" charset="0"/>
              </a:rPr>
              <a:t>	1. Необходимо ли е разработването на търговска марка?</a:t>
            </a:r>
          </a:p>
          <a:p>
            <a:pPr marL="180000" algn="just">
              <a:spcBef>
                <a:spcPts val="0"/>
              </a:spcBef>
              <a:buNone/>
            </a:pPr>
            <a:r>
              <a:rPr lang="bg-BG" sz="2200" dirty="0" smtClean="0">
                <a:latin typeface="Arial" pitchFamily="34" charset="0"/>
                <a:cs typeface="Arial" pitchFamily="34" charset="0"/>
              </a:rPr>
              <a:t>	Отговора на този въпрос за генеричната фармацевтична индустрия зависи от нормативното устройство на реимбурсната система.</a:t>
            </a:r>
          </a:p>
          <a:p>
            <a:pPr marL="180000" algn="just">
              <a:spcBef>
                <a:spcPts val="0"/>
              </a:spcBef>
              <a:buNone/>
            </a:pPr>
            <a:r>
              <a:rPr lang="bg-BG" sz="2200" dirty="0" smtClean="0">
                <a:latin typeface="Arial" pitchFamily="34" charset="0"/>
                <a:cs typeface="Arial" pitchFamily="34" charset="0"/>
              </a:rPr>
              <a:t>	2. Кой да бъде спонсора на марката? Един продукт може да бъде промотиран като марка на производителя, като марка на дистрибутора или като лицензирана марка.</a:t>
            </a:r>
          </a:p>
          <a:p>
            <a:pPr marL="180000" algn="just">
              <a:spcBef>
                <a:spcPts val="0"/>
              </a:spcBef>
              <a:buNone/>
            </a:pPr>
            <a:r>
              <a:rPr lang="bg-BG" sz="2200" dirty="0" smtClean="0">
                <a:latin typeface="Arial" pitchFamily="34" charset="0"/>
                <a:cs typeface="Arial" pitchFamily="34" charset="0"/>
              </a:rPr>
              <a:t>	3. Какво да бъде името на марката? Стратегията за името може да включва няколко варианта – индивидуално име, общо име за фамилия от продукти, запазена марка на компанията с отделни имена на продуктите.</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600" b="1" dirty="0" smtClean="0">
                <a:latin typeface="Arial" pitchFamily="34" charset="0"/>
                <a:cs typeface="Arial" pitchFamily="34" charset="0"/>
              </a:rPr>
              <a:t>Стратегическо управление на здравните услуги (1)</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Услугата е действие, което една страна предлага възмездно на друга, което е незаменимо и не рефлектира върху собствеността.</a:t>
            </a:r>
          </a:p>
          <a:p>
            <a:pPr marL="180000" algn="just">
              <a:spcBef>
                <a:spcPts val="0"/>
              </a:spcBef>
              <a:buNone/>
            </a:pPr>
            <a:r>
              <a:rPr lang="bg-BG" sz="2200" dirty="0" smtClean="0">
                <a:latin typeface="Arial" pitchFamily="34" charset="0"/>
                <a:cs typeface="Arial" pitchFamily="34" charset="0"/>
              </a:rPr>
              <a:t>	Здравните услуги имат четири основни характеристики, които оказват силно влияние при проектирането на маркетинговите активности:</a:t>
            </a:r>
          </a:p>
          <a:p>
            <a:pPr marL="180000" algn="just">
              <a:spcBef>
                <a:spcPts val="0"/>
              </a:spcBef>
              <a:buFont typeface="Arial" pitchFamily="34" charset="0"/>
              <a:buChar char="―"/>
            </a:pPr>
            <a:r>
              <a:rPr lang="bg-BG" sz="2200" dirty="0" smtClean="0">
                <a:latin typeface="Arial" pitchFamily="34" charset="0"/>
                <a:cs typeface="Arial" pitchFamily="34" charset="0"/>
              </a:rPr>
              <a:t>Неосезаемост. Медицинската услуга не може да бъде видяна, пипната или пробвана. За да се намали тази несигурност, пациентите винаги търсят знаци и доказателства за качеството на услугата – мнение на други пациенти, отношение на лекарите, чистота и др.</a:t>
            </a:r>
          </a:p>
          <a:p>
            <a:pPr marL="180000" algn="just">
              <a:spcBef>
                <a:spcPts val="0"/>
              </a:spcBef>
              <a:buFont typeface="Arial" pitchFamily="34" charset="0"/>
              <a:buChar char="―"/>
            </a:pPr>
            <a:r>
              <a:rPr lang="bg-BG" sz="2200" dirty="0" smtClean="0">
                <a:latin typeface="Arial" pitchFamily="34" charset="0"/>
                <a:cs typeface="Arial" pitchFamily="34" charset="0"/>
              </a:rPr>
              <a:t>Променливост. Медицинските услуги са променливи, защото зависят от това кой, кога и къде ги доставя.</a:t>
            </a:r>
          </a:p>
          <a:p>
            <a:pPr marL="180000" algn="just">
              <a:spcBef>
                <a:spcPts val="0"/>
              </a:spcBef>
              <a:buFont typeface="Arial" pitchFamily="34" charset="0"/>
              <a:buChar char="―"/>
            </a:pPr>
            <a:r>
              <a:rPr lang="bg-BG" sz="2200" dirty="0" smtClean="0">
                <a:latin typeface="Arial" pitchFamily="34" charset="0"/>
                <a:cs typeface="Arial" pitchFamily="34" charset="0"/>
              </a:rPr>
              <a:t>Зависимост. Продажбите на здравни услуги зависят изцяло от съвпадението по време и място на търсенето и предлагането.</a:t>
            </a:r>
          </a:p>
          <a:p>
            <a:pPr marL="180000" algn="just">
              <a:spcBef>
                <a:spcPts val="0"/>
              </a:spcBef>
              <a:buFont typeface="Arial" pitchFamily="34" charset="0"/>
              <a:buChar char="―"/>
            </a:pPr>
            <a:r>
              <a:rPr lang="bg-BG" sz="2200" dirty="0" smtClean="0">
                <a:latin typeface="Arial" pitchFamily="34" charset="0"/>
                <a:cs typeface="Arial" pitchFamily="34" charset="0"/>
              </a:rPr>
              <a:t>Неделимост. Медицинските услуги обикновено се предоставят от лекаря и консумират от пациента едновременно в състава на медицинския преглед. Следователно лекаря се явява и производител, и доставчик на услугата.</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Стратегическо управление на здравните услуги (2)</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a:t>
            </a:r>
            <a:r>
              <a:rPr lang="en-US" sz="2200" dirty="0" err="1" smtClean="0">
                <a:latin typeface="Arial" pitchFamily="34" charset="0"/>
                <a:cs typeface="Arial" pitchFamily="34" charset="0"/>
              </a:rPr>
              <a:t>C.Gronroos</a:t>
            </a:r>
            <a:r>
              <a:rPr lang="en-US" sz="2200" dirty="0" smtClean="0">
                <a:latin typeface="Arial" pitchFamily="34" charset="0"/>
                <a:cs typeface="Arial" pitchFamily="34" charset="0"/>
              </a:rPr>
              <a:t> </a:t>
            </a:r>
            <a:r>
              <a:rPr lang="bg-BG" sz="2200" dirty="0" smtClean="0">
                <a:latin typeface="Arial" pitchFamily="34" charset="0"/>
                <a:cs typeface="Arial" pitchFamily="34" charset="0"/>
              </a:rPr>
              <a:t>(1984г.) стига до извода, че маркетинга на здравни услуги изисква не само външен (насочен към пациентите), но и вътрешен интерактивен маркетинг, включващ квалификация и мотивиране на персонала.</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Интерактивният маркетинг определя умението на персонала да обслужва пациентите. Следователно лекарите трябва да умеят да представят здравните услуги не само като качествени и високотехнологични, но и като високоосезаеми.</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Историческо развитие на науката за контрол и управление (7)</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a:t>
            </a:r>
            <a:r>
              <a:rPr lang="en-US" sz="2200" dirty="0" err="1" smtClean="0">
                <a:latin typeface="Arial" pitchFamily="34" charset="0"/>
                <a:cs typeface="Arial" pitchFamily="34" charset="0"/>
              </a:rPr>
              <a:t>P.Drucker</a:t>
            </a:r>
            <a:r>
              <a:rPr lang="bg-BG" sz="2200" dirty="0" smtClean="0">
                <a:latin typeface="Arial" pitchFamily="34" charset="0"/>
                <a:cs typeface="Arial" pitchFamily="34" charset="0"/>
              </a:rPr>
              <a:t> (</a:t>
            </a:r>
            <a:r>
              <a:rPr lang="en-US" sz="2200" dirty="0" smtClean="0">
                <a:latin typeface="Arial" pitchFamily="34" charset="0"/>
                <a:cs typeface="Arial" pitchFamily="34" charset="0"/>
              </a:rPr>
              <a:t>1955</a:t>
            </a:r>
            <a:r>
              <a:rPr lang="bg-BG" sz="2200" dirty="0" smtClean="0">
                <a:latin typeface="Arial" pitchFamily="34" charset="0"/>
                <a:cs typeface="Arial" pitchFamily="34" charset="0"/>
              </a:rPr>
              <a:t>г.) – съвременна концепция за системен интегрален подход за управление.</a:t>
            </a:r>
          </a:p>
          <a:p>
            <a:pPr marL="180000" algn="just">
              <a:spcBef>
                <a:spcPts val="0"/>
              </a:spcBef>
              <a:buNone/>
            </a:pPr>
            <a:r>
              <a:rPr lang="bg-BG" sz="2200" dirty="0" smtClean="0">
                <a:latin typeface="Arial" pitchFamily="34" charset="0"/>
                <a:cs typeface="Arial" pitchFamily="34" charset="0"/>
              </a:rPr>
              <a:t>	</a:t>
            </a:r>
            <a:r>
              <a:rPr lang="en-US" sz="2200" dirty="0" err="1" smtClean="0">
                <a:latin typeface="Arial" pitchFamily="34" charset="0"/>
                <a:cs typeface="Arial" pitchFamily="34" charset="0"/>
              </a:rPr>
              <a:t>Drucker</a:t>
            </a:r>
            <a:r>
              <a:rPr lang="bg-BG" sz="2200" dirty="0" smtClean="0">
                <a:latin typeface="Arial" pitchFamily="34" charset="0"/>
                <a:cs typeface="Arial" pitchFamily="34" charset="0"/>
              </a:rPr>
              <a:t> идентифицира пет основни мениджърски дейности – поставяне на цели, организиране на изпълнението, мотивиране и комуникиране, измерване на резултатите и развиване на човешкият капитал.</a:t>
            </a:r>
          </a:p>
          <a:p>
            <a:pPr marL="180000" algn="just">
              <a:spcBef>
                <a:spcPts val="0"/>
              </a:spcBef>
              <a:buNone/>
            </a:pPr>
            <a:r>
              <a:rPr lang="bg-BG" sz="2200" dirty="0" smtClean="0">
                <a:latin typeface="Arial" pitchFamily="34" charset="0"/>
                <a:cs typeface="Arial" pitchFamily="34" charset="0"/>
              </a:rPr>
              <a:t>	В съвременната глобализация и силно конкурентна среда от мениджърите се изискват  и допълнителни умения – да управляват в международен мащаб, съобразявайки се с културното разнообразие, да съчетават управленски и екипни роли, да отговарят пред многобройни източници на власт, да действат стратегически, да използват иновативните технологии, да приоритизират задачите и управляват личното си и професионално развитие.</a:t>
            </a:r>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Стратегическо управление на здравните услуги (3)</a:t>
            </a:r>
            <a:endParaRPr lang="bg-BG" sz="2200" dirty="0" smtClean="0">
              <a:latin typeface="Arial" pitchFamily="34" charset="0"/>
              <a:cs typeface="Arial" pitchFamily="34" charset="0"/>
            </a:endParaRPr>
          </a:p>
          <a:p>
            <a:pPr algn="ctr">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	Типове маркетингови взаимоотношения в лечебно заведение</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80</a:t>
            </a:fld>
            <a:endParaRPr lang="en-US"/>
          </a:p>
        </p:txBody>
      </p:sp>
      <p:pic>
        <p:nvPicPr>
          <p:cNvPr id="4" name="Picture 3" descr="Graphic50.png"/>
          <p:cNvPicPr>
            <a:picLocks noChangeAspect="1"/>
          </p:cNvPicPr>
          <p:nvPr/>
        </p:nvPicPr>
        <p:blipFill>
          <a:blip r:embed="rId3" cstate="print"/>
          <a:stretch>
            <a:fillRect/>
          </a:stretch>
        </p:blipFill>
        <p:spPr>
          <a:xfrm>
            <a:off x="1837882" y="1352994"/>
            <a:ext cx="5468237" cy="545009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Управление на тактическите маркетингови дейности (1)</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	Маркетингов микс</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81</a:t>
            </a:fld>
            <a:endParaRPr lang="en-US"/>
          </a:p>
        </p:txBody>
      </p:sp>
      <p:pic>
        <p:nvPicPr>
          <p:cNvPr id="5" name="Picture 4" descr="Graphic52.png"/>
          <p:cNvPicPr>
            <a:picLocks noChangeAspect="1"/>
          </p:cNvPicPr>
          <p:nvPr/>
        </p:nvPicPr>
        <p:blipFill>
          <a:blip r:embed="rId3" cstate="print"/>
          <a:stretch>
            <a:fillRect/>
          </a:stretch>
        </p:blipFill>
        <p:spPr>
          <a:xfrm>
            <a:off x="-1770" y="2057400"/>
            <a:ext cx="9147540" cy="41910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600" b="1" dirty="0" smtClean="0">
                <a:latin typeface="Arial" pitchFamily="34" charset="0"/>
                <a:cs typeface="Arial" pitchFamily="34" charset="0"/>
              </a:rPr>
              <a:t>Управление на тактическите маркетингови дейности (2)</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Продукт</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Успешният маркетинг на стоки и услуги изисква те да бъдат диференцирани в реален и психологически аспект.</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Font typeface="Arial" pitchFamily="34" charset="0"/>
              <a:buChar char="―"/>
            </a:pPr>
            <a:r>
              <a:rPr lang="bg-BG" sz="2200" dirty="0" smtClean="0">
                <a:latin typeface="Arial" pitchFamily="34" charset="0"/>
                <a:cs typeface="Arial" pitchFamily="34" charset="0"/>
              </a:rPr>
              <a:t>Диференциация на медицинските услуги – развива се по два допълващи се пътя чрез авторитета и имиджа на лекуващият лекар и лечебно заведение.</a:t>
            </a:r>
          </a:p>
          <a:p>
            <a:pPr marL="180000" algn="just">
              <a:spcBef>
                <a:spcPts val="0"/>
              </a:spcBef>
              <a:buFont typeface="Arial" pitchFamily="34" charset="0"/>
              <a:buChar char="―"/>
            </a:pPr>
            <a:r>
              <a:rPr lang="bg-BG" sz="2200" dirty="0" smtClean="0">
                <a:latin typeface="Arial" pitchFamily="34" charset="0"/>
                <a:cs typeface="Arial" pitchFamily="34" charset="0"/>
              </a:rPr>
              <a:t>Диференциация на патентовани иновативни лекарствени продукти – основава се на ново химично или биотехнологично съединение с претенции за нови и по-ефективни терапевтични качества.</a:t>
            </a:r>
          </a:p>
          <a:p>
            <a:pPr marL="180000" algn="just">
              <a:spcBef>
                <a:spcPts val="0"/>
              </a:spcBef>
              <a:buFont typeface="Arial" pitchFamily="34" charset="0"/>
              <a:buChar char="―"/>
            </a:pPr>
            <a:r>
              <a:rPr lang="bg-BG" sz="2200" dirty="0" smtClean="0">
                <a:latin typeface="Arial" pitchFamily="34" charset="0"/>
                <a:cs typeface="Arial" pitchFamily="34" charset="0"/>
              </a:rPr>
              <a:t>Диференциация на генерични лекарствени продукти – изключително трудна задача като се има предвид еднаквия състав, форма, начин на употреба и сходни цени. Единственият път в случая е изграждането на търговска марка както на продукта, така и на производителя.</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Управление на тактическите маркетингови дейности (3)</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Цена</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Цената е единственият компонент от маркетинговия микс, който генерира приходи, докато продуктът, пласментът и промоцията пораждат разходи. В резултат на това за компаниите цената е “свещен” показател, като полагат огромни усилия за увеличаването му дотолкова, доколкото нивото на диференциация би могло да защити търсенето.</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Методи за определяне на цената:</a:t>
            </a:r>
          </a:p>
          <a:p>
            <a:pPr marL="180000" algn="just">
              <a:spcBef>
                <a:spcPts val="0"/>
              </a:spcBef>
              <a:buFont typeface="Arial" pitchFamily="34" charset="0"/>
              <a:buChar char="―"/>
            </a:pPr>
            <a:r>
              <a:rPr lang="en-US" sz="2200" dirty="0" smtClean="0">
                <a:latin typeface="Arial" pitchFamily="34" charset="0"/>
                <a:cs typeface="Arial" pitchFamily="34" charset="0"/>
              </a:rPr>
              <a:t>Cost-based pricing </a:t>
            </a:r>
            <a:r>
              <a:rPr lang="bg-BG" sz="2200" dirty="0" smtClean="0">
                <a:latin typeface="Arial" pitchFamily="34" charset="0"/>
                <a:cs typeface="Arial" pitchFamily="34" charset="0"/>
              </a:rPr>
              <a:t>– добавяне на определен процент печалба към изчислената себестойност</a:t>
            </a:r>
            <a:endParaRPr lang="en-US" sz="2200" dirty="0" smtClean="0">
              <a:latin typeface="Arial" pitchFamily="34" charset="0"/>
              <a:cs typeface="Arial" pitchFamily="34" charset="0"/>
            </a:endParaRPr>
          </a:p>
          <a:p>
            <a:pPr marL="180000" algn="just">
              <a:spcBef>
                <a:spcPts val="0"/>
              </a:spcBef>
              <a:buFont typeface="Arial" pitchFamily="34" charset="0"/>
              <a:buChar char="―"/>
            </a:pPr>
            <a:r>
              <a:rPr lang="en-US" sz="2200" dirty="0" smtClean="0">
                <a:latin typeface="Arial" pitchFamily="34" charset="0"/>
                <a:cs typeface="Arial" pitchFamily="34" charset="0"/>
              </a:rPr>
              <a:t>Value-based pricing</a:t>
            </a:r>
            <a:r>
              <a:rPr lang="bg-BG" sz="2200" dirty="0" smtClean="0">
                <a:latin typeface="Arial" pitchFamily="34" charset="0"/>
                <a:cs typeface="Arial" pitchFamily="34" charset="0"/>
              </a:rPr>
              <a:t> – определяне на цената на база стойност, която клиента може да си позволи</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600" b="1" dirty="0" smtClean="0">
                <a:latin typeface="Arial" pitchFamily="34" charset="0"/>
                <a:cs typeface="Arial" pitchFamily="34" charset="0"/>
              </a:rPr>
              <a:t>Управление на тактическите маркетингови дейности (4)</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Пласмент</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Съществуват две алтернативи за доставяне на стоките и услугите на целевия пазар – директно или чрез посредник.</a:t>
            </a:r>
          </a:p>
          <a:p>
            <a:pPr marL="180000" algn="just">
              <a:spcBef>
                <a:spcPts val="0"/>
              </a:spcBef>
              <a:buNone/>
            </a:pPr>
            <a:r>
              <a:rPr lang="bg-BG" sz="2200" dirty="0" smtClean="0">
                <a:latin typeface="Arial" pitchFamily="34" charset="0"/>
                <a:cs typeface="Arial" pitchFamily="34" charset="0"/>
              </a:rPr>
              <a:t>	В здравеопазването се срещат и двете форми на пласмент.</a:t>
            </a:r>
          </a:p>
          <a:p>
            <a:pPr marL="180000" algn="just">
              <a:spcBef>
                <a:spcPts val="0"/>
              </a:spcBef>
              <a:buNone/>
            </a:pPr>
            <a:r>
              <a:rPr lang="bg-BG" sz="2200" dirty="0" smtClean="0">
                <a:latin typeface="Arial" pitchFamily="34" charset="0"/>
                <a:cs typeface="Arial" pitchFamily="34" charset="0"/>
              </a:rPr>
              <a:t>	Фармацевтичните производители продават лекарствените продукти чрез дистрибутори и съответно търговци на дребно – аптеки.</a:t>
            </a:r>
          </a:p>
          <a:p>
            <a:pPr marL="180000" algn="just">
              <a:spcBef>
                <a:spcPts val="0"/>
              </a:spcBef>
              <a:buNone/>
            </a:pPr>
            <a:r>
              <a:rPr lang="bg-BG" sz="2200" dirty="0" smtClean="0">
                <a:latin typeface="Arial" pitchFamily="34" charset="0"/>
                <a:cs typeface="Arial" pitchFamily="34" charset="0"/>
              </a:rPr>
              <a:t>	Тази верига на пласмента е задължителна и нормативно определена.</a:t>
            </a:r>
          </a:p>
          <a:p>
            <a:pPr marL="180000" algn="just">
              <a:spcBef>
                <a:spcPts val="0"/>
              </a:spcBef>
              <a:buNone/>
            </a:pPr>
            <a:r>
              <a:rPr lang="bg-BG" sz="2200" dirty="0" smtClean="0">
                <a:latin typeface="Arial" pitchFamily="34" charset="0"/>
                <a:cs typeface="Arial" pitchFamily="34" charset="0"/>
              </a:rPr>
              <a:t>	В случая с медицинските услуги или доброволните здравноосигурителни пакети пласмента обикновено се извършва чрез директни продажби – от здравното заведение (здравния фонд) на пациента.</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fontScale="92500" lnSpcReduction="10000"/>
          </a:bodyPr>
          <a:lstStyle/>
          <a:p>
            <a:pPr algn="ctr">
              <a:buNone/>
            </a:pPr>
            <a:r>
              <a:rPr lang="bg-BG" sz="2600" b="1" dirty="0" smtClean="0">
                <a:latin typeface="Arial" pitchFamily="34" charset="0"/>
                <a:cs typeface="Arial" pitchFamily="34" charset="0"/>
              </a:rPr>
              <a:t>Управление на тактическите маркетингови дейности (5)</a:t>
            </a:r>
            <a:r>
              <a:rPr lang="bg-BG" sz="22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Промоция</a:t>
            </a:r>
          </a:p>
          <a:p>
            <a:pPr marL="180000" algn="just">
              <a:spcBef>
                <a:spcPts val="0"/>
              </a:spcBef>
              <a:buNone/>
            </a:pPr>
            <a:r>
              <a:rPr lang="bg-BG" sz="2200" dirty="0" smtClean="0">
                <a:latin typeface="Arial" pitchFamily="34" charset="0"/>
                <a:cs typeface="Arial" pitchFamily="34" charset="0"/>
              </a:rPr>
              <a:t>	Обхваща всички средства за комуникация, чрез която дадено послание достига до целевата потребителска група.</a:t>
            </a:r>
          </a:p>
          <a:p>
            <a:pPr marL="180000" algn="just">
              <a:spcBef>
                <a:spcPts val="0"/>
              </a:spcBef>
              <a:buNone/>
            </a:pPr>
            <a:r>
              <a:rPr lang="bg-BG" sz="2200" dirty="0" smtClean="0">
                <a:latin typeface="Arial" pitchFamily="34" charset="0"/>
                <a:cs typeface="Arial" pitchFamily="34" charset="0"/>
              </a:rPr>
              <a:t>	1. Реклама. Модерно средство за бързо разпространяване на информация, но рядко използвано в здравеопазването поради нормативни забрани.</a:t>
            </a:r>
          </a:p>
          <a:p>
            <a:pPr marL="180000" algn="just">
              <a:spcBef>
                <a:spcPts val="0"/>
              </a:spcBef>
              <a:buNone/>
            </a:pPr>
            <a:r>
              <a:rPr lang="bg-BG" sz="2200" dirty="0" smtClean="0">
                <a:latin typeface="Arial" pitchFamily="34" charset="0"/>
                <a:cs typeface="Arial" pitchFamily="34" charset="0"/>
              </a:rPr>
              <a:t>	2. Търговски промоции. Представляват отстъпки и бонуси за клиентите, които предизвикват бързи продажби. Успешни са, когато компанията разполага с качествен, но слабо известен продукт.</a:t>
            </a:r>
          </a:p>
          <a:p>
            <a:pPr marL="180000" algn="just">
              <a:spcBef>
                <a:spcPts val="0"/>
              </a:spcBef>
              <a:buNone/>
            </a:pPr>
            <a:r>
              <a:rPr lang="bg-BG" sz="2200" dirty="0" smtClean="0">
                <a:latin typeface="Arial" pitchFamily="34" charset="0"/>
                <a:cs typeface="Arial" pitchFamily="34" charset="0"/>
              </a:rPr>
              <a:t>	3. Връзка с обществеността. Ефективни са в социални сектори като здравеопазването. Обикновено включват комплекс от публикации, мероприятия, новини, обществено значими дейности, лобистка дейност, фирмена идентичност и др.</a:t>
            </a:r>
          </a:p>
          <a:p>
            <a:pPr marL="180000" algn="just">
              <a:spcBef>
                <a:spcPts val="0"/>
              </a:spcBef>
              <a:buNone/>
            </a:pPr>
            <a:r>
              <a:rPr lang="bg-BG" sz="2200" dirty="0" smtClean="0">
                <a:latin typeface="Arial" pitchFamily="34" charset="0"/>
                <a:cs typeface="Arial" pitchFamily="34" charset="0"/>
              </a:rPr>
              <a:t>	4. Търговски персонал. Най-често използваното средство от производителите на лекарства и медицинска апаратура. Значимостта на този подход се основава на личните взаимоотношения и въздействие от търговски представител към клиент.</a:t>
            </a:r>
          </a:p>
          <a:p>
            <a:pPr marL="180000" algn="just">
              <a:spcBef>
                <a:spcPts val="0"/>
              </a:spcBef>
              <a:buNone/>
            </a:pPr>
            <a:r>
              <a:rPr lang="bg-BG" sz="2200" dirty="0" smtClean="0">
                <a:latin typeface="Arial" pitchFamily="34" charset="0"/>
                <a:cs typeface="Arial" pitchFamily="34" charset="0"/>
              </a:rPr>
              <a:t>	5. Директен маркетинг. Комплекс от комуникационни средства, включващи електронна поща, телефон, специализирани издания и др.</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административните маркетингови дейности (1)</a:t>
            </a:r>
            <a:r>
              <a:rPr lang="bg-BG" sz="24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Административните дейности представляват възможността за подготовка и осъществяване на добре обосновани маркетингови планове.</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86</a:t>
            </a:fld>
            <a:endParaRPr lang="en-US"/>
          </a:p>
        </p:txBody>
      </p:sp>
      <p:pic>
        <p:nvPicPr>
          <p:cNvPr id="4" name="Picture 3" descr="Graphic55.png"/>
          <p:cNvPicPr>
            <a:picLocks noChangeAspect="1"/>
          </p:cNvPicPr>
          <p:nvPr/>
        </p:nvPicPr>
        <p:blipFill>
          <a:blip r:embed="rId3" cstate="print"/>
          <a:stretch>
            <a:fillRect/>
          </a:stretch>
        </p:blipFill>
        <p:spPr>
          <a:xfrm>
            <a:off x="1135539" y="2420109"/>
            <a:ext cx="6872922" cy="4080605"/>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административните маркетингови дейности (2)</a:t>
            </a:r>
            <a:r>
              <a:rPr lang="bg-BG" sz="24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	Ситуационен анализ</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Състои се от четири компонента:</a:t>
            </a:r>
          </a:p>
          <a:p>
            <a:pPr marL="180000" algn="just">
              <a:spcBef>
                <a:spcPts val="0"/>
              </a:spcBef>
              <a:buFont typeface="Arial" pitchFamily="34" charset="0"/>
              <a:buChar char="―"/>
            </a:pPr>
            <a:r>
              <a:rPr lang="bg-BG" sz="2200" dirty="0" smtClean="0">
                <a:latin typeface="Arial" pitchFamily="34" charset="0"/>
                <a:cs typeface="Arial" pitchFamily="34" charset="0"/>
              </a:rPr>
              <a:t>Описание на настоящата ситуация. Изготвя се на база статистически данни за продажби, пазарен дял, цени, приходи, разходи, конкуренти и др.</a:t>
            </a:r>
          </a:p>
          <a:p>
            <a:pPr marL="180000" algn="just">
              <a:spcBef>
                <a:spcPts val="0"/>
              </a:spcBef>
              <a:buFont typeface="Arial" pitchFamily="34" charset="0"/>
              <a:buChar char="―"/>
            </a:pPr>
            <a:r>
              <a:rPr lang="en-US" sz="2200" dirty="0" smtClean="0">
                <a:latin typeface="Arial" pitchFamily="34" charset="0"/>
                <a:cs typeface="Arial" pitchFamily="34" charset="0"/>
              </a:rPr>
              <a:t>SWOT</a:t>
            </a:r>
            <a:r>
              <a:rPr lang="bg-BG" sz="2200" dirty="0" smtClean="0">
                <a:latin typeface="Arial" pitchFamily="34" charset="0"/>
                <a:cs typeface="Arial" pitchFamily="34" charset="0"/>
              </a:rPr>
              <a:t>-анализ. Състои се от списък от вътрешни фактори (силни и слаби страни на компанията) и външни фактори (възможности и заплахи).</a:t>
            </a:r>
          </a:p>
          <a:p>
            <a:pPr marL="180000" algn="just">
              <a:spcBef>
                <a:spcPts val="0"/>
              </a:spcBef>
              <a:buFont typeface="Arial" pitchFamily="34" charset="0"/>
              <a:buChar char="―"/>
            </a:pPr>
            <a:r>
              <a:rPr lang="bg-BG" sz="2200" dirty="0" smtClean="0">
                <a:latin typeface="Arial" pitchFamily="34" charset="0"/>
                <a:cs typeface="Arial" pitchFamily="34" charset="0"/>
              </a:rPr>
              <a:t>Основни въпроси. Основно се фокусират върху очаквани приходи и разходи, конкурентни предимства, таргетни клиенти, дистрибуционна мрежа.</a:t>
            </a:r>
          </a:p>
          <a:p>
            <a:pPr marL="180000" algn="just">
              <a:spcBef>
                <a:spcPts val="0"/>
              </a:spcBef>
              <a:buFont typeface="Arial" pitchFamily="34" charset="0"/>
              <a:buChar char="―"/>
            </a:pPr>
            <a:r>
              <a:rPr lang="bg-BG" sz="2200" dirty="0" smtClean="0">
                <a:latin typeface="Arial" pitchFamily="34" charset="0"/>
                <a:cs typeface="Arial" pitchFamily="34" charset="0"/>
              </a:rPr>
              <a:t>Основни насоки за бъдещо развитие. Разглеждат се предположенията за развитие на икономическата ситуация, здравната политика, перспективите за законодателни промени, развитието на основни конкуренти и др.</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административните маркетингови дейности (3)</a:t>
            </a:r>
            <a:r>
              <a:rPr lang="bg-BG" sz="24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	Определяне на маркетинговите цели</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На този етап мениджъра се заема с процесите на вземане на решения.</a:t>
            </a:r>
          </a:p>
          <a:p>
            <a:pPr marL="180000" algn="just">
              <a:spcBef>
                <a:spcPts val="0"/>
              </a:spcBef>
              <a:buNone/>
            </a:pPr>
            <a:r>
              <a:rPr lang="bg-BG" sz="2200" dirty="0" smtClean="0">
                <a:latin typeface="Arial" pitchFamily="34" charset="0"/>
                <a:cs typeface="Arial" pitchFamily="34" charset="0"/>
              </a:rPr>
              <a:t>	Целите могат да бъдат:</a:t>
            </a:r>
          </a:p>
          <a:p>
            <a:pPr marL="180000" algn="just">
              <a:spcBef>
                <a:spcPts val="0"/>
              </a:spcBef>
              <a:buFont typeface="Arial" pitchFamily="34" charset="0"/>
              <a:buChar char="―"/>
            </a:pPr>
            <a:r>
              <a:rPr lang="bg-BG" sz="2200" dirty="0" smtClean="0">
                <a:latin typeface="Arial" pitchFamily="34" charset="0"/>
                <a:cs typeface="Arial" pitchFamily="34" charset="0"/>
              </a:rPr>
              <a:t>Близки цели. Те обхващат близкото бъдеще и най-често се стремят да увеличат приходите, пазарния дял и удовлетворението на клиентите. Важно е целите да бъдат реални и съвместими.</a:t>
            </a:r>
          </a:p>
          <a:p>
            <a:pPr marL="180000" algn="just">
              <a:spcBef>
                <a:spcPts val="0"/>
              </a:spcBef>
              <a:buFont typeface="Arial" pitchFamily="34" charset="0"/>
              <a:buChar char="―"/>
            </a:pPr>
            <a:r>
              <a:rPr lang="bg-BG" sz="2200" dirty="0" smtClean="0">
                <a:latin typeface="Arial" pitchFamily="34" charset="0"/>
                <a:cs typeface="Arial" pitchFamily="34" charset="0"/>
              </a:rPr>
              <a:t>Генерални цели. Характеризират се с количествени и времеви параметри като обобщават близките цели.</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400" b="1" dirty="0" smtClean="0">
                <a:latin typeface="Arial" pitchFamily="34" charset="0"/>
                <a:cs typeface="Arial" pitchFamily="34" charset="0"/>
              </a:rPr>
              <a:t>Управление на административните маркетингови дейности (4)</a:t>
            </a:r>
            <a:r>
              <a:rPr lang="bg-BG" sz="24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	Избор на маркетингова стратегия</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Съдържа най-малко шест компонента:</a:t>
            </a:r>
          </a:p>
          <a:p>
            <a:pPr marL="180000" algn="just">
              <a:spcBef>
                <a:spcPts val="0"/>
              </a:spcBef>
              <a:buFont typeface="Arial" pitchFamily="34" charset="0"/>
              <a:buChar char="―"/>
            </a:pPr>
            <a:r>
              <a:rPr lang="bg-BG" sz="2200" dirty="0" smtClean="0">
                <a:latin typeface="Arial" pitchFamily="34" charset="0"/>
                <a:cs typeface="Arial" pitchFamily="34" charset="0"/>
              </a:rPr>
              <a:t>Целеви пазар. Анализират се демографски характеристики, целеви медицински средства, мотивация за извършване на покупка и др.</a:t>
            </a:r>
          </a:p>
          <a:p>
            <a:pPr marL="180000" algn="just">
              <a:spcBef>
                <a:spcPts val="0"/>
              </a:spcBef>
              <a:buFont typeface="Arial" pitchFamily="34" charset="0"/>
              <a:buChar char="―"/>
            </a:pPr>
            <a:r>
              <a:rPr lang="bg-BG" sz="2200" dirty="0" smtClean="0">
                <a:latin typeface="Arial" pitchFamily="34" charset="0"/>
                <a:cs typeface="Arial" pitchFamily="34" charset="0"/>
              </a:rPr>
              <a:t>Основни позиции. Офертата на компанията трябва да се базира на една основна идея или предимство.</a:t>
            </a:r>
          </a:p>
          <a:p>
            <a:pPr marL="180000" algn="just">
              <a:spcBef>
                <a:spcPts val="0"/>
              </a:spcBef>
              <a:buFont typeface="Arial" pitchFamily="34" charset="0"/>
              <a:buChar char="―"/>
            </a:pPr>
            <a:r>
              <a:rPr lang="bg-BG" sz="2200" dirty="0" smtClean="0">
                <a:latin typeface="Arial" pitchFamily="34" charset="0"/>
                <a:cs typeface="Arial" pitchFamily="34" charset="0"/>
              </a:rPr>
              <a:t>Ценово позициониране. Определената цена трябва да бъде съобразена и да съответства на основното предимство.</a:t>
            </a:r>
          </a:p>
          <a:p>
            <a:pPr marL="180000" algn="just">
              <a:spcBef>
                <a:spcPts val="0"/>
              </a:spcBef>
              <a:buFont typeface="Arial" pitchFamily="34" charset="0"/>
              <a:buChar char="―"/>
            </a:pPr>
            <a:r>
              <a:rPr lang="bg-BG" sz="2200" dirty="0" smtClean="0">
                <a:latin typeface="Arial" pitchFamily="34" charset="0"/>
                <a:cs typeface="Arial" pitchFamily="34" charset="0"/>
              </a:rPr>
              <a:t>Общо стойностно предложение. Комплексната пазарна оферта трябва да се стреми към максимална степен на удовлетворение на потребителя и максимален размер на печалба на компанията.</a:t>
            </a:r>
          </a:p>
          <a:p>
            <a:pPr marL="180000" algn="just">
              <a:spcBef>
                <a:spcPts val="0"/>
              </a:spcBef>
              <a:buFont typeface="Arial" pitchFamily="34" charset="0"/>
              <a:buChar char="―"/>
            </a:pPr>
            <a:r>
              <a:rPr lang="bg-BG" sz="2200" dirty="0" smtClean="0">
                <a:latin typeface="Arial" pitchFamily="34" charset="0"/>
                <a:cs typeface="Arial" pitchFamily="34" charset="0"/>
              </a:rPr>
              <a:t>Дистрибуционна стратегия. Трябва да бъде съобразена с обхвата на набелязания клиентски сегмент.</a:t>
            </a:r>
          </a:p>
          <a:p>
            <a:pPr marL="180000" algn="just">
              <a:spcBef>
                <a:spcPts val="0"/>
              </a:spcBef>
              <a:buFont typeface="Arial" pitchFamily="34" charset="0"/>
              <a:buChar char="―"/>
            </a:pPr>
            <a:r>
              <a:rPr lang="bg-BG" sz="2200" dirty="0" smtClean="0">
                <a:latin typeface="Arial" pitchFamily="34" charset="0"/>
                <a:cs typeface="Arial" pitchFamily="34" charset="0"/>
              </a:rPr>
              <a:t>Комуникационна стратегия. Съдържа конкретни планирани действия и средства за реклама, търговски промоции, връзки с обществеността, търговски представители и директен маркетинг.</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Здравният мениджмънт – специализирано приложение на теорията за управлението (1)</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Здравният мениджмънт е наука , която е основана върху общата теория за управлението и е надградена със специфична характеристика на здравеопазването – социална медицина.</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Здравният мениджмънт е целенасочен процес, свързан с контрола, управлението и регулирането на здравната система в рамките на определена социална среда и съобразен с ограничените налични ресурси – финансови, човешки, времеви и др.</a:t>
            </a:r>
          </a:p>
          <a:p>
            <a:pPr marL="180000" algn="just">
              <a:spcBef>
                <a:spcPts val="0"/>
              </a:spcBef>
              <a:buNone/>
            </a:pPr>
            <a:r>
              <a:rPr lang="bg-BG" sz="2200" dirty="0" smtClean="0">
                <a:latin typeface="Arial" pitchFamily="34" charset="0"/>
                <a:cs typeface="Arial" pitchFamily="34" charset="0"/>
              </a:rPr>
              <a:t>	</a:t>
            </a:r>
          </a:p>
          <a:p>
            <a:pPr marL="180000" algn="just">
              <a:spcBef>
                <a:spcPts val="0"/>
              </a:spcBef>
              <a:buNone/>
            </a:pPr>
            <a:r>
              <a:rPr lang="bg-BG" sz="2200" dirty="0" smtClean="0">
                <a:latin typeface="Arial" pitchFamily="34" charset="0"/>
                <a:cs typeface="Arial" pitchFamily="34" charset="0"/>
              </a:rPr>
              <a:t>	Социалната медицина е наука за общественото здравеопазване – превенция на заболяванията, удължаване на живота и промоция на здравето чрез организираните усилия на обществото.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400" b="1" dirty="0" smtClean="0">
                <a:latin typeface="Arial" pitchFamily="34" charset="0"/>
                <a:cs typeface="Arial" pitchFamily="34" charset="0"/>
              </a:rPr>
              <a:t>Управление на административните маркетингови дейности (5)</a:t>
            </a:r>
            <a:r>
              <a:rPr lang="bg-BG" sz="2400" dirty="0" smtClean="0">
                <a:latin typeface="Arial" pitchFamily="34" charset="0"/>
                <a:cs typeface="Arial" pitchFamily="34" charset="0"/>
              </a:rPr>
              <a:t>	</a:t>
            </a: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	Маркетингови контролни механизми</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Планът трябва да съдържа механизъм, следящ дали заплануваните действия спомагат за осъществяването на конкретните цели.</a:t>
            </a:r>
          </a:p>
          <a:p>
            <a:pPr marL="180000" algn="just">
              <a:spcBef>
                <a:spcPts val="0"/>
              </a:spcBef>
              <a:buNone/>
            </a:pPr>
            <a:r>
              <a:rPr lang="bg-BG" sz="2200" dirty="0" smtClean="0">
                <a:latin typeface="Arial" pitchFamily="34" charset="0"/>
                <a:cs typeface="Arial" pitchFamily="34" charset="0"/>
              </a:rPr>
              <a:t>	Най-често възникналите въпроси са свързани с:</a:t>
            </a:r>
          </a:p>
          <a:p>
            <a:pPr marL="180000" algn="just">
              <a:spcBef>
                <a:spcPts val="0"/>
              </a:spcBef>
              <a:buFont typeface="Arial" pitchFamily="34" charset="0"/>
              <a:buChar char="―"/>
            </a:pPr>
            <a:r>
              <a:rPr lang="bg-BG" sz="2200" dirty="0" smtClean="0">
                <a:latin typeface="Arial" pitchFamily="34" charset="0"/>
                <a:cs typeface="Arial" pitchFamily="34" charset="0"/>
              </a:rPr>
              <a:t>Оценка на обосноваността на маркетинговия план. Свързана е с обективно изследване на възможностите и заплахите, точното определяне на пазарните сегменти  и техните потенциали, привлекателността на стойностното предложение, вероятността за постигане на набелязаните цели и др.</a:t>
            </a:r>
          </a:p>
          <a:p>
            <a:pPr marL="180000" algn="just">
              <a:spcBef>
                <a:spcPts val="0"/>
              </a:spcBef>
              <a:buFont typeface="Arial" pitchFamily="34" charset="0"/>
              <a:buChar char="―"/>
            </a:pPr>
            <a:r>
              <a:rPr lang="bg-BG" sz="2200" dirty="0" smtClean="0">
                <a:latin typeface="Arial" pitchFamily="34" charset="0"/>
                <a:cs typeface="Arial" pitchFamily="34" charset="0"/>
              </a:rPr>
              <a:t>Създаване на ефективна маркетингова организация. Тази дейност обхваща маркетинговите длъжности и отговорности, текущите организационни въпроси, йерархичната структура за вземане на решения, управлението на търговските марки, отчитането на резултатите и контрола върху маркетинговите дейности.</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400" b="1" dirty="0" smtClean="0">
                <a:latin typeface="Arial" pitchFamily="34" charset="0"/>
                <a:cs typeface="Arial" pitchFamily="34" charset="0"/>
              </a:rPr>
              <a:t>Управление на здравноосигурителните системи (1)</a:t>
            </a:r>
            <a:r>
              <a:rPr lang="bg-BG" sz="2400" dirty="0" smtClean="0">
                <a:latin typeface="Arial" pitchFamily="34" charset="0"/>
                <a:cs typeface="Arial" pitchFamily="34" charset="0"/>
              </a:rPr>
              <a:t>	</a:t>
            </a:r>
          </a:p>
          <a:p>
            <a:pPr algn="ctr">
              <a:buNone/>
            </a:pPr>
            <a:endParaRPr lang="bg-BG" sz="24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Съществуващите модели на здравноосигурителните системи във всички държави изключително трудно удържат темпа на ръст на разходите. Належащите здравни реформи трябва да решат три стратегически проблема:</a:t>
            </a:r>
          </a:p>
          <a:p>
            <a:pPr marL="180000" algn="just">
              <a:spcBef>
                <a:spcPts val="0"/>
              </a:spcBef>
              <a:buFont typeface="Arial" pitchFamily="34" charset="0"/>
              <a:buChar char="―"/>
            </a:pPr>
            <a:r>
              <a:rPr lang="bg-BG" sz="2200" dirty="0" smtClean="0">
                <a:latin typeface="Arial" pitchFamily="34" charset="0"/>
                <a:cs typeface="Arial" pitchFamily="34" charset="0"/>
              </a:rPr>
              <a:t>Хронични заболявания. Всички потребители, независимо от възрастовата група развиват с рекордни темпове хронични заболявания, чието лечение поглъща огромни ресурси, създаващи задължения за бъдещите поколения.</a:t>
            </a:r>
          </a:p>
          <a:p>
            <a:pPr marL="180000" algn="just">
              <a:spcBef>
                <a:spcPts val="0"/>
              </a:spcBef>
              <a:buFont typeface="Arial" pitchFamily="34" charset="0"/>
              <a:buChar char="―"/>
            </a:pPr>
            <a:r>
              <a:rPr lang="bg-BG" sz="2200" dirty="0" smtClean="0">
                <a:latin typeface="Arial" pitchFamily="34" charset="0"/>
                <a:cs typeface="Arial" pitchFamily="34" charset="0"/>
              </a:rPr>
              <a:t>Дигитализация. Съвременните технологии водят здравеопазването към нова ера на масово прецизиране и индивидуализиране на здравните услуги. Този факт увеличава качеството и удовлетворението, но също оказва силно влияние върху ръста на разходите.</a:t>
            </a:r>
          </a:p>
          <a:p>
            <a:pPr marL="180000" algn="just">
              <a:spcBef>
                <a:spcPts val="0"/>
              </a:spcBef>
              <a:buFont typeface="Arial" pitchFamily="34" charset="0"/>
              <a:buChar char="―"/>
            </a:pPr>
            <a:r>
              <a:rPr lang="bg-BG" sz="2200" dirty="0" smtClean="0">
                <a:latin typeface="Arial" pitchFamily="34" charset="0"/>
                <a:cs typeface="Arial" pitchFamily="34" charset="0"/>
              </a:rPr>
              <a:t>Фокусиране върху косвените въздействия върху здравето. Хроничните заболявания са свързани с поведенчески, социално-икономически и генетични фактори, които не се покриват от контрола на настоящите здравноосигурителни системи.</a:t>
            </a: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just">
              <a:spcBef>
                <a:spcPts val="0"/>
              </a:spcBef>
              <a:buNone/>
            </a:pPr>
            <a:endParaRPr lang="bg-BG" sz="22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fontScale="92500" lnSpcReduction="20000"/>
          </a:bodyPr>
          <a:lstStyle/>
          <a:p>
            <a:pPr algn="ctr">
              <a:buNone/>
            </a:pPr>
            <a:r>
              <a:rPr lang="bg-BG" sz="2600" b="1" dirty="0" smtClean="0">
                <a:latin typeface="Arial" pitchFamily="34" charset="0"/>
                <a:cs typeface="Arial" pitchFamily="34" charset="0"/>
              </a:rPr>
              <a:t>Управление на здравноосигурителните системи (2)</a:t>
            </a:r>
            <a:r>
              <a:rPr lang="bg-BG" sz="2400" dirty="0" smtClean="0">
                <a:latin typeface="Arial" pitchFamily="34" charset="0"/>
                <a:cs typeface="Arial" pitchFamily="34" charset="0"/>
              </a:rPr>
              <a:t>	</a:t>
            </a:r>
          </a:p>
          <a:p>
            <a:pPr algn="ctr">
              <a:buNone/>
            </a:pPr>
            <a:endParaRPr lang="bg-BG" sz="2400" dirty="0" smtClean="0">
              <a:latin typeface="Arial" pitchFamily="34" charset="0"/>
              <a:cs typeface="Arial" pitchFamily="34" charset="0"/>
            </a:endParaRPr>
          </a:p>
          <a:p>
            <a:pPr marL="180000" algn="ctr">
              <a:spcBef>
                <a:spcPts val="0"/>
              </a:spcBef>
              <a:buNone/>
            </a:pPr>
            <a:endParaRPr lang="bg-BG" sz="2200" dirty="0" smtClean="0">
              <a:latin typeface="Arial" pitchFamily="34" charset="0"/>
              <a:cs typeface="Arial" pitchFamily="34" charset="0"/>
            </a:endParaRPr>
          </a:p>
          <a:p>
            <a:pPr marL="180000" algn="ctr">
              <a:spcBef>
                <a:spcPts val="0"/>
              </a:spcBef>
              <a:buNone/>
            </a:pPr>
            <a:r>
              <a:rPr lang="bg-BG" sz="2200" dirty="0" smtClean="0">
                <a:latin typeface="Arial" pitchFamily="34" charset="0"/>
                <a:cs typeface="Arial" pitchFamily="34" charset="0"/>
              </a:rPr>
              <a:t>Персонализирани здравни услуги</a:t>
            </a:r>
          </a:p>
          <a:p>
            <a:pPr marL="180000" algn="ctr">
              <a:spcBef>
                <a:spcPts val="0"/>
              </a:spcBef>
              <a:buNone/>
            </a:pPr>
            <a:endParaRPr lang="bg-BG" sz="2200" dirty="0" smtClean="0">
              <a:latin typeface="Arial" pitchFamily="34" charset="0"/>
              <a:cs typeface="Arial" pitchFamily="34" charset="0"/>
            </a:endParaRPr>
          </a:p>
          <a:p>
            <a:pPr marL="180000" algn="just">
              <a:spcBef>
                <a:spcPts val="0"/>
              </a:spcBef>
              <a:buNone/>
            </a:pPr>
            <a:r>
              <a:rPr lang="bg-BG" sz="2200" dirty="0" smtClean="0">
                <a:latin typeface="Arial" pitchFamily="34" charset="0"/>
                <a:cs typeface="Arial" pitchFamily="34" charset="0"/>
              </a:rPr>
              <a:t>	Съществуват пет възможности на контакт между пациента и здравната система, които подлежат на управление с цел промяна ролята на пациента:</a:t>
            </a:r>
          </a:p>
          <a:p>
            <a:pPr marL="180000" algn="just">
              <a:spcBef>
                <a:spcPts val="0"/>
              </a:spcBef>
              <a:buFont typeface="Arial" pitchFamily="34" charset="0"/>
              <a:buChar char="―"/>
            </a:pPr>
            <a:r>
              <a:rPr lang="bg-BG" sz="2200" dirty="0" smtClean="0">
                <a:latin typeface="Arial" pitchFamily="34" charset="0"/>
                <a:cs typeface="Arial" pitchFamily="34" charset="0"/>
              </a:rPr>
              <a:t>Координирани медицински екипи. Потребителите изискват по-добра координация на грижите между различните нива на здравната система с цел постигане на завършен и дългосрочен здравен резултат.</a:t>
            </a:r>
          </a:p>
          <a:p>
            <a:pPr marL="180000" algn="just">
              <a:spcBef>
                <a:spcPts val="0"/>
              </a:spcBef>
              <a:buFont typeface="Arial" pitchFamily="34" charset="0"/>
              <a:buChar char="―"/>
            </a:pPr>
            <a:r>
              <a:rPr lang="bg-BG" sz="2200" dirty="0" smtClean="0">
                <a:latin typeface="Arial" pitchFamily="34" charset="0"/>
                <a:cs typeface="Arial" pitchFamily="34" charset="0"/>
              </a:rPr>
              <a:t>Здравни навигатори. Хронично болните пациенти се нуждаят от помощ за самостоятелна навигация в здравната система.</a:t>
            </a:r>
          </a:p>
          <a:p>
            <a:pPr marL="180000" algn="just">
              <a:spcBef>
                <a:spcPts val="0"/>
              </a:spcBef>
              <a:buFont typeface="Arial" pitchFamily="34" charset="0"/>
              <a:buChar char="―"/>
            </a:pPr>
            <a:r>
              <a:rPr lang="bg-BG" sz="2200" dirty="0" smtClean="0">
                <a:latin typeface="Arial" pitchFamily="34" charset="0"/>
                <a:cs typeface="Arial" pitchFamily="34" charset="0"/>
              </a:rPr>
              <a:t>Контролни показатели за пациентски достъп. Всички експерти считат,  че навременния достъп до лечение е най-важната характеристика, която определя качеството на лечение.</a:t>
            </a:r>
          </a:p>
          <a:p>
            <a:pPr marL="180000" algn="just">
              <a:spcBef>
                <a:spcPts val="0"/>
              </a:spcBef>
              <a:buFont typeface="Arial" pitchFamily="34" charset="0"/>
              <a:buChar char="―"/>
            </a:pPr>
            <a:r>
              <a:rPr lang="bg-BG" sz="2200" dirty="0" smtClean="0">
                <a:latin typeface="Arial" pitchFamily="34" charset="0"/>
                <a:cs typeface="Arial" pitchFamily="34" charset="0"/>
              </a:rPr>
              <a:t>Медицински иноватори. Научната дейност и здравното обслужване се сливат, за да се намали времето, за което иновативните методи достигат до пациентите. Специализираните  болници, които се стремят към световно признание са на преден план. Това дава тласък на медицинския туризъм, който се сегментира на база на тези, които търсят най-ниска цена и на тези, които търсят нова наука и стойност.</a:t>
            </a:r>
          </a:p>
          <a:p>
            <a:pPr marL="180000" algn="just">
              <a:spcBef>
                <a:spcPts val="0"/>
              </a:spcBef>
              <a:buFont typeface="Arial" pitchFamily="34" charset="0"/>
              <a:buChar char="―"/>
            </a:pPr>
            <a:r>
              <a:rPr lang="bg-BG" sz="2200" dirty="0" smtClean="0">
                <a:latin typeface="Arial" pitchFamily="34" charset="0"/>
                <a:cs typeface="Arial" pitchFamily="34" charset="0"/>
              </a:rPr>
              <a:t>Мрежи за дистанционни грижи. Новите дигитални технологии и безжични мобилни устройства ще предопределят в бъдеще достъпа до медицински грижи.</a:t>
            </a:r>
          </a:p>
          <a:p>
            <a:pPr marL="180000" algn="just">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fontScale="85000" lnSpcReduction="20000"/>
          </a:bodyPr>
          <a:lstStyle/>
          <a:p>
            <a:pPr algn="ctr">
              <a:buNone/>
            </a:pPr>
            <a:r>
              <a:rPr lang="bg-BG" sz="2800" b="1" dirty="0" smtClean="0">
                <a:latin typeface="Arial" pitchFamily="34" charset="0"/>
                <a:cs typeface="Arial" pitchFamily="34" charset="0"/>
              </a:rPr>
              <a:t>Управление на здравноосигурителните системи (3)</a:t>
            </a:r>
            <a:r>
              <a:rPr lang="bg-BG" sz="2800" dirty="0" smtClean="0">
                <a:latin typeface="Arial" pitchFamily="34" charset="0"/>
                <a:cs typeface="Arial" pitchFamily="34" charset="0"/>
              </a:rPr>
              <a:t>	</a:t>
            </a:r>
          </a:p>
          <a:p>
            <a:pPr algn="ctr">
              <a:buNone/>
            </a:pPr>
            <a:endParaRPr lang="bg-BG" sz="2200" dirty="0" smtClean="0">
              <a:latin typeface="Arial" pitchFamily="34" charset="0"/>
              <a:cs typeface="Arial" pitchFamily="34" charset="0"/>
            </a:endParaRPr>
          </a:p>
          <a:p>
            <a:pPr algn="ctr">
              <a:buNone/>
            </a:pPr>
            <a:endParaRPr lang="bg-BG" sz="2200" dirty="0" smtClean="0">
              <a:latin typeface="Arial" pitchFamily="34" charset="0"/>
              <a:cs typeface="Arial" pitchFamily="34" charset="0"/>
            </a:endParaRPr>
          </a:p>
          <a:p>
            <a:pPr marL="180000" algn="ctr">
              <a:spcBef>
                <a:spcPts val="0"/>
              </a:spcBef>
              <a:buNone/>
            </a:pPr>
            <a:r>
              <a:rPr lang="bg-BG" sz="2400" dirty="0" smtClean="0">
                <a:latin typeface="Arial" pitchFamily="34" charset="0"/>
                <a:cs typeface="Arial" pitchFamily="34" charset="0"/>
              </a:rPr>
              <a:t>Перспективи в управлението на здравноосигурителните системи</a:t>
            </a:r>
          </a:p>
          <a:p>
            <a:pPr marL="180000" algn="just">
              <a:spcBef>
                <a:spcPts val="0"/>
              </a:spcBef>
              <a:buNone/>
            </a:pPr>
            <a:r>
              <a:rPr lang="bg-BG" sz="2400" dirty="0" smtClean="0">
                <a:latin typeface="Arial" pitchFamily="34" charset="0"/>
                <a:cs typeface="Arial" pitchFamily="34" charset="0"/>
              </a:rPr>
              <a:t>	Здравеопазването ще се реорганизира около потребностите на индивида, следвайки рамка от шест направления, която ще  персонализира здравните грижи:</a:t>
            </a:r>
          </a:p>
          <a:p>
            <a:pPr marL="180000" algn="just">
              <a:spcBef>
                <a:spcPts val="0"/>
              </a:spcBef>
              <a:buFont typeface="Arial" pitchFamily="34" charset="0"/>
              <a:buChar char="―"/>
            </a:pPr>
            <a:r>
              <a:rPr lang="bg-BG" sz="2400" dirty="0" smtClean="0">
                <a:latin typeface="Arial" pitchFamily="34" charset="0"/>
                <a:cs typeface="Arial" pitchFamily="34" charset="0"/>
              </a:rPr>
              <a:t>Плащане, основано на стимули. Повечето обществени и частни фондове спират да правят плащане на база обем и бюджет, като преминават към плащане, базирано на резултатите за пациента.</a:t>
            </a:r>
          </a:p>
          <a:p>
            <a:pPr marL="180000" algn="just">
              <a:spcBef>
                <a:spcPts val="0"/>
              </a:spcBef>
              <a:buFont typeface="Arial" pitchFamily="34" charset="0"/>
              <a:buChar char="―"/>
            </a:pPr>
            <a:r>
              <a:rPr lang="bg-BG" sz="2400" dirty="0" smtClean="0">
                <a:latin typeface="Arial" pitchFamily="34" charset="0"/>
                <a:cs typeface="Arial" pitchFamily="34" charset="0"/>
              </a:rPr>
              <a:t>Цялостни регулаторни промени. Регулаторните реформи се фокусират върху поведенческите, генетичните и медицински насоки, които определят личните здравни разходи.</a:t>
            </a:r>
          </a:p>
          <a:p>
            <a:pPr marL="180000" algn="just">
              <a:spcBef>
                <a:spcPts val="0"/>
              </a:spcBef>
              <a:buFont typeface="Arial" pitchFamily="34" charset="0"/>
              <a:buChar char="―"/>
            </a:pPr>
            <a:r>
              <a:rPr lang="bg-BG" sz="2400" dirty="0" smtClean="0">
                <a:latin typeface="Arial" pitchFamily="34" charset="0"/>
                <a:cs typeface="Arial" pitchFamily="34" charset="0"/>
              </a:rPr>
              <a:t>Финансиране. Приоритетите се изменят от заплащане на лечение на болести към финансиране на дейности за профилактика и лична грижа за здравето.</a:t>
            </a:r>
          </a:p>
          <a:p>
            <a:pPr marL="180000" algn="just">
              <a:spcBef>
                <a:spcPts val="0"/>
              </a:spcBef>
              <a:buFont typeface="Arial" pitchFamily="34" charset="0"/>
              <a:buChar char="―"/>
            </a:pPr>
            <a:r>
              <a:rPr lang="bg-BG" sz="2400" dirty="0" smtClean="0">
                <a:latin typeface="Arial" pitchFamily="34" charset="0"/>
                <a:cs typeface="Arial" pitchFamily="34" charset="0"/>
              </a:rPr>
              <a:t>Комуникация с пациентите. Ефективните здравни стратегии ангажират хората да се грижат за собственото си здраве, което се базира на подходяща комуникация и по-голяма образованост на пациентите.</a:t>
            </a:r>
          </a:p>
          <a:p>
            <a:pPr marL="180000" algn="just">
              <a:spcBef>
                <a:spcPts val="0"/>
              </a:spcBef>
              <a:buFont typeface="Arial" pitchFamily="34" charset="0"/>
              <a:buChar char="―"/>
            </a:pPr>
            <a:r>
              <a:rPr lang="bg-BG" sz="2400" dirty="0" smtClean="0">
                <a:latin typeface="Arial" pitchFamily="34" charset="0"/>
                <a:cs typeface="Arial" pitchFamily="34" charset="0"/>
              </a:rPr>
              <a:t>Електронни здравни досиета. Здравните системи преминават от предимно</a:t>
            </a:r>
            <a:r>
              <a:rPr lang="en-US" sz="2400" dirty="0" smtClean="0">
                <a:latin typeface="Arial" pitchFamily="34" charset="0"/>
                <a:cs typeface="Arial" pitchFamily="34" charset="0"/>
              </a:rPr>
              <a:t> </a:t>
            </a:r>
            <a:r>
              <a:rPr lang="bg-BG" sz="2400" dirty="0" smtClean="0">
                <a:latin typeface="Arial" pitchFamily="34" charset="0"/>
                <a:cs typeface="Arial" pitchFamily="34" charset="0"/>
              </a:rPr>
              <a:t>хартиени здравни досиета, контролирани от индустрията, към предимно дигитални досиета, контролирани от пациентите.</a:t>
            </a:r>
          </a:p>
          <a:p>
            <a:pPr marL="180000" algn="just">
              <a:spcBef>
                <a:spcPts val="0"/>
              </a:spcBef>
              <a:buFont typeface="Arial" pitchFamily="34" charset="0"/>
              <a:buChar char="―"/>
            </a:pPr>
            <a:r>
              <a:rPr lang="bg-BG" sz="2400" dirty="0" smtClean="0">
                <a:latin typeface="Arial" pitchFamily="34" charset="0"/>
                <a:cs typeface="Arial" pitchFamily="34" charset="0"/>
              </a:rPr>
              <a:t>Работна ръка. Перспективите за подобряване на ефективността на здравните системи включват инвестиции и обучение на кадри от първичната извънболнична помощ – лекари и медицински сестри.</a:t>
            </a:r>
          </a:p>
        </p:txBody>
      </p:sp>
      <p:sp>
        <p:nvSpPr>
          <p:cNvPr id="7" name="Slide Number Placeholder 6"/>
          <p:cNvSpPr>
            <a:spLocks noGrp="1"/>
          </p:cNvSpPr>
          <p:nvPr>
            <p:ph type="sldNum" sz="quarter" idx="12"/>
          </p:nvPr>
        </p:nvSpPr>
        <p:spPr/>
        <p:txBody>
          <a:bodyPr/>
          <a:lstStyle/>
          <a:p>
            <a:fld id="{B6F15528-21DE-4FAA-801E-634DDDAF4B2B}"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здравноосигурителните системи (4)</a:t>
            </a:r>
            <a:r>
              <a:rPr lang="bg-BG" sz="2800" dirty="0" smtClean="0">
                <a:latin typeface="Arial" pitchFamily="34" charset="0"/>
                <a:cs typeface="Arial" pitchFamily="34" charset="0"/>
              </a:rPr>
              <a:t>	</a:t>
            </a:r>
          </a:p>
          <a:p>
            <a:pPr algn="ctr">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За да бъде успешна и перспективна, всяка здравна система трябва да се стреми да въздейства оптимално и комплексно на всички фактори от индивидуалната околна среда.</a:t>
            </a:r>
          </a:p>
          <a:p>
            <a:pPr marL="180000" lvl="1" indent="-342900" algn="just">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94</a:t>
            </a:fld>
            <a:endParaRPr lang="en-US"/>
          </a:p>
        </p:txBody>
      </p:sp>
      <p:pic>
        <p:nvPicPr>
          <p:cNvPr id="4" name="Picture 3" descr="Graphic67.png"/>
          <p:cNvPicPr>
            <a:picLocks noChangeAspect="1"/>
          </p:cNvPicPr>
          <p:nvPr/>
        </p:nvPicPr>
        <p:blipFill>
          <a:blip r:embed="rId4" cstate="print"/>
          <a:stretch>
            <a:fillRect/>
          </a:stretch>
        </p:blipFill>
        <p:spPr>
          <a:xfrm>
            <a:off x="2070182" y="1981200"/>
            <a:ext cx="5003636" cy="48006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комуникацията (1)</a:t>
            </a:r>
            <a:r>
              <a:rPr lang="bg-BG" sz="2800" dirty="0" smtClean="0">
                <a:latin typeface="Arial" pitchFamily="34" charset="0"/>
                <a:cs typeface="Arial" pitchFamily="34" charset="0"/>
              </a:rPr>
              <a:t>	</a:t>
            </a:r>
          </a:p>
          <a:p>
            <a:pPr algn="ctr">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a:t>
            </a:r>
          </a:p>
          <a:p>
            <a:pPr marL="180000" lvl="1" indent="-342900" algn="just">
              <a:lnSpc>
                <a:spcPct val="80000"/>
              </a:lnSpc>
              <a:spcBef>
                <a:spcPts val="0"/>
              </a:spcBef>
              <a:buNone/>
            </a:pPr>
            <a:r>
              <a:rPr lang="bg-BG" sz="2200" dirty="0" smtClean="0">
                <a:latin typeface="Arial" pitchFamily="34" charset="0"/>
                <a:cs typeface="Arial" pitchFamily="34" charset="0"/>
              </a:rPr>
              <a:t>	В здравеопазването комуникацията с пациентите и общественото мнение са от изключително значение, както за индивидуалните резултати на лечебните заведения, така и глобално за успеха и ефективността на провежданите здравни реформи.</a:t>
            </a: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Основоположник на съвременната теория за комуникацията е </a:t>
            </a:r>
            <a:r>
              <a:rPr lang="en-US" sz="2200" dirty="0" err="1" smtClean="0">
                <a:latin typeface="Arial" pitchFamily="34" charset="0"/>
                <a:cs typeface="Arial" pitchFamily="34" charset="0"/>
              </a:rPr>
              <a:t>W.Schramm</a:t>
            </a:r>
            <a:r>
              <a:rPr lang="en-US" sz="2200" dirty="0" smtClean="0">
                <a:latin typeface="Arial" pitchFamily="34" charset="0"/>
                <a:cs typeface="Arial" pitchFamily="34" charset="0"/>
              </a:rPr>
              <a:t> </a:t>
            </a:r>
            <a:r>
              <a:rPr lang="bg-BG" sz="2200" dirty="0" smtClean="0">
                <a:latin typeface="Arial" pitchFamily="34" charset="0"/>
                <a:cs typeface="Arial" pitchFamily="34" charset="0"/>
              </a:rPr>
              <a:t>(1971г.), който за пръв път въвежда понятието “целева публика” и стига до извода, че процеса на комуникация е много по-сложен и върху него влияят различни фактори.</a:t>
            </a:r>
          </a:p>
          <a:p>
            <a:pPr marL="180000" lvl="1" indent="-342900" algn="just">
              <a:lnSpc>
                <a:spcPct val="80000"/>
              </a:lnSpc>
              <a:spcBef>
                <a:spcPts val="0"/>
              </a:spcBef>
              <a:buNone/>
            </a:pPr>
            <a:r>
              <a:rPr lang="bg-BG" sz="2200" dirty="0" smtClean="0">
                <a:latin typeface="Arial" pitchFamily="34" charset="0"/>
                <a:cs typeface="Arial" pitchFamily="34" charset="0"/>
              </a:rPr>
              <a:t>	</a:t>
            </a:r>
          </a:p>
          <a:p>
            <a:pPr marL="180000" lvl="1" indent="-342900" algn="just">
              <a:lnSpc>
                <a:spcPct val="80000"/>
              </a:lnSpc>
              <a:spcBef>
                <a:spcPts val="0"/>
              </a:spcBef>
              <a:buNone/>
            </a:pPr>
            <a:r>
              <a:rPr lang="bg-BG" sz="2200" dirty="0" smtClean="0">
                <a:latin typeface="Arial" pitchFamily="34" charset="0"/>
                <a:cs typeface="Arial" pitchFamily="34" charset="0"/>
              </a:rPr>
              <a:t>	В основата на концепцията стои разбирането, че хората усложняват комуникацията като влияние оказват компетентността, взаимоотношенията и социалното положение на участниците.</a:t>
            </a: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комуникацията (2)</a:t>
            </a:r>
            <a:r>
              <a:rPr lang="bg-BG" sz="2800" dirty="0" smtClean="0">
                <a:latin typeface="Arial" pitchFamily="34" charset="0"/>
                <a:cs typeface="Arial" pitchFamily="34" charset="0"/>
              </a:rPr>
              <a:t>	</a:t>
            </a:r>
          </a:p>
          <a:p>
            <a:pPr algn="ctr">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	Фази на комуникацията</a:t>
            </a: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96</a:t>
            </a:fld>
            <a:endParaRPr lang="en-US"/>
          </a:p>
        </p:txBody>
      </p:sp>
      <p:pic>
        <p:nvPicPr>
          <p:cNvPr id="4" name="Picture 3" descr="Graphic68.png"/>
          <p:cNvPicPr>
            <a:picLocks noChangeAspect="1"/>
          </p:cNvPicPr>
          <p:nvPr/>
        </p:nvPicPr>
        <p:blipFill>
          <a:blip r:embed="rId3" cstate="print"/>
          <a:stretch>
            <a:fillRect/>
          </a:stretch>
        </p:blipFill>
        <p:spPr>
          <a:xfrm>
            <a:off x="501792" y="2456687"/>
            <a:ext cx="8140417" cy="2572513"/>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комуникацията (3)</a:t>
            </a:r>
            <a:r>
              <a:rPr lang="bg-BG" sz="2800" dirty="0" smtClean="0">
                <a:latin typeface="Arial" pitchFamily="34" charset="0"/>
                <a:cs typeface="Arial" pitchFamily="34" charset="0"/>
              </a:rPr>
              <a:t>	</a:t>
            </a:r>
          </a:p>
          <a:p>
            <a:pPr algn="ctr">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r>
              <a:rPr lang="bg-BG" sz="2200" dirty="0" smtClean="0">
                <a:latin typeface="Arial" pitchFamily="34" charset="0"/>
                <a:cs typeface="Arial" pitchFamily="34" charset="0"/>
              </a:rPr>
              <a:t>	Модел на комуникационният процес</a:t>
            </a: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97</a:t>
            </a:fld>
            <a:endParaRPr lang="en-US"/>
          </a:p>
        </p:txBody>
      </p:sp>
      <p:pic>
        <p:nvPicPr>
          <p:cNvPr id="5" name="Picture 4" descr="Graphic69.png"/>
          <p:cNvPicPr>
            <a:picLocks noChangeAspect="1"/>
          </p:cNvPicPr>
          <p:nvPr/>
        </p:nvPicPr>
        <p:blipFill>
          <a:blip r:embed="rId3" cstate="print"/>
          <a:stretch>
            <a:fillRect/>
          </a:stretch>
        </p:blipFill>
        <p:spPr>
          <a:xfrm>
            <a:off x="981882" y="2221636"/>
            <a:ext cx="7180236" cy="3721964"/>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lnSpcReduction="10000"/>
          </a:bodyPr>
          <a:lstStyle/>
          <a:p>
            <a:pPr algn="ctr">
              <a:buNone/>
            </a:pPr>
            <a:r>
              <a:rPr lang="bg-BG" sz="2400" b="1" dirty="0" smtClean="0">
                <a:latin typeface="Arial" pitchFamily="34" charset="0"/>
                <a:cs typeface="Arial" pitchFamily="34" charset="0"/>
              </a:rPr>
              <a:t>Управление на комуникацията (4)</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Елементи на комуникационния процес</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1. Източник на съобщението. Характеристиките на източника оказват влияние върху получателя особено при първоначалното възприемане, но нямат съществен дългосрочен ефект</a:t>
            </a:r>
          </a:p>
          <a:p>
            <a:pPr marL="180000" lvl="1" indent="-342900" algn="just">
              <a:lnSpc>
                <a:spcPct val="80000"/>
              </a:lnSpc>
              <a:spcBef>
                <a:spcPts val="0"/>
              </a:spcBef>
              <a:buNone/>
            </a:pPr>
            <a:r>
              <a:rPr lang="bg-BG" sz="2200" dirty="0" smtClean="0">
                <a:latin typeface="Arial" pitchFamily="34" charset="0"/>
                <a:cs typeface="Arial" pitchFamily="34" charset="0"/>
              </a:rPr>
              <a:t>	2. Съобщение. Значението на съобщението се определя не от съдържанието, а от хората. Следователно различните хора интерпретират различно едно и също съобщение, като му предават различен смисъл и реагират по различен начин.</a:t>
            </a:r>
          </a:p>
          <a:p>
            <a:pPr marL="180000" lvl="1" indent="-342900" algn="just">
              <a:lnSpc>
                <a:spcPct val="80000"/>
              </a:lnSpc>
              <a:spcBef>
                <a:spcPts val="0"/>
              </a:spcBef>
              <a:buNone/>
            </a:pPr>
            <a:r>
              <a:rPr lang="bg-BG" sz="2200" dirty="0" smtClean="0">
                <a:latin typeface="Arial" pitchFamily="34" charset="0"/>
                <a:cs typeface="Arial" pitchFamily="34" charset="0"/>
              </a:rPr>
              <a:t>	3. Комуникационен канал. Изборът трябва да се съобрази с целевия сегмент получатели на съобщението и от типа съобщение.</a:t>
            </a:r>
          </a:p>
          <a:p>
            <a:pPr marL="180000" lvl="1" indent="-342900" algn="just">
              <a:lnSpc>
                <a:spcPct val="80000"/>
              </a:lnSpc>
              <a:spcBef>
                <a:spcPts val="0"/>
              </a:spcBef>
              <a:buNone/>
            </a:pPr>
            <a:r>
              <a:rPr lang="bg-BG" sz="2200" dirty="0" smtClean="0">
                <a:latin typeface="Arial" pitchFamily="34" charset="0"/>
                <a:cs typeface="Arial" pitchFamily="34" charset="0"/>
              </a:rPr>
              <a:t>	4. Реципиент на съобщението. За да бъде ефективна, комуникацията трябва да съобрази позиционирането на посланието към всички обособени и дефинирани групи реципиенти и да предполага обратна връзка.</a:t>
            </a:r>
          </a:p>
          <a:p>
            <a:pPr marL="180000" lvl="1" indent="-342900" algn="just">
              <a:lnSpc>
                <a:spcPct val="80000"/>
              </a:lnSpc>
              <a:spcBef>
                <a:spcPts val="0"/>
              </a:spcBef>
              <a:buNone/>
            </a:pPr>
            <a:r>
              <a:rPr lang="bg-BG" sz="2200" dirty="0" smtClean="0">
                <a:latin typeface="Arial" pitchFamily="34" charset="0"/>
                <a:cs typeface="Arial" pitchFamily="34" charset="0"/>
              </a:rPr>
              <a:t>	5. Контекст на взаимоотношенията. Междуличностните взаимоотношения оказват силно влияние на комуникационния процес.</a:t>
            </a:r>
          </a:p>
          <a:p>
            <a:pPr marL="180000" lvl="1" indent="-342900" algn="just">
              <a:lnSpc>
                <a:spcPct val="80000"/>
              </a:lnSpc>
              <a:spcBef>
                <a:spcPts val="0"/>
              </a:spcBef>
              <a:buNone/>
            </a:pPr>
            <a:r>
              <a:rPr lang="bg-BG" sz="2200" dirty="0" smtClean="0">
                <a:latin typeface="Arial" pitchFamily="34" charset="0"/>
                <a:cs typeface="Arial" pitchFamily="34" charset="0"/>
              </a:rPr>
              <a:t>	6. Социална околна среда. Комуникацията и социалната обстановка силно си влияят взаимно. Когато хората считат, че сами не могат да постигнат нещо, тогава те формират групи за влияние на общественото мнение.</a:t>
            </a: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pPr algn="ctr">
              <a:buNone/>
            </a:pPr>
            <a:r>
              <a:rPr lang="bg-BG" sz="2400" b="1" dirty="0" smtClean="0">
                <a:latin typeface="Arial" pitchFamily="34" charset="0"/>
                <a:cs typeface="Arial" pitchFamily="34" charset="0"/>
              </a:rPr>
              <a:t>Управление на общественото мнение (1)</a:t>
            </a:r>
            <a:endParaRPr lang="bg-BG" sz="2200" dirty="0" smtClean="0">
              <a:latin typeface="Arial" pitchFamily="34" charset="0"/>
              <a:cs typeface="Arial" pitchFamily="34" charset="0"/>
            </a:endParaRPr>
          </a:p>
          <a:p>
            <a:pPr marL="180000" lvl="1" indent="-342900" algn="ctr">
              <a:lnSpc>
                <a:spcPct val="80000"/>
              </a:lnSpc>
              <a:spcBef>
                <a:spcPts val="0"/>
              </a:spcBef>
              <a:buNone/>
            </a:pPr>
            <a:r>
              <a:rPr lang="bg-BG" sz="2200" dirty="0" smtClean="0">
                <a:latin typeface="Arial" pitchFamily="34" charset="0"/>
                <a:cs typeface="Arial" pitchFamily="34" charset="0"/>
              </a:rPr>
              <a:t>	</a:t>
            </a: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ctr">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В изследването на процеса на взаимодействие на комуникацията и социалната околна среда се ражда термина “обществено мнение”.</a:t>
            </a: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bg-BG" sz="2200" dirty="0" smtClean="0">
                <a:latin typeface="Arial" pitchFamily="34" charset="0"/>
                <a:cs typeface="Arial" pitchFamily="34" charset="0"/>
              </a:rPr>
              <a:t>	Основоположник на теорията за общественото мнение е </a:t>
            </a:r>
            <a:r>
              <a:rPr lang="en-US" sz="2200" dirty="0" err="1" smtClean="0">
                <a:latin typeface="Arial" pitchFamily="34" charset="0"/>
                <a:cs typeface="Arial" pitchFamily="34" charset="0"/>
              </a:rPr>
              <a:t>W.Lippmann</a:t>
            </a:r>
            <a:r>
              <a:rPr lang="en-US" sz="2200" dirty="0" smtClean="0">
                <a:latin typeface="Arial" pitchFamily="34" charset="0"/>
                <a:cs typeface="Arial" pitchFamily="34" charset="0"/>
              </a:rPr>
              <a:t> </a:t>
            </a:r>
            <a:r>
              <a:rPr lang="bg-BG" sz="2200" dirty="0" smtClean="0">
                <a:latin typeface="Arial" pitchFamily="34" charset="0"/>
                <a:cs typeface="Arial" pitchFamily="34" charset="0"/>
              </a:rPr>
              <a:t>(1927г.). Неговите изследвания на влиянието на медиите с цел създаване на образи и възприятия в съзнанието на хората поставят основите на съвременната наука за връзка с обществеността (</a:t>
            </a:r>
            <a:r>
              <a:rPr lang="en-US" sz="2200" dirty="0" smtClean="0">
                <a:latin typeface="Arial" pitchFamily="34" charset="0"/>
                <a:cs typeface="Arial" pitchFamily="34" charset="0"/>
              </a:rPr>
              <a:t>PR</a:t>
            </a:r>
            <a:r>
              <a:rPr lang="bg-BG" sz="2200" dirty="0" smtClean="0">
                <a:latin typeface="Arial" pitchFamily="34" charset="0"/>
                <a:cs typeface="Arial" pitchFamily="34" charset="0"/>
              </a:rPr>
              <a:t>)</a:t>
            </a:r>
            <a:r>
              <a:rPr lang="en-US" sz="2200" dirty="0" smtClean="0">
                <a:latin typeface="Arial" pitchFamily="34" charset="0"/>
                <a:cs typeface="Arial" pitchFamily="34" charset="0"/>
              </a:rPr>
              <a:t>.</a:t>
            </a:r>
            <a:endParaRPr lang="bg-BG" sz="2200" dirty="0" smtClean="0">
              <a:latin typeface="Arial" pitchFamily="34" charset="0"/>
              <a:cs typeface="Arial" pitchFamily="34" charset="0"/>
            </a:endParaRPr>
          </a:p>
          <a:p>
            <a:pPr marL="180000" lvl="1" indent="-342900" algn="just">
              <a:lnSpc>
                <a:spcPct val="80000"/>
              </a:lnSpc>
              <a:spcBef>
                <a:spcPts val="0"/>
              </a:spcBef>
              <a:buNone/>
            </a:pPr>
            <a:endParaRPr lang="bg-BG" sz="2200" dirty="0" smtClean="0">
              <a:latin typeface="Arial" pitchFamily="34" charset="0"/>
              <a:cs typeface="Arial" pitchFamily="34" charset="0"/>
            </a:endParaRPr>
          </a:p>
          <a:p>
            <a:pPr marL="180000" lvl="1" indent="-342900" algn="just">
              <a:lnSpc>
                <a:spcPct val="80000"/>
              </a:lnSpc>
              <a:spcBef>
                <a:spcPts val="0"/>
              </a:spcBef>
              <a:buNone/>
            </a:pPr>
            <a:r>
              <a:rPr lang="en-US" sz="2200" dirty="0" smtClean="0">
                <a:latin typeface="Arial" pitchFamily="34" charset="0"/>
                <a:cs typeface="Arial" pitchFamily="34" charset="0"/>
              </a:rPr>
              <a:t>	</a:t>
            </a:r>
            <a:r>
              <a:rPr lang="bg-BG" sz="2200" dirty="0" smtClean="0">
                <a:latin typeface="Arial" pitchFamily="34" charset="0"/>
                <a:cs typeface="Arial" pitchFamily="34" charset="0"/>
              </a:rPr>
              <a:t>Следователно може да се формулира извода, че общественото мнение се управлява чрез медийно влияние като основен инструмент за реализацията са връзките с обществеността.</a:t>
            </a:r>
          </a:p>
          <a:p>
            <a:pPr marL="180000" lvl="1" indent="-342900" algn="just">
              <a:lnSpc>
                <a:spcPct val="80000"/>
              </a:lnSpc>
              <a:spcBef>
                <a:spcPts val="0"/>
              </a:spcBef>
              <a:buNone/>
            </a:pPr>
            <a:r>
              <a:rPr lang="bg-BG" sz="2200" dirty="0" smtClean="0">
                <a:latin typeface="Arial" pitchFamily="34" charset="0"/>
                <a:cs typeface="Arial" pitchFamily="34" charset="0"/>
              </a:rPr>
              <a:t>	Изграждането на позитивен медиен имидж на една здравна организация може да се реализира само чрез компетентно и професионално планиране.</a:t>
            </a:r>
          </a:p>
          <a:p>
            <a:pPr marL="180000" lvl="1" indent="-342900" algn="just">
              <a:lnSpc>
                <a:spcPct val="80000"/>
              </a:lnSpc>
              <a:spcBef>
                <a:spcPts val="0"/>
              </a:spcBef>
              <a:buNone/>
            </a:pPr>
            <a:endParaRPr lang="bg-BG" sz="2200" dirty="0" smtClean="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2186</TotalTime>
  <Words>1247</Words>
  <Application>Microsoft Office PowerPoint</Application>
  <PresentationFormat>On-screen Show (4:3)</PresentationFormat>
  <Paragraphs>1428</Paragraphs>
  <Slides>116</Slides>
  <Notes>115</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Trek</vt:lpstr>
      <vt:lpstr>Основи на управлението в здравеопазването</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Здравна рефорна на кръстопът. А сега накъде?</dc:title>
  <dc:creator/>
  <cp:lastModifiedBy>CL</cp:lastModifiedBy>
  <cp:revision>479</cp:revision>
  <dcterms:created xsi:type="dcterms:W3CDTF">2006-08-16T00:00:00Z</dcterms:created>
  <dcterms:modified xsi:type="dcterms:W3CDTF">2012-10-11T13:50:33Z</dcterms:modified>
</cp:coreProperties>
</file>