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 id="2147483781" r:id="rId2"/>
  </p:sldMasterIdLst>
  <p:notesMasterIdLst>
    <p:notesMasterId r:id="rId93"/>
  </p:notesMasterIdLst>
  <p:sldIdLst>
    <p:sldId id="256" r:id="rId3"/>
    <p:sldId id="257" r:id="rId4"/>
    <p:sldId id="258" r:id="rId5"/>
    <p:sldId id="259" r:id="rId6"/>
    <p:sldId id="260" r:id="rId7"/>
    <p:sldId id="261" r:id="rId8"/>
    <p:sldId id="262" r:id="rId9"/>
    <p:sldId id="263" r:id="rId10"/>
    <p:sldId id="264" r:id="rId11"/>
    <p:sldId id="351" r:id="rId12"/>
    <p:sldId id="265" r:id="rId13"/>
    <p:sldId id="266" r:id="rId14"/>
    <p:sldId id="268" r:id="rId15"/>
    <p:sldId id="269" r:id="rId16"/>
    <p:sldId id="271" r:id="rId17"/>
    <p:sldId id="272" r:id="rId18"/>
    <p:sldId id="267" r:id="rId19"/>
    <p:sldId id="273" r:id="rId20"/>
    <p:sldId id="275" r:id="rId21"/>
    <p:sldId id="276" r:id="rId22"/>
    <p:sldId id="277" r:id="rId23"/>
    <p:sldId id="278" r:id="rId24"/>
    <p:sldId id="279" r:id="rId25"/>
    <p:sldId id="280" r:id="rId26"/>
    <p:sldId id="281" r:id="rId27"/>
    <p:sldId id="283" r:id="rId28"/>
    <p:sldId id="284" r:id="rId29"/>
    <p:sldId id="285" r:id="rId30"/>
    <p:sldId id="292" r:id="rId31"/>
    <p:sldId id="286" r:id="rId32"/>
    <p:sldId id="287" r:id="rId33"/>
    <p:sldId id="288" r:id="rId34"/>
    <p:sldId id="290" r:id="rId35"/>
    <p:sldId id="291" r:id="rId36"/>
    <p:sldId id="293" r:id="rId37"/>
    <p:sldId id="294" r:id="rId38"/>
    <p:sldId id="295" r:id="rId39"/>
    <p:sldId id="297" r:id="rId40"/>
    <p:sldId id="298" r:id="rId41"/>
    <p:sldId id="299" r:id="rId42"/>
    <p:sldId id="300" r:id="rId43"/>
    <p:sldId id="301" r:id="rId44"/>
    <p:sldId id="302" r:id="rId45"/>
    <p:sldId id="303" r:id="rId46"/>
    <p:sldId id="304" r:id="rId47"/>
    <p:sldId id="305" r:id="rId48"/>
    <p:sldId id="350"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2" r:id="rId65"/>
    <p:sldId id="323" r:id="rId66"/>
    <p:sldId id="324" r:id="rId67"/>
    <p:sldId id="326" r:id="rId68"/>
    <p:sldId id="327" r:id="rId69"/>
    <p:sldId id="328" r:id="rId70"/>
    <p:sldId id="329" r:id="rId71"/>
    <p:sldId id="330" r:id="rId72"/>
    <p:sldId id="331" r:id="rId73"/>
    <p:sldId id="332" r:id="rId74"/>
    <p:sldId id="333" r:id="rId75"/>
    <p:sldId id="334" r:id="rId76"/>
    <p:sldId id="325" r:id="rId77"/>
    <p:sldId id="335" r:id="rId78"/>
    <p:sldId id="336" r:id="rId79"/>
    <p:sldId id="337" r:id="rId80"/>
    <p:sldId id="338" r:id="rId81"/>
    <p:sldId id="339" r:id="rId82"/>
    <p:sldId id="340" r:id="rId83"/>
    <p:sldId id="341" r:id="rId84"/>
    <p:sldId id="342" r:id="rId85"/>
    <p:sldId id="343" r:id="rId86"/>
    <p:sldId id="344" r:id="rId87"/>
    <p:sldId id="345" r:id="rId88"/>
    <p:sldId id="347" r:id="rId89"/>
    <p:sldId id="348" r:id="rId90"/>
    <p:sldId id="349" r:id="rId91"/>
    <p:sldId id="346" r:id="rId92"/>
  </p:sldIdLst>
  <p:sldSz cx="9144000" cy="6858000" type="screen4x3"/>
  <p:notesSz cx="6858000" cy="9144000"/>
  <p:defaultTextStyle>
    <a:defPPr>
      <a:defRPr lang="bg-BG"/>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99"/>
    <a:srgbClr val="FFFF00"/>
    <a:srgbClr val="FF99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viewProps" Target="view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32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2232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232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32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232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2232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DC83CB1-EBBC-4635-A671-73423CE8EBE6}" type="slidenum">
              <a:rPr lang="en-US" altLang="en-US"/>
              <a:pPr/>
              <a:t>‹#›</a:t>
            </a:fld>
            <a:endParaRPr lang="en-US" altLang="en-US"/>
          </a:p>
        </p:txBody>
      </p:sp>
    </p:spTree>
    <p:extLst>
      <p:ext uri="{BB962C8B-B14F-4D97-AF65-F5344CB8AC3E}">
        <p14:creationId xmlns:p14="http://schemas.microsoft.com/office/powerpoint/2010/main" val="149653735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22" name="Group 2"/>
          <p:cNvGrpSpPr>
            <a:grpSpLocks/>
          </p:cNvGrpSpPr>
          <p:nvPr/>
        </p:nvGrpSpPr>
        <p:grpSpPr bwMode="auto">
          <a:xfrm>
            <a:off x="-6350" y="20638"/>
            <a:ext cx="9144000" cy="6858000"/>
            <a:chOff x="0" y="0"/>
            <a:chExt cx="5760" cy="4320"/>
          </a:xfrm>
        </p:grpSpPr>
        <p:sp>
          <p:nvSpPr>
            <p:cNvPr id="30723"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24"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725"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726" name="Group 6"/>
          <p:cNvGrpSpPr>
            <a:grpSpLocks/>
          </p:cNvGrpSpPr>
          <p:nvPr/>
        </p:nvGrpSpPr>
        <p:grpSpPr bwMode="auto">
          <a:xfrm>
            <a:off x="-1588" y="6034088"/>
            <a:ext cx="7845426" cy="850900"/>
            <a:chOff x="0" y="3792"/>
            <a:chExt cx="4942" cy="536"/>
          </a:xfrm>
        </p:grpSpPr>
        <p:sp>
          <p:nvSpPr>
            <p:cNvPr id="30727"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728" name="Group 8"/>
            <p:cNvGrpSpPr>
              <a:grpSpLocks/>
            </p:cNvGrpSpPr>
            <p:nvPr userDrawn="1"/>
          </p:nvGrpSpPr>
          <p:grpSpPr bwMode="auto">
            <a:xfrm>
              <a:off x="2486" y="3792"/>
              <a:ext cx="2456" cy="536"/>
              <a:chOff x="2486" y="3792"/>
              <a:chExt cx="2456" cy="536"/>
            </a:xfrm>
          </p:grpSpPr>
          <p:sp>
            <p:nvSpPr>
              <p:cNvPr id="30729"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0"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1"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2"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3"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734"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0735" name="Group 15"/>
          <p:cNvGrpSpPr>
            <a:grpSpLocks/>
          </p:cNvGrpSpPr>
          <p:nvPr/>
        </p:nvGrpSpPr>
        <p:grpSpPr bwMode="auto">
          <a:xfrm>
            <a:off x="627063" y="6021388"/>
            <a:ext cx="5684837" cy="849312"/>
            <a:chOff x="395" y="3793"/>
            <a:chExt cx="3581" cy="535"/>
          </a:xfrm>
        </p:grpSpPr>
        <p:sp>
          <p:nvSpPr>
            <p:cNvPr id="30736"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7"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8"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39"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40"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41"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0742"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bg-BG" altLang="en-US" noProof="0" smtClean="0"/>
              <a:t>Click to edit Master title style</a:t>
            </a:r>
          </a:p>
        </p:txBody>
      </p:sp>
      <p:sp>
        <p:nvSpPr>
          <p:cNvPr id="30743"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bg-BG" altLang="en-US" noProof="0" smtClean="0"/>
              <a:t>Click to edit Master subtitle style</a:t>
            </a:r>
          </a:p>
        </p:txBody>
      </p:sp>
      <p:sp>
        <p:nvSpPr>
          <p:cNvPr id="30744" name="Rectangle 24"/>
          <p:cNvSpPr>
            <a:spLocks noGrp="1" noChangeArrowheads="1"/>
          </p:cNvSpPr>
          <p:nvPr>
            <p:ph type="dt" sz="quarter" idx="2"/>
          </p:nvPr>
        </p:nvSpPr>
        <p:spPr/>
        <p:txBody>
          <a:bodyPr/>
          <a:lstStyle>
            <a:lvl1pPr>
              <a:defRPr/>
            </a:lvl1pPr>
          </a:lstStyle>
          <a:p>
            <a:fld id="{884C1560-8CE1-47CA-B1F1-218AB2FF575E}" type="datetime1">
              <a:rPr lang="en-US" altLang="en-US" smtClean="0"/>
              <a:pPr/>
              <a:t>10/16/2016</a:t>
            </a:fld>
            <a:endParaRPr lang="bg-BG" altLang="en-US"/>
          </a:p>
        </p:txBody>
      </p:sp>
      <p:sp>
        <p:nvSpPr>
          <p:cNvPr id="30745" name="Rectangle 25"/>
          <p:cNvSpPr>
            <a:spLocks noGrp="1" noChangeArrowheads="1"/>
          </p:cNvSpPr>
          <p:nvPr>
            <p:ph type="sldNum" sz="quarter" idx="4"/>
          </p:nvPr>
        </p:nvSpPr>
        <p:spPr/>
        <p:txBody>
          <a:bodyPr/>
          <a:lstStyle>
            <a:lvl1pPr>
              <a:defRPr/>
            </a:lvl1pPr>
          </a:lstStyle>
          <a:p>
            <a:fld id="{F03E591B-E0EA-404F-BDC9-BC69BD2E95E0}" type="slidenum">
              <a:rPr lang="bg-BG" altLang="en-US"/>
              <a:pPr/>
              <a:t>‹#›</a:t>
            </a:fld>
            <a:endParaRPr lang="bg-BG" altLang="en-US"/>
          </a:p>
        </p:txBody>
      </p:sp>
      <p:sp>
        <p:nvSpPr>
          <p:cNvPr id="30746" name="Rectangle 26"/>
          <p:cNvSpPr>
            <a:spLocks noGrp="1" noChangeArrowheads="1"/>
          </p:cNvSpPr>
          <p:nvPr>
            <p:ph type="ftr" sz="quarter" idx="3"/>
          </p:nvPr>
        </p:nvSpPr>
        <p:spPr/>
        <p:txBody>
          <a:bodyPr/>
          <a:lstStyle>
            <a:lvl1pPr>
              <a:defRPr/>
            </a:lvl1pPr>
          </a:lstStyle>
          <a:p>
            <a:endParaRPr lang="bg-BG"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BCDF5B5-37FC-44C0-99E8-85267BC4B0BA}" type="datetime1">
              <a:rPr lang="en-US" altLang="en-US" smtClean="0"/>
              <a:pPr/>
              <a:t>10/16/2016</a:t>
            </a:fld>
            <a:endParaRPr lang="bg-BG" altLang="en-US"/>
          </a:p>
        </p:txBody>
      </p:sp>
      <p:sp>
        <p:nvSpPr>
          <p:cNvPr id="5" name="Footer Placeholder 4"/>
          <p:cNvSpPr>
            <a:spLocks noGrp="1"/>
          </p:cNvSpPr>
          <p:nvPr>
            <p:ph type="ftr" sz="quarter" idx="11"/>
          </p:nvPr>
        </p:nvSpPr>
        <p:spPr/>
        <p:txBody>
          <a:bodyPr/>
          <a:lstStyle>
            <a:lvl1pPr>
              <a:defRPr/>
            </a:lvl1pPr>
          </a:lstStyle>
          <a:p>
            <a:endParaRPr lang="bg-BG" altLang="en-US"/>
          </a:p>
        </p:txBody>
      </p:sp>
      <p:sp>
        <p:nvSpPr>
          <p:cNvPr id="6" name="Slide Number Placeholder 5"/>
          <p:cNvSpPr>
            <a:spLocks noGrp="1"/>
          </p:cNvSpPr>
          <p:nvPr>
            <p:ph type="sldNum" sz="quarter" idx="12"/>
          </p:nvPr>
        </p:nvSpPr>
        <p:spPr/>
        <p:txBody>
          <a:bodyPr/>
          <a:lstStyle>
            <a:lvl1pPr>
              <a:defRPr/>
            </a:lvl1pPr>
          </a:lstStyle>
          <a:p>
            <a:fld id="{4928826B-0571-47DD-BB34-9807E37155A5}" type="slidenum">
              <a:rPr lang="bg-BG" altLang="en-US"/>
              <a:pPr/>
              <a:t>‹#›</a:t>
            </a:fld>
            <a:endParaRPr lang="bg-BG" altLang="en-US"/>
          </a:p>
        </p:txBody>
      </p:sp>
    </p:spTree>
    <p:extLst>
      <p:ext uri="{BB962C8B-B14F-4D97-AF65-F5344CB8AC3E}">
        <p14:creationId xmlns:p14="http://schemas.microsoft.com/office/powerpoint/2010/main" val="213239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5D4523F-F618-48E6-A9AA-8F2672344C3E}" type="datetime1">
              <a:rPr lang="en-US" altLang="en-US" smtClean="0"/>
              <a:pPr/>
              <a:t>10/16/2016</a:t>
            </a:fld>
            <a:endParaRPr lang="bg-BG" altLang="en-US"/>
          </a:p>
        </p:txBody>
      </p:sp>
      <p:sp>
        <p:nvSpPr>
          <p:cNvPr id="5" name="Footer Placeholder 4"/>
          <p:cNvSpPr>
            <a:spLocks noGrp="1"/>
          </p:cNvSpPr>
          <p:nvPr>
            <p:ph type="ftr" sz="quarter" idx="11"/>
          </p:nvPr>
        </p:nvSpPr>
        <p:spPr/>
        <p:txBody>
          <a:bodyPr/>
          <a:lstStyle>
            <a:lvl1pPr>
              <a:defRPr/>
            </a:lvl1pPr>
          </a:lstStyle>
          <a:p>
            <a:endParaRPr lang="bg-BG" altLang="en-US"/>
          </a:p>
        </p:txBody>
      </p:sp>
      <p:sp>
        <p:nvSpPr>
          <p:cNvPr id="6" name="Slide Number Placeholder 5"/>
          <p:cNvSpPr>
            <a:spLocks noGrp="1"/>
          </p:cNvSpPr>
          <p:nvPr>
            <p:ph type="sldNum" sz="quarter" idx="12"/>
          </p:nvPr>
        </p:nvSpPr>
        <p:spPr/>
        <p:txBody>
          <a:bodyPr/>
          <a:lstStyle>
            <a:lvl1pPr>
              <a:defRPr/>
            </a:lvl1pPr>
          </a:lstStyle>
          <a:p>
            <a:fld id="{8F3C51C4-CA74-4FB9-ADB2-49248A684A46}" type="slidenum">
              <a:rPr lang="bg-BG" altLang="en-US"/>
              <a:pPr/>
              <a:t>‹#›</a:t>
            </a:fld>
            <a:endParaRPr lang="bg-BG" altLang="en-US"/>
          </a:p>
        </p:txBody>
      </p:sp>
    </p:spTree>
    <p:extLst>
      <p:ext uri="{BB962C8B-B14F-4D97-AF65-F5344CB8AC3E}">
        <p14:creationId xmlns:p14="http://schemas.microsoft.com/office/powerpoint/2010/main" val="2846428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245EE1A-D51B-4636-BA52-FA9708A56F5A}" type="datetime1">
              <a:rPr lang="en-US" altLang="en-US" smtClean="0"/>
              <a:pPr/>
              <a:t>10/16/2016</a:t>
            </a:fld>
            <a:endParaRPr lang="en-US" altLang="en-US"/>
          </a:p>
        </p:txBody>
      </p:sp>
      <p:sp>
        <p:nvSpPr>
          <p:cNvPr id="8" name="Footer Placeholder 7"/>
          <p:cNvSpPr>
            <a:spLocks noGrp="1"/>
          </p:cNvSpPr>
          <p:nvPr>
            <p:ph type="ftr" sz="quarter" idx="11"/>
          </p:nvPr>
        </p:nvSpPr>
        <p:spPr/>
        <p:txBody>
          <a:bodyPr/>
          <a:lstStyle>
            <a:extLst/>
          </a:lstStyle>
          <a:p>
            <a:endParaRPr lang="en-US" altLang="en-US"/>
          </a:p>
        </p:txBody>
      </p:sp>
      <p:sp>
        <p:nvSpPr>
          <p:cNvPr id="11" name="Slide Number Placeholder 10"/>
          <p:cNvSpPr>
            <a:spLocks noGrp="1"/>
          </p:cNvSpPr>
          <p:nvPr>
            <p:ph type="sldNum" sz="quarter" idx="12"/>
          </p:nvPr>
        </p:nvSpPr>
        <p:spPr/>
        <p:txBody>
          <a:bodyPr/>
          <a:lstStyle>
            <a:extLst/>
          </a:lstStyle>
          <a:p>
            <a:fld id="{FF07F3E2-41B5-425B-9ABE-C989CAE6272D}" type="slidenum">
              <a:rPr lang="en-US" altLang="en-US" smtClean="0"/>
              <a:pPr/>
              <a:t>‹#›</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4529770-632B-47A6-A2E4-78D88B78A895}" type="datetime1">
              <a:rPr lang="en-US" altLang="en-US" smtClean="0"/>
              <a:pPr/>
              <a:t>10/16/2016</a:t>
            </a:fld>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DF54C304-CFA4-4A2A-AB27-7EDDB1B6E20D}" type="slidenum">
              <a:rPr lang="en-US" altLang="en-US" smtClean="0"/>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5593035-6C1C-416B-A917-C09C6D17D412}" type="datetime1">
              <a:rPr lang="en-US" altLang="en-US" smtClean="0"/>
              <a:pPr/>
              <a:t>10/16/2016</a:t>
            </a:fld>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7B96FCDB-D9E2-4655-9C77-BE7D27B16493}" type="slidenum">
              <a:rPr lang="en-US" altLang="en-US" smtClean="0"/>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5713AF2-7AF0-404B-99D4-74842879C5F1}" type="datetime1">
              <a:rPr lang="en-US" altLang="en-US" smtClean="0"/>
              <a:pPr/>
              <a:t>10/16/2016</a:t>
            </a:fld>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15525752-D48A-4F5B-B878-715097648953}" type="slidenum">
              <a:rPr lang="en-US" altLang="en-US" smtClean="0"/>
              <a:pPr/>
              <a:t>‹#›</a:t>
            </a:fld>
            <a:endParaRPr lang="en-US"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165A318-4A49-4F0A-97CD-83E39D2DBFDB}" type="datetime1">
              <a:rPr lang="en-US" altLang="en-US" smtClean="0"/>
              <a:pPr/>
              <a:t>10/16/2016</a:t>
            </a:fld>
            <a:endParaRPr lang="en-US" altLang="en-US"/>
          </a:p>
        </p:txBody>
      </p:sp>
      <p:sp>
        <p:nvSpPr>
          <p:cNvPr id="8" name="Footer Placeholder 7"/>
          <p:cNvSpPr>
            <a:spLocks noGrp="1"/>
          </p:cNvSpPr>
          <p:nvPr>
            <p:ph type="ftr" sz="quarter" idx="11"/>
          </p:nvPr>
        </p:nvSpPr>
        <p:spPr/>
        <p:txBody>
          <a:bodyPr/>
          <a:lstStyle>
            <a:extLst/>
          </a:lstStyle>
          <a:p>
            <a:endParaRPr lang="en-US" altLang="en-US"/>
          </a:p>
        </p:txBody>
      </p:sp>
      <p:sp>
        <p:nvSpPr>
          <p:cNvPr id="9" name="Slide Number Placeholder 8"/>
          <p:cNvSpPr>
            <a:spLocks noGrp="1"/>
          </p:cNvSpPr>
          <p:nvPr>
            <p:ph type="sldNum" sz="quarter" idx="12"/>
          </p:nvPr>
        </p:nvSpPr>
        <p:spPr/>
        <p:txBody>
          <a:bodyPr/>
          <a:lstStyle>
            <a:extLst/>
          </a:lstStyle>
          <a:p>
            <a:fld id="{98E6D256-E698-42A8-A47A-35C3E47A2526}" type="slidenum">
              <a:rPr lang="en-US" altLang="en-US" smtClean="0"/>
              <a:pPr/>
              <a:t>‹#›</a:t>
            </a:fld>
            <a:endParaRPr lang="en-US"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8AF5B8B-0F90-4E88-A04C-BEFED0395E8A}" type="datetime1">
              <a:rPr lang="en-US" altLang="en-US" smtClean="0"/>
              <a:pPr/>
              <a:t>10/16/2016</a:t>
            </a:fld>
            <a:endParaRPr lang="en-US" altLang="en-US"/>
          </a:p>
        </p:txBody>
      </p:sp>
      <p:sp>
        <p:nvSpPr>
          <p:cNvPr id="4" name="Footer Placeholder 3"/>
          <p:cNvSpPr>
            <a:spLocks noGrp="1"/>
          </p:cNvSpPr>
          <p:nvPr>
            <p:ph type="ftr" sz="quarter" idx="11"/>
          </p:nvPr>
        </p:nvSpPr>
        <p:spPr/>
        <p:txBody>
          <a:bodyPr/>
          <a:lstStyle>
            <a:extLst/>
          </a:lstStyle>
          <a:p>
            <a:endParaRPr lang="en-US" altLang="en-US"/>
          </a:p>
        </p:txBody>
      </p:sp>
      <p:sp>
        <p:nvSpPr>
          <p:cNvPr id="5" name="Slide Number Placeholder 4"/>
          <p:cNvSpPr>
            <a:spLocks noGrp="1"/>
          </p:cNvSpPr>
          <p:nvPr>
            <p:ph type="sldNum" sz="quarter" idx="12"/>
          </p:nvPr>
        </p:nvSpPr>
        <p:spPr/>
        <p:txBody>
          <a:bodyPr/>
          <a:lstStyle>
            <a:extLst/>
          </a:lstStyle>
          <a:p>
            <a:fld id="{E2B726B5-789E-4E2A-ABEA-A50EF52E0A33}" type="slidenum">
              <a:rPr lang="en-US" altLang="en-US" smtClean="0"/>
              <a:pPr/>
              <a:t>‹#›</a:t>
            </a:fld>
            <a:endParaRPr lang="en-US"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855A62C-1FC2-4703-B8FF-605C9618C7DE}" type="datetime1">
              <a:rPr lang="en-US" altLang="en-US" smtClean="0"/>
              <a:pPr/>
              <a:t>10/16/2016</a:t>
            </a:fld>
            <a:endParaRPr lang="en-US" altLang="en-US"/>
          </a:p>
        </p:txBody>
      </p:sp>
      <p:sp>
        <p:nvSpPr>
          <p:cNvPr id="3" name="Footer Placeholder 2"/>
          <p:cNvSpPr>
            <a:spLocks noGrp="1"/>
          </p:cNvSpPr>
          <p:nvPr>
            <p:ph type="ftr" sz="quarter" idx="11"/>
          </p:nvPr>
        </p:nvSpPr>
        <p:spPr/>
        <p:txBody>
          <a:bodyPr/>
          <a:lstStyle>
            <a:extLst/>
          </a:lstStyle>
          <a:p>
            <a:endParaRPr lang="en-US" altLang="en-US"/>
          </a:p>
        </p:txBody>
      </p:sp>
      <p:sp>
        <p:nvSpPr>
          <p:cNvPr id="4" name="Slide Number Placeholder 3"/>
          <p:cNvSpPr>
            <a:spLocks noGrp="1"/>
          </p:cNvSpPr>
          <p:nvPr>
            <p:ph type="sldNum" sz="quarter" idx="12"/>
          </p:nvPr>
        </p:nvSpPr>
        <p:spPr/>
        <p:txBody>
          <a:bodyPr/>
          <a:lstStyle>
            <a:extLst/>
          </a:lstStyle>
          <a:p>
            <a:fld id="{DFA64B9E-5C71-4C29-8DF5-657458A2D01A}" type="slidenum">
              <a:rPr lang="en-US" altLang="en-US" smtClean="0"/>
              <a:pPr/>
              <a:t>‹#›</a:t>
            </a:fld>
            <a:endParaRPr lang="en-US"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91EB090-E245-4992-A194-740ED6C6DFBF}" type="datetime1">
              <a:rPr lang="en-US" altLang="en-US" smtClean="0"/>
              <a:pPr/>
              <a:t>10/16/2016</a:t>
            </a:fld>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283D5D52-AFF7-4F36-BA55-7D97369E69D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A5F2C8F-C7A0-432A-A55C-C98CFBBC7CD8}" type="datetime1">
              <a:rPr lang="en-US" altLang="en-US" smtClean="0"/>
              <a:pPr/>
              <a:t>10/16/2016</a:t>
            </a:fld>
            <a:endParaRPr lang="bg-BG" altLang="en-US"/>
          </a:p>
        </p:txBody>
      </p:sp>
      <p:sp>
        <p:nvSpPr>
          <p:cNvPr id="5" name="Footer Placeholder 4"/>
          <p:cNvSpPr>
            <a:spLocks noGrp="1"/>
          </p:cNvSpPr>
          <p:nvPr>
            <p:ph type="ftr" sz="quarter" idx="11"/>
          </p:nvPr>
        </p:nvSpPr>
        <p:spPr/>
        <p:txBody>
          <a:bodyPr/>
          <a:lstStyle>
            <a:lvl1pPr>
              <a:defRPr/>
            </a:lvl1pPr>
          </a:lstStyle>
          <a:p>
            <a:endParaRPr lang="bg-BG" altLang="en-US"/>
          </a:p>
        </p:txBody>
      </p:sp>
      <p:sp>
        <p:nvSpPr>
          <p:cNvPr id="6" name="Slide Number Placeholder 5"/>
          <p:cNvSpPr>
            <a:spLocks noGrp="1"/>
          </p:cNvSpPr>
          <p:nvPr>
            <p:ph type="sldNum" sz="quarter" idx="12"/>
          </p:nvPr>
        </p:nvSpPr>
        <p:spPr/>
        <p:txBody>
          <a:bodyPr/>
          <a:lstStyle>
            <a:lvl1pPr>
              <a:defRPr/>
            </a:lvl1pPr>
          </a:lstStyle>
          <a:p>
            <a:fld id="{9403C02D-AE13-410A-90A1-DD286E9D62ED}" type="slidenum">
              <a:rPr lang="bg-BG" altLang="en-US"/>
              <a:pPr/>
              <a:t>‹#›</a:t>
            </a:fld>
            <a:endParaRPr lang="bg-BG" altLang="en-US"/>
          </a:p>
        </p:txBody>
      </p:sp>
    </p:spTree>
    <p:extLst>
      <p:ext uri="{BB962C8B-B14F-4D97-AF65-F5344CB8AC3E}">
        <p14:creationId xmlns:p14="http://schemas.microsoft.com/office/powerpoint/2010/main" val="28955068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5DB5578-ECD6-4113-9A19-63DBDA7C42FF}" type="datetime1">
              <a:rPr lang="en-US" altLang="en-US" smtClean="0"/>
              <a:pPr/>
              <a:t>10/16/2016</a:t>
            </a:fld>
            <a:endParaRPr lang="en-US" altLang="en-US"/>
          </a:p>
        </p:txBody>
      </p:sp>
      <p:sp>
        <p:nvSpPr>
          <p:cNvPr id="6" name="Footer Placeholder 5"/>
          <p:cNvSpPr>
            <a:spLocks noGrp="1"/>
          </p:cNvSpPr>
          <p:nvPr>
            <p:ph type="ftr" sz="quarter" idx="11"/>
          </p:nvPr>
        </p:nvSpPr>
        <p:spPr/>
        <p:txBody>
          <a:bodyPr/>
          <a:lstStyle>
            <a:extLst/>
          </a:lstStyle>
          <a:p>
            <a:endParaRPr lang="en-US" altLang="en-US"/>
          </a:p>
        </p:txBody>
      </p:sp>
      <p:sp>
        <p:nvSpPr>
          <p:cNvPr id="7" name="Slide Number Placeholder 6"/>
          <p:cNvSpPr>
            <a:spLocks noGrp="1"/>
          </p:cNvSpPr>
          <p:nvPr>
            <p:ph type="sldNum" sz="quarter" idx="12"/>
          </p:nvPr>
        </p:nvSpPr>
        <p:spPr/>
        <p:txBody>
          <a:bodyPr/>
          <a:lstStyle>
            <a:extLst/>
          </a:lstStyle>
          <a:p>
            <a:fld id="{151BA03E-E02A-44BF-BACE-C26437851760}" type="slidenum">
              <a:rPr lang="en-US" altLang="en-US" smtClean="0"/>
              <a:pPr/>
              <a:t>‹#›</a:t>
            </a:fld>
            <a:endParaRPr lang="en-US" alt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85D6926-1AE1-44C0-B7A1-9A9D97E3950E}" type="datetime1">
              <a:rPr lang="en-US" altLang="en-US" smtClean="0"/>
              <a:pPr/>
              <a:t>10/16/2016</a:t>
            </a:fld>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7E914447-ABA7-4266-BC1C-F61C8649581A}" type="slidenum">
              <a:rPr lang="en-US" altLang="en-US" smtClean="0"/>
              <a:pPr/>
              <a:t>‹#›</a:t>
            </a:fld>
            <a:endParaRPr lang="en-US"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492CF06-7FA5-4F51-8B07-9DA366751DAA}" type="datetime1">
              <a:rPr lang="en-US" altLang="en-US" smtClean="0"/>
              <a:pPr/>
              <a:t>10/16/2016</a:t>
            </a:fld>
            <a:endParaRPr lang="en-US" altLang="en-US"/>
          </a:p>
        </p:txBody>
      </p:sp>
      <p:sp>
        <p:nvSpPr>
          <p:cNvPr id="5" name="Footer Placeholder 4"/>
          <p:cNvSpPr>
            <a:spLocks noGrp="1"/>
          </p:cNvSpPr>
          <p:nvPr>
            <p:ph type="ftr" sz="quarter" idx="11"/>
          </p:nvPr>
        </p:nvSpPr>
        <p:spPr/>
        <p:txBody>
          <a:bodyPr/>
          <a:lstStyle>
            <a:extLst/>
          </a:lstStyle>
          <a:p>
            <a:endParaRPr lang="en-US" altLang="en-US"/>
          </a:p>
        </p:txBody>
      </p:sp>
      <p:sp>
        <p:nvSpPr>
          <p:cNvPr id="6" name="Slide Number Placeholder 5"/>
          <p:cNvSpPr>
            <a:spLocks noGrp="1"/>
          </p:cNvSpPr>
          <p:nvPr>
            <p:ph type="sldNum" sz="quarter" idx="12"/>
          </p:nvPr>
        </p:nvSpPr>
        <p:spPr/>
        <p:txBody>
          <a:bodyPr/>
          <a:lstStyle>
            <a:extLst/>
          </a:lstStyle>
          <a:p>
            <a:fld id="{942CAAB8-0D69-4CFA-86AE-E971096DAD74}" type="slidenum">
              <a:rPr lang="en-US" altLang="en-US" smtClean="0"/>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D1235A6E-FA18-4BB5-8BC9-A3E63EDC415B}" type="datetime1">
              <a:rPr lang="en-US" altLang="en-US" smtClean="0"/>
              <a:pPr/>
              <a:t>10/16/2016</a:t>
            </a:fld>
            <a:endParaRPr lang="bg-BG" altLang="en-US"/>
          </a:p>
        </p:txBody>
      </p:sp>
      <p:sp>
        <p:nvSpPr>
          <p:cNvPr id="5" name="Footer Placeholder 4"/>
          <p:cNvSpPr>
            <a:spLocks noGrp="1"/>
          </p:cNvSpPr>
          <p:nvPr>
            <p:ph type="ftr" sz="quarter" idx="11"/>
          </p:nvPr>
        </p:nvSpPr>
        <p:spPr/>
        <p:txBody>
          <a:bodyPr/>
          <a:lstStyle>
            <a:lvl1pPr>
              <a:defRPr/>
            </a:lvl1pPr>
          </a:lstStyle>
          <a:p>
            <a:endParaRPr lang="bg-BG" altLang="en-US"/>
          </a:p>
        </p:txBody>
      </p:sp>
      <p:sp>
        <p:nvSpPr>
          <p:cNvPr id="6" name="Slide Number Placeholder 5"/>
          <p:cNvSpPr>
            <a:spLocks noGrp="1"/>
          </p:cNvSpPr>
          <p:nvPr>
            <p:ph type="sldNum" sz="quarter" idx="12"/>
          </p:nvPr>
        </p:nvSpPr>
        <p:spPr/>
        <p:txBody>
          <a:bodyPr/>
          <a:lstStyle>
            <a:lvl1pPr>
              <a:defRPr/>
            </a:lvl1pPr>
          </a:lstStyle>
          <a:p>
            <a:fld id="{A334A51D-0574-4F49-8733-0D3A1FF9CDA7}" type="slidenum">
              <a:rPr lang="bg-BG" altLang="en-US"/>
              <a:pPr/>
              <a:t>‹#›</a:t>
            </a:fld>
            <a:endParaRPr lang="bg-BG" altLang="en-US"/>
          </a:p>
        </p:txBody>
      </p:sp>
    </p:spTree>
    <p:extLst>
      <p:ext uri="{BB962C8B-B14F-4D97-AF65-F5344CB8AC3E}">
        <p14:creationId xmlns:p14="http://schemas.microsoft.com/office/powerpoint/2010/main" val="342999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4A62BEA-9221-40FE-9783-8E3623AE8096}" type="datetime1">
              <a:rPr lang="en-US" altLang="en-US" smtClean="0"/>
              <a:pPr/>
              <a:t>10/16/2016</a:t>
            </a:fld>
            <a:endParaRPr lang="bg-BG" altLang="en-US"/>
          </a:p>
        </p:txBody>
      </p:sp>
      <p:sp>
        <p:nvSpPr>
          <p:cNvPr id="6" name="Footer Placeholder 5"/>
          <p:cNvSpPr>
            <a:spLocks noGrp="1"/>
          </p:cNvSpPr>
          <p:nvPr>
            <p:ph type="ftr" sz="quarter" idx="11"/>
          </p:nvPr>
        </p:nvSpPr>
        <p:spPr/>
        <p:txBody>
          <a:bodyPr/>
          <a:lstStyle>
            <a:lvl1pPr>
              <a:defRPr/>
            </a:lvl1pPr>
          </a:lstStyle>
          <a:p>
            <a:endParaRPr lang="bg-BG" altLang="en-US"/>
          </a:p>
        </p:txBody>
      </p:sp>
      <p:sp>
        <p:nvSpPr>
          <p:cNvPr id="7" name="Slide Number Placeholder 6"/>
          <p:cNvSpPr>
            <a:spLocks noGrp="1"/>
          </p:cNvSpPr>
          <p:nvPr>
            <p:ph type="sldNum" sz="quarter" idx="12"/>
          </p:nvPr>
        </p:nvSpPr>
        <p:spPr/>
        <p:txBody>
          <a:bodyPr/>
          <a:lstStyle>
            <a:lvl1pPr>
              <a:defRPr/>
            </a:lvl1pPr>
          </a:lstStyle>
          <a:p>
            <a:fld id="{4FB44BA4-7BED-42E5-9C7F-CCCFA3B81F8D}" type="slidenum">
              <a:rPr lang="bg-BG" altLang="en-US"/>
              <a:pPr/>
              <a:t>‹#›</a:t>
            </a:fld>
            <a:endParaRPr lang="bg-BG" altLang="en-US"/>
          </a:p>
        </p:txBody>
      </p:sp>
    </p:spTree>
    <p:extLst>
      <p:ext uri="{BB962C8B-B14F-4D97-AF65-F5344CB8AC3E}">
        <p14:creationId xmlns:p14="http://schemas.microsoft.com/office/powerpoint/2010/main" val="4292039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C613617-B882-40E8-B3EB-79B735418DD2}" type="datetime1">
              <a:rPr lang="en-US" altLang="en-US" smtClean="0"/>
              <a:pPr/>
              <a:t>10/16/2016</a:t>
            </a:fld>
            <a:endParaRPr lang="bg-BG" altLang="en-US"/>
          </a:p>
        </p:txBody>
      </p:sp>
      <p:sp>
        <p:nvSpPr>
          <p:cNvPr id="8" name="Footer Placeholder 7"/>
          <p:cNvSpPr>
            <a:spLocks noGrp="1"/>
          </p:cNvSpPr>
          <p:nvPr>
            <p:ph type="ftr" sz="quarter" idx="11"/>
          </p:nvPr>
        </p:nvSpPr>
        <p:spPr/>
        <p:txBody>
          <a:bodyPr/>
          <a:lstStyle>
            <a:lvl1pPr>
              <a:defRPr/>
            </a:lvl1pPr>
          </a:lstStyle>
          <a:p>
            <a:endParaRPr lang="bg-BG" altLang="en-US"/>
          </a:p>
        </p:txBody>
      </p:sp>
      <p:sp>
        <p:nvSpPr>
          <p:cNvPr id="9" name="Slide Number Placeholder 8"/>
          <p:cNvSpPr>
            <a:spLocks noGrp="1"/>
          </p:cNvSpPr>
          <p:nvPr>
            <p:ph type="sldNum" sz="quarter" idx="12"/>
          </p:nvPr>
        </p:nvSpPr>
        <p:spPr/>
        <p:txBody>
          <a:bodyPr/>
          <a:lstStyle>
            <a:lvl1pPr>
              <a:defRPr/>
            </a:lvl1pPr>
          </a:lstStyle>
          <a:p>
            <a:fld id="{E7639210-D3A0-4A4D-998D-026BFE008CE0}" type="slidenum">
              <a:rPr lang="bg-BG" altLang="en-US"/>
              <a:pPr/>
              <a:t>‹#›</a:t>
            </a:fld>
            <a:endParaRPr lang="bg-BG" altLang="en-US"/>
          </a:p>
        </p:txBody>
      </p:sp>
    </p:spTree>
    <p:extLst>
      <p:ext uri="{BB962C8B-B14F-4D97-AF65-F5344CB8AC3E}">
        <p14:creationId xmlns:p14="http://schemas.microsoft.com/office/powerpoint/2010/main" val="23299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E786F2B-33D8-44B8-ADC4-2C043FBD9492}" type="datetime1">
              <a:rPr lang="en-US" altLang="en-US" smtClean="0"/>
              <a:pPr/>
              <a:t>10/16/2016</a:t>
            </a:fld>
            <a:endParaRPr lang="bg-BG" altLang="en-US"/>
          </a:p>
        </p:txBody>
      </p:sp>
      <p:sp>
        <p:nvSpPr>
          <p:cNvPr id="4" name="Footer Placeholder 3"/>
          <p:cNvSpPr>
            <a:spLocks noGrp="1"/>
          </p:cNvSpPr>
          <p:nvPr>
            <p:ph type="ftr" sz="quarter" idx="11"/>
          </p:nvPr>
        </p:nvSpPr>
        <p:spPr/>
        <p:txBody>
          <a:bodyPr/>
          <a:lstStyle>
            <a:lvl1pPr>
              <a:defRPr/>
            </a:lvl1pPr>
          </a:lstStyle>
          <a:p>
            <a:endParaRPr lang="bg-BG" altLang="en-US"/>
          </a:p>
        </p:txBody>
      </p:sp>
      <p:sp>
        <p:nvSpPr>
          <p:cNvPr id="5" name="Slide Number Placeholder 4"/>
          <p:cNvSpPr>
            <a:spLocks noGrp="1"/>
          </p:cNvSpPr>
          <p:nvPr>
            <p:ph type="sldNum" sz="quarter" idx="12"/>
          </p:nvPr>
        </p:nvSpPr>
        <p:spPr/>
        <p:txBody>
          <a:bodyPr/>
          <a:lstStyle>
            <a:lvl1pPr>
              <a:defRPr/>
            </a:lvl1pPr>
          </a:lstStyle>
          <a:p>
            <a:fld id="{2F317A00-DD1E-40DE-8395-5B4F1BCC7C78}" type="slidenum">
              <a:rPr lang="bg-BG" altLang="en-US"/>
              <a:pPr/>
              <a:t>‹#›</a:t>
            </a:fld>
            <a:endParaRPr lang="bg-BG" altLang="en-US"/>
          </a:p>
        </p:txBody>
      </p:sp>
    </p:spTree>
    <p:extLst>
      <p:ext uri="{BB962C8B-B14F-4D97-AF65-F5344CB8AC3E}">
        <p14:creationId xmlns:p14="http://schemas.microsoft.com/office/powerpoint/2010/main" val="1718703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C5DB412-1D29-4326-AA71-BB44D0B51644}" type="datetime1">
              <a:rPr lang="en-US" altLang="en-US" smtClean="0"/>
              <a:pPr/>
              <a:t>10/16/2016</a:t>
            </a:fld>
            <a:endParaRPr lang="bg-BG" altLang="en-US"/>
          </a:p>
        </p:txBody>
      </p:sp>
      <p:sp>
        <p:nvSpPr>
          <p:cNvPr id="3" name="Footer Placeholder 2"/>
          <p:cNvSpPr>
            <a:spLocks noGrp="1"/>
          </p:cNvSpPr>
          <p:nvPr>
            <p:ph type="ftr" sz="quarter" idx="11"/>
          </p:nvPr>
        </p:nvSpPr>
        <p:spPr/>
        <p:txBody>
          <a:bodyPr/>
          <a:lstStyle>
            <a:lvl1pPr>
              <a:defRPr/>
            </a:lvl1pPr>
          </a:lstStyle>
          <a:p>
            <a:endParaRPr lang="bg-BG" altLang="en-US"/>
          </a:p>
        </p:txBody>
      </p:sp>
      <p:sp>
        <p:nvSpPr>
          <p:cNvPr id="4" name="Slide Number Placeholder 3"/>
          <p:cNvSpPr>
            <a:spLocks noGrp="1"/>
          </p:cNvSpPr>
          <p:nvPr>
            <p:ph type="sldNum" sz="quarter" idx="12"/>
          </p:nvPr>
        </p:nvSpPr>
        <p:spPr/>
        <p:txBody>
          <a:bodyPr/>
          <a:lstStyle>
            <a:lvl1pPr>
              <a:defRPr/>
            </a:lvl1pPr>
          </a:lstStyle>
          <a:p>
            <a:fld id="{9BAD98CD-3DB5-4CA8-B946-F4C8F2D9A9FE}" type="slidenum">
              <a:rPr lang="bg-BG" altLang="en-US"/>
              <a:pPr/>
              <a:t>‹#›</a:t>
            </a:fld>
            <a:endParaRPr lang="bg-BG" altLang="en-US"/>
          </a:p>
        </p:txBody>
      </p:sp>
    </p:spTree>
    <p:extLst>
      <p:ext uri="{BB962C8B-B14F-4D97-AF65-F5344CB8AC3E}">
        <p14:creationId xmlns:p14="http://schemas.microsoft.com/office/powerpoint/2010/main" val="32484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3BA5495-C3ED-41E6-847C-B0796CBCCEFC}" type="datetime1">
              <a:rPr lang="en-US" altLang="en-US" smtClean="0"/>
              <a:pPr/>
              <a:t>10/16/2016</a:t>
            </a:fld>
            <a:endParaRPr lang="bg-BG" altLang="en-US"/>
          </a:p>
        </p:txBody>
      </p:sp>
      <p:sp>
        <p:nvSpPr>
          <p:cNvPr id="6" name="Footer Placeholder 5"/>
          <p:cNvSpPr>
            <a:spLocks noGrp="1"/>
          </p:cNvSpPr>
          <p:nvPr>
            <p:ph type="ftr" sz="quarter" idx="11"/>
          </p:nvPr>
        </p:nvSpPr>
        <p:spPr/>
        <p:txBody>
          <a:bodyPr/>
          <a:lstStyle>
            <a:lvl1pPr>
              <a:defRPr/>
            </a:lvl1pPr>
          </a:lstStyle>
          <a:p>
            <a:endParaRPr lang="bg-BG" altLang="en-US"/>
          </a:p>
        </p:txBody>
      </p:sp>
      <p:sp>
        <p:nvSpPr>
          <p:cNvPr id="7" name="Slide Number Placeholder 6"/>
          <p:cNvSpPr>
            <a:spLocks noGrp="1"/>
          </p:cNvSpPr>
          <p:nvPr>
            <p:ph type="sldNum" sz="quarter" idx="12"/>
          </p:nvPr>
        </p:nvSpPr>
        <p:spPr/>
        <p:txBody>
          <a:bodyPr/>
          <a:lstStyle>
            <a:lvl1pPr>
              <a:defRPr/>
            </a:lvl1pPr>
          </a:lstStyle>
          <a:p>
            <a:fld id="{D24BABB9-B3D5-4CDD-8DAD-FF200A5F823A}" type="slidenum">
              <a:rPr lang="bg-BG" altLang="en-US"/>
              <a:pPr/>
              <a:t>‹#›</a:t>
            </a:fld>
            <a:endParaRPr lang="bg-BG" altLang="en-US"/>
          </a:p>
        </p:txBody>
      </p:sp>
    </p:spTree>
    <p:extLst>
      <p:ext uri="{BB962C8B-B14F-4D97-AF65-F5344CB8AC3E}">
        <p14:creationId xmlns:p14="http://schemas.microsoft.com/office/powerpoint/2010/main" val="2136523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25DBB79-2B60-4938-A84C-0FA86264CDD2}" type="datetime1">
              <a:rPr lang="en-US" altLang="en-US" smtClean="0"/>
              <a:pPr/>
              <a:t>10/16/2016</a:t>
            </a:fld>
            <a:endParaRPr lang="bg-BG" altLang="en-US"/>
          </a:p>
        </p:txBody>
      </p:sp>
      <p:sp>
        <p:nvSpPr>
          <p:cNvPr id="6" name="Footer Placeholder 5"/>
          <p:cNvSpPr>
            <a:spLocks noGrp="1"/>
          </p:cNvSpPr>
          <p:nvPr>
            <p:ph type="ftr" sz="quarter" idx="11"/>
          </p:nvPr>
        </p:nvSpPr>
        <p:spPr/>
        <p:txBody>
          <a:bodyPr/>
          <a:lstStyle>
            <a:lvl1pPr>
              <a:defRPr/>
            </a:lvl1pPr>
          </a:lstStyle>
          <a:p>
            <a:endParaRPr lang="bg-BG" altLang="en-US"/>
          </a:p>
        </p:txBody>
      </p:sp>
      <p:sp>
        <p:nvSpPr>
          <p:cNvPr id="7" name="Slide Number Placeholder 6"/>
          <p:cNvSpPr>
            <a:spLocks noGrp="1"/>
          </p:cNvSpPr>
          <p:nvPr>
            <p:ph type="sldNum" sz="quarter" idx="12"/>
          </p:nvPr>
        </p:nvSpPr>
        <p:spPr/>
        <p:txBody>
          <a:bodyPr/>
          <a:lstStyle>
            <a:lvl1pPr>
              <a:defRPr/>
            </a:lvl1pPr>
          </a:lstStyle>
          <a:p>
            <a:fld id="{4754BE1E-58F0-400D-B0EA-95F63487921C}" type="slidenum">
              <a:rPr lang="bg-BG" altLang="en-US"/>
              <a:pPr/>
              <a:t>‹#›</a:t>
            </a:fld>
            <a:endParaRPr lang="bg-BG" altLang="en-US"/>
          </a:p>
        </p:txBody>
      </p:sp>
    </p:spTree>
    <p:extLst>
      <p:ext uri="{BB962C8B-B14F-4D97-AF65-F5344CB8AC3E}">
        <p14:creationId xmlns:p14="http://schemas.microsoft.com/office/powerpoint/2010/main" val="62828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grpSp>
        <p:nvGrpSpPr>
          <p:cNvPr id="29698" name="Group 2"/>
          <p:cNvGrpSpPr>
            <a:grpSpLocks/>
          </p:cNvGrpSpPr>
          <p:nvPr/>
        </p:nvGrpSpPr>
        <p:grpSpPr bwMode="auto">
          <a:xfrm>
            <a:off x="0" y="0"/>
            <a:ext cx="9144000" cy="6858000"/>
            <a:chOff x="0" y="0"/>
            <a:chExt cx="5760" cy="4320"/>
          </a:xfrm>
        </p:grpSpPr>
        <p:sp>
          <p:nvSpPr>
            <p:cNvPr id="2969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0" name="Freeform 4"/>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9701"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Lst>
            <a:ahLst/>
            <a:cxnLst>
              <a:cxn ang="0">
                <a:pos x="T0" y="T1"/>
              </a:cxn>
              <a:cxn ang="0">
                <a:pos x="T2" y="T3"/>
              </a:cxn>
              <a:cxn ang="0">
                <a:pos x="T4" y="T5"/>
              </a:cxn>
              <a:cxn ang="0">
                <a:pos x="T6" y="T7"/>
              </a:cxn>
              <a:cxn ang="0">
                <a:pos x="T8" y="T9"/>
              </a:cxn>
              <a:cxn ang="0">
                <a:pos x="T10" y="T11"/>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9702" name="Group 6"/>
          <p:cNvGrpSpPr>
            <a:grpSpLocks/>
          </p:cNvGrpSpPr>
          <p:nvPr/>
        </p:nvGrpSpPr>
        <p:grpSpPr bwMode="auto">
          <a:xfrm>
            <a:off x="0" y="6019800"/>
            <a:ext cx="7848600" cy="857250"/>
            <a:chOff x="0" y="3792"/>
            <a:chExt cx="4944" cy="540"/>
          </a:xfrm>
        </p:grpSpPr>
        <p:sp>
          <p:nvSpPr>
            <p:cNvPr id="29703" name="Freeform 7"/>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29704" name="Group 8"/>
            <p:cNvGrpSpPr>
              <a:grpSpLocks/>
            </p:cNvGrpSpPr>
            <p:nvPr userDrawn="1"/>
          </p:nvGrpSpPr>
          <p:grpSpPr bwMode="auto">
            <a:xfrm>
              <a:off x="2486" y="3792"/>
              <a:ext cx="2458" cy="540"/>
              <a:chOff x="2486" y="3792"/>
              <a:chExt cx="2458" cy="540"/>
            </a:xfrm>
          </p:grpSpPr>
          <p:sp>
            <p:nvSpPr>
              <p:cNvPr id="29705"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6"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7"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8"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09"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9710" name="Freeform 14"/>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29711" name="Group 15"/>
          <p:cNvGrpSpPr>
            <a:grpSpLocks/>
          </p:cNvGrpSpPr>
          <p:nvPr/>
        </p:nvGrpSpPr>
        <p:grpSpPr bwMode="auto">
          <a:xfrm>
            <a:off x="627063" y="6021388"/>
            <a:ext cx="5684837" cy="849312"/>
            <a:chOff x="395" y="3793"/>
            <a:chExt cx="3581" cy="535"/>
          </a:xfrm>
        </p:grpSpPr>
        <p:sp>
          <p:nvSpPr>
            <p:cNvPr id="29712"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3"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4"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5"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6"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717"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9718" name="Rectangle 2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smtClean="0"/>
              <a:t>Click to edit Master title style</a:t>
            </a:r>
          </a:p>
        </p:txBody>
      </p:sp>
      <p:sp>
        <p:nvSpPr>
          <p:cNvPr id="29719" name="Rectangle 23"/>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Click to edit Master text styles</a:t>
            </a:r>
          </a:p>
          <a:p>
            <a:pPr lvl="1"/>
            <a:r>
              <a:rPr lang="bg-BG" altLang="en-US" smtClean="0"/>
              <a:t>Second level</a:t>
            </a:r>
          </a:p>
          <a:p>
            <a:pPr lvl="2"/>
            <a:r>
              <a:rPr lang="bg-BG" altLang="en-US" smtClean="0"/>
              <a:t>Third level</a:t>
            </a:r>
          </a:p>
          <a:p>
            <a:pPr lvl="3"/>
            <a:r>
              <a:rPr lang="bg-BG" altLang="en-US" smtClean="0"/>
              <a:t>Fourth level</a:t>
            </a:r>
          </a:p>
          <a:p>
            <a:pPr lvl="4"/>
            <a:r>
              <a:rPr lang="bg-BG" altLang="en-US" smtClean="0"/>
              <a:t>Fifth level</a:t>
            </a:r>
          </a:p>
        </p:txBody>
      </p:sp>
      <p:sp>
        <p:nvSpPr>
          <p:cNvPr id="29720" name="Rectangle 2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effectLst>
                  <a:outerShdw blurRad="38100" dist="38100" dir="2700000" algn="tl">
                    <a:srgbClr val="000000"/>
                  </a:outerShdw>
                </a:effectLst>
              </a:defRPr>
            </a:lvl1pPr>
          </a:lstStyle>
          <a:p>
            <a:fld id="{9BEC4FCA-0340-43F9-B29A-97CB37515B0C}" type="datetime1">
              <a:rPr lang="en-US" altLang="en-US" smtClean="0"/>
              <a:pPr/>
              <a:t>10/16/2016</a:t>
            </a:fld>
            <a:endParaRPr lang="bg-BG" altLang="en-US"/>
          </a:p>
        </p:txBody>
      </p:sp>
      <p:sp>
        <p:nvSpPr>
          <p:cNvPr id="29721" name="Rectangle 2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bg-BG" altLang="en-US"/>
          </a:p>
        </p:txBody>
      </p:sp>
      <p:sp>
        <p:nvSpPr>
          <p:cNvPr id="29722" name="Rectangle 2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40F5226A-6DCD-4385-BFD5-56C69E621C34}" type="slidenum">
              <a:rPr lang="bg-BG" altLang="en-US"/>
              <a:pPr/>
              <a:t>‹#›</a:t>
            </a:fld>
            <a:endParaRPr lang="bg-BG" altLang="en-US"/>
          </a:p>
        </p:txBody>
      </p:sp>
    </p:spTree>
  </p:cSld>
  <p:clrMap bg1="dk2" tx1="lt1" bg2="dk1" tx2="lt2" accent1="accent1" accent2="accent2" accent3="accent3" accent4="accent4" accent5="accent5" accent6="accent6" hlink="hlink" folHlink="folHlink"/>
  <p:sldLayoutIdLst>
    <p:sldLayoutId id="2147483670"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iming>
    <p:tnLst>
      <p:par>
        <p:cTn id="1" dur="indefinite" restart="never" nodeType="tmRoot"/>
      </p:par>
    </p:tnLst>
  </p:timing>
  <p:hf hdr="0" ftr="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B58F181-10C5-487C-A8F0-099FAE1C2C24}" type="datetime1">
              <a:rPr lang="en-US" altLang="en-US" smtClean="0"/>
              <a:pPr/>
              <a:t>10/16/2016</a:t>
            </a:fld>
            <a:endParaRPr lang="bg-BG" alt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bg-BG" alt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0F5226A-6DCD-4385-BFD5-56C69E621C34}" type="slidenum">
              <a:rPr lang="bg-BG" altLang="en-US" smtClean="0"/>
              <a:pPr/>
              <a:t>‹#›</a:t>
            </a:fld>
            <a:endParaRPr lang="bg-BG" altLang="en-US"/>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hdr="0" ftr="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72097AFD-AB78-4791-87B9-A73908FFD426}" type="slidenum">
              <a:rPr lang="bg-BG" altLang="en-US" sz="1800" b="1"/>
              <a:pPr/>
              <a:t>1</a:t>
            </a:fld>
            <a:endParaRPr lang="bg-BG" altLang="en-US" sz="1800" b="1" dirty="0"/>
          </a:p>
        </p:txBody>
      </p:sp>
      <p:sp>
        <p:nvSpPr>
          <p:cNvPr id="2052" name="Rectangle 4"/>
          <p:cNvSpPr>
            <a:spLocks noGrp="1" noChangeArrowheads="1"/>
          </p:cNvSpPr>
          <p:nvPr>
            <p:ph type="title"/>
          </p:nvPr>
        </p:nvSpPr>
        <p:spPr>
          <a:xfrm>
            <a:off x="685800" y="301625"/>
            <a:ext cx="7772400" cy="6080125"/>
          </a:xfrm>
        </p:spPr>
        <p:txBody>
          <a:bodyPr/>
          <a:lstStyle/>
          <a:p>
            <a:pPr>
              <a:lnSpc>
                <a:spcPct val="120000"/>
              </a:lnSpc>
            </a:pPr>
            <a:r>
              <a:rPr lang="bg-BG" altLang="en-US" b="1" dirty="0">
                <a:solidFill>
                  <a:schemeClr val="tx1"/>
                </a:solidFill>
              </a:rPr>
              <a:t>КОМУНИКАЦИИТЕ В УПРАВЛЕНСКАТА ДЕЙНОСТ</a:t>
            </a:r>
            <a:r>
              <a:rPr lang="bg-BG" altLang="en-US" dirty="0"/>
              <a:t> </a:t>
            </a:r>
          </a:p>
        </p:txBody>
      </p:sp>
      <p:sp>
        <p:nvSpPr>
          <p:cNvPr id="2" name="Date Placeholder 1"/>
          <p:cNvSpPr>
            <a:spLocks noGrp="1"/>
          </p:cNvSpPr>
          <p:nvPr>
            <p:ph type="dt" sz="half" idx="10"/>
          </p:nvPr>
        </p:nvSpPr>
        <p:spPr/>
        <p:txBody>
          <a:bodyPr/>
          <a:lstStyle/>
          <a:p>
            <a:fld id="{72A7E553-6A9D-4702-8D67-894A2407C568}" type="datetime1">
              <a:rPr lang="en-US" altLang="en-US" smtClean="0"/>
              <a:pPr/>
              <a:t>10/16/2016</a:t>
            </a:fld>
            <a:endParaRPr lang="bg-BG"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AF5B8B-0F90-4E88-A04C-BEFED0395E8A}" type="datetime1">
              <a:rPr lang="en-US" altLang="en-US" smtClean="0"/>
              <a:pPr/>
              <a:t>10/16/2016</a:t>
            </a:fld>
            <a:endParaRPr lang="en-US" altLang="en-US"/>
          </a:p>
        </p:txBody>
      </p:sp>
      <p:sp>
        <p:nvSpPr>
          <p:cNvPr id="4" name="Slide Number Placeholder 3"/>
          <p:cNvSpPr>
            <a:spLocks noGrp="1"/>
          </p:cNvSpPr>
          <p:nvPr>
            <p:ph type="sldNum" sz="quarter" idx="12"/>
          </p:nvPr>
        </p:nvSpPr>
        <p:spPr/>
        <p:txBody>
          <a:bodyPr/>
          <a:lstStyle/>
          <a:p>
            <a:fld id="{E2B726B5-789E-4E2A-ABEA-A50EF52E0A33}" type="slidenum">
              <a:rPr lang="en-US" altLang="en-US" smtClean="0"/>
              <a:pPr/>
              <a:t>10</a:t>
            </a:fld>
            <a:endParaRPr lang="en-US" altLang="en-US"/>
          </a:p>
        </p:txBody>
      </p:sp>
      <p:pic>
        <p:nvPicPr>
          <p:cNvPr id="2050" name="Picture 2" descr="C:\Users\user\Desktop\UZG-2014\COMMUNI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696"/>
            <a:ext cx="9144000" cy="4752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661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457200" y="228600"/>
            <a:ext cx="8229600" cy="5721350"/>
          </a:xfrm>
        </p:spPr>
        <p:txBody>
          <a:bodyPr/>
          <a:lstStyle/>
          <a:p>
            <a:r>
              <a:rPr lang="bg-BG" altLang="en-US" b="1" dirty="0" err="1">
                <a:solidFill>
                  <a:srgbClr val="FF0000"/>
                </a:solidFill>
              </a:rPr>
              <a:t>Комуникатор</a:t>
            </a:r>
            <a:r>
              <a:rPr lang="bg-BG" altLang="en-US" b="1" dirty="0">
                <a:solidFill>
                  <a:srgbClr val="FF0000"/>
                </a:solidFill>
              </a:rPr>
              <a:t> </a:t>
            </a:r>
            <a:r>
              <a:rPr lang="bg-BG" altLang="en-US" b="1" i="1" dirty="0">
                <a:solidFill>
                  <a:srgbClr val="FF0000"/>
                </a:solidFill>
              </a:rPr>
              <a:t/>
            </a:r>
            <a:br>
              <a:rPr lang="bg-BG" altLang="en-US" b="1" i="1" dirty="0">
                <a:solidFill>
                  <a:srgbClr val="FF0000"/>
                </a:solidFill>
              </a:rPr>
            </a:br>
            <a:r>
              <a:rPr lang="bg-BG" altLang="en-US" dirty="0">
                <a:solidFill>
                  <a:schemeClr val="tx1"/>
                </a:solidFill>
              </a:rPr>
              <a:t>В една организация </a:t>
            </a:r>
            <a:r>
              <a:rPr lang="bg-BG" altLang="en-US" dirty="0" err="1">
                <a:solidFill>
                  <a:schemeClr val="tx1"/>
                </a:solidFill>
              </a:rPr>
              <a:t>комуникатори</a:t>
            </a:r>
            <a:r>
              <a:rPr lang="bg-BG" altLang="en-US" dirty="0">
                <a:solidFill>
                  <a:schemeClr val="tx1"/>
                </a:solidFill>
              </a:rPr>
              <a:t> могат да бъдат управляващите, неуправляващите, отдели в организацията или самата организация</a:t>
            </a:r>
            <a:r>
              <a:rPr lang="bg-BG" altLang="en-US" dirty="0" smtClean="0">
                <a:solidFill>
                  <a:schemeClr val="tx1"/>
                </a:solidFill>
              </a:rPr>
              <a:t>.</a:t>
            </a:r>
            <a:r>
              <a:rPr lang="en-US" altLang="en-US" dirty="0" smtClean="0">
                <a:solidFill>
                  <a:schemeClr val="tx1"/>
                </a:solidFill>
              </a:rPr>
              <a:t/>
            </a:r>
            <a:br>
              <a:rPr lang="en-US" altLang="en-US" dirty="0" smtClean="0">
                <a:solidFill>
                  <a:schemeClr val="tx1"/>
                </a:solidFill>
              </a:rPr>
            </a:br>
            <a:r>
              <a:rPr lang="en-US" altLang="en-US" dirty="0">
                <a:solidFill>
                  <a:schemeClr val="tx1"/>
                </a:solidFill>
              </a:rPr>
              <a:t/>
            </a:r>
            <a:br>
              <a:rPr lang="en-US" altLang="en-US" dirty="0">
                <a:solidFill>
                  <a:schemeClr val="tx1"/>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64BA751D-B16C-42C6-838B-B0D7BB88D3F8}" type="slidenum">
              <a:rPr lang="en-US" altLang="en-US"/>
              <a:pPr/>
              <a:t>11</a:t>
            </a:fld>
            <a:endParaRPr lang="en-US" altLang="en-US"/>
          </a:p>
        </p:txBody>
      </p:sp>
      <p:sp>
        <p:nvSpPr>
          <p:cNvPr id="2" name="Date Placeholder 1"/>
          <p:cNvSpPr>
            <a:spLocks noGrp="1"/>
          </p:cNvSpPr>
          <p:nvPr>
            <p:ph type="dt" sz="half" idx="10"/>
          </p:nvPr>
        </p:nvSpPr>
        <p:spPr/>
        <p:txBody>
          <a:bodyPr/>
          <a:lstStyle/>
          <a:p>
            <a:fld id="{90529859-7DD4-439E-993C-76151138576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457200" y="1628775"/>
            <a:ext cx="8229600" cy="3960813"/>
          </a:xfrm>
        </p:spPr>
        <p:txBody>
          <a:bodyPr>
            <a:normAutofit fontScale="90000"/>
          </a:bodyPr>
          <a:lstStyle/>
          <a:p>
            <a:pPr>
              <a:lnSpc>
                <a:spcPct val="130000"/>
              </a:lnSpc>
            </a:pPr>
            <a:r>
              <a:rPr lang="bg-BG" altLang="en-US" sz="3600">
                <a:solidFill>
                  <a:schemeClr val="tx1"/>
                </a:solidFill>
              </a:rPr>
              <a:t>Във все по-голяма степен организациите комуникират със заетите, със синдикатите, обществеността и др. всеки от посочените комуникатори предава послание, идея или информация на индивиди или групи.</a:t>
            </a:r>
          </a:p>
        </p:txBody>
      </p:sp>
      <p:sp>
        <p:nvSpPr>
          <p:cNvPr id="4" name="Slide Number Placeholder 4"/>
          <p:cNvSpPr>
            <a:spLocks noGrp="1"/>
          </p:cNvSpPr>
          <p:nvPr>
            <p:ph type="sldNum" sz="quarter" idx="12"/>
          </p:nvPr>
        </p:nvSpPr>
        <p:spPr/>
        <p:txBody>
          <a:bodyPr/>
          <a:lstStyle/>
          <a:p>
            <a:fld id="{6CC2C927-F6A9-4D0F-8292-3F9C4F29F488}" type="slidenum">
              <a:rPr lang="en-US" altLang="en-US"/>
              <a:pPr/>
              <a:t>12</a:t>
            </a:fld>
            <a:endParaRPr lang="en-US" altLang="en-US"/>
          </a:p>
        </p:txBody>
      </p:sp>
      <p:sp>
        <p:nvSpPr>
          <p:cNvPr id="2" name="Date Placeholder 1"/>
          <p:cNvSpPr>
            <a:spLocks noGrp="1"/>
          </p:cNvSpPr>
          <p:nvPr>
            <p:ph type="dt" sz="half" idx="10"/>
          </p:nvPr>
        </p:nvSpPr>
        <p:spPr/>
        <p:txBody>
          <a:bodyPr/>
          <a:lstStyle/>
          <a:p>
            <a:fld id="{FFE6323A-5432-415B-8D66-C58EA479F80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457200" y="228600"/>
            <a:ext cx="8229600" cy="5937250"/>
          </a:xfrm>
        </p:spPr>
        <p:txBody>
          <a:bodyPr>
            <a:normAutofit fontScale="90000"/>
          </a:bodyPr>
          <a:lstStyle/>
          <a:p>
            <a:r>
              <a:rPr lang="bg-BG" altLang="en-US" sz="4000" b="1">
                <a:solidFill>
                  <a:srgbClr val="FF0000"/>
                </a:solidFill>
              </a:rPr>
              <a:t>Кодиране</a:t>
            </a:r>
            <a:r>
              <a:rPr lang="bg-BG" altLang="en-US" sz="4000">
                <a:solidFill>
                  <a:srgbClr val="FF0000"/>
                </a:solidFill>
              </a:rPr>
              <a:t/>
            </a:r>
            <a:br>
              <a:rPr lang="bg-BG" altLang="en-US" sz="4000">
                <a:solidFill>
                  <a:srgbClr val="FF0000"/>
                </a:solidFill>
              </a:rPr>
            </a:br>
            <a:r>
              <a:rPr lang="bg-BG" altLang="en-US" sz="4000">
                <a:solidFill>
                  <a:schemeClr val="tx1"/>
                </a:solidFill>
              </a:rPr>
              <a:t>Процес, при който идеите на комуникатора се превръщат в система от символи, изразяващи неговата цел. </a:t>
            </a:r>
            <a:br>
              <a:rPr lang="bg-BG" altLang="en-US" sz="4000">
                <a:solidFill>
                  <a:schemeClr val="tx1"/>
                </a:solidFill>
              </a:rPr>
            </a:br>
            <a:r>
              <a:rPr lang="bg-BG" altLang="en-US" sz="3600">
                <a:solidFill>
                  <a:schemeClr val="tx1"/>
                </a:solidFill>
              </a:rPr>
              <a:t>Функцията на кодирането е да осигури формата, посредством която идеите и целите да бъдат изразени като послания. Основната форма на кодиране е езикът.</a:t>
            </a:r>
          </a:p>
        </p:txBody>
      </p:sp>
      <p:sp>
        <p:nvSpPr>
          <p:cNvPr id="4" name="Slide Number Placeholder 4"/>
          <p:cNvSpPr>
            <a:spLocks noGrp="1"/>
          </p:cNvSpPr>
          <p:nvPr>
            <p:ph type="sldNum" sz="quarter" idx="12"/>
          </p:nvPr>
        </p:nvSpPr>
        <p:spPr/>
        <p:txBody>
          <a:bodyPr/>
          <a:lstStyle/>
          <a:p>
            <a:fld id="{964A992C-34CE-455F-99B2-80970D454585}" type="slidenum">
              <a:rPr lang="en-US" altLang="en-US"/>
              <a:pPr/>
              <a:t>13</a:t>
            </a:fld>
            <a:endParaRPr lang="en-US" altLang="en-US"/>
          </a:p>
        </p:txBody>
      </p:sp>
      <p:sp>
        <p:nvSpPr>
          <p:cNvPr id="2" name="Date Placeholder 1"/>
          <p:cNvSpPr>
            <a:spLocks noGrp="1"/>
          </p:cNvSpPr>
          <p:nvPr>
            <p:ph type="dt" sz="half" idx="10"/>
          </p:nvPr>
        </p:nvSpPr>
        <p:spPr/>
        <p:txBody>
          <a:bodyPr/>
          <a:lstStyle/>
          <a:p>
            <a:fld id="{0AA7AD60-4FCF-4EFD-A86A-176C6012B27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228600"/>
            <a:ext cx="8229600" cy="5576888"/>
          </a:xfrm>
        </p:spPr>
        <p:txBody>
          <a:bodyPr>
            <a:normAutofit fontScale="90000"/>
          </a:bodyPr>
          <a:lstStyle/>
          <a:p>
            <a:pPr>
              <a:lnSpc>
                <a:spcPct val="120000"/>
              </a:lnSpc>
            </a:pPr>
            <a:r>
              <a:rPr lang="en-US" altLang="en-US" b="1" dirty="0" smtClean="0">
                <a:solidFill>
                  <a:srgbClr val="FF0000"/>
                </a:solidFill>
              </a:rPr>
              <a:t/>
            </a:r>
            <a:br>
              <a:rPr lang="en-US" altLang="en-US" b="1" dirty="0" smtClean="0">
                <a:solidFill>
                  <a:srgbClr val="FF0000"/>
                </a:solidFill>
              </a:rPr>
            </a:br>
            <a:r>
              <a:rPr lang="bg-BG" altLang="en-US" b="1" dirty="0" smtClean="0">
                <a:solidFill>
                  <a:srgbClr val="FF0000"/>
                </a:solidFill>
              </a:rPr>
              <a:t>Послание</a:t>
            </a:r>
            <a:r>
              <a:rPr lang="bg-BG" altLang="en-US" dirty="0">
                <a:solidFill>
                  <a:srgbClr val="FF0000"/>
                </a:solidFill>
              </a:rPr>
              <a:t/>
            </a:r>
            <a:br>
              <a:rPr lang="bg-BG" altLang="en-US" dirty="0">
                <a:solidFill>
                  <a:srgbClr val="FF0000"/>
                </a:solidFill>
              </a:rPr>
            </a:br>
            <a:r>
              <a:rPr lang="bg-BG" altLang="en-US" dirty="0" smtClean="0">
                <a:solidFill>
                  <a:schemeClr val="tx1"/>
                </a:solidFill>
              </a:rPr>
              <a:t>Резултатът </a:t>
            </a:r>
            <a:r>
              <a:rPr lang="bg-BG" altLang="en-US" dirty="0">
                <a:solidFill>
                  <a:schemeClr val="tx1"/>
                </a:solidFill>
              </a:rPr>
              <a:t>от процеса на кодиране е</a:t>
            </a:r>
            <a:r>
              <a:rPr lang="bg-BG" altLang="en-US" dirty="0"/>
              <a:t> </a:t>
            </a:r>
            <a:r>
              <a:rPr lang="bg-BG" altLang="en-US" dirty="0">
                <a:solidFill>
                  <a:srgbClr val="FF0000"/>
                </a:solidFill>
              </a:rPr>
              <a:t>вербално или невербално послание</a:t>
            </a:r>
            <a:r>
              <a:rPr lang="bg-BG" altLang="en-US" dirty="0" smtClean="0">
                <a:solidFill>
                  <a:srgbClr val="FF0000"/>
                </a:solidFill>
              </a:rPr>
              <a:t>.</a:t>
            </a:r>
            <a:r>
              <a:rPr lang="en-US" altLang="en-US" dirty="0" smtClean="0">
                <a:solidFill>
                  <a:srgbClr val="FF0000"/>
                </a:solidFill>
              </a:rPr>
              <a:t/>
            </a:r>
            <a:br>
              <a:rPr lang="en-US" altLang="en-US" dirty="0" smtClean="0">
                <a:solidFill>
                  <a:srgbClr val="FF0000"/>
                </a:solidFill>
              </a:rPr>
            </a:br>
            <a:r>
              <a:rPr lang="bg-BG" altLang="en-US" dirty="0">
                <a:solidFill>
                  <a:schemeClr val="tx1"/>
                </a:solidFill>
              </a:rPr>
              <a:t>Посланието е това, което индивидът е искал да предаде. Конкретната му форма е в тясна зависимост от средата, в която става предаването.</a:t>
            </a:r>
            <a:r>
              <a:rPr lang="bg-BG" altLang="en-US" dirty="0"/>
              <a:t> </a:t>
            </a: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7BE38CFF-692C-4B22-8979-3E542A739CA3}" type="slidenum">
              <a:rPr lang="en-US" altLang="en-US"/>
              <a:pPr/>
              <a:t>14</a:t>
            </a:fld>
            <a:endParaRPr lang="en-US" altLang="en-US"/>
          </a:p>
        </p:txBody>
      </p:sp>
      <p:sp>
        <p:nvSpPr>
          <p:cNvPr id="2" name="Date Placeholder 1"/>
          <p:cNvSpPr>
            <a:spLocks noGrp="1"/>
          </p:cNvSpPr>
          <p:nvPr>
            <p:ph type="dt" sz="half" idx="10"/>
          </p:nvPr>
        </p:nvSpPr>
        <p:spPr/>
        <p:txBody>
          <a:bodyPr/>
          <a:lstStyle/>
          <a:p>
            <a:fld id="{FFD7AC7F-7478-4F8E-A70D-53C06B44DB5A}"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457200" y="404813"/>
            <a:ext cx="8229600" cy="5544467"/>
          </a:xfrm>
        </p:spPr>
        <p:txBody>
          <a:bodyPr>
            <a:normAutofit fontScale="90000"/>
          </a:bodyPr>
          <a:lstStyle/>
          <a:p>
            <a:pPr>
              <a:lnSpc>
                <a:spcPct val="114000"/>
              </a:lnSpc>
            </a:pPr>
            <a:r>
              <a:rPr lang="bg-BG" altLang="en-US" sz="3000" b="1" dirty="0" smtClean="0">
                <a:solidFill>
                  <a:srgbClr val="FF0000"/>
                </a:solidFill>
              </a:rPr>
              <a:t/>
            </a:r>
            <a:br>
              <a:rPr lang="bg-BG" altLang="en-US" sz="3000" b="1" dirty="0" smtClean="0">
                <a:solidFill>
                  <a:srgbClr val="FF0000"/>
                </a:solidFill>
              </a:rPr>
            </a:br>
            <a:r>
              <a:rPr lang="bg-BG" altLang="en-US" sz="3000" dirty="0">
                <a:solidFill>
                  <a:srgbClr val="FF0000"/>
                </a:solidFill>
              </a:rPr>
              <a:t/>
            </a:r>
            <a:br>
              <a:rPr lang="bg-BG" altLang="en-US" sz="3000" dirty="0">
                <a:solidFill>
                  <a:srgbClr val="FF0000"/>
                </a:solidFill>
              </a:rPr>
            </a:br>
            <a:r>
              <a:rPr lang="bg-BG" altLang="en-US" sz="3000" b="1" dirty="0" smtClean="0">
                <a:solidFill>
                  <a:srgbClr val="FF0000"/>
                </a:solidFill>
              </a:rPr>
              <a:t>Канал </a:t>
            </a:r>
            <a:r>
              <a:rPr lang="bg-BG" altLang="en-US" sz="3000" b="1" dirty="0">
                <a:solidFill>
                  <a:srgbClr val="C00000"/>
                </a:solidFill>
              </a:rPr>
              <a:t>-</a:t>
            </a:r>
            <a:r>
              <a:rPr lang="bg-BG" altLang="en-US" sz="3000" b="1" dirty="0">
                <a:solidFill>
                  <a:schemeClr val="tx1"/>
                </a:solidFill>
              </a:rPr>
              <a:t> </a:t>
            </a:r>
            <a:r>
              <a:rPr lang="bg-BG" altLang="en-US" sz="3000" b="1" dirty="0">
                <a:solidFill>
                  <a:srgbClr val="C00000"/>
                </a:solidFill>
              </a:rPr>
              <a:t>носител на посланието.</a:t>
            </a:r>
            <a:r>
              <a:rPr lang="bg-BG" altLang="en-US" sz="2800" dirty="0">
                <a:solidFill>
                  <a:srgbClr val="C00000"/>
                </a:solidFill>
              </a:rPr>
              <a:t> </a:t>
            </a:r>
            <a:br>
              <a:rPr lang="bg-BG" altLang="en-US" sz="2800" dirty="0">
                <a:solidFill>
                  <a:srgbClr val="C00000"/>
                </a:solidFill>
              </a:rPr>
            </a:br>
            <a:r>
              <a:rPr lang="bg-BG" altLang="en-US" sz="2800" dirty="0">
                <a:solidFill>
                  <a:schemeClr val="tx1"/>
                </a:solidFill>
              </a:rPr>
              <a:t>Ш</a:t>
            </a:r>
            <a:r>
              <a:rPr lang="bg-BG" altLang="en-US" sz="2800" dirty="0" smtClean="0">
                <a:solidFill>
                  <a:schemeClr val="tx1"/>
                </a:solidFill>
              </a:rPr>
              <a:t>ирока </a:t>
            </a:r>
            <a:r>
              <a:rPr lang="bg-BG" altLang="en-US" sz="2800" dirty="0">
                <a:solidFill>
                  <a:schemeClr val="tx1"/>
                </a:solidFill>
              </a:rPr>
              <a:t>гама от канали:</a:t>
            </a:r>
            <a:br>
              <a:rPr lang="bg-BG" altLang="en-US" sz="2800" dirty="0">
                <a:solidFill>
                  <a:schemeClr val="tx1"/>
                </a:solidFill>
              </a:rPr>
            </a:br>
            <a:r>
              <a:rPr lang="bg-BG" altLang="en-US" sz="2800" dirty="0">
                <a:solidFill>
                  <a:schemeClr val="tx1"/>
                </a:solidFill>
              </a:rPr>
              <a:t>- непосредствена (лице в лице) вербална комуникация, </a:t>
            </a:r>
            <a:br>
              <a:rPr lang="bg-BG" altLang="en-US" sz="2800" dirty="0">
                <a:solidFill>
                  <a:schemeClr val="tx1"/>
                </a:solidFill>
              </a:rPr>
            </a:br>
            <a:r>
              <a:rPr lang="bg-BG" altLang="en-US" sz="2800" dirty="0">
                <a:solidFill>
                  <a:schemeClr val="tx1"/>
                </a:solidFill>
              </a:rPr>
              <a:t>- телефонни разговори, </a:t>
            </a:r>
            <a:br>
              <a:rPr lang="bg-BG" altLang="en-US" sz="2800" dirty="0">
                <a:solidFill>
                  <a:schemeClr val="tx1"/>
                </a:solidFill>
              </a:rPr>
            </a:br>
            <a:r>
              <a:rPr lang="bg-BG" altLang="en-US" sz="2800" dirty="0">
                <a:solidFill>
                  <a:schemeClr val="tx1"/>
                </a:solidFill>
              </a:rPr>
              <a:t>- срещи на групи, </a:t>
            </a:r>
            <a:br>
              <a:rPr lang="bg-BG" altLang="en-US" sz="2800" dirty="0">
                <a:solidFill>
                  <a:schemeClr val="tx1"/>
                </a:solidFill>
              </a:rPr>
            </a:br>
            <a:r>
              <a:rPr lang="bg-BG" altLang="en-US" sz="2800" dirty="0">
                <a:solidFill>
                  <a:schemeClr val="tx1"/>
                </a:solidFill>
              </a:rPr>
              <a:t>- компютри, </a:t>
            </a:r>
            <a:br>
              <a:rPr lang="bg-BG" altLang="en-US" sz="2800" dirty="0">
                <a:solidFill>
                  <a:schemeClr val="tx1"/>
                </a:solidFill>
              </a:rPr>
            </a:br>
            <a:r>
              <a:rPr lang="bg-BG" altLang="en-US" sz="2800" dirty="0">
                <a:solidFill>
                  <a:schemeClr val="tx1"/>
                </a:solidFill>
              </a:rPr>
              <a:t>- записки и отчети, </a:t>
            </a:r>
            <a:br>
              <a:rPr lang="bg-BG" altLang="en-US" sz="2800" dirty="0">
                <a:solidFill>
                  <a:schemeClr val="tx1"/>
                </a:solidFill>
              </a:rPr>
            </a:br>
            <a:r>
              <a:rPr lang="bg-BG" altLang="en-US" sz="2800" dirty="0">
                <a:solidFill>
                  <a:schemeClr val="tx1"/>
                </a:solidFill>
              </a:rPr>
              <a:t>- системи за възнаграждаване,</a:t>
            </a:r>
            <a:br>
              <a:rPr lang="bg-BG" altLang="en-US" sz="2800" dirty="0">
                <a:solidFill>
                  <a:schemeClr val="tx1"/>
                </a:solidFill>
              </a:rPr>
            </a:br>
            <a:r>
              <a:rPr lang="bg-BG" altLang="en-US" sz="2800" dirty="0">
                <a:solidFill>
                  <a:schemeClr val="tx1"/>
                </a:solidFill>
              </a:rPr>
              <a:t>- графици, прогнози, </a:t>
            </a:r>
            <a:br>
              <a:rPr lang="bg-BG" altLang="en-US" sz="2800" dirty="0">
                <a:solidFill>
                  <a:schemeClr val="tx1"/>
                </a:solidFill>
              </a:rPr>
            </a:br>
            <a:r>
              <a:rPr lang="bg-BG" altLang="en-US" sz="2800" dirty="0">
                <a:solidFill>
                  <a:schemeClr val="tx1"/>
                </a:solidFill>
              </a:rPr>
              <a:t>- видеоматериали и др</a:t>
            </a:r>
            <a:r>
              <a:rPr lang="bg-BG" altLang="en-US" sz="2800" dirty="0" smtClean="0">
                <a:solidFill>
                  <a:schemeClr val="tx1"/>
                </a:solidFill>
              </a:rPr>
              <a:t>.</a:t>
            </a:r>
            <a:r>
              <a:rPr lang="bg-BG" altLang="en-US" sz="2800" dirty="0">
                <a:solidFill>
                  <a:schemeClr val="tx1"/>
                </a:solidFill>
              </a:rPr>
              <a:t/>
            </a:r>
            <a:br>
              <a:rPr lang="bg-BG" altLang="en-US" sz="2800" dirty="0">
                <a:solidFill>
                  <a:schemeClr val="tx1"/>
                </a:solidFill>
              </a:rPr>
            </a:br>
            <a:r>
              <a:rPr lang="bg-BG" altLang="en-US" sz="2800" dirty="0" smtClean="0"/>
              <a:t> </a:t>
            </a:r>
            <a:endParaRPr lang="bg-BG" altLang="en-US" sz="2800" dirty="0"/>
          </a:p>
        </p:txBody>
      </p:sp>
      <p:sp>
        <p:nvSpPr>
          <p:cNvPr id="4" name="Slide Number Placeholder 4"/>
          <p:cNvSpPr>
            <a:spLocks noGrp="1"/>
          </p:cNvSpPr>
          <p:nvPr>
            <p:ph type="sldNum" sz="quarter" idx="12"/>
          </p:nvPr>
        </p:nvSpPr>
        <p:spPr/>
        <p:txBody>
          <a:bodyPr/>
          <a:lstStyle/>
          <a:p>
            <a:fld id="{24B99491-A76E-464E-850F-9D1F21D36879}" type="slidenum">
              <a:rPr lang="en-US" altLang="en-US"/>
              <a:pPr/>
              <a:t>15</a:t>
            </a:fld>
            <a:endParaRPr lang="en-US" altLang="en-US"/>
          </a:p>
        </p:txBody>
      </p:sp>
      <p:sp>
        <p:nvSpPr>
          <p:cNvPr id="2" name="Date Placeholder 1"/>
          <p:cNvSpPr>
            <a:spLocks noGrp="1"/>
          </p:cNvSpPr>
          <p:nvPr>
            <p:ph type="dt" sz="half" idx="10"/>
          </p:nvPr>
        </p:nvSpPr>
        <p:spPr/>
        <p:txBody>
          <a:bodyPr/>
          <a:lstStyle/>
          <a:p>
            <a:fld id="{BE7C90FD-6854-4DBC-8CD1-FCCB35CAD6F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457200" y="620688"/>
            <a:ext cx="8229600" cy="5184576"/>
          </a:xfrm>
        </p:spPr>
        <p:txBody>
          <a:bodyPr/>
          <a:lstStyle/>
          <a:p>
            <a:r>
              <a:rPr lang="bg-BG" altLang="en-US" b="1" dirty="0">
                <a:solidFill>
                  <a:srgbClr val="FF0000"/>
                </a:solidFill>
              </a:rPr>
              <a:t>Вербална реч</a:t>
            </a:r>
            <a:r>
              <a:rPr lang="bg-BG" altLang="en-US" dirty="0">
                <a:solidFill>
                  <a:srgbClr val="FF0000"/>
                </a:solidFill>
              </a:rPr>
              <a:t/>
            </a:r>
            <a:br>
              <a:rPr lang="bg-BG" altLang="en-US" dirty="0">
                <a:solidFill>
                  <a:srgbClr val="FF0000"/>
                </a:solidFill>
              </a:rPr>
            </a:br>
            <a:r>
              <a:rPr lang="bg-BG" altLang="en-US" dirty="0">
                <a:solidFill>
                  <a:schemeClr val="tx1"/>
                </a:solidFill>
              </a:rPr>
              <a:t>Към вербалната реч отнасяме</a:t>
            </a:r>
            <a:r>
              <a:rPr lang="bg-BG" altLang="en-US" dirty="0"/>
              <a:t> </a:t>
            </a:r>
            <a:r>
              <a:rPr lang="bg-BG" altLang="en-US" dirty="0">
                <a:solidFill>
                  <a:srgbClr val="FF0000"/>
                </a:solidFill>
              </a:rPr>
              <a:t>смисъла на думите, съдържанието на посланието и интонацията </a:t>
            </a:r>
            <a:r>
              <a:rPr lang="bg-BG" altLang="en-US" dirty="0">
                <a:solidFill>
                  <a:schemeClr val="tx1"/>
                </a:solidFill>
              </a:rPr>
              <a:t>(емоционалната обагреност на думите), с която те са произнесени. Тези елементи се наричат</a:t>
            </a:r>
            <a:r>
              <a:rPr lang="bg-BG" altLang="en-US" dirty="0"/>
              <a:t> </a:t>
            </a:r>
            <a:r>
              <a:rPr lang="bg-BG" altLang="en-US" dirty="0">
                <a:solidFill>
                  <a:srgbClr val="FF0000"/>
                </a:solidFill>
              </a:rPr>
              <a:t>език на говора.</a:t>
            </a:r>
          </a:p>
        </p:txBody>
      </p:sp>
      <p:sp>
        <p:nvSpPr>
          <p:cNvPr id="4" name="Slide Number Placeholder 4"/>
          <p:cNvSpPr>
            <a:spLocks noGrp="1"/>
          </p:cNvSpPr>
          <p:nvPr>
            <p:ph type="sldNum" sz="quarter" idx="12"/>
          </p:nvPr>
        </p:nvSpPr>
        <p:spPr/>
        <p:txBody>
          <a:bodyPr/>
          <a:lstStyle/>
          <a:p>
            <a:fld id="{469AE9EA-0EDF-456E-90F3-1591FCFD5870}" type="slidenum">
              <a:rPr lang="en-US" altLang="en-US"/>
              <a:pPr/>
              <a:t>16</a:t>
            </a:fld>
            <a:endParaRPr lang="en-US" altLang="en-US"/>
          </a:p>
        </p:txBody>
      </p:sp>
      <p:sp>
        <p:nvSpPr>
          <p:cNvPr id="2" name="Date Placeholder 1"/>
          <p:cNvSpPr>
            <a:spLocks noGrp="1"/>
          </p:cNvSpPr>
          <p:nvPr>
            <p:ph type="dt" sz="half" idx="10"/>
          </p:nvPr>
        </p:nvSpPr>
        <p:spPr/>
        <p:txBody>
          <a:bodyPr/>
          <a:lstStyle/>
          <a:p>
            <a:fld id="{6C8B9EBE-7629-43AB-B171-A7719ACCB80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7200" y="404664"/>
            <a:ext cx="8229600" cy="5688632"/>
          </a:xfrm>
        </p:spPr>
        <p:txBody>
          <a:bodyPr>
            <a:normAutofit fontScale="90000"/>
          </a:bodyPr>
          <a:lstStyle/>
          <a:p>
            <a:r>
              <a:rPr lang="bg-BG" altLang="en-US" b="1" dirty="0">
                <a:solidFill>
                  <a:srgbClr val="FF0000"/>
                </a:solidFill>
              </a:rPr>
              <a:t>Възприемане и интерпретация</a:t>
            </a:r>
            <a:r>
              <a:rPr lang="bg-BG" altLang="en-US" dirty="0"/>
              <a:t/>
            </a:r>
            <a:br>
              <a:rPr lang="bg-BG" altLang="en-US" dirty="0"/>
            </a:br>
            <a:r>
              <a:rPr lang="bg-BG" altLang="en-US" sz="3600" dirty="0" smtClean="0">
                <a:solidFill>
                  <a:schemeClr val="tx1"/>
                </a:solidFill>
              </a:rPr>
              <a:t>Личните </a:t>
            </a:r>
            <a:r>
              <a:rPr lang="bg-BG" altLang="en-US" sz="3600" dirty="0">
                <a:solidFill>
                  <a:schemeClr val="tx1"/>
                </a:solidFill>
              </a:rPr>
              <a:t>възгледи и възприятия имат решаващо значение за комуникацията. За индивида неговото възприятие, неговото виждане за посланието, е самата реалност. При възприемането често се налага да се прави интерпретация, т.е. да се прецени какво е имал предвид </a:t>
            </a:r>
            <a:r>
              <a:rPr lang="bg-BG" altLang="en-US" sz="3600" dirty="0" err="1">
                <a:solidFill>
                  <a:schemeClr val="tx1"/>
                </a:solidFill>
              </a:rPr>
              <a:t>комуникаторът</a:t>
            </a:r>
            <a:r>
              <a:rPr lang="bg-BG" altLang="en-US" sz="3600" dirty="0">
                <a:solidFill>
                  <a:schemeClr val="tx1"/>
                </a:solidFill>
              </a:rPr>
              <a:t>.</a:t>
            </a:r>
          </a:p>
        </p:txBody>
      </p:sp>
      <p:sp>
        <p:nvSpPr>
          <p:cNvPr id="4" name="Slide Number Placeholder 4"/>
          <p:cNvSpPr>
            <a:spLocks noGrp="1"/>
          </p:cNvSpPr>
          <p:nvPr>
            <p:ph type="sldNum" sz="quarter" idx="12"/>
          </p:nvPr>
        </p:nvSpPr>
        <p:spPr/>
        <p:txBody>
          <a:bodyPr/>
          <a:lstStyle/>
          <a:p>
            <a:fld id="{4108EBB4-C4A4-4B7B-A3C7-0369D1ED906B}" type="slidenum">
              <a:rPr lang="en-US" altLang="en-US"/>
              <a:pPr/>
              <a:t>17</a:t>
            </a:fld>
            <a:endParaRPr lang="en-US" altLang="en-US"/>
          </a:p>
        </p:txBody>
      </p:sp>
      <p:sp>
        <p:nvSpPr>
          <p:cNvPr id="2" name="Date Placeholder 1"/>
          <p:cNvSpPr>
            <a:spLocks noGrp="1"/>
          </p:cNvSpPr>
          <p:nvPr>
            <p:ph type="dt" sz="half" idx="10"/>
          </p:nvPr>
        </p:nvSpPr>
        <p:spPr/>
        <p:txBody>
          <a:bodyPr/>
          <a:lstStyle/>
          <a:p>
            <a:fld id="{B5F123DE-69A5-4927-B426-C01F796E30DA}"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a:xfrm>
            <a:off x="457200" y="1628775"/>
            <a:ext cx="8229600" cy="3816350"/>
          </a:xfrm>
        </p:spPr>
        <p:txBody>
          <a:bodyPr>
            <a:normAutofit fontScale="90000"/>
          </a:bodyPr>
          <a:lstStyle/>
          <a:p>
            <a:pPr>
              <a:lnSpc>
                <a:spcPct val="150000"/>
              </a:lnSpc>
            </a:pPr>
            <a:r>
              <a:rPr lang="bg-BG" altLang="en-US" dirty="0">
                <a:solidFill>
                  <a:schemeClr val="tx1"/>
                </a:solidFill>
              </a:rPr>
              <a:t>Вербалната реч не може да съществува самостоятелно - тя винаги се съпровожда и от невербална реч</a:t>
            </a:r>
            <a:r>
              <a:rPr lang="bg-BG" altLang="en-US" dirty="0" smtClean="0">
                <a:solidFill>
                  <a:schemeClr val="tx1"/>
                </a:solidFill>
              </a:rPr>
              <a:t>.</a:t>
            </a:r>
            <a:r>
              <a:rPr lang="bg-BG" altLang="en-US" dirty="0">
                <a:solidFill>
                  <a:schemeClr val="tx1"/>
                </a:solidFill>
              </a:rPr>
              <a:t/>
            </a:r>
            <a:br>
              <a:rPr lang="bg-BG" altLang="en-US" dirty="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92E5A461-B997-4BF3-A178-173388589E37}" type="slidenum">
              <a:rPr lang="en-US" altLang="en-US"/>
              <a:pPr/>
              <a:t>18</a:t>
            </a:fld>
            <a:endParaRPr lang="en-US" altLang="en-US"/>
          </a:p>
        </p:txBody>
      </p:sp>
      <p:sp>
        <p:nvSpPr>
          <p:cNvPr id="2" name="Date Placeholder 1"/>
          <p:cNvSpPr>
            <a:spLocks noGrp="1"/>
          </p:cNvSpPr>
          <p:nvPr>
            <p:ph type="dt" sz="half" idx="10"/>
          </p:nvPr>
        </p:nvSpPr>
        <p:spPr/>
        <p:txBody>
          <a:bodyPr/>
          <a:lstStyle/>
          <a:p>
            <a:fld id="{BB39B95E-E2B8-4867-8D66-C1D24CE1E70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457200" y="228600"/>
            <a:ext cx="8229600" cy="5505450"/>
          </a:xfrm>
        </p:spPr>
        <p:txBody>
          <a:bodyPr/>
          <a:lstStyle/>
          <a:p>
            <a:pPr>
              <a:lnSpc>
                <a:spcPct val="120000"/>
              </a:lnSpc>
            </a:pPr>
            <a:r>
              <a:rPr lang="bg-BG" altLang="en-US" dirty="0">
                <a:solidFill>
                  <a:schemeClr val="tx1"/>
                </a:solidFill>
              </a:rPr>
              <a:t>Към </a:t>
            </a:r>
            <a:r>
              <a:rPr lang="bg-BG" altLang="en-US" dirty="0">
                <a:solidFill>
                  <a:srgbClr val="FF0000"/>
                </a:solidFill>
              </a:rPr>
              <a:t>невербалната реч</a:t>
            </a:r>
            <a:r>
              <a:rPr lang="bg-BG" altLang="en-US" dirty="0"/>
              <a:t> </a:t>
            </a:r>
            <a:r>
              <a:rPr lang="bg-BG" altLang="en-US" dirty="0">
                <a:solidFill>
                  <a:schemeClr val="tx1"/>
                </a:solidFill>
              </a:rPr>
              <a:t>се отнасят погледът, мимиката, стойката, междуличностното поведение. Всички тези елементи се наричат</a:t>
            </a:r>
            <a:r>
              <a:rPr lang="bg-BG" altLang="en-US" dirty="0"/>
              <a:t> </a:t>
            </a:r>
            <a:r>
              <a:rPr lang="bg-BG" altLang="en-US" dirty="0">
                <a:solidFill>
                  <a:srgbClr val="FF0000"/>
                </a:solidFill>
              </a:rPr>
              <a:t>език на тялото.</a:t>
            </a:r>
            <a:r>
              <a:rPr lang="bg-BG" altLang="en-US" dirty="0"/>
              <a:t> </a:t>
            </a:r>
            <a:br>
              <a:rPr lang="bg-BG" altLang="en-US" dirty="0"/>
            </a:br>
            <a:endParaRPr lang="bg-BG" altLang="en-US" dirty="0"/>
          </a:p>
        </p:txBody>
      </p:sp>
      <p:sp>
        <p:nvSpPr>
          <p:cNvPr id="4" name="Slide Number Placeholder 4"/>
          <p:cNvSpPr>
            <a:spLocks noGrp="1"/>
          </p:cNvSpPr>
          <p:nvPr>
            <p:ph type="sldNum" sz="quarter" idx="12"/>
          </p:nvPr>
        </p:nvSpPr>
        <p:spPr/>
        <p:txBody>
          <a:bodyPr/>
          <a:lstStyle/>
          <a:p>
            <a:fld id="{3FF5246F-825B-4044-B6C6-4F59CA5DB3E4}" type="slidenum">
              <a:rPr lang="en-US" altLang="en-US"/>
              <a:pPr/>
              <a:t>19</a:t>
            </a:fld>
            <a:endParaRPr lang="en-US" altLang="en-US"/>
          </a:p>
        </p:txBody>
      </p:sp>
      <p:sp>
        <p:nvSpPr>
          <p:cNvPr id="2" name="Date Placeholder 1"/>
          <p:cNvSpPr>
            <a:spLocks noGrp="1"/>
          </p:cNvSpPr>
          <p:nvPr>
            <p:ph type="dt" sz="half" idx="10"/>
          </p:nvPr>
        </p:nvSpPr>
        <p:spPr/>
        <p:txBody>
          <a:bodyPr/>
          <a:lstStyle/>
          <a:p>
            <a:fld id="{13794FE4-8478-456B-A41B-6DA5B5E83AE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685800" y="301625"/>
            <a:ext cx="7772400" cy="6151563"/>
          </a:xfrm>
        </p:spPr>
        <p:txBody>
          <a:bodyPr/>
          <a:lstStyle/>
          <a:p>
            <a:r>
              <a:rPr lang="bg-BG" altLang="en-US" sz="3600" b="1" dirty="0">
                <a:solidFill>
                  <a:srgbClr val="FF0000"/>
                </a:solidFill>
                <a:latin typeface="Times New Roman" pitchFamily="18" charset="0"/>
              </a:rPr>
              <a:t>КОМУНИКАЦИИ И ОБЩУВАНЕ</a:t>
            </a:r>
            <a:r>
              <a:rPr lang="bg-BG" altLang="en-US" sz="3600" dirty="0">
                <a:solidFill>
                  <a:srgbClr val="FFCC00"/>
                </a:solidFill>
                <a:latin typeface="Times New Roman" pitchFamily="18" charset="0"/>
              </a:rPr>
              <a:t> </a:t>
            </a:r>
            <a:br>
              <a:rPr lang="bg-BG" altLang="en-US" sz="3600" dirty="0">
                <a:solidFill>
                  <a:srgbClr val="FFCC00"/>
                </a:solidFill>
                <a:latin typeface="Times New Roman" pitchFamily="18" charset="0"/>
              </a:rPr>
            </a:br>
            <a:r>
              <a:rPr lang="bg-BG" altLang="en-US" sz="3600" dirty="0">
                <a:solidFill>
                  <a:srgbClr val="FFCC00"/>
                </a:solidFill>
                <a:latin typeface="Times New Roman" pitchFamily="18" charset="0"/>
              </a:rPr>
              <a:t/>
            </a:r>
            <a:br>
              <a:rPr lang="bg-BG" altLang="en-US" sz="3600" dirty="0">
                <a:solidFill>
                  <a:srgbClr val="FFCC00"/>
                </a:solidFill>
                <a:latin typeface="Times New Roman" pitchFamily="18" charset="0"/>
              </a:rPr>
            </a:br>
            <a:r>
              <a:rPr lang="bg-BG" altLang="en-US" sz="3600" dirty="0">
                <a:solidFill>
                  <a:schemeClr val="tx1"/>
                </a:solidFill>
                <a:latin typeface="Times New Roman" pitchFamily="18" charset="0"/>
              </a:rPr>
              <a:t>Общуването е основна категория на социалната психология и по-конкретно на психологията на управлението. На него се дължи в голяма степен успехът на мениджмънта</a:t>
            </a:r>
            <a:r>
              <a:rPr lang="bg-BG" altLang="en-US" sz="3600" dirty="0" smtClean="0">
                <a:solidFill>
                  <a:schemeClr val="tx1"/>
                </a:solidFill>
                <a:latin typeface="Times New Roman" pitchFamily="18" charset="0"/>
              </a:rPr>
              <a:t>.</a:t>
            </a:r>
            <a:r>
              <a:rPr lang="en-US" altLang="en-US" sz="3600" dirty="0" smtClean="0">
                <a:solidFill>
                  <a:schemeClr val="tx1"/>
                </a:solidFill>
                <a:latin typeface="Times New Roman" pitchFamily="18" charset="0"/>
              </a:rPr>
              <a:t/>
            </a:r>
            <a:br>
              <a:rPr lang="en-US" altLang="en-US" sz="3600" dirty="0" smtClean="0">
                <a:solidFill>
                  <a:schemeClr val="tx1"/>
                </a:solidFill>
                <a:latin typeface="Times New Roman" pitchFamily="18" charset="0"/>
              </a:rPr>
            </a:br>
            <a:r>
              <a:rPr lang="en-US" altLang="en-US" dirty="0">
                <a:solidFill>
                  <a:schemeClr val="tx1"/>
                </a:solidFill>
                <a:latin typeface="Times New Roman" pitchFamily="18" charset="0"/>
              </a:rPr>
              <a:t/>
            </a:r>
            <a:br>
              <a:rPr lang="en-US" altLang="en-US" dirty="0">
                <a:solidFill>
                  <a:schemeClr val="tx1"/>
                </a:solidFill>
                <a:latin typeface="Times New Roman" pitchFamily="18" charset="0"/>
              </a:rPr>
            </a:br>
            <a:r>
              <a:rPr lang="bg-BG" altLang="en-US" sz="3600" dirty="0" smtClean="0">
                <a:solidFill>
                  <a:srgbClr val="FFCC00"/>
                </a:solidFill>
                <a:latin typeface="Times New Roman" pitchFamily="18" charset="0"/>
              </a:rPr>
              <a:t> </a:t>
            </a:r>
            <a:endParaRPr lang="bg-BG" altLang="en-US" dirty="0"/>
          </a:p>
        </p:txBody>
      </p:sp>
      <p:sp>
        <p:nvSpPr>
          <p:cNvPr id="4" name="Slide Number Placeholder 4"/>
          <p:cNvSpPr>
            <a:spLocks noGrp="1"/>
          </p:cNvSpPr>
          <p:nvPr>
            <p:ph type="sldNum" sz="quarter" idx="12"/>
          </p:nvPr>
        </p:nvSpPr>
        <p:spPr/>
        <p:txBody>
          <a:bodyPr/>
          <a:lstStyle/>
          <a:p>
            <a:fld id="{D14B3BC0-FB2C-4B2A-A359-D066A1F7C360}" type="slidenum">
              <a:rPr lang="en-US" altLang="en-US"/>
              <a:pPr/>
              <a:t>2</a:t>
            </a:fld>
            <a:endParaRPr lang="en-US" altLang="en-US" dirty="0"/>
          </a:p>
        </p:txBody>
      </p:sp>
      <p:sp>
        <p:nvSpPr>
          <p:cNvPr id="2" name="Date Placeholder 1"/>
          <p:cNvSpPr>
            <a:spLocks noGrp="1"/>
          </p:cNvSpPr>
          <p:nvPr>
            <p:ph type="dt" sz="half" idx="10"/>
          </p:nvPr>
        </p:nvSpPr>
        <p:spPr/>
        <p:txBody>
          <a:bodyPr/>
          <a:lstStyle/>
          <a:p>
            <a:fld id="{F4D12E3F-39C3-455E-9062-1B8C0EB19D4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Grp="1" noChangeArrowheads="1"/>
          </p:cNvSpPr>
          <p:nvPr>
            <p:ph type="title"/>
          </p:nvPr>
        </p:nvSpPr>
        <p:spPr>
          <a:xfrm>
            <a:off x="457200" y="404665"/>
            <a:ext cx="8229600" cy="6048524"/>
          </a:xfrm>
        </p:spPr>
        <p:txBody>
          <a:bodyPr>
            <a:normAutofit fontScale="90000"/>
          </a:bodyPr>
          <a:lstStyle/>
          <a:p>
            <a:pPr>
              <a:lnSpc>
                <a:spcPct val="110000"/>
              </a:lnSpc>
            </a:pPr>
            <a:r>
              <a:rPr lang="bg-BG" altLang="en-US" sz="3600" dirty="0">
                <a:solidFill>
                  <a:schemeClr val="tx1"/>
                </a:solidFill>
              </a:rPr>
              <a:t>Двата вида реч се намират в определена зависимост помежду си. Установено е, че за възприемане на информацията:</a:t>
            </a:r>
            <a:br>
              <a:rPr lang="bg-BG" altLang="en-US" sz="3600" dirty="0">
                <a:solidFill>
                  <a:schemeClr val="tx1"/>
                </a:solidFill>
              </a:rPr>
            </a:br>
            <a:r>
              <a:rPr lang="bg-BG" altLang="en-US" sz="3600" dirty="0">
                <a:solidFill>
                  <a:srgbClr val="FF0000"/>
                </a:solidFill>
              </a:rPr>
              <a:t>на смисъла на думите се падат </a:t>
            </a:r>
            <a:r>
              <a:rPr lang="bg-BG" altLang="en-US" sz="3600" dirty="0" err="1">
                <a:solidFill>
                  <a:srgbClr val="FF0000"/>
                </a:solidFill>
              </a:rPr>
              <a:t>7%</a:t>
            </a:r>
            <a:r>
              <a:rPr lang="bg-BG" altLang="en-US" sz="3600" dirty="0">
                <a:solidFill>
                  <a:srgbClr val="FF0000"/>
                </a:solidFill>
              </a:rPr>
              <a:t>, на интонацията	- </a:t>
            </a:r>
            <a:r>
              <a:rPr lang="bg-BG" altLang="en-US" sz="3600" dirty="0" err="1">
                <a:solidFill>
                  <a:srgbClr val="FF0000"/>
                </a:solidFill>
              </a:rPr>
              <a:t>38%</a:t>
            </a:r>
            <a:r>
              <a:rPr lang="bg-BG" altLang="en-US" sz="3600" dirty="0">
                <a:solidFill>
                  <a:srgbClr val="FF0000"/>
                </a:solidFill>
              </a:rPr>
              <a:t>;</a:t>
            </a:r>
            <a:br>
              <a:rPr lang="bg-BG" altLang="en-US" sz="3600" dirty="0">
                <a:solidFill>
                  <a:srgbClr val="FF0000"/>
                </a:solidFill>
              </a:rPr>
            </a:br>
            <a:r>
              <a:rPr lang="bg-BG" altLang="en-US" sz="3600" dirty="0">
                <a:solidFill>
                  <a:srgbClr val="FF0000"/>
                </a:solidFill>
              </a:rPr>
              <a:t>на езика на тялото - </a:t>
            </a:r>
            <a:r>
              <a:rPr lang="bg-BG" altLang="en-US" sz="3600" dirty="0" err="1">
                <a:solidFill>
                  <a:srgbClr val="FF0000"/>
                </a:solidFill>
              </a:rPr>
              <a:t>55%</a:t>
            </a:r>
            <a:r>
              <a:rPr lang="bg-BG" altLang="en-US" sz="3600" dirty="0">
                <a:solidFill>
                  <a:srgbClr val="FF0000"/>
                </a:solidFill>
              </a:rPr>
              <a:t>, </a:t>
            </a:r>
            <a:br>
              <a:rPr lang="bg-BG" altLang="en-US" sz="3600" dirty="0">
                <a:solidFill>
                  <a:srgbClr val="FF0000"/>
                </a:solidFill>
              </a:rPr>
            </a:br>
            <a:r>
              <a:rPr lang="bg-BG" altLang="en-US" sz="3600" dirty="0">
                <a:solidFill>
                  <a:srgbClr val="FF0000"/>
                </a:solidFill>
              </a:rPr>
              <a:t>т.е. като цяло </a:t>
            </a:r>
            <a:r>
              <a:rPr lang="bg-BG" altLang="en-US" sz="3600" dirty="0" err="1">
                <a:solidFill>
                  <a:srgbClr val="FF0000"/>
                </a:solidFill>
              </a:rPr>
              <a:t>45%</a:t>
            </a:r>
            <a:r>
              <a:rPr lang="bg-BG" altLang="en-US" sz="3600" dirty="0">
                <a:solidFill>
                  <a:srgbClr val="FF0000"/>
                </a:solidFill>
              </a:rPr>
              <a:t> - на вербалната и </a:t>
            </a:r>
            <a:r>
              <a:rPr lang="bg-BG" altLang="en-US" sz="3600" dirty="0" err="1">
                <a:solidFill>
                  <a:srgbClr val="FF0000"/>
                </a:solidFill>
              </a:rPr>
              <a:t>55%</a:t>
            </a:r>
            <a:r>
              <a:rPr lang="bg-BG" altLang="en-US" sz="3600" dirty="0">
                <a:solidFill>
                  <a:srgbClr val="FF0000"/>
                </a:solidFill>
              </a:rPr>
              <a:t> - на невербалната реч</a:t>
            </a:r>
            <a:r>
              <a:rPr lang="bg-BG" altLang="en-US" sz="3600" dirty="0" smtClean="0">
                <a:solidFill>
                  <a:srgbClr val="FF0000"/>
                </a:solidFill>
              </a:rPr>
              <a:t>.</a:t>
            </a:r>
            <a:br>
              <a:rPr lang="bg-BG" altLang="en-US" sz="3600" dirty="0" smtClean="0">
                <a:solidFill>
                  <a:srgbClr val="FF0000"/>
                </a:solidFill>
              </a:rPr>
            </a:br>
            <a:r>
              <a:rPr lang="bg-BG" altLang="en-US" sz="4000" dirty="0" smtClean="0"/>
              <a:t> </a:t>
            </a:r>
            <a:endParaRPr lang="bg-BG" altLang="en-US" sz="4000" dirty="0"/>
          </a:p>
        </p:txBody>
      </p:sp>
      <p:sp>
        <p:nvSpPr>
          <p:cNvPr id="4" name="Slide Number Placeholder 4"/>
          <p:cNvSpPr>
            <a:spLocks noGrp="1"/>
          </p:cNvSpPr>
          <p:nvPr>
            <p:ph type="sldNum" sz="quarter" idx="12"/>
          </p:nvPr>
        </p:nvSpPr>
        <p:spPr/>
        <p:txBody>
          <a:bodyPr/>
          <a:lstStyle/>
          <a:p>
            <a:fld id="{3F92D9D9-E6EB-4B5D-A028-2934C52DE063}" type="slidenum">
              <a:rPr lang="en-US" altLang="en-US"/>
              <a:pPr/>
              <a:t>20</a:t>
            </a:fld>
            <a:endParaRPr lang="en-US" altLang="en-US"/>
          </a:p>
        </p:txBody>
      </p:sp>
      <p:sp>
        <p:nvSpPr>
          <p:cNvPr id="2" name="Date Placeholder 1"/>
          <p:cNvSpPr>
            <a:spLocks noGrp="1"/>
          </p:cNvSpPr>
          <p:nvPr>
            <p:ph type="dt" sz="half" idx="10"/>
          </p:nvPr>
        </p:nvSpPr>
        <p:spPr/>
        <p:txBody>
          <a:bodyPr/>
          <a:lstStyle/>
          <a:p>
            <a:fld id="{37F0FCFC-6962-4CFD-A76A-B4D4E97C2767}"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a:xfrm>
            <a:off x="457200" y="620713"/>
            <a:ext cx="8229600" cy="5184775"/>
          </a:xfrm>
        </p:spPr>
        <p:txBody>
          <a:bodyPr>
            <a:normAutofit fontScale="90000"/>
          </a:bodyPr>
          <a:lstStyle/>
          <a:p>
            <a:pPr>
              <a:lnSpc>
                <a:spcPct val="114000"/>
              </a:lnSpc>
            </a:pPr>
            <a:r>
              <a:rPr lang="bg-BG" altLang="en-US" sz="3000" dirty="0">
                <a:solidFill>
                  <a:srgbClr val="FF0000"/>
                </a:solidFill>
              </a:rPr>
              <a:t>Невербалната комуникация</a:t>
            </a:r>
            <a:r>
              <a:rPr lang="bg-BG" altLang="en-US" sz="3000" dirty="0"/>
              <a:t> </a:t>
            </a:r>
            <a:r>
              <a:rPr lang="bg-BG" altLang="en-US" sz="3000" dirty="0">
                <a:solidFill>
                  <a:schemeClr val="tx1"/>
                </a:solidFill>
              </a:rPr>
              <a:t>или комуникацията без думи е част от ежедневния живот. Приятелската усмивка, загриженият вид, заеманото място по време на заседание, интериора и местоположението на офиса, вида на приемната за гости, мебелите - всичко това са невербални </a:t>
            </a:r>
            <a:r>
              <a:rPr lang="bg-BG" altLang="en-US" sz="3000" dirty="0" err="1">
                <a:solidFill>
                  <a:schemeClr val="tx1"/>
                </a:solidFill>
              </a:rPr>
              <a:t>комуникатори</a:t>
            </a:r>
            <a:r>
              <a:rPr lang="bg-BG" altLang="en-US" sz="3000" dirty="0">
                <a:solidFill>
                  <a:schemeClr val="tx1"/>
                </a:solidFill>
              </a:rPr>
              <a:t>. Те са показатели за властта на индивида, за неговия статус, позиция или добронамереност.</a:t>
            </a:r>
            <a:endParaRPr lang="bg-BG" altLang="en-US" sz="4000" dirty="0"/>
          </a:p>
        </p:txBody>
      </p:sp>
      <p:sp>
        <p:nvSpPr>
          <p:cNvPr id="4" name="Slide Number Placeholder 4"/>
          <p:cNvSpPr>
            <a:spLocks noGrp="1"/>
          </p:cNvSpPr>
          <p:nvPr>
            <p:ph type="sldNum" sz="quarter" idx="12"/>
          </p:nvPr>
        </p:nvSpPr>
        <p:spPr/>
        <p:txBody>
          <a:bodyPr/>
          <a:lstStyle/>
          <a:p>
            <a:fld id="{AB1FDC4F-12D0-4BE2-9D8A-B7E83130A146}" type="slidenum">
              <a:rPr lang="en-US" altLang="en-US"/>
              <a:pPr/>
              <a:t>21</a:t>
            </a:fld>
            <a:endParaRPr lang="en-US" altLang="en-US"/>
          </a:p>
        </p:txBody>
      </p:sp>
      <p:sp>
        <p:nvSpPr>
          <p:cNvPr id="2" name="Date Placeholder 1"/>
          <p:cNvSpPr>
            <a:spLocks noGrp="1"/>
          </p:cNvSpPr>
          <p:nvPr>
            <p:ph type="dt" sz="half" idx="10"/>
          </p:nvPr>
        </p:nvSpPr>
        <p:spPr/>
        <p:txBody>
          <a:bodyPr/>
          <a:lstStyle/>
          <a:p>
            <a:fld id="{264AD384-758B-4D8A-9C79-5E97C42CA8F9}"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xfrm>
            <a:off x="457200" y="228600"/>
            <a:ext cx="8229600" cy="5576888"/>
          </a:xfrm>
        </p:spPr>
        <p:txBody>
          <a:bodyPr/>
          <a:lstStyle/>
          <a:p>
            <a:r>
              <a:rPr lang="bg-BG" altLang="en-US" dirty="0">
                <a:solidFill>
                  <a:schemeClr val="tx1"/>
                </a:solidFill>
              </a:rPr>
              <a:t>Интерпретирането на невербалните </a:t>
            </a:r>
            <a:r>
              <a:rPr lang="bg-BG" altLang="en-US" dirty="0" err="1">
                <a:solidFill>
                  <a:schemeClr val="tx1"/>
                </a:solidFill>
              </a:rPr>
              <a:t>комуникатори</a:t>
            </a:r>
            <a:r>
              <a:rPr lang="bg-BG" altLang="en-US" dirty="0">
                <a:solidFill>
                  <a:schemeClr val="tx1"/>
                </a:solidFill>
              </a:rPr>
              <a:t> е от голямо значение, но и те могат да бъдат интерпретирани неправилно, както и вербалните послания (думите</a:t>
            </a:r>
            <a:r>
              <a:rPr lang="bg-BG" altLang="en-US" dirty="0" smtClean="0">
                <a:solidFill>
                  <a:schemeClr val="tx1"/>
                </a:solidFill>
              </a:rPr>
              <a:t>).</a:t>
            </a:r>
            <a:br>
              <a:rPr lang="bg-BG" altLang="en-US" dirty="0" smtClean="0">
                <a:solidFill>
                  <a:schemeClr val="tx1"/>
                </a:solidFill>
              </a:rPr>
            </a:br>
            <a:r>
              <a:rPr lang="bg-BG" altLang="en-US" dirty="0">
                <a:solidFill>
                  <a:schemeClr val="tx1"/>
                </a:solidFill>
              </a:rPr>
              <a:t/>
            </a:r>
            <a:br>
              <a:rPr lang="bg-BG" altLang="en-US" dirty="0">
                <a:solidFill>
                  <a:schemeClr val="tx1"/>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9A6993CB-0CC7-4C18-84FC-F08535754F81}" type="slidenum">
              <a:rPr lang="en-US" altLang="en-US"/>
              <a:pPr/>
              <a:t>22</a:t>
            </a:fld>
            <a:endParaRPr lang="en-US" altLang="en-US"/>
          </a:p>
        </p:txBody>
      </p:sp>
      <p:sp>
        <p:nvSpPr>
          <p:cNvPr id="2" name="Date Placeholder 1"/>
          <p:cNvSpPr>
            <a:spLocks noGrp="1"/>
          </p:cNvSpPr>
          <p:nvPr>
            <p:ph type="dt" sz="half" idx="10"/>
          </p:nvPr>
        </p:nvSpPr>
        <p:spPr/>
        <p:txBody>
          <a:bodyPr/>
          <a:lstStyle/>
          <a:p>
            <a:fld id="{D7A1E93D-8557-437C-95B9-DB7B5DFB9344}"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Grp="1" noChangeArrowheads="1"/>
          </p:cNvSpPr>
          <p:nvPr>
            <p:ph type="title"/>
          </p:nvPr>
        </p:nvSpPr>
        <p:spPr>
          <a:xfrm>
            <a:off x="457200" y="228600"/>
            <a:ext cx="8229600" cy="5792688"/>
          </a:xfrm>
        </p:spPr>
        <p:txBody>
          <a:bodyPr>
            <a:normAutofit fontScale="90000"/>
          </a:bodyPr>
          <a:lstStyle/>
          <a:p>
            <a:r>
              <a:rPr lang="bg-BG" altLang="en-US" sz="4000" dirty="0">
                <a:solidFill>
                  <a:schemeClr val="tx1"/>
                </a:solidFill>
              </a:rPr>
              <a:t>Невербалната реч е много по-богата и интересна и от най-богатия език. Тя може да съществува самостоятелно. Характеризира се чрез стойката, жестовете, емоционалното състояние, мимиката, дрехите, прическата, грима, аксесоарите, парфюма и др.</a:t>
            </a:r>
            <a:r>
              <a:rPr lang="bg-BG" altLang="en-US" sz="4000" dirty="0"/>
              <a:t> </a:t>
            </a:r>
          </a:p>
        </p:txBody>
      </p:sp>
      <p:sp>
        <p:nvSpPr>
          <p:cNvPr id="4" name="Slide Number Placeholder 4"/>
          <p:cNvSpPr>
            <a:spLocks noGrp="1"/>
          </p:cNvSpPr>
          <p:nvPr>
            <p:ph type="sldNum" sz="quarter" idx="12"/>
          </p:nvPr>
        </p:nvSpPr>
        <p:spPr/>
        <p:txBody>
          <a:bodyPr/>
          <a:lstStyle/>
          <a:p>
            <a:fld id="{76468386-9D6D-4784-A986-E1CE90A69DF8}" type="slidenum">
              <a:rPr lang="en-US" altLang="en-US"/>
              <a:pPr/>
              <a:t>23</a:t>
            </a:fld>
            <a:endParaRPr lang="en-US" altLang="en-US"/>
          </a:p>
        </p:txBody>
      </p:sp>
      <p:sp>
        <p:nvSpPr>
          <p:cNvPr id="2" name="Date Placeholder 1"/>
          <p:cNvSpPr>
            <a:spLocks noGrp="1"/>
          </p:cNvSpPr>
          <p:nvPr>
            <p:ph type="dt" sz="half" idx="10"/>
          </p:nvPr>
        </p:nvSpPr>
        <p:spPr/>
        <p:txBody>
          <a:bodyPr/>
          <a:lstStyle/>
          <a:p>
            <a:fld id="{D9B570A0-0306-43C1-8D83-9D4F24F4661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a:xfrm>
            <a:off x="457200" y="228600"/>
            <a:ext cx="8229600" cy="5505450"/>
          </a:xfrm>
        </p:spPr>
        <p:txBody>
          <a:bodyPr/>
          <a:lstStyle/>
          <a:p>
            <a:r>
              <a:rPr lang="bg-BG" altLang="en-US" dirty="0">
                <a:solidFill>
                  <a:schemeClr val="tx1"/>
                </a:solidFill>
              </a:rPr>
              <a:t>От външния вид най-важно е</a:t>
            </a:r>
            <a:r>
              <a:rPr lang="bg-BG" altLang="en-US" dirty="0"/>
              <a:t> </a:t>
            </a:r>
            <a:r>
              <a:rPr lang="bg-BG" altLang="en-US" dirty="0">
                <a:solidFill>
                  <a:srgbClr val="FF0000"/>
                </a:solidFill>
              </a:rPr>
              <a:t>лицето,</a:t>
            </a:r>
            <a:r>
              <a:rPr lang="bg-BG" altLang="en-US" dirty="0"/>
              <a:t> </a:t>
            </a:r>
            <a:r>
              <a:rPr lang="bg-BG" altLang="en-US" dirty="0">
                <a:solidFill>
                  <a:schemeClr val="tx1"/>
                </a:solidFill>
              </a:rPr>
              <a:t>а от лицето -</a:t>
            </a:r>
            <a:r>
              <a:rPr lang="bg-BG" altLang="en-US" dirty="0"/>
              <a:t> </a:t>
            </a:r>
            <a:r>
              <a:rPr lang="bg-BG" altLang="en-US" dirty="0">
                <a:solidFill>
                  <a:srgbClr val="FF0000"/>
                </a:solidFill>
              </a:rPr>
              <a:t>очите.</a:t>
            </a:r>
            <a:r>
              <a:rPr lang="bg-BG" altLang="en-US" dirty="0"/>
              <a:t> </a:t>
            </a:r>
            <a:br>
              <a:rPr lang="bg-BG" altLang="en-US" dirty="0"/>
            </a:br>
            <a:r>
              <a:rPr lang="bg-BG" altLang="en-US" dirty="0">
                <a:solidFill>
                  <a:schemeClr val="tx1"/>
                </a:solidFill>
              </a:rPr>
              <a:t>Чертите на лицето, изражението, бръчките, отличителни черти са обект на науката</a:t>
            </a:r>
            <a:r>
              <a:rPr lang="bg-BG" altLang="en-US" dirty="0"/>
              <a:t> </a:t>
            </a:r>
            <a:r>
              <a:rPr lang="bg-BG" altLang="en-US" dirty="0">
                <a:solidFill>
                  <a:srgbClr val="FF0000"/>
                </a:solidFill>
              </a:rPr>
              <a:t>“</a:t>
            </a:r>
            <a:r>
              <a:rPr lang="bg-BG" altLang="en-US" dirty="0" err="1">
                <a:solidFill>
                  <a:srgbClr val="FF0000"/>
                </a:solidFill>
              </a:rPr>
              <a:t>физиономистика</a:t>
            </a:r>
            <a:r>
              <a:rPr lang="bg-BG" altLang="en-US" dirty="0">
                <a:solidFill>
                  <a:srgbClr val="FF0000"/>
                </a:solidFill>
              </a:rPr>
              <a:t>”. </a:t>
            </a:r>
            <a:r>
              <a:rPr lang="bg-BG" altLang="en-US" dirty="0" smtClean="0">
                <a:solidFill>
                  <a:srgbClr val="FF0000"/>
                </a:solidFill>
              </a:rPr>
              <a:t/>
            </a:r>
            <a:br>
              <a:rPr lang="bg-BG" altLang="en-US" dirty="0" smtClean="0">
                <a:solidFill>
                  <a:srgbClr val="FF0000"/>
                </a:solidFill>
              </a:rPr>
            </a:br>
            <a:r>
              <a:rPr lang="bg-BG" altLang="en-US" dirty="0"/>
              <a:t/>
            </a:r>
            <a:br>
              <a:rPr lang="bg-BG" altLang="en-US" dirty="0"/>
            </a:br>
            <a:endParaRPr lang="bg-BG" altLang="en-US" dirty="0"/>
          </a:p>
        </p:txBody>
      </p:sp>
      <p:sp>
        <p:nvSpPr>
          <p:cNvPr id="4" name="Slide Number Placeholder 4"/>
          <p:cNvSpPr>
            <a:spLocks noGrp="1"/>
          </p:cNvSpPr>
          <p:nvPr>
            <p:ph type="sldNum" sz="quarter" idx="12"/>
          </p:nvPr>
        </p:nvSpPr>
        <p:spPr/>
        <p:txBody>
          <a:bodyPr/>
          <a:lstStyle/>
          <a:p>
            <a:fld id="{6FBF5DEB-04D3-4FC0-ADFB-0A542C24AEF8}" type="slidenum">
              <a:rPr lang="en-US" altLang="en-US"/>
              <a:pPr/>
              <a:t>24</a:t>
            </a:fld>
            <a:endParaRPr lang="en-US" altLang="en-US"/>
          </a:p>
        </p:txBody>
      </p:sp>
      <p:sp>
        <p:nvSpPr>
          <p:cNvPr id="2" name="Date Placeholder 1"/>
          <p:cNvSpPr>
            <a:spLocks noGrp="1"/>
          </p:cNvSpPr>
          <p:nvPr>
            <p:ph type="dt" sz="half" idx="10"/>
          </p:nvPr>
        </p:nvSpPr>
        <p:spPr/>
        <p:txBody>
          <a:bodyPr/>
          <a:lstStyle/>
          <a:p>
            <a:fld id="{08EA203D-5472-411C-863A-C87E992ADCA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57200" y="228600"/>
            <a:ext cx="8229600" cy="5720680"/>
          </a:xfrm>
        </p:spPr>
        <p:txBody>
          <a:bodyPr>
            <a:normAutofit fontScale="90000"/>
          </a:bodyPr>
          <a:lstStyle/>
          <a:p>
            <a:r>
              <a:rPr lang="bg-BG" altLang="en-US" sz="3200" b="1" dirty="0">
                <a:solidFill>
                  <a:srgbClr val="FF0000"/>
                </a:solidFill>
              </a:rPr>
              <a:t>Стойката на тялото</a:t>
            </a:r>
            <a:r>
              <a:rPr lang="bg-BG" altLang="en-US" sz="3200" dirty="0"/>
              <a:t> </a:t>
            </a:r>
            <a:r>
              <a:rPr lang="bg-BG" altLang="en-US" sz="3200" dirty="0">
                <a:solidFill>
                  <a:schemeClr val="tx1"/>
                </a:solidFill>
              </a:rPr>
              <a:t>има много важно значение и се изучава от науката</a:t>
            </a:r>
            <a:r>
              <a:rPr lang="bg-BG" altLang="en-US" sz="3200" dirty="0"/>
              <a:t> </a:t>
            </a:r>
            <a:r>
              <a:rPr lang="bg-BG" altLang="en-US" sz="3200" dirty="0">
                <a:solidFill>
                  <a:srgbClr val="FF0000"/>
                </a:solidFill>
              </a:rPr>
              <a:t>“</a:t>
            </a:r>
            <a:r>
              <a:rPr lang="bg-BG" altLang="en-US" sz="3200" dirty="0" err="1">
                <a:solidFill>
                  <a:srgbClr val="FF0000"/>
                </a:solidFill>
              </a:rPr>
              <a:t>постурология</a:t>
            </a:r>
            <a:r>
              <a:rPr lang="bg-BG" altLang="en-US" sz="3200" dirty="0">
                <a:solidFill>
                  <a:srgbClr val="FF0000"/>
                </a:solidFill>
              </a:rPr>
              <a:t>”. </a:t>
            </a:r>
            <a:br>
              <a:rPr lang="bg-BG" altLang="en-US" sz="3200" dirty="0">
                <a:solidFill>
                  <a:srgbClr val="FF0000"/>
                </a:solidFill>
              </a:rPr>
            </a:br>
            <a:r>
              <a:rPr lang="bg-BG" altLang="en-US" sz="3200" dirty="0">
                <a:solidFill>
                  <a:schemeClr val="tx1"/>
                </a:solidFill>
              </a:rPr>
              <a:t>При</a:t>
            </a:r>
            <a:r>
              <a:rPr lang="bg-BG" altLang="en-US" sz="3200" dirty="0"/>
              <a:t> </a:t>
            </a:r>
            <a:r>
              <a:rPr lang="bg-BG" altLang="en-US" sz="3200" dirty="0">
                <a:solidFill>
                  <a:srgbClr val="FF0000"/>
                </a:solidFill>
              </a:rPr>
              <a:t>отворените позиции </a:t>
            </a:r>
            <a:r>
              <a:rPr lang="bg-BG" altLang="en-US" sz="3200" dirty="0">
                <a:solidFill>
                  <a:schemeClr val="tx1"/>
                </a:solidFill>
              </a:rPr>
              <a:t>тялото е леко наведено напред, ръцете и краката не са кръстосани.</a:t>
            </a:r>
            <a:br>
              <a:rPr lang="bg-BG" altLang="en-US" sz="3200" dirty="0">
                <a:solidFill>
                  <a:schemeClr val="tx1"/>
                </a:solidFill>
              </a:rPr>
            </a:br>
            <a:r>
              <a:rPr lang="bg-BG" altLang="en-US" sz="3200" dirty="0">
                <a:solidFill>
                  <a:srgbClr val="FF0000"/>
                </a:solidFill>
              </a:rPr>
              <a:t>Затворените, отбранителни позиции </a:t>
            </a:r>
            <a:r>
              <a:rPr lang="bg-BG" altLang="en-US" sz="3200" dirty="0">
                <a:solidFill>
                  <a:schemeClr val="tx1"/>
                </a:solidFill>
              </a:rPr>
              <a:t>на тялото включват облягане назад с кръстосани ръце и крака</a:t>
            </a:r>
            <a:r>
              <a:rPr lang="bg-BG" altLang="en-US" sz="3200" dirty="0" smtClean="0">
                <a:solidFill>
                  <a:schemeClr val="tx1"/>
                </a:solidFill>
              </a:rPr>
              <a:t>.</a:t>
            </a:r>
            <a:r>
              <a:rPr lang="en-US" altLang="en-US" sz="3200" dirty="0" smtClean="0">
                <a:solidFill>
                  <a:schemeClr val="tx1"/>
                </a:solidFill>
              </a:rPr>
              <a:t/>
            </a:r>
            <a:br>
              <a:rPr lang="en-US" altLang="en-US" sz="3200" dirty="0" smtClean="0">
                <a:solidFill>
                  <a:schemeClr val="tx1"/>
                </a:solidFill>
              </a:rPr>
            </a:br>
            <a:r>
              <a:rPr lang="bg-BG" altLang="en-US" sz="3200" dirty="0">
                <a:solidFill>
                  <a:srgbClr val="FF0000"/>
                </a:solidFill>
              </a:rPr>
              <a:t>Отворените позиции </a:t>
            </a:r>
            <a:r>
              <a:rPr lang="bg-BG" altLang="en-US" sz="3200" dirty="0">
                <a:solidFill>
                  <a:schemeClr val="tx1"/>
                </a:solidFill>
              </a:rPr>
              <a:t>са знак за приемане и откритост за дискусия</a:t>
            </a:r>
            <a:r>
              <a:rPr lang="bg-BG" altLang="en-US" sz="3200" dirty="0" smtClean="0">
                <a:solidFill>
                  <a:schemeClr val="tx1"/>
                </a:solidFill>
              </a:rPr>
              <a:t>.</a:t>
            </a:r>
            <a:r>
              <a:rPr lang="bg-BG" altLang="en-US" sz="3200" dirty="0" smtClean="0">
                <a:solidFill>
                  <a:schemeClr val="tx1"/>
                </a:solidFill>
              </a:rPr>
              <a:t/>
            </a:r>
            <a:br>
              <a:rPr lang="bg-BG" altLang="en-US" sz="3200" dirty="0" smtClean="0">
                <a:solidFill>
                  <a:schemeClr val="tx1"/>
                </a:solidFill>
              </a:rPr>
            </a:br>
            <a:endParaRPr lang="bg-BG" altLang="en-US" sz="3200" dirty="0">
              <a:solidFill>
                <a:schemeClr val="tx1"/>
              </a:solidFill>
            </a:endParaRPr>
          </a:p>
        </p:txBody>
      </p:sp>
      <p:sp>
        <p:nvSpPr>
          <p:cNvPr id="4" name="Slide Number Placeholder 4"/>
          <p:cNvSpPr>
            <a:spLocks noGrp="1"/>
          </p:cNvSpPr>
          <p:nvPr>
            <p:ph type="sldNum" sz="quarter" idx="12"/>
          </p:nvPr>
        </p:nvSpPr>
        <p:spPr/>
        <p:txBody>
          <a:bodyPr/>
          <a:lstStyle/>
          <a:p>
            <a:fld id="{1F9C510B-7A01-498B-93D8-92A197098B05}" type="slidenum">
              <a:rPr lang="en-US" altLang="en-US"/>
              <a:pPr/>
              <a:t>25</a:t>
            </a:fld>
            <a:endParaRPr lang="en-US" altLang="en-US"/>
          </a:p>
        </p:txBody>
      </p:sp>
      <p:sp>
        <p:nvSpPr>
          <p:cNvPr id="2" name="Date Placeholder 1"/>
          <p:cNvSpPr>
            <a:spLocks noGrp="1"/>
          </p:cNvSpPr>
          <p:nvPr>
            <p:ph type="dt" sz="half" idx="10"/>
          </p:nvPr>
        </p:nvSpPr>
        <p:spPr/>
        <p:txBody>
          <a:bodyPr/>
          <a:lstStyle/>
          <a:p>
            <a:fld id="{5E478AD1-65FA-4F48-96F2-8A6CBA3C5546}"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a:xfrm>
            <a:off x="457200" y="476672"/>
            <a:ext cx="8229600" cy="5616624"/>
          </a:xfrm>
        </p:spPr>
        <p:txBody>
          <a:bodyPr>
            <a:normAutofit fontScale="90000"/>
          </a:bodyPr>
          <a:lstStyle/>
          <a:p>
            <a:r>
              <a:rPr lang="bg-BG" altLang="en-US" sz="3600" b="1" dirty="0">
                <a:solidFill>
                  <a:srgbClr val="FF0000"/>
                </a:solidFill>
              </a:rPr>
              <a:t>Мимиката и жестовете</a:t>
            </a:r>
            <a:r>
              <a:rPr lang="bg-BG" altLang="en-US" sz="3600" dirty="0"/>
              <a:t> </a:t>
            </a:r>
            <a:r>
              <a:rPr lang="bg-BG" altLang="en-US" sz="3600" dirty="0">
                <a:solidFill>
                  <a:schemeClr val="tx1"/>
                </a:solidFill>
              </a:rPr>
              <a:t>са също форма на езика на тялото. Мимиката е съкращаване на лицевите мускули. Съществува наука за мимиките и жестовете -</a:t>
            </a:r>
            <a:r>
              <a:rPr lang="bg-BG" altLang="en-US" sz="3600" dirty="0"/>
              <a:t> </a:t>
            </a:r>
            <a:r>
              <a:rPr lang="bg-BG" altLang="en-US" sz="3600" dirty="0" err="1">
                <a:solidFill>
                  <a:srgbClr val="FF0000"/>
                </a:solidFill>
              </a:rPr>
              <a:t>кинестезия</a:t>
            </a:r>
            <a:r>
              <a:rPr lang="bg-BG" altLang="en-US" sz="3600" dirty="0">
                <a:solidFill>
                  <a:srgbClr val="FF0000"/>
                </a:solidFill>
              </a:rPr>
              <a:t>. </a:t>
            </a:r>
            <a:r>
              <a:rPr lang="bg-BG" altLang="en-US" sz="3600" dirty="0">
                <a:solidFill>
                  <a:schemeClr val="tx1"/>
                </a:solidFill>
              </a:rPr>
              <a:t>В САЩ знакът с повдигнат нагоре палец означава добре свършена работа, добро развитие на нещата и е приемлив. В Гърция същият знак представлява вулгарна обида.</a:t>
            </a:r>
            <a:r>
              <a:rPr lang="bg-BG" altLang="en-US" sz="4000" dirty="0"/>
              <a:t> </a:t>
            </a:r>
          </a:p>
        </p:txBody>
      </p:sp>
      <p:sp>
        <p:nvSpPr>
          <p:cNvPr id="4" name="Slide Number Placeholder 4"/>
          <p:cNvSpPr>
            <a:spLocks noGrp="1"/>
          </p:cNvSpPr>
          <p:nvPr>
            <p:ph type="sldNum" sz="quarter" idx="12"/>
          </p:nvPr>
        </p:nvSpPr>
        <p:spPr/>
        <p:txBody>
          <a:bodyPr/>
          <a:lstStyle/>
          <a:p>
            <a:fld id="{2AF85203-7211-45BC-952F-8C760D090258}" type="slidenum">
              <a:rPr lang="en-US" altLang="en-US"/>
              <a:pPr/>
              <a:t>26</a:t>
            </a:fld>
            <a:endParaRPr lang="en-US" altLang="en-US"/>
          </a:p>
        </p:txBody>
      </p:sp>
      <p:sp>
        <p:nvSpPr>
          <p:cNvPr id="2" name="Date Placeholder 1"/>
          <p:cNvSpPr>
            <a:spLocks noGrp="1"/>
          </p:cNvSpPr>
          <p:nvPr>
            <p:ph type="dt" sz="half" idx="10"/>
          </p:nvPr>
        </p:nvSpPr>
        <p:spPr/>
        <p:txBody>
          <a:bodyPr/>
          <a:lstStyle/>
          <a:p>
            <a:fld id="{A6113DD0-B40B-44FC-8065-C3EF267C6A34}"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title"/>
          </p:nvPr>
        </p:nvSpPr>
        <p:spPr>
          <a:xfrm>
            <a:off x="457200" y="836613"/>
            <a:ext cx="8229600" cy="4321175"/>
          </a:xfrm>
        </p:spPr>
        <p:txBody>
          <a:bodyPr>
            <a:normAutofit fontScale="90000"/>
          </a:bodyPr>
          <a:lstStyle/>
          <a:p>
            <a:pPr>
              <a:lnSpc>
                <a:spcPct val="120000"/>
              </a:lnSpc>
            </a:pPr>
            <a:r>
              <a:rPr lang="bg-BG" altLang="en-US" b="1" dirty="0">
                <a:solidFill>
                  <a:srgbClr val="FF0000"/>
                </a:solidFill>
              </a:rPr>
              <a:t>Изражението на лицето</a:t>
            </a:r>
            <a:r>
              <a:rPr lang="bg-BG" altLang="en-US" dirty="0"/>
              <a:t> </a:t>
            </a:r>
            <a:r>
              <a:rPr lang="bg-BG" altLang="en-US" dirty="0">
                <a:solidFill>
                  <a:schemeClr val="tx1"/>
                </a:solidFill>
              </a:rPr>
              <a:t>е също важна част от езика на </a:t>
            </a:r>
            <a:r>
              <a:rPr lang="bg-BG" altLang="en-US" dirty="0" smtClean="0">
                <a:solidFill>
                  <a:schemeClr val="tx1"/>
                </a:solidFill>
              </a:rPr>
              <a:t>тялото</a:t>
            </a:r>
            <a:r>
              <a:rPr lang="bg-BG" altLang="en-US" dirty="0">
                <a:solidFill>
                  <a:schemeClr val="tx1"/>
                </a:solidFill>
              </a:rPr>
              <a:t>. Мениджърът трябва да умее да прави връзка между изражение на лицето и чувства.</a:t>
            </a:r>
            <a:r>
              <a:rPr lang="bg-BG" altLang="en-US" dirty="0"/>
              <a:t> </a:t>
            </a:r>
            <a:r>
              <a:rPr lang="bg-BG" altLang="en-US" dirty="0" smtClean="0"/>
              <a:t/>
            </a:r>
            <a:br>
              <a:rPr lang="bg-BG" altLang="en-US" dirty="0" smtClean="0"/>
            </a:br>
            <a:endParaRPr lang="bg-BG" altLang="en-US" dirty="0"/>
          </a:p>
        </p:txBody>
      </p:sp>
      <p:sp>
        <p:nvSpPr>
          <p:cNvPr id="4" name="Slide Number Placeholder 4"/>
          <p:cNvSpPr>
            <a:spLocks noGrp="1"/>
          </p:cNvSpPr>
          <p:nvPr>
            <p:ph type="sldNum" sz="quarter" idx="12"/>
          </p:nvPr>
        </p:nvSpPr>
        <p:spPr/>
        <p:txBody>
          <a:bodyPr/>
          <a:lstStyle/>
          <a:p>
            <a:fld id="{011A2324-BBE8-4F54-828A-3108FBCB9CD5}" type="slidenum">
              <a:rPr lang="en-US" altLang="en-US"/>
              <a:pPr/>
              <a:t>27</a:t>
            </a:fld>
            <a:endParaRPr lang="en-US" altLang="en-US"/>
          </a:p>
        </p:txBody>
      </p:sp>
      <p:sp>
        <p:nvSpPr>
          <p:cNvPr id="2" name="Date Placeholder 1"/>
          <p:cNvSpPr>
            <a:spLocks noGrp="1"/>
          </p:cNvSpPr>
          <p:nvPr>
            <p:ph type="dt" sz="half" idx="10"/>
          </p:nvPr>
        </p:nvSpPr>
        <p:spPr/>
        <p:txBody>
          <a:bodyPr/>
          <a:lstStyle/>
          <a:p>
            <a:fld id="{090AEE69-A3B3-46FF-8D13-542930B1FB0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a:xfrm>
            <a:off x="457200" y="476672"/>
            <a:ext cx="8229600" cy="5832053"/>
          </a:xfrm>
        </p:spPr>
        <p:txBody>
          <a:bodyPr>
            <a:normAutofit fontScale="90000"/>
          </a:bodyPr>
          <a:lstStyle/>
          <a:p>
            <a:pPr>
              <a:lnSpc>
                <a:spcPct val="125000"/>
              </a:lnSpc>
            </a:pPr>
            <a:r>
              <a:rPr lang="bg-BG" altLang="en-US" b="1" dirty="0">
                <a:solidFill>
                  <a:srgbClr val="FF0000"/>
                </a:solidFill>
              </a:rPr>
              <a:t>Междуличностната дистанция</a:t>
            </a:r>
            <a:r>
              <a:rPr lang="bg-BG" altLang="en-US" dirty="0"/>
              <a:t> </a:t>
            </a:r>
            <a:r>
              <a:rPr lang="bg-BG" altLang="en-US" dirty="0">
                <a:solidFill>
                  <a:schemeClr val="tx1"/>
                </a:solidFill>
              </a:rPr>
              <a:t>(</a:t>
            </a:r>
            <a:r>
              <a:rPr lang="bg-BG" altLang="en-US" dirty="0" err="1">
                <a:solidFill>
                  <a:schemeClr val="tx1"/>
                </a:solidFill>
              </a:rPr>
              <a:t>отстоянието</a:t>
            </a:r>
            <a:r>
              <a:rPr lang="bg-BG" altLang="en-US" dirty="0">
                <a:solidFill>
                  <a:schemeClr val="tx1"/>
                </a:solidFill>
              </a:rPr>
              <a:t>) също има важно значение при комуникацията. Тя е начин на общуване. Колкото е по-близък човекът, с който общуваме, толкова </a:t>
            </a:r>
            <a:r>
              <a:rPr lang="bg-BG" altLang="en-US" dirty="0" err="1">
                <a:solidFill>
                  <a:schemeClr val="tx1"/>
                </a:solidFill>
              </a:rPr>
              <a:t>отстоянието</a:t>
            </a:r>
            <a:r>
              <a:rPr lang="bg-BG" altLang="en-US" dirty="0">
                <a:solidFill>
                  <a:schemeClr val="tx1"/>
                </a:solidFill>
              </a:rPr>
              <a:t> е по-скъсено, а ако е неприятен, ние се стремим да се отдалечим</a:t>
            </a:r>
            <a:r>
              <a:rPr lang="bg-BG" altLang="en-US" dirty="0" smtClean="0">
                <a:solidFill>
                  <a:schemeClr val="tx1"/>
                </a:solidFill>
              </a:rPr>
              <a:t>.</a:t>
            </a:r>
            <a:br>
              <a:rPr lang="bg-BG" altLang="en-US" dirty="0" smtClean="0">
                <a:solidFill>
                  <a:schemeClr val="tx1"/>
                </a:solidFill>
              </a:rPr>
            </a:br>
            <a:r>
              <a:rPr lang="bg-BG" altLang="en-US" sz="4800" dirty="0" smtClean="0"/>
              <a:t> </a:t>
            </a:r>
            <a:endParaRPr lang="bg-BG" altLang="en-US" sz="4800" dirty="0"/>
          </a:p>
        </p:txBody>
      </p:sp>
      <p:sp>
        <p:nvSpPr>
          <p:cNvPr id="4" name="Slide Number Placeholder 4"/>
          <p:cNvSpPr>
            <a:spLocks noGrp="1"/>
          </p:cNvSpPr>
          <p:nvPr>
            <p:ph type="sldNum" sz="quarter" idx="12"/>
          </p:nvPr>
        </p:nvSpPr>
        <p:spPr/>
        <p:txBody>
          <a:bodyPr/>
          <a:lstStyle/>
          <a:p>
            <a:fld id="{B61D0B95-2321-43FD-9291-90FD4DA291C7}" type="slidenum">
              <a:rPr lang="en-US" altLang="en-US"/>
              <a:pPr/>
              <a:t>28</a:t>
            </a:fld>
            <a:endParaRPr lang="en-US" altLang="en-US"/>
          </a:p>
        </p:txBody>
      </p:sp>
      <p:sp>
        <p:nvSpPr>
          <p:cNvPr id="2" name="Date Placeholder 1"/>
          <p:cNvSpPr>
            <a:spLocks noGrp="1"/>
          </p:cNvSpPr>
          <p:nvPr>
            <p:ph type="dt" sz="half" idx="10"/>
          </p:nvPr>
        </p:nvSpPr>
        <p:spPr/>
        <p:txBody>
          <a:bodyPr/>
          <a:lstStyle/>
          <a:p>
            <a:fld id="{57262CC2-0785-4431-A873-C75A56E19EA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
          <p:cNvSpPr>
            <a:spLocks noGrp="1"/>
          </p:cNvSpPr>
          <p:nvPr>
            <p:ph type="sldNum" sz="quarter" idx="12"/>
          </p:nvPr>
        </p:nvSpPr>
        <p:spPr/>
        <p:txBody>
          <a:bodyPr/>
          <a:lstStyle/>
          <a:p>
            <a:fld id="{8FF029A9-5323-423D-9AC6-659FA26AA2F6}" type="slidenum">
              <a:rPr lang="en-US" altLang="en-US"/>
              <a:pPr/>
              <a:t>29</a:t>
            </a:fld>
            <a:endParaRPr lang="en-US" altLang="en-US"/>
          </a:p>
        </p:txBody>
      </p:sp>
      <p:graphicFrame>
        <p:nvGraphicFramePr>
          <p:cNvPr id="103669" name="Group 245"/>
          <p:cNvGraphicFramePr>
            <a:graphicFrameLocks noGrp="1"/>
          </p:cNvGraphicFramePr>
          <p:nvPr>
            <p:extLst>
              <p:ext uri="{D42A27DB-BD31-4B8C-83A1-F6EECF244321}">
                <p14:modId xmlns:p14="http://schemas.microsoft.com/office/powerpoint/2010/main" val="217736463"/>
              </p:ext>
            </p:extLst>
          </p:nvPr>
        </p:nvGraphicFramePr>
        <p:xfrm>
          <a:off x="468313" y="692150"/>
          <a:ext cx="8207375" cy="5616576"/>
        </p:xfrm>
        <a:graphic>
          <a:graphicData uri="http://schemas.openxmlformats.org/drawingml/2006/table">
            <a:tbl>
              <a:tblPr/>
              <a:tblGrid>
                <a:gridCol w="1930400"/>
                <a:gridCol w="2092325"/>
                <a:gridCol w="2092325"/>
                <a:gridCol w="2092325"/>
              </a:tblGrid>
              <a:tr h="7635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Междуличностна </a:t>
                      </a:r>
                      <a:endParaRPr kumimoji="0" lang="bg-BG" altLang="en-US"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дистанция</a:t>
                      </a:r>
                      <a:endParaRPr kumimoji="0" lang="bg-BG" altLang="en-US" sz="1600" b="1"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Перспективни последици </a:t>
                      </a:r>
                      <a:endParaRPr kumimoji="0" lang="bg-BG" altLang="en-US" sz="1600" b="1"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Поведенчески последици </a:t>
                      </a:r>
                      <a:endParaRPr kumimoji="0" lang="bg-BG" altLang="en-US" sz="1600" b="1"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Обстоятелства </a:t>
                      </a:r>
                      <a:endParaRPr kumimoji="0" lang="bg-BG" altLang="en-US" sz="1600" b="1"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41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Публична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7 - 3,6 метра </a:t>
                      </a:r>
                      <a:endParaRPr kumimoji="0" lang="bg-BG" altLang="en-US" sz="1600" b="1" i="0" u="none" strike="noStrike" cap="none" normalizeH="0" baseline="0" dirty="0" smtClean="0">
                        <a:ln>
                          <a:noFill/>
                        </a:ln>
                        <a:solidFill>
                          <a:srgbClr val="FF00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По-далечно виждане на тялото, лице без подробности</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Повишен глас, официална реч</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Официални церемонии, митинги  </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080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Социална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3,6 - 1,2 м </a:t>
                      </a:r>
                      <a:endParaRPr kumimoji="0" lang="bg-BG" altLang="en-US" sz="1600" b="1" i="0" u="none" strike="noStrike" cap="none" normalizeH="0" baseline="0" dirty="0" smtClean="0">
                        <a:ln>
                          <a:noFill/>
                        </a:ln>
                        <a:solidFill>
                          <a:srgbClr val="FF00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По-ясно телесно присъствие, вижда се погледът на другия. </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Леко повишен глас</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Неформални събрания, обучение, много хора в едно помещение</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541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Лична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1,</a:t>
                      </a:r>
                      <a:r>
                        <a:rPr kumimoji="0" lang="bg-BG" altLang="en-US" sz="1600" b="1" i="0" u="none" strike="noStrike" cap="none" normalizeH="0" baseline="0" dirty="0" err="1" smtClean="0">
                          <a:ln>
                            <a:noFill/>
                          </a:ln>
                          <a:solidFill>
                            <a:srgbClr val="FF0000"/>
                          </a:solidFill>
                          <a:effectLst/>
                          <a:latin typeface="Times New Roman" pitchFamily="18" charset="0"/>
                          <a:cs typeface="Times New Roman" pitchFamily="18" charset="0"/>
                        </a:rPr>
                        <a:t>2м-</a:t>
                      </a: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 50 см. </a:t>
                      </a:r>
                      <a:endParaRPr kumimoji="0" lang="bg-BG" altLang="en-US" sz="1600" b="1" i="0" u="none" strike="noStrike" cap="none" normalizeH="0" baseline="0" dirty="0" smtClean="0">
                        <a:ln>
                          <a:noFill/>
                        </a:ln>
                        <a:solidFill>
                          <a:srgbClr val="FF00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Виждат се лицето, погледът, очите</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 Можем да докоснем другия </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Близки приятелски отношения, лични разговори </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36700">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Интимна</a:t>
                      </a:r>
                    </a:p>
                    <a:p>
                      <a:pPr marL="0" marR="0" lvl="0" indent="0" algn="just" defTabSz="914400" rtl="0" eaLnBrk="0" fontAlgn="base" latinLnBrk="0" hangingPunct="0">
                        <a:lnSpc>
                          <a:spcPct val="100000"/>
                        </a:lnSpc>
                        <a:spcBef>
                          <a:spcPct val="0"/>
                        </a:spcBef>
                        <a:spcAft>
                          <a:spcPct val="0"/>
                        </a:spcAft>
                        <a:buClrTx/>
                        <a:buSzPct val="75000"/>
                        <a:buFontTx/>
                        <a:buNone/>
                        <a:tabLst/>
                      </a:pPr>
                      <a:r>
                        <a:rPr kumimoji="0" lang="bg-BG" altLang="en-US" sz="1600" b="1" i="0" u="none" strike="noStrike" cap="none" normalizeH="0" baseline="0" dirty="0" smtClean="0">
                          <a:ln>
                            <a:noFill/>
                          </a:ln>
                          <a:solidFill>
                            <a:srgbClr val="FF0000"/>
                          </a:solidFill>
                          <a:effectLst/>
                          <a:latin typeface="Times New Roman" pitchFamily="18" charset="0"/>
                          <a:cs typeface="Times New Roman" pitchFamily="18" charset="0"/>
                        </a:rPr>
                        <a:t>под 45 см. </a:t>
                      </a:r>
                      <a:endParaRPr kumimoji="0" lang="bg-BG" altLang="en-US" sz="1600" b="1" i="0" u="none" strike="noStrike" cap="none" normalizeH="0" baseline="0" dirty="0" smtClean="0">
                        <a:ln>
                          <a:noFill/>
                        </a:ln>
                        <a:solidFill>
                          <a:srgbClr val="FF00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Мътно деформирано виждане, долавя се топлината на тялото, сърдечната дейност</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smtClean="0">
                          <a:ln>
                            <a:noFill/>
                          </a:ln>
                          <a:solidFill>
                            <a:schemeClr val="tx1"/>
                          </a:solidFill>
                          <a:effectLst/>
                          <a:latin typeface="Times New Roman" pitchFamily="18" charset="0"/>
                          <a:cs typeface="Times New Roman" pitchFamily="18" charset="0"/>
                        </a:rPr>
                        <a:t>Тих глас, шепот, не вербална реч, съзнанието завладяно от физическия допир</a:t>
                      </a:r>
                      <a:endParaRPr kumimoji="0" lang="bg-BG" altLang="en-U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just" defTabSz="914400" rtl="0" eaLnBrk="1" fontAlgn="base" latinLnBrk="0" hangingPunct="1">
                        <a:lnSpc>
                          <a:spcPct val="100000"/>
                        </a:lnSpc>
                        <a:spcBef>
                          <a:spcPct val="0"/>
                        </a:spcBef>
                        <a:spcAft>
                          <a:spcPct val="0"/>
                        </a:spcAft>
                        <a:buClrTx/>
                        <a:buSzPct val="75000"/>
                        <a:buFontTx/>
                        <a:buNone/>
                        <a:tabLst/>
                      </a:pPr>
                      <a:r>
                        <a:rPr kumimoji="0" lang="bg-BG" altLang="en-US" sz="1600" b="0" i="0" u="none" strike="noStrike" cap="none" normalizeH="0" baseline="0" dirty="0" smtClean="0">
                          <a:ln>
                            <a:noFill/>
                          </a:ln>
                          <a:solidFill>
                            <a:schemeClr val="tx1"/>
                          </a:solidFill>
                          <a:effectLst/>
                          <a:latin typeface="Times New Roman" pitchFamily="18" charset="0"/>
                          <a:cs typeface="Times New Roman" pitchFamily="18" charset="0"/>
                        </a:rPr>
                        <a:t>Успокоение, борба, защита, полов акт</a:t>
                      </a:r>
                      <a:endParaRPr kumimoji="0" lang="bg-BG" altLang="en-US" sz="16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3688D162-46AF-4FED-BED4-C29E36E55BD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a:xfrm>
            <a:off x="457200" y="228600"/>
            <a:ext cx="8229600" cy="5576888"/>
          </a:xfrm>
        </p:spPr>
        <p:txBody>
          <a:bodyPr/>
          <a:lstStyle/>
          <a:p>
            <a:pPr>
              <a:lnSpc>
                <a:spcPct val="130000"/>
              </a:lnSpc>
            </a:pPr>
            <a:r>
              <a:rPr lang="bg-BG" altLang="en-US" sz="3600">
                <a:solidFill>
                  <a:schemeClr val="tx1"/>
                </a:solidFill>
                <a:latin typeface="Times New Roman" pitchFamily="18" charset="0"/>
              </a:rPr>
              <a:t>Общуването не е само комуникация и не бива да се отъждествяват двете понятия.</a:t>
            </a:r>
            <a:r>
              <a:rPr lang="bg-BG" altLang="en-US" sz="3600">
                <a:solidFill>
                  <a:srgbClr val="FFCC00"/>
                </a:solidFill>
                <a:latin typeface="Times New Roman" pitchFamily="18" charset="0"/>
              </a:rPr>
              <a:t> </a:t>
            </a:r>
            <a:r>
              <a:rPr lang="bg-BG" altLang="en-US" sz="3600">
                <a:solidFill>
                  <a:srgbClr val="FF0000"/>
                </a:solidFill>
                <a:latin typeface="Times New Roman" pitchFamily="18" charset="0"/>
              </a:rPr>
              <a:t>Общуването е комуникация плюс взаимодействие и разбиране</a:t>
            </a:r>
            <a:r>
              <a:rPr lang="bg-BG" altLang="en-US" sz="3600">
                <a:solidFill>
                  <a:schemeClr val="tx1"/>
                </a:solidFill>
                <a:latin typeface="Times New Roman" pitchFamily="18" charset="0"/>
              </a:rPr>
              <a:t>, т.е. общуването е по-общо понятие, а комуникацията е по-конкретно понятие.</a:t>
            </a:r>
          </a:p>
        </p:txBody>
      </p:sp>
      <p:sp>
        <p:nvSpPr>
          <p:cNvPr id="4" name="Slide Number Placeholder 4"/>
          <p:cNvSpPr>
            <a:spLocks noGrp="1"/>
          </p:cNvSpPr>
          <p:nvPr>
            <p:ph type="sldNum" sz="quarter" idx="12"/>
          </p:nvPr>
        </p:nvSpPr>
        <p:spPr/>
        <p:txBody>
          <a:bodyPr/>
          <a:lstStyle/>
          <a:p>
            <a:fld id="{01043644-168E-4661-90C5-E17DFDCCA254}" type="slidenum">
              <a:rPr lang="en-US" altLang="en-US"/>
              <a:pPr/>
              <a:t>3</a:t>
            </a:fld>
            <a:endParaRPr lang="en-US" altLang="en-US"/>
          </a:p>
        </p:txBody>
      </p:sp>
      <p:sp>
        <p:nvSpPr>
          <p:cNvPr id="2" name="Date Placeholder 1"/>
          <p:cNvSpPr>
            <a:spLocks noGrp="1"/>
          </p:cNvSpPr>
          <p:nvPr>
            <p:ph type="dt" sz="half" idx="10"/>
          </p:nvPr>
        </p:nvSpPr>
        <p:spPr/>
        <p:txBody>
          <a:bodyPr/>
          <a:lstStyle/>
          <a:p>
            <a:fld id="{48F3A772-184D-4254-B2D0-53B311BCB5FC}"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Grp="1" noChangeArrowheads="1"/>
          </p:cNvSpPr>
          <p:nvPr>
            <p:ph type="title"/>
          </p:nvPr>
        </p:nvSpPr>
        <p:spPr>
          <a:xfrm>
            <a:off x="457200" y="548680"/>
            <a:ext cx="8229600" cy="5688608"/>
          </a:xfrm>
        </p:spPr>
        <p:txBody>
          <a:bodyPr>
            <a:normAutofit fontScale="90000"/>
          </a:bodyPr>
          <a:lstStyle/>
          <a:p>
            <a:r>
              <a:rPr lang="bg-BG" altLang="en-US" sz="4000" b="1" dirty="0">
                <a:solidFill>
                  <a:srgbClr val="FF0000"/>
                </a:solidFill>
              </a:rPr>
              <a:t>Декодиране</a:t>
            </a:r>
            <a:r>
              <a:rPr lang="bg-BG" altLang="en-US" sz="4000" dirty="0">
                <a:solidFill>
                  <a:srgbClr val="FF0000"/>
                </a:solidFill>
              </a:rPr>
              <a:t/>
            </a:r>
            <a:br>
              <a:rPr lang="bg-BG" altLang="en-US" sz="4000" dirty="0">
                <a:solidFill>
                  <a:srgbClr val="FF0000"/>
                </a:solidFill>
              </a:rPr>
            </a:br>
            <a:r>
              <a:rPr lang="bg-BG" altLang="en-US" sz="4000" dirty="0">
                <a:solidFill>
                  <a:schemeClr val="tx1"/>
                </a:solidFill>
              </a:rPr>
              <a:t>За да приключи процесът на комуникация, посланието трябва да бъде декодирано от получателя.</a:t>
            </a:r>
            <a:br>
              <a:rPr lang="bg-BG" altLang="en-US" sz="4000" dirty="0">
                <a:solidFill>
                  <a:schemeClr val="tx1"/>
                </a:solidFill>
              </a:rPr>
            </a:br>
            <a:r>
              <a:rPr lang="bg-BG" altLang="en-US" sz="4000" dirty="0">
                <a:solidFill>
                  <a:schemeClr val="tx1"/>
                </a:solidFill>
              </a:rPr>
              <a:t>Декодирането е технически термин за мисловния процес на приемащия и поради това включва и интерпретиране.</a:t>
            </a:r>
            <a:r>
              <a:rPr lang="bg-BG" altLang="en-US" sz="4000" dirty="0"/>
              <a:t> </a:t>
            </a:r>
            <a:r>
              <a:rPr lang="bg-BG" altLang="en-US" sz="4000" dirty="0" smtClean="0"/>
              <a:t/>
            </a:r>
            <a:br>
              <a:rPr lang="bg-BG" altLang="en-US" sz="4000" dirty="0" smtClean="0"/>
            </a:br>
            <a:endParaRPr lang="bg-BG" altLang="en-US" sz="4000" dirty="0"/>
          </a:p>
        </p:txBody>
      </p:sp>
      <p:sp>
        <p:nvSpPr>
          <p:cNvPr id="4" name="Slide Number Placeholder 4"/>
          <p:cNvSpPr>
            <a:spLocks noGrp="1"/>
          </p:cNvSpPr>
          <p:nvPr>
            <p:ph type="sldNum" sz="quarter" idx="12"/>
          </p:nvPr>
        </p:nvSpPr>
        <p:spPr/>
        <p:txBody>
          <a:bodyPr/>
          <a:lstStyle/>
          <a:p>
            <a:fld id="{B61A5355-D0C8-47C7-9293-345C336E6EBA}" type="slidenum">
              <a:rPr lang="en-US" altLang="en-US"/>
              <a:pPr/>
              <a:t>30</a:t>
            </a:fld>
            <a:endParaRPr lang="en-US" altLang="en-US"/>
          </a:p>
        </p:txBody>
      </p:sp>
      <p:sp>
        <p:nvSpPr>
          <p:cNvPr id="2" name="Date Placeholder 1"/>
          <p:cNvSpPr>
            <a:spLocks noGrp="1"/>
          </p:cNvSpPr>
          <p:nvPr>
            <p:ph type="dt" sz="half" idx="10"/>
          </p:nvPr>
        </p:nvSpPr>
        <p:spPr/>
        <p:txBody>
          <a:bodyPr/>
          <a:lstStyle/>
          <a:p>
            <a:fld id="{364EFC25-0B81-4871-A685-79BE00BD19DC}"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Grp="1" noChangeArrowheads="1"/>
          </p:cNvSpPr>
          <p:nvPr>
            <p:ph type="title"/>
          </p:nvPr>
        </p:nvSpPr>
        <p:spPr>
          <a:xfrm>
            <a:off x="457200" y="332656"/>
            <a:ext cx="8229600" cy="5833194"/>
          </a:xfrm>
        </p:spPr>
        <p:txBody>
          <a:bodyPr>
            <a:normAutofit fontScale="90000"/>
          </a:bodyPr>
          <a:lstStyle/>
          <a:p>
            <a:r>
              <a:rPr lang="bg-BG" altLang="en-US" b="1" dirty="0">
                <a:solidFill>
                  <a:srgbClr val="FF0000"/>
                </a:solidFill>
              </a:rPr>
              <a:t>Получател (лице)</a:t>
            </a:r>
            <a:r>
              <a:rPr lang="bg-BG" altLang="en-US" dirty="0">
                <a:solidFill>
                  <a:srgbClr val="FF0000"/>
                </a:solidFill>
              </a:rPr>
              <a:t/>
            </a:r>
            <a:br>
              <a:rPr lang="bg-BG" altLang="en-US" dirty="0">
                <a:solidFill>
                  <a:srgbClr val="FF0000"/>
                </a:solidFill>
              </a:rPr>
            </a:br>
            <a:r>
              <a:rPr lang="bg-BG" altLang="en-US" sz="3400" dirty="0" smtClean="0">
                <a:solidFill>
                  <a:schemeClr val="tx1"/>
                </a:solidFill>
              </a:rPr>
              <a:t>При </a:t>
            </a:r>
            <a:r>
              <a:rPr lang="bg-BG" altLang="en-US" sz="3400" dirty="0">
                <a:solidFill>
                  <a:schemeClr val="tx1"/>
                </a:solidFill>
              </a:rPr>
              <a:t>предаването на информация изключително важно е да се обръща внимание на приемащата страна. Ефективната комуникация е насочена към получателя, а не към средата. Това изисква от </a:t>
            </a:r>
            <a:r>
              <a:rPr lang="bg-BG" altLang="en-US" sz="3400" dirty="0" err="1">
                <a:solidFill>
                  <a:schemeClr val="tx1"/>
                </a:solidFill>
              </a:rPr>
              <a:t>комуникатора</a:t>
            </a:r>
            <a:r>
              <a:rPr lang="bg-BG" altLang="en-US" sz="3400" dirty="0">
                <a:solidFill>
                  <a:schemeClr val="tx1"/>
                </a:solidFill>
              </a:rPr>
              <a:t> да предвижда способността на получателя за декодиране, да познава неговите възможности.</a:t>
            </a:r>
            <a:r>
              <a:rPr lang="bg-BG" altLang="en-US" dirty="0"/>
              <a:t> </a:t>
            </a:r>
            <a:r>
              <a:rPr lang="bg-BG" altLang="en-US" dirty="0" smtClean="0"/>
              <a:t/>
            </a:r>
            <a:br>
              <a:rPr lang="bg-BG" altLang="en-US" dirty="0" smtClean="0"/>
            </a:br>
            <a:endParaRPr lang="bg-BG" altLang="en-US" dirty="0"/>
          </a:p>
        </p:txBody>
      </p:sp>
      <p:sp>
        <p:nvSpPr>
          <p:cNvPr id="4" name="Slide Number Placeholder 4"/>
          <p:cNvSpPr>
            <a:spLocks noGrp="1"/>
          </p:cNvSpPr>
          <p:nvPr>
            <p:ph type="sldNum" sz="quarter" idx="12"/>
          </p:nvPr>
        </p:nvSpPr>
        <p:spPr/>
        <p:txBody>
          <a:bodyPr/>
          <a:lstStyle/>
          <a:p>
            <a:fld id="{6C274D09-8389-4CED-BFD7-CF7CFF9D0FD8}" type="slidenum">
              <a:rPr lang="en-US" altLang="en-US"/>
              <a:pPr/>
              <a:t>31</a:t>
            </a:fld>
            <a:endParaRPr lang="en-US" altLang="en-US"/>
          </a:p>
        </p:txBody>
      </p:sp>
      <p:sp>
        <p:nvSpPr>
          <p:cNvPr id="2" name="Date Placeholder 1"/>
          <p:cNvSpPr>
            <a:spLocks noGrp="1"/>
          </p:cNvSpPr>
          <p:nvPr>
            <p:ph type="dt" sz="half" idx="10"/>
          </p:nvPr>
        </p:nvSpPr>
        <p:spPr/>
        <p:txBody>
          <a:bodyPr/>
          <a:lstStyle/>
          <a:p>
            <a:fld id="{F52425AD-8A6B-4DA7-87DA-F353A3EE48E6}"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a:xfrm>
            <a:off x="468313" y="404665"/>
            <a:ext cx="8229600" cy="5544615"/>
          </a:xfrm>
        </p:spPr>
        <p:txBody>
          <a:bodyPr>
            <a:noAutofit/>
          </a:bodyPr>
          <a:lstStyle/>
          <a:p>
            <a:r>
              <a:rPr lang="bg-BG" altLang="en-US" sz="3200" b="1" dirty="0" smtClean="0">
                <a:solidFill>
                  <a:srgbClr val="FF0000"/>
                </a:solidFill>
              </a:rPr>
              <a:t/>
            </a:r>
            <a:br>
              <a:rPr lang="bg-BG" altLang="en-US" sz="3200" b="1" dirty="0" smtClean="0">
                <a:solidFill>
                  <a:srgbClr val="FF0000"/>
                </a:solidFill>
              </a:rPr>
            </a:br>
            <a:r>
              <a:rPr lang="bg-BG" altLang="en-US" sz="3200" b="1" dirty="0" smtClean="0">
                <a:solidFill>
                  <a:srgbClr val="FF0000"/>
                </a:solidFill>
              </a:rPr>
              <a:t/>
            </a:r>
            <a:br>
              <a:rPr lang="bg-BG" altLang="en-US" sz="3200" b="1" dirty="0" smtClean="0">
                <a:solidFill>
                  <a:srgbClr val="FF0000"/>
                </a:solidFill>
              </a:rPr>
            </a:br>
            <a:r>
              <a:rPr lang="bg-BG" altLang="en-US" sz="3200" dirty="0">
                <a:solidFill>
                  <a:srgbClr val="FF0000"/>
                </a:solidFill>
              </a:rPr>
              <a:t/>
            </a:r>
            <a:br>
              <a:rPr lang="bg-BG" altLang="en-US" sz="3200" dirty="0">
                <a:solidFill>
                  <a:srgbClr val="FF0000"/>
                </a:solidFill>
              </a:rPr>
            </a:br>
            <a:r>
              <a:rPr lang="bg-BG" altLang="en-US" sz="3200" dirty="0" smtClean="0">
                <a:solidFill>
                  <a:srgbClr val="FF0000"/>
                </a:solidFill>
              </a:rPr>
              <a:t/>
            </a:r>
            <a:br>
              <a:rPr lang="bg-BG" altLang="en-US" sz="3200" dirty="0" smtClean="0">
                <a:solidFill>
                  <a:srgbClr val="FF0000"/>
                </a:solidFill>
              </a:rPr>
            </a:br>
            <a:r>
              <a:rPr lang="bg-BG" altLang="en-US" sz="3200" dirty="0" smtClean="0">
                <a:solidFill>
                  <a:srgbClr val="FF0000"/>
                </a:solidFill>
              </a:rPr>
              <a:t/>
            </a:r>
            <a:br>
              <a:rPr lang="bg-BG" altLang="en-US" sz="3200" dirty="0" smtClean="0">
                <a:solidFill>
                  <a:srgbClr val="FF0000"/>
                </a:solidFill>
              </a:rPr>
            </a:br>
            <a:r>
              <a:rPr lang="bg-BG" altLang="en-US" sz="3200" dirty="0">
                <a:solidFill>
                  <a:srgbClr val="FF0000"/>
                </a:solidFill>
              </a:rPr>
              <a:t/>
            </a:r>
            <a:br>
              <a:rPr lang="bg-BG" altLang="en-US" sz="3200" dirty="0">
                <a:solidFill>
                  <a:srgbClr val="FF0000"/>
                </a:solidFill>
              </a:rPr>
            </a:br>
            <a:r>
              <a:rPr lang="bg-BG" altLang="en-US" sz="3200" dirty="0" smtClean="0">
                <a:solidFill>
                  <a:srgbClr val="FF0000"/>
                </a:solidFill>
              </a:rPr>
              <a:t/>
            </a:r>
            <a:br>
              <a:rPr lang="bg-BG" altLang="en-US" sz="3200" dirty="0" smtClean="0">
                <a:solidFill>
                  <a:srgbClr val="FF0000"/>
                </a:solidFill>
              </a:rPr>
            </a:br>
            <a:r>
              <a:rPr lang="bg-BG" altLang="en-US" sz="3200" dirty="0">
                <a:solidFill>
                  <a:srgbClr val="FF0000"/>
                </a:solidFill>
              </a:rPr>
              <a:t/>
            </a:r>
            <a:br>
              <a:rPr lang="bg-BG" altLang="en-US" sz="3200" dirty="0">
                <a:solidFill>
                  <a:srgbClr val="FF0000"/>
                </a:solidFill>
              </a:rPr>
            </a:br>
            <a:r>
              <a:rPr lang="bg-BG" altLang="en-US" sz="3200" dirty="0" smtClean="0">
                <a:solidFill>
                  <a:srgbClr val="FF0000"/>
                </a:solidFill>
              </a:rPr>
              <a:t/>
            </a:r>
            <a:br>
              <a:rPr lang="bg-BG" altLang="en-US" sz="3200" dirty="0" smtClean="0">
                <a:solidFill>
                  <a:srgbClr val="FF0000"/>
                </a:solidFill>
              </a:rPr>
            </a:br>
            <a:r>
              <a:rPr lang="bg-BG" altLang="en-US" sz="3200" dirty="0">
                <a:solidFill>
                  <a:srgbClr val="FF0000"/>
                </a:solidFill>
              </a:rPr>
              <a:t/>
            </a:r>
            <a:br>
              <a:rPr lang="bg-BG" altLang="en-US" sz="3200" dirty="0">
                <a:solidFill>
                  <a:srgbClr val="FF0000"/>
                </a:solidFill>
              </a:rPr>
            </a:br>
            <a:r>
              <a:rPr lang="bg-BG" altLang="en-US" sz="3200" dirty="0" smtClean="0">
                <a:solidFill>
                  <a:srgbClr val="FF0000"/>
                </a:solidFill>
              </a:rPr>
              <a:t/>
            </a:r>
            <a:br>
              <a:rPr lang="bg-BG" altLang="en-US" sz="3200" dirty="0" smtClean="0">
                <a:solidFill>
                  <a:srgbClr val="FF0000"/>
                </a:solidFill>
              </a:rPr>
            </a:br>
            <a:r>
              <a:rPr lang="bg-BG" altLang="en-US" sz="3200" b="1" dirty="0" smtClean="0">
                <a:solidFill>
                  <a:srgbClr val="FF0000"/>
                </a:solidFill>
              </a:rPr>
              <a:t>Обратна връзка</a:t>
            </a:r>
            <a:r>
              <a:rPr lang="bg-BG" altLang="en-US" sz="3200" dirty="0" smtClean="0">
                <a:solidFill>
                  <a:srgbClr val="FF0000"/>
                </a:solidFill>
              </a:rPr>
              <a:t>та</a:t>
            </a:r>
            <a:r>
              <a:rPr lang="bg-BG" altLang="en-US" sz="3200" dirty="0" smtClean="0">
                <a:solidFill>
                  <a:schemeClr val="tx1"/>
                </a:solidFill>
              </a:rPr>
              <a:t> </a:t>
            </a:r>
            <a:r>
              <a:rPr lang="bg-BG" altLang="en-US" sz="3200" dirty="0">
                <a:solidFill>
                  <a:schemeClr val="tx1"/>
                </a:solidFill>
              </a:rPr>
              <a:t>намалява потенциалната възможност за изкривяване на полученото спрямо желаното послание и  </a:t>
            </a:r>
            <a:br>
              <a:rPr lang="bg-BG" altLang="en-US" sz="3200" dirty="0">
                <a:solidFill>
                  <a:schemeClr val="tx1"/>
                </a:solidFill>
              </a:rPr>
            </a:br>
            <a:r>
              <a:rPr lang="bg-BG" altLang="en-US" sz="3200" dirty="0">
                <a:solidFill>
                  <a:schemeClr val="tx1"/>
                </a:solidFill>
              </a:rPr>
              <a:t>предоставя възможност за отговор от страна на получателя, с което </a:t>
            </a:r>
            <a:r>
              <a:rPr lang="bg-BG" altLang="en-US" sz="3200" dirty="0" err="1">
                <a:solidFill>
                  <a:schemeClr val="tx1"/>
                </a:solidFill>
              </a:rPr>
              <a:t>комуникаторът</a:t>
            </a:r>
            <a:r>
              <a:rPr lang="bg-BG" altLang="en-US" sz="3200" dirty="0">
                <a:solidFill>
                  <a:schemeClr val="tx1"/>
                </a:solidFill>
              </a:rPr>
              <a:t> може да разбере дали посланието е прието и дали е предизвикало очакваната реакция</a:t>
            </a:r>
            <a:r>
              <a:rPr lang="bg-BG" altLang="en-US" sz="3200" dirty="0" smtClean="0">
                <a:solidFill>
                  <a:schemeClr val="tx1"/>
                </a:solidFill>
              </a:rPr>
              <a:t>.</a:t>
            </a:r>
            <a:br>
              <a:rPr lang="bg-BG" altLang="en-US" sz="3200" dirty="0" smtClean="0">
                <a:solidFill>
                  <a:schemeClr val="tx1"/>
                </a:solidFill>
              </a:rPr>
            </a:br>
            <a:endParaRPr lang="bg-BG" altLang="en-US" sz="3200" dirty="0">
              <a:solidFill>
                <a:schemeClr val="tx1"/>
              </a:solidFill>
            </a:endParaRPr>
          </a:p>
        </p:txBody>
      </p:sp>
      <p:sp>
        <p:nvSpPr>
          <p:cNvPr id="4" name="Slide Number Placeholder 4"/>
          <p:cNvSpPr>
            <a:spLocks noGrp="1"/>
          </p:cNvSpPr>
          <p:nvPr>
            <p:ph type="sldNum" sz="quarter" idx="12"/>
          </p:nvPr>
        </p:nvSpPr>
        <p:spPr/>
        <p:txBody>
          <a:bodyPr/>
          <a:lstStyle/>
          <a:p>
            <a:fld id="{1971ACC8-4E3D-4571-B04A-3A53FD2BCB6A}" type="slidenum">
              <a:rPr lang="en-US" altLang="en-US"/>
              <a:pPr/>
              <a:t>32</a:t>
            </a:fld>
            <a:endParaRPr lang="en-US" altLang="en-US"/>
          </a:p>
        </p:txBody>
      </p:sp>
      <p:sp>
        <p:nvSpPr>
          <p:cNvPr id="2" name="Date Placeholder 1"/>
          <p:cNvSpPr>
            <a:spLocks noGrp="1"/>
          </p:cNvSpPr>
          <p:nvPr>
            <p:ph type="dt" sz="half" idx="10"/>
          </p:nvPr>
        </p:nvSpPr>
        <p:spPr/>
        <p:txBody>
          <a:bodyPr/>
          <a:lstStyle/>
          <a:p>
            <a:fld id="{E51926E6-A271-4214-8577-BAF664BE431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Grp="1" noChangeArrowheads="1"/>
          </p:cNvSpPr>
          <p:nvPr>
            <p:ph type="title"/>
          </p:nvPr>
        </p:nvSpPr>
        <p:spPr>
          <a:xfrm>
            <a:off x="457200" y="228600"/>
            <a:ext cx="8229600" cy="5576888"/>
          </a:xfrm>
        </p:spPr>
        <p:txBody>
          <a:bodyPr>
            <a:normAutofit fontScale="90000"/>
          </a:bodyPr>
          <a:lstStyle/>
          <a:p>
            <a:r>
              <a:rPr lang="bg-BG" altLang="en-US" sz="3600" dirty="0">
                <a:solidFill>
                  <a:schemeClr val="tx1"/>
                </a:solidFill>
              </a:rPr>
              <a:t>Управляващите могат да получават обратна връзка по различни начини. При непосредствена комуникация е възможна директна обратна връзка както чрез вербална обмяна на информация, така и чрез такива по-незабележими средства като изражение на лицето, показващо недоволство или неразбиране.</a:t>
            </a:r>
            <a:r>
              <a:rPr lang="bg-BG" altLang="en-US" sz="4000" dirty="0">
                <a:solidFill>
                  <a:schemeClr val="tx1"/>
                </a:solidFill>
              </a:rPr>
              <a:t> </a:t>
            </a:r>
          </a:p>
        </p:txBody>
      </p:sp>
      <p:sp>
        <p:nvSpPr>
          <p:cNvPr id="4" name="Slide Number Placeholder 4"/>
          <p:cNvSpPr>
            <a:spLocks noGrp="1"/>
          </p:cNvSpPr>
          <p:nvPr>
            <p:ph type="sldNum" sz="quarter" idx="12"/>
          </p:nvPr>
        </p:nvSpPr>
        <p:spPr/>
        <p:txBody>
          <a:bodyPr/>
          <a:lstStyle/>
          <a:p>
            <a:fld id="{E57160D5-E0FA-4832-BE34-3C368E36439B}" type="slidenum">
              <a:rPr lang="en-US" altLang="en-US"/>
              <a:pPr/>
              <a:t>33</a:t>
            </a:fld>
            <a:endParaRPr lang="en-US" altLang="en-US"/>
          </a:p>
        </p:txBody>
      </p:sp>
      <p:sp>
        <p:nvSpPr>
          <p:cNvPr id="2" name="Date Placeholder 1"/>
          <p:cNvSpPr>
            <a:spLocks noGrp="1"/>
          </p:cNvSpPr>
          <p:nvPr>
            <p:ph type="dt" sz="half" idx="10"/>
          </p:nvPr>
        </p:nvSpPr>
        <p:spPr/>
        <p:txBody>
          <a:bodyPr/>
          <a:lstStyle/>
          <a:p>
            <a:fld id="{DC070A6A-69EC-4437-946B-D9B2028D85F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Grp="1" noChangeArrowheads="1"/>
          </p:cNvSpPr>
          <p:nvPr>
            <p:ph type="title"/>
          </p:nvPr>
        </p:nvSpPr>
        <p:spPr>
          <a:xfrm>
            <a:off x="457200" y="228600"/>
            <a:ext cx="8229600" cy="5576888"/>
          </a:xfrm>
        </p:spPr>
        <p:txBody>
          <a:bodyPr>
            <a:normAutofit fontScale="90000"/>
          </a:bodyPr>
          <a:lstStyle/>
          <a:p>
            <a:r>
              <a:rPr lang="bg-BG" altLang="en-US" b="1" dirty="0">
                <a:solidFill>
                  <a:srgbClr val="FF0000"/>
                </a:solidFill>
              </a:rPr>
              <a:t>Шум</a:t>
            </a:r>
            <a:r>
              <a:rPr lang="bg-BG" altLang="en-US" dirty="0">
                <a:solidFill>
                  <a:schemeClr val="tx1"/>
                </a:solidFill>
              </a:rPr>
              <a:t/>
            </a:r>
            <a:br>
              <a:rPr lang="bg-BG" altLang="en-US" dirty="0">
                <a:solidFill>
                  <a:schemeClr val="tx1"/>
                </a:solidFill>
              </a:rPr>
            </a:br>
            <a:r>
              <a:rPr lang="bg-BG" altLang="en-US" sz="3400" dirty="0">
                <a:solidFill>
                  <a:schemeClr val="tx1"/>
                </a:solidFill>
              </a:rPr>
              <a:t>Всеки намесващ се фактор, който може да изкриви посланието чрез създаване на различни пречки по пътя на изпращане на информацията от говорителя към слушателя и по пътя на обратната връзка от слушателя към говорителя. </a:t>
            </a:r>
            <a:br>
              <a:rPr lang="bg-BG" altLang="en-US" sz="3400" dirty="0">
                <a:solidFill>
                  <a:schemeClr val="tx1"/>
                </a:solidFill>
              </a:rPr>
            </a:br>
            <a:r>
              <a:rPr lang="bg-BG" altLang="en-US" sz="3400" dirty="0">
                <a:solidFill>
                  <a:schemeClr val="tx1"/>
                </a:solidFill>
              </a:rPr>
              <a:t>Тези пречки се наричат  още </a:t>
            </a:r>
            <a:r>
              <a:rPr lang="bg-BG" altLang="en-US" sz="3400" dirty="0">
                <a:solidFill>
                  <a:srgbClr val="FF0000"/>
                </a:solidFill>
              </a:rPr>
              <a:t>“филтри на общуването”.</a:t>
            </a:r>
            <a:r>
              <a:rPr lang="bg-BG" altLang="en-US" sz="3400" dirty="0"/>
              <a:t> </a:t>
            </a:r>
            <a:endParaRPr lang="bg-BG" altLang="en-US" dirty="0"/>
          </a:p>
        </p:txBody>
      </p:sp>
      <p:sp>
        <p:nvSpPr>
          <p:cNvPr id="4" name="Slide Number Placeholder 4"/>
          <p:cNvSpPr>
            <a:spLocks noGrp="1"/>
          </p:cNvSpPr>
          <p:nvPr>
            <p:ph type="sldNum" sz="quarter" idx="12"/>
          </p:nvPr>
        </p:nvSpPr>
        <p:spPr/>
        <p:txBody>
          <a:bodyPr/>
          <a:lstStyle/>
          <a:p>
            <a:fld id="{74294CC1-3B74-41C8-9C36-0F83F7CC02D2}" type="slidenum">
              <a:rPr lang="en-US" altLang="en-US"/>
              <a:pPr/>
              <a:t>34</a:t>
            </a:fld>
            <a:endParaRPr lang="en-US" altLang="en-US"/>
          </a:p>
        </p:txBody>
      </p:sp>
      <p:sp>
        <p:nvSpPr>
          <p:cNvPr id="2" name="Date Placeholder 1"/>
          <p:cNvSpPr>
            <a:spLocks noGrp="1"/>
          </p:cNvSpPr>
          <p:nvPr>
            <p:ph type="dt" sz="half" idx="10"/>
          </p:nvPr>
        </p:nvSpPr>
        <p:spPr/>
        <p:txBody>
          <a:bodyPr/>
          <a:lstStyle/>
          <a:p>
            <a:fld id="{44CE89F8-7E61-46CC-814E-081269F185C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Grp="1" noChangeArrowheads="1"/>
          </p:cNvSpPr>
          <p:nvPr>
            <p:ph type="title"/>
          </p:nvPr>
        </p:nvSpPr>
        <p:spPr>
          <a:xfrm>
            <a:off x="457200" y="228600"/>
            <a:ext cx="8229600" cy="5576888"/>
          </a:xfrm>
        </p:spPr>
        <p:txBody>
          <a:bodyPr/>
          <a:lstStyle/>
          <a:p>
            <a:r>
              <a:rPr lang="bg-BG" altLang="en-US" dirty="0">
                <a:solidFill>
                  <a:srgbClr val="FF0000"/>
                </a:solidFill>
              </a:rPr>
              <a:t>Външни филтри</a:t>
            </a:r>
            <a:r>
              <a:rPr lang="bg-BG" altLang="en-US" dirty="0"/>
              <a:t> </a:t>
            </a:r>
            <a:r>
              <a:rPr lang="bg-BG" altLang="en-US" dirty="0">
                <a:solidFill>
                  <a:schemeClr val="tx1"/>
                </a:solidFill>
              </a:rPr>
              <a:t>– те са независими от говорителя и слушателя и към тях се отнасят шум, прегради или други пречки за изпращане на посланието, които пречат на слушателя да го приеме</a:t>
            </a:r>
            <a:r>
              <a:rPr lang="bg-BG" altLang="en-US" dirty="0" smtClean="0">
                <a:solidFill>
                  <a:schemeClr val="tx1"/>
                </a:solidFill>
              </a:rPr>
              <a:t>.</a:t>
            </a:r>
            <a:br>
              <a:rPr lang="bg-BG" altLang="en-US" dirty="0" smtClean="0">
                <a:solidFill>
                  <a:schemeClr val="tx1"/>
                </a:solidFill>
              </a:rPr>
            </a:br>
            <a:r>
              <a:rPr lang="bg-BG" altLang="en-US" dirty="0">
                <a:solidFill>
                  <a:schemeClr val="tx1"/>
                </a:solidFill>
              </a:rPr>
              <a:t/>
            </a:r>
            <a:br>
              <a:rPr lang="bg-BG" altLang="en-US" dirty="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BB3BE416-E38C-422E-B60A-2AF22AF88AC0}" type="slidenum">
              <a:rPr lang="en-US" altLang="en-US"/>
              <a:pPr/>
              <a:t>35</a:t>
            </a:fld>
            <a:endParaRPr lang="en-US" altLang="en-US"/>
          </a:p>
        </p:txBody>
      </p:sp>
      <p:sp>
        <p:nvSpPr>
          <p:cNvPr id="2" name="Date Placeholder 1"/>
          <p:cNvSpPr>
            <a:spLocks noGrp="1"/>
          </p:cNvSpPr>
          <p:nvPr>
            <p:ph type="dt" sz="half" idx="10"/>
          </p:nvPr>
        </p:nvSpPr>
        <p:spPr/>
        <p:txBody>
          <a:bodyPr/>
          <a:lstStyle/>
          <a:p>
            <a:fld id="{3EA8E396-8A8B-48AF-8C58-D13F001FD71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Grp="1" noChangeArrowheads="1"/>
          </p:cNvSpPr>
          <p:nvPr>
            <p:ph type="title"/>
          </p:nvPr>
        </p:nvSpPr>
        <p:spPr>
          <a:xfrm>
            <a:off x="457200" y="228600"/>
            <a:ext cx="8229600" cy="5576888"/>
          </a:xfrm>
        </p:spPr>
        <p:txBody>
          <a:bodyPr>
            <a:normAutofit fontScale="90000"/>
          </a:bodyPr>
          <a:lstStyle/>
          <a:p>
            <a:r>
              <a:rPr lang="bg-BG" altLang="en-US" sz="3600" dirty="0">
                <a:solidFill>
                  <a:srgbClr val="FF0000"/>
                </a:solidFill>
              </a:rPr>
              <a:t>Вътрешните филтри</a:t>
            </a:r>
            <a:r>
              <a:rPr lang="bg-BG" altLang="en-US" sz="3600" dirty="0"/>
              <a:t> </a:t>
            </a:r>
            <a:r>
              <a:rPr lang="bg-BG" altLang="en-US" sz="3600" dirty="0">
                <a:solidFill>
                  <a:schemeClr val="tx1"/>
                </a:solidFill>
              </a:rPr>
              <a:t>са по-трудно уловими и са свързани с</a:t>
            </a:r>
            <a:r>
              <a:rPr lang="bg-BG" altLang="en-US" dirty="0">
                <a:solidFill>
                  <a:schemeClr val="tx1"/>
                </a:solidFill>
              </a:rPr>
              <a:t> </a:t>
            </a:r>
            <a:r>
              <a:rPr lang="bg-BG" altLang="en-US" sz="3600" dirty="0">
                <a:solidFill>
                  <a:schemeClr val="tx1"/>
                </a:solidFill>
              </a:rPr>
              <a:t>три основни причини: личен опит, предубеждения, - желание за слушане или неслушане. </a:t>
            </a:r>
            <a:br>
              <a:rPr lang="bg-BG" altLang="en-US" sz="3600" dirty="0">
                <a:solidFill>
                  <a:schemeClr val="tx1"/>
                </a:solidFill>
              </a:rPr>
            </a:br>
            <a:r>
              <a:rPr lang="bg-BG" altLang="en-US" sz="3600" dirty="0">
                <a:solidFill>
                  <a:schemeClr val="tx1"/>
                </a:solidFill>
              </a:rPr>
              <a:t>Те обхващат ценностната среда на човека (интелект, култура, мотивация, моментно състояние, обществен статус, личен опит).</a:t>
            </a:r>
            <a:r>
              <a:rPr lang="bg-BG" altLang="en-US" dirty="0">
                <a:solidFill>
                  <a:schemeClr val="tx1"/>
                </a:solidFill>
              </a:rPr>
              <a:t> </a:t>
            </a:r>
            <a:r>
              <a:rPr lang="bg-BG" altLang="en-US" dirty="0" smtClean="0">
                <a:solidFill>
                  <a:schemeClr val="tx1"/>
                </a:solidFill>
              </a:rPr>
              <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B38205F5-8FE8-4D17-B56C-5AF4EB583A1B}" type="slidenum">
              <a:rPr lang="en-US" altLang="en-US"/>
              <a:pPr/>
              <a:t>36</a:t>
            </a:fld>
            <a:endParaRPr lang="en-US" altLang="en-US"/>
          </a:p>
        </p:txBody>
      </p:sp>
      <p:sp>
        <p:nvSpPr>
          <p:cNvPr id="2" name="Date Placeholder 1"/>
          <p:cNvSpPr>
            <a:spLocks noGrp="1"/>
          </p:cNvSpPr>
          <p:nvPr>
            <p:ph type="dt" sz="half" idx="10"/>
          </p:nvPr>
        </p:nvSpPr>
        <p:spPr/>
        <p:txBody>
          <a:bodyPr/>
          <a:lstStyle/>
          <a:p>
            <a:fld id="{DF7C9554-3750-497E-B1CE-52CAF4295C69}"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Grp="1" noChangeArrowheads="1"/>
          </p:cNvSpPr>
          <p:nvPr>
            <p:ph type="title"/>
          </p:nvPr>
        </p:nvSpPr>
        <p:spPr>
          <a:xfrm>
            <a:off x="457200" y="228600"/>
            <a:ext cx="8229600" cy="5576888"/>
          </a:xfrm>
        </p:spPr>
        <p:txBody>
          <a:bodyPr/>
          <a:lstStyle/>
          <a:p>
            <a:r>
              <a:rPr lang="bg-BG" altLang="en-US" b="1" dirty="0">
                <a:solidFill>
                  <a:srgbClr val="FF0000"/>
                </a:solidFill>
              </a:rPr>
              <a:t>КОМУНИКАЦИЯТА В </a:t>
            </a:r>
            <a:r>
              <a:rPr lang="bg-BG" altLang="en-US" b="1" dirty="0" smtClean="0">
                <a:solidFill>
                  <a:srgbClr val="FF0000"/>
                </a:solidFill>
              </a:rPr>
              <a:t>ОРГАНИЗАЦИИТЕ</a:t>
            </a:r>
            <a:br>
              <a:rPr lang="bg-BG" altLang="en-US" b="1" dirty="0" smtClean="0">
                <a:solidFill>
                  <a:srgbClr val="FF0000"/>
                </a:solidFill>
              </a:rPr>
            </a:br>
            <a:r>
              <a:rPr lang="bg-BG" altLang="en-US" dirty="0"/>
              <a:t/>
            </a:r>
            <a:br>
              <a:rPr lang="bg-BG" altLang="en-US" dirty="0"/>
            </a:br>
            <a:r>
              <a:rPr lang="bg-BG" altLang="en-US" dirty="0">
                <a:solidFill>
                  <a:schemeClr val="tx1"/>
                </a:solidFill>
              </a:rPr>
              <a:t>Структурата на всяка организация трябва да осигурява възможност за комуникация в четири ясно изразени насоки</a:t>
            </a:r>
            <a:r>
              <a:rPr lang="bg-BG" altLang="en-US" dirty="0" smtClean="0">
                <a:solidFill>
                  <a:schemeClr val="tx1"/>
                </a:solidFill>
              </a:rPr>
              <a:t>:</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A13FB0F5-CB33-4FD7-92D4-5CAF9BBAED94}" type="slidenum">
              <a:rPr lang="en-US" altLang="en-US"/>
              <a:pPr/>
              <a:t>37</a:t>
            </a:fld>
            <a:endParaRPr lang="en-US" altLang="en-US"/>
          </a:p>
        </p:txBody>
      </p:sp>
      <p:sp>
        <p:nvSpPr>
          <p:cNvPr id="2" name="Date Placeholder 1"/>
          <p:cNvSpPr>
            <a:spLocks noGrp="1"/>
          </p:cNvSpPr>
          <p:nvPr>
            <p:ph type="dt" sz="half" idx="10"/>
          </p:nvPr>
        </p:nvSpPr>
        <p:spPr/>
        <p:txBody>
          <a:bodyPr/>
          <a:lstStyle/>
          <a:p>
            <a:fld id="{FCAFCCDE-EA72-406B-8F98-E11CBE818816}"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a:xfrm>
            <a:off x="457200" y="228600"/>
            <a:ext cx="8229600" cy="5864696"/>
          </a:xfrm>
        </p:spPr>
        <p:txBody>
          <a:bodyPr>
            <a:normAutofit fontScale="90000"/>
          </a:bodyPr>
          <a:lstStyle/>
          <a:p>
            <a:r>
              <a:rPr lang="bg-BG" altLang="en-US" sz="4000" b="1" dirty="0">
                <a:solidFill>
                  <a:srgbClr val="FF0000"/>
                </a:solidFill>
              </a:rPr>
              <a:t>Низходяща комуникация</a:t>
            </a:r>
            <a:r>
              <a:rPr lang="bg-BG" altLang="en-US" sz="4000" dirty="0"/>
              <a:t> </a:t>
            </a:r>
            <a:r>
              <a:rPr lang="bg-BG" altLang="en-US" sz="4000" dirty="0">
                <a:solidFill>
                  <a:schemeClr val="tx1"/>
                </a:solidFill>
              </a:rPr>
              <a:t>- от  по-високо равнище в йерархията към по-ниски равнища. </a:t>
            </a:r>
            <a:br>
              <a:rPr lang="bg-BG" altLang="en-US" sz="4000" dirty="0">
                <a:solidFill>
                  <a:schemeClr val="tx1"/>
                </a:solidFill>
              </a:rPr>
            </a:br>
            <a:r>
              <a:rPr lang="bg-BG" altLang="en-US" sz="3600" dirty="0">
                <a:solidFill>
                  <a:schemeClr val="tx1"/>
                </a:solidFill>
              </a:rPr>
              <a:t>Най-често чрез: инструкции за работа, официални бележки, наръчници, публикации и др.</a:t>
            </a:r>
            <a:r>
              <a:rPr lang="bg-BG" altLang="en-US" sz="4000" dirty="0">
                <a:solidFill>
                  <a:schemeClr val="tx1"/>
                </a:solidFill>
              </a:rPr>
              <a:t> </a:t>
            </a:r>
            <a:br>
              <a:rPr lang="bg-BG" altLang="en-US" sz="4000" dirty="0">
                <a:solidFill>
                  <a:schemeClr val="tx1"/>
                </a:solidFill>
              </a:rPr>
            </a:br>
            <a:r>
              <a:rPr lang="bg-BG" altLang="en-US" sz="3200" dirty="0">
                <a:solidFill>
                  <a:schemeClr val="tx1"/>
                </a:solidFill>
              </a:rPr>
              <a:t>Например: </a:t>
            </a:r>
            <a:br>
              <a:rPr lang="bg-BG" altLang="en-US" sz="3200" dirty="0">
                <a:solidFill>
                  <a:schemeClr val="tx1"/>
                </a:solidFill>
              </a:rPr>
            </a:br>
            <a:r>
              <a:rPr lang="bg-BG" altLang="en-US" sz="3200" dirty="0">
                <a:solidFill>
                  <a:schemeClr val="tx1"/>
                </a:solidFill>
              </a:rPr>
              <a:t>старша сестра – редова сестра; </a:t>
            </a:r>
            <a:br>
              <a:rPr lang="bg-BG" altLang="en-US" sz="3200" dirty="0">
                <a:solidFill>
                  <a:schemeClr val="tx1"/>
                </a:solidFill>
              </a:rPr>
            </a:br>
            <a:r>
              <a:rPr lang="bg-BG" altLang="en-US" sz="3200" dirty="0">
                <a:solidFill>
                  <a:schemeClr val="tx1"/>
                </a:solidFill>
              </a:rPr>
              <a:t>старша сестра – санитар, </a:t>
            </a:r>
            <a:br>
              <a:rPr lang="bg-BG" altLang="en-US" sz="3200" dirty="0">
                <a:solidFill>
                  <a:schemeClr val="tx1"/>
                </a:solidFill>
              </a:rPr>
            </a:br>
            <a:r>
              <a:rPr lang="bg-BG" altLang="en-US" sz="3200" dirty="0">
                <a:solidFill>
                  <a:schemeClr val="tx1"/>
                </a:solidFill>
              </a:rPr>
              <a:t>главна сестра - старша сестра и др</a:t>
            </a:r>
            <a:r>
              <a:rPr lang="bg-BG" altLang="en-US" sz="4000" dirty="0">
                <a:solidFill>
                  <a:schemeClr val="tx1"/>
                </a:solidFill>
              </a:rPr>
              <a:t>.</a:t>
            </a:r>
          </a:p>
        </p:txBody>
      </p:sp>
      <p:sp>
        <p:nvSpPr>
          <p:cNvPr id="4" name="Slide Number Placeholder 4"/>
          <p:cNvSpPr>
            <a:spLocks noGrp="1"/>
          </p:cNvSpPr>
          <p:nvPr>
            <p:ph type="sldNum" sz="quarter" idx="12"/>
          </p:nvPr>
        </p:nvSpPr>
        <p:spPr/>
        <p:txBody>
          <a:bodyPr/>
          <a:lstStyle/>
          <a:p>
            <a:fld id="{9E3B6C03-4975-4EB1-B771-A3B7381C5260}" type="slidenum">
              <a:rPr lang="en-US" altLang="en-US"/>
              <a:pPr/>
              <a:t>38</a:t>
            </a:fld>
            <a:endParaRPr lang="en-US" altLang="en-US"/>
          </a:p>
        </p:txBody>
      </p:sp>
      <p:sp>
        <p:nvSpPr>
          <p:cNvPr id="2" name="Date Placeholder 1"/>
          <p:cNvSpPr>
            <a:spLocks noGrp="1"/>
          </p:cNvSpPr>
          <p:nvPr>
            <p:ph type="dt" sz="half" idx="10"/>
          </p:nvPr>
        </p:nvSpPr>
        <p:spPr/>
        <p:txBody>
          <a:bodyPr/>
          <a:lstStyle/>
          <a:p>
            <a:fld id="{D4DD63E5-D463-4E61-9A86-AE6F95C176E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a:solidFill>
                  <a:srgbClr val="FF0000"/>
                </a:solidFill>
              </a:rPr>
              <a:t>Възходяща комуникация</a:t>
            </a:r>
            <a:r>
              <a:rPr lang="bg-BG" altLang="en-US" sz="4000" dirty="0"/>
              <a:t>  </a:t>
            </a:r>
            <a:r>
              <a:rPr lang="bg-BG" altLang="en-US" sz="4000" dirty="0">
                <a:solidFill>
                  <a:schemeClr val="tx1"/>
                </a:solidFill>
              </a:rPr>
              <a:t>Осъществява се чрез различни форми: кутии за предложения, събрания, доклади до висшестоящите, подаване жалби и оплаквания. Каналите за възходяща комуникация позволяват на служителите за изказват мнението си.</a:t>
            </a:r>
          </a:p>
        </p:txBody>
      </p:sp>
      <p:sp>
        <p:nvSpPr>
          <p:cNvPr id="4" name="Slide Number Placeholder 4"/>
          <p:cNvSpPr>
            <a:spLocks noGrp="1"/>
          </p:cNvSpPr>
          <p:nvPr>
            <p:ph type="sldNum" sz="quarter" idx="12"/>
          </p:nvPr>
        </p:nvSpPr>
        <p:spPr/>
        <p:txBody>
          <a:bodyPr/>
          <a:lstStyle/>
          <a:p>
            <a:fld id="{C9C72A35-47FA-4D17-AA20-A5080881349C}" type="slidenum">
              <a:rPr lang="en-US" altLang="en-US"/>
              <a:pPr/>
              <a:t>39</a:t>
            </a:fld>
            <a:endParaRPr lang="en-US" altLang="en-US"/>
          </a:p>
        </p:txBody>
      </p:sp>
      <p:sp>
        <p:nvSpPr>
          <p:cNvPr id="2" name="Date Placeholder 1"/>
          <p:cNvSpPr>
            <a:spLocks noGrp="1"/>
          </p:cNvSpPr>
          <p:nvPr>
            <p:ph type="dt" sz="half" idx="10"/>
          </p:nvPr>
        </p:nvSpPr>
        <p:spPr/>
        <p:txBody>
          <a:bodyPr/>
          <a:lstStyle/>
          <a:p>
            <a:fld id="{01414A54-E3B2-481D-A60D-B908751F7C24}"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457200" y="228600"/>
            <a:ext cx="8229600" cy="6008688"/>
          </a:xfrm>
        </p:spPr>
        <p:txBody>
          <a:bodyPr>
            <a:normAutofit fontScale="90000"/>
          </a:bodyPr>
          <a:lstStyle/>
          <a:p>
            <a:r>
              <a:rPr lang="bg-BG" altLang="en-US" sz="4000" dirty="0">
                <a:solidFill>
                  <a:schemeClr val="accent3">
                    <a:lumMod val="60000"/>
                    <a:lumOff val="40000"/>
                  </a:schemeClr>
                </a:solidFill>
              </a:rPr>
              <a:t>Комуникацията представлява предаване на информация посредством символи. </a:t>
            </a:r>
            <a:r>
              <a:rPr lang="bg-BG" altLang="en-US" sz="4000" dirty="0">
                <a:solidFill>
                  <a:schemeClr val="tx1"/>
                </a:solidFill>
              </a:rPr>
              <a:t>Терминът произлиза от латинската дума </a:t>
            </a:r>
            <a:r>
              <a:rPr lang="fr-FR" altLang="en-US" sz="4000" i="1" dirty="0">
                <a:solidFill>
                  <a:schemeClr val="tx1"/>
                </a:solidFill>
              </a:rPr>
              <a:t>communis</a:t>
            </a:r>
            <a:r>
              <a:rPr lang="bg-BG" altLang="en-US" sz="4000" dirty="0">
                <a:solidFill>
                  <a:schemeClr val="tx1"/>
                </a:solidFill>
              </a:rPr>
              <a:t>, означаваща “обикновен”. С други думи, комуникацията означава предаване на обикновени, понятни неща чрез символи.</a:t>
            </a:r>
          </a:p>
        </p:txBody>
      </p:sp>
      <p:sp>
        <p:nvSpPr>
          <p:cNvPr id="4" name="Slide Number Placeholder 4"/>
          <p:cNvSpPr>
            <a:spLocks noGrp="1"/>
          </p:cNvSpPr>
          <p:nvPr>
            <p:ph type="sldNum" sz="quarter" idx="12"/>
          </p:nvPr>
        </p:nvSpPr>
        <p:spPr/>
        <p:txBody>
          <a:bodyPr/>
          <a:lstStyle/>
          <a:p>
            <a:fld id="{9054116D-6DCD-46BD-A348-8DB5E6D3099D}" type="slidenum">
              <a:rPr lang="en-US" altLang="en-US"/>
              <a:pPr/>
              <a:t>4</a:t>
            </a:fld>
            <a:endParaRPr lang="en-US" altLang="en-US"/>
          </a:p>
        </p:txBody>
      </p:sp>
      <p:sp>
        <p:nvSpPr>
          <p:cNvPr id="2" name="Date Placeholder 1"/>
          <p:cNvSpPr>
            <a:spLocks noGrp="1"/>
          </p:cNvSpPr>
          <p:nvPr>
            <p:ph type="dt" sz="half" idx="10"/>
          </p:nvPr>
        </p:nvSpPr>
        <p:spPr/>
        <p:txBody>
          <a:bodyPr/>
          <a:lstStyle/>
          <a:p>
            <a:fld id="{48F6C5CA-4F5E-4D89-BD88-1540F0A6B0A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a:solidFill>
                  <a:srgbClr val="FF0000"/>
                </a:solidFill>
              </a:rPr>
              <a:t>Паралелна (хоризонтална) комуникация</a:t>
            </a:r>
            <a:r>
              <a:rPr lang="bg-BG" altLang="en-US" sz="4000" dirty="0"/>
              <a:t> </a:t>
            </a:r>
            <a:r>
              <a:rPr lang="bg-BG" altLang="en-US" sz="4000" dirty="0">
                <a:solidFill>
                  <a:schemeClr val="tx1"/>
                </a:solidFill>
              </a:rPr>
              <a:t>- предаване на информация между лица и отдели на едно и също равнище. Тя е твърде важна за стратегическото управление, планиране и координация. Например: лекар-лекар,  старша сестра – старша сестра и т.н.</a:t>
            </a:r>
          </a:p>
        </p:txBody>
      </p:sp>
      <p:sp>
        <p:nvSpPr>
          <p:cNvPr id="4" name="Slide Number Placeholder 4"/>
          <p:cNvSpPr>
            <a:spLocks noGrp="1"/>
          </p:cNvSpPr>
          <p:nvPr>
            <p:ph type="sldNum" sz="quarter" idx="12"/>
          </p:nvPr>
        </p:nvSpPr>
        <p:spPr/>
        <p:txBody>
          <a:bodyPr/>
          <a:lstStyle/>
          <a:p>
            <a:fld id="{0211A9A8-BF5C-4944-9ED1-4CB2665F1ECA}" type="slidenum">
              <a:rPr lang="en-US" altLang="en-US"/>
              <a:pPr/>
              <a:t>40</a:t>
            </a:fld>
            <a:endParaRPr lang="en-US" altLang="en-US"/>
          </a:p>
        </p:txBody>
      </p:sp>
      <p:sp>
        <p:nvSpPr>
          <p:cNvPr id="2" name="Date Placeholder 1"/>
          <p:cNvSpPr>
            <a:spLocks noGrp="1"/>
          </p:cNvSpPr>
          <p:nvPr>
            <p:ph type="dt" sz="half" idx="10"/>
          </p:nvPr>
        </p:nvSpPr>
        <p:spPr/>
        <p:txBody>
          <a:bodyPr/>
          <a:lstStyle/>
          <a:p>
            <a:fld id="{0988514E-0C28-460F-BE26-7C87F9D9F07A}"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a:solidFill>
                  <a:srgbClr val="FF0000"/>
                </a:solidFill>
              </a:rPr>
              <a:t>Диагонална комуникация</a:t>
            </a:r>
            <a:r>
              <a:rPr lang="bg-BG" altLang="en-US" sz="4000" dirty="0"/>
              <a:t> </a:t>
            </a:r>
            <a:r>
              <a:rPr lang="bg-BG" altLang="en-US" sz="4000" dirty="0">
                <a:solidFill>
                  <a:schemeClr val="tx1"/>
                </a:solidFill>
              </a:rPr>
              <a:t>-  използва се по-рядко, но е особено важна когато членовете на организацията не могат да комуникират по друг начин. Например, комуникация между различни звена в болницата - стерилизация, аптека, кухня, лаборатория, рентген и др.</a:t>
            </a:r>
          </a:p>
        </p:txBody>
      </p:sp>
      <p:sp>
        <p:nvSpPr>
          <p:cNvPr id="4" name="Slide Number Placeholder 4"/>
          <p:cNvSpPr>
            <a:spLocks noGrp="1"/>
          </p:cNvSpPr>
          <p:nvPr>
            <p:ph type="sldNum" sz="quarter" idx="12"/>
          </p:nvPr>
        </p:nvSpPr>
        <p:spPr/>
        <p:txBody>
          <a:bodyPr/>
          <a:lstStyle/>
          <a:p>
            <a:fld id="{4C676ADB-47AC-4704-9F22-353D7ECCF743}" type="slidenum">
              <a:rPr lang="en-US" altLang="en-US"/>
              <a:pPr/>
              <a:t>41</a:t>
            </a:fld>
            <a:endParaRPr lang="en-US" altLang="en-US"/>
          </a:p>
        </p:txBody>
      </p:sp>
      <p:sp>
        <p:nvSpPr>
          <p:cNvPr id="2" name="Date Placeholder 1"/>
          <p:cNvSpPr>
            <a:spLocks noGrp="1"/>
          </p:cNvSpPr>
          <p:nvPr>
            <p:ph type="dt" sz="half" idx="10"/>
          </p:nvPr>
        </p:nvSpPr>
        <p:spPr/>
        <p:txBody>
          <a:bodyPr/>
          <a:lstStyle/>
          <a:p>
            <a:fld id="{343B3588-7998-4B0F-A6F2-19022A0F78C3}"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a:xfrm>
            <a:off x="457200" y="228600"/>
            <a:ext cx="8229600" cy="5792788"/>
          </a:xfrm>
        </p:spPr>
        <p:txBody>
          <a:bodyPr/>
          <a:lstStyle/>
          <a:p>
            <a:pPr algn="ctr">
              <a:lnSpc>
                <a:spcPct val="150000"/>
              </a:lnSpc>
            </a:pPr>
            <a:r>
              <a:rPr lang="bg-BG" altLang="en-US" b="1" dirty="0">
                <a:solidFill>
                  <a:srgbClr val="FF0000"/>
                </a:solidFill>
              </a:rPr>
              <a:t>МЕЖДУЛИЧНОСТНИ </a:t>
            </a:r>
            <a:r>
              <a:rPr lang="bg-BG" altLang="en-US" b="1" dirty="0" smtClean="0">
                <a:solidFill>
                  <a:srgbClr val="FF0000"/>
                </a:solidFill>
              </a:rPr>
              <a:t>КОМУНИКАЦИИ</a:t>
            </a:r>
            <a:r>
              <a:rPr lang="bg-BG" altLang="en-US" dirty="0">
                <a:solidFill>
                  <a:srgbClr val="FF0000"/>
                </a:solidFill>
              </a:rPr>
              <a:t/>
            </a:r>
            <a:br>
              <a:rPr lang="bg-BG" altLang="en-US" dirty="0">
                <a:solidFill>
                  <a:srgbClr val="FF0000"/>
                </a:solidFill>
              </a:rPr>
            </a:br>
            <a:r>
              <a:rPr lang="bg-BG" altLang="en-US" dirty="0" smtClean="0">
                <a:solidFill>
                  <a:srgbClr val="FF0000"/>
                </a:solidFill>
              </a:rPr>
              <a:t/>
            </a:r>
            <a:br>
              <a:rPr lang="bg-BG" altLang="en-US" dirty="0" smtClean="0">
                <a:solidFill>
                  <a:srgbClr val="FF0000"/>
                </a:solidFill>
              </a:rPr>
            </a:br>
            <a:r>
              <a:rPr lang="bg-BG" altLang="en-US" dirty="0">
                <a:solidFill>
                  <a:srgbClr val="FF0000"/>
                </a:solidFill>
              </a:rPr>
              <a:t/>
            </a:r>
            <a:br>
              <a:rPr lang="bg-BG" altLang="en-US" dirty="0">
                <a:solidFill>
                  <a:srgbClr val="FF0000"/>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351FE2ED-0F4C-44DF-A7B9-E612E9C568EF}" type="slidenum">
              <a:rPr lang="en-US" altLang="en-US"/>
              <a:pPr/>
              <a:t>42</a:t>
            </a:fld>
            <a:endParaRPr lang="en-US" altLang="en-US"/>
          </a:p>
        </p:txBody>
      </p:sp>
      <p:sp>
        <p:nvSpPr>
          <p:cNvPr id="2" name="Date Placeholder 1"/>
          <p:cNvSpPr>
            <a:spLocks noGrp="1"/>
          </p:cNvSpPr>
          <p:nvPr>
            <p:ph type="dt" sz="half" idx="10"/>
          </p:nvPr>
        </p:nvSpPr>
        <p:spPr/>
        <p:txBody>
          <a:bodyPr/>
          <a:lstStyle/>
          <a:p>
            <a:fld id="{29C18554-C6D1-478E-ACC8-542C1EE0DE9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title"/>
          </p:nvPr>
        </p:nvSpPr>
        <p:spPr>
          <a:xfrm>
            <a:off x="457200" y="228600"/>
            <a:ext cx="8229600" cy="5576888"/>
          </a:xfrm>
        </p:spPr>
        <p:txBody>
          <a:bodyPr/>
          <a:lstStyle/>
          <a:p>
            <a:r>
              <a:rPr lang="bg-BG" altLang="en-US" dirty="0">
                <a:solidFill>
                  <a:schemeClr val="tx1"/>
                </a:solidFill>
              </a:rPr>
              <a:t>Комуникацията протича между индивидите лице в лице или в рамките на </a:t>
            </a:r>
            <a:r>
              <a:rPr lang="bg-BG" altLang="en-US" dirty="0" smtClean="0">
                <a:solidFill>
                  <a:schemeClr val="tx1"/>
                </a:solidFill>
              </a:rPr>
              <a:t>групи</a:t>
            </a:r>
            <a:r>
              <a:rPr lang="bg-BG" altLang="en-US" dirty="0">
                <a:solidFill>
                  <a:schemeClr val="tx1"/>
                </a:solidFill>
              </a:rPr>
              <a:t>. Тези потоци, наречени </a:t>
            </a:r>
            <a:r>
              <a:rPr lang="bg-BG" altLang="en-US" dirty="0">
                <a:solidFill>
                  <a:srgbClr val="FF0000"/>
                </a:solidFill>
              </a:rPr>
              <a:t>междуличностни комуникации</a:t>
            </a:r>
            <a:r>
              <a:rPr lang="bg-BG" altLang="en-US" dirty="0">
                <a:solidFill>
                  <a:schemeClr val="tx1"/>
                </a:solidFill>
              </a:rPr>
              <a:t>, имат различна форма - от преки заповеди до съвсем обичайни размени на мнения. </a:t>
            </a:r>
          </a:p>
        </p:txBody>
      </p:sp>
      <p:sp>
        <p:nvSpPr>
          <p:cNvPr id="4" name="Slide Number Placeholder 4"/>
          <p:cNvSpPr>
            <a:spLocks noGrp="1"/>
          </p:cNvSpPr>
          <p:nvPr>
            <p:ph type="sldNum" sz="quarter" idx="12"/>
          </p:nvPr>
        </p:nvSpPr>
        <p:spPr/>
        <p:txBody>
          <a:bodyPr/>
          <a:lstStyle/>
          <a:p>
            <a:fld id="{112CA2C5-286D-4EDD-8C5B-614276DD05E5}" type="slidenum">
              <a:rPr lang="en-US" altLang="en-US"/>
              <a:pPr/>
              <a:t>43</a:t>
            </a:fld>
            <a:endParaRPr lang="en-US" altLang="en-US"/>
          </a:p>
        </p:txBody>
      </p:sp>
      <p:sp>
        <p:nvSpPr>
          <p:cNvPr id="2" name="Date Placeholder 1"/>
          <p:cNvSpPr>
            <a:spLocks noGrp="1"/>
          </p:cNvSpPr>
          <p:nvPr>
            <p:ph type="dt" sz="half" idx="10"/>
          </p:nvPr>
        </p:nvSpPr>
        <p:spPr/>
        <p:txBody>
          <a:bodyPr/>
          <a:lstStyle/>
          <a:p>
            <a:fld id="{FA6180D0-4B77-42F4-99DD-E0E248A72B67}"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Grp="1" noChangeArrowheads="1"/>
          </p:cNvSpPr>
          <p:nvPr>
            <p:ph type="title"/>
          </p:nvPr>
        </p:nvSpPr>
        <p:spPr>
          <a:xfrm>
            <a:off x="457200" y="228600"/>
            <a:ext cx="8229600" cy="5864696"/>
          </a:xfrm>
        </p:spPr>
        <p:txBody>
          <a:bodyPr>
            <a:normAutofit fontScale="90000"/>
          </a:bodyPr>
          <a:lstStyle/>
          <a:p>
            <a:r>
              <a:rPr lang="bg-BG" altLang="en-US" sz="3600" dirty="0">
                <a:solidFill>
                  <a:schemeClr val="tx1"/>
                </a:solidFill>
              </a:rPr>
              <a:t>Приоритетният начин, по който мениджърите се отнасят към хората и се учат от тях, е междуличностната комуникация, т.е. информацията, която мениджърите получават и предават. Начинът, по който става това, зависи от отношението им към двата важни източници на информация - самата личност на мениджъра и другите хора.</a:t>
            </a:r>
          </a:p>
        </p:txBody>
      </p:sp>
      <p:sp>
        <p:nvSpPr>
          <p:cNvPr id="4" name="Slide Number Placeholder 4"/>
          <p:cNvSpPr>
            <a:spLocks noGrp="1"/>
          </p:cNvSpPr>
          <p:nvPr>
            <p:ph type="sldNum" sz="quarter" idx="12"/>
          </p:nvPr>
        </p:nvSpPr>
        <p:spPr/>
        <p:txBody>
          <a:bodyPr/>
          <a:lstStyle/>
          <a:p>
            <a:fld id="{E168F898-5992-4EA9-8FE1-2C0CC4C8BFD0}" type="slidenum">
              <a:rPr lang="en-US" altLang="en-US"/>
              <a:pPr/>
              <a:t>44</a:t>
            </a:fld>
            <a:endParaRPr lang="en-US" altLang="en-US"/>
          </a:p>
        </p:txBody>
      </p:sp>
      <p:sp>
        <p:nvSpPr>
          <p:cNvPr id="2" name="Date Placeholder 1"/>
          <p:cNvSpPr>
            <a:spLocks noGrp="1"/>
          </p:cNvSpPr>
          <p:nvPr>
            <p:ph type="dt" sz="half" idx="10"/>
          </p:nvPr>
        </p:nvSpPr>
        <p:spPr/>
        <p:txBody>
          <a:bodyPr/>
          <a:lstStyle/>
          <a:p>
            <a:fld id="{D4F3D6B5-AA88-44AA-B144-C737BBA0FD6C}"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4"/>
          <p:cNvSpPr>
            <a:spLocks noGrp="1" noChangeArrowheads="1"/>
          </p:cNvSpPr>
          <p:nvPr>
            <p:ph type="title"/>
          </p:nvPr>
        </p:nvSpPr>
        <p:spPr>
          <a:xfrm>
            <a:off x="457200" y="228600"/>
            <a:ext cx="8229600" cy="5432425"/>
          </a:xfrm>
        </p:spPr>
        <p:txBody>
          <a:bodyPr/>
          <a:lstStyle/>
          <a:p>
            <a:r>
              <a:rPr lang="bg-BG" altLang="en-US" b="1" i="1" dirty="0">
                <a:solidFill>
                  <a:srgbClr val="FF0000"/>
                </a:solidFill>
              </a:rPr>
              <a:t>Информационни </a:t>
            </a:r>
            <a:r>
              <a:rPr lang="bg-BG" altLang="en-US" b="1" i="1" dirty="0" smtClean="0">
                <a:solidFill>
                  <a:srgbClr val="FF0000"/>
                </a:solidFill>
              </a:rPr>
              <a:t>сфери</a:t>
            </a:r>
            <a:br>
              <a:rPr lang="bg-BG" altLang="en-US" b="1" i="1" dirty="0" smtClean="0">
                <a:solidFill>
                  <a:srgbClr val="FF0000"/>
                </a:solidFill>
              </a:rPr>
            </a:br>
            <a:r>
              <a:rPr lang="bg-BG" altLang="en-US" dirty="0"/>
              <a:t/>
            </a:r>
            <a:br>
              <a:rPr lang="bg-BG" altLang="en-US" dirty="0"/>
            </a:br>
            <a:r>
              <a:rPr lang="bg-BG" altLang="en-US" dirty="0">
                <a:solidFill>
                  <a:schemeClr val="tx1"/>
                </a:solidFill>
              </a:rPr>
              <a:t>С информацията разполагат мениджърите и другите личности, но всеки поотделно не притежава цялата информация и не разполага с нея. </a:t>
            </a:r>
            <a:r>
              <a:rPr lang="bg-BG" altLang="en-US" dirty="0" smtClean="0">
                <a:solidFill>
                  <a:schemeClr val="tx1"/>
                </a:solidFill>
              </a:rPr>
              <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E10C9A65-3604-4240-9B2E-ECA678442A29}" type="slidenum">
              <a:rPr lang="en-US" altLang="en-US"/>
              <a:pPr/>
              <a:t>45</a:t>
            </a:fld>
            <a:endParaRPr lang="en-US" altLang="en-US"/>
          </a:p>
        </p:txBody>
      </p:sp>
      <p:sp>
        <p:nvSpPr>
          <p:cNvPr id="2" name="Date Placeholder 1"/>
          <p:cNvSpPr>
            <a:spLocks noGrp="1"/>
          </p:cNvSpPr>
          <p:nvPr>
            <p:ph type="dt" sz="half" idx="10"/>
          </p:nvPr>
        </p:nvSpPr>
        <p:spPr/>
        <p:txBody>
          <a:bodyPr/>
          <a:lstStyle/>
          <a:p>
            <a:fld id="{40668148-ECDE-4AF2-B078-A96A5379C0BE}"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2" name="Rectangle 4"/>
          <p:cNvSpPr>
            <a:spLocks noGrp="1" noChangeArrowheads="1"/>
          </p:cNvSpPr>
          <p:nvPr>
            <p:ph type="title"/>
          </p:nvPr>
        </p:nvSpPr>
        <p:spPr>
          <a:xfrm>
            <a:off x="457200" y="228600"/>
            <a:ext cx="8229600" cy="5648325"/>
          </a:xfrm>
        </p:spPr>
        <p:txBody>
          <a:bodyPr/>
          <a:lstStyle/>
          <a:p>
            <a:r>
              <a:rPr lang="bg-BG" altLang="en-US" dirty="0">
                <a:solidFill>
                  <a:schemeClr val="tx1"/>
                </a:solidFill>
              </a:rPr>
              <a:t>В зависимост от това доколко информацията, която се комуникира  е известна или неизвестна за личността на мениджъра и за другите могат да се разграничат </a:t>
            </a:r>
            <a:r>
              <a:rPr lang="bg-BG" altLang="en-US" b="1" dirty="0" smtClean="0">
                <a:solidFill>
                  <a:srgbClr val="FF0000"/>
                </a:solidFill>
              </a:rPr>
              <a:t>четири информационни сфери:</a:t>
            </a:r>
            <a:r>
              <a:rPr lang="bg-BG" altLang="en-US" dirty="0">
                <a:solidFill>
                  <a:srgbClr val="FF0000"/>
                </a:solidFill>
              </a:rPr>
              <a:t/>
            </a:r>
            <a:br>
              <a:rPr lang="bg-BG" altLang="en-US" dirty="0">
                <a:solidFill>
                  <a:srgbClr val="FF0000"/>
                </a:solidFill>
              </a:rPr>
            </a:br>
            <a:endParaRPr lang="bg-BG" altLang="en-US" dirty="0">
              <a:solidFill>
                <a:srgbClr val="FF0000"/>
              </a:solidFill>
            </a:endParaRPr>
          </a:p>
        </p:txBody>
      </p:sp>
      <p:sp>
        <p:nvSpPr>
          <p:cNvPr id="4" name="Slide Number Placeholder 4"/>
          <p:cNvSpPr>
            <a:spLocks noGrp="1"/>
          </p:cNvSpPr>
          <p:nvPr>
            <p:ph type="sldNum" sz="quarter" idx="12"/>
          </p:nvPr>
        </p:nvSpPr>
        <p:spPr/>
        <p:txBody>
          <a:bodyPr/>
          <a:lstStyle/>
          <a:p>
            <a:fld id="{3EF3DFA2-2AEF-415D-8397-C27F9FDE23AE}" type="slidenum">
              <a:rPr lang="en-US" altLang="en-US"/>
              <a:pPr/>
              <a:t>46</a:t>
            </a:fld>
            <a:endParaRPr lang="en-US" altLang="en-US"/>
          </a:p>
        </p:txBody>
      </p:sp>
      <p:sp>
        <p:nvSpPr>
          <p:cNvPr id="2" name="Date Placeholder 1"/>
          <p:cNvSpPr>
            <a:spLocks noGrp="1"/>
          </p:cNvSpPr>
          <p:nvPr>
            <p:ph type="dt" sz="half" idx="10"/>
          </p:nvPr>
        </p:nvSpPr>
        <p:spPr/>
        <p:txBody>
          <a:bodyPr/>
          <a:lstStyle/>
          <a:p>
            <a:fld id="{8CBD8ABA-DBB1-46BA-9CC9-CF1CDFCC45E4}"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DFA64B9E-5C71-4C29-8DF5-657458A2D01A}" type="slidenum">
              <a:rPr lang="en-US" altLang="en-US" smtClean="0"/>
              <a:pPr/>
              <a:t>47</a:t>
            </a:fld>
            <a:endParaRPr lang="en-US" altLang="en-US"/>
          </a:p>
        </p:txBody>
      </p:sp>
      <p:sp>
        <p:nvSpPr>
          <p:cNvPr id="3" name="Date Placeholder 2"/>
          <p:cNvSpPr>
            <a:spLocks noGrp="1"/>
          </p:cNvSpPr>
          <p:nvPr>
            <p:ph type="dt" sz="half" idx="10"/>
          </p:nvPr>
        </p:nvSpPr>
        <p:spPr/>
        <p:txBody>
          <a:bodyPr/>
          <a:lstStyle/>
          <a:p>
            <a:fld id="{58A4BBA8-67D2-4571-B71B-B90956C84CC5}" type="datetime1">
              <a:rPr lang="en-US" altLang="en-US" smtClean="0"/>
              <a:pPr/>
              <a:t>10/16/2016</a:t>
            </a:fld>
            <a:endParaRPr lang="en-US" altLang="en-US"/>
          </a:p>
        </p:txBody>
      </p:sp>
      <p:pic>
        <p:nvPicPr>
          <p:cNvPr id="1026" name="Picture 2" descr="C:\Users\user\Desktop\UZG-2014\COM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908719"/>
            <a:ext cx="8346829" cy="4795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396407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4"/>
          <p:cNvSpPr>
            <a:spLocks noGrp="1"/>
          </p:cNvSpPr>
          <p:nvPr>
            <p:ph type="sldNum" sz="quarter" idx="12"/>
          </p:nvPr>
        </p:nvSpPr>
        <p:spPr/>
        <p:txBody>
          <a:bodyPr/>
          <a:lstStyle/>
          <a:p>
            <a:fld id="{3EA5F1B2-0BEA-448E-BB0A-85B3F1414800}" type="slidenum">
              <a:rPr lang="en-US" altLang="en-US"/>
              <a:pPr/>
              <a:t>48</a:t>
            </a:fld>
            <a:endParaRPr lang="en-US" altLang="en-US"/>
          </a:p>
        </p:txBody>
      </p:sp>
      <p:graphicFrame>
        <p:nvGraphicFramePr>
          <p:cNvPr id="132207" name="Group 111"/>
          <p:cNvGraphicFramePr>
            <a:graphicFrameLocks noGrp="1"/>
          </p:cNvGraphicFramePr>
          <p:nvPr>
            <p:extLst>
              <p:ext uri="{D42A27DB-BD31-4B8C-83A1-F6EECF244321}">
                <p14:modId xmlns:p14="http://schemas.microsoft.com/office/powerpoint/2010/main" val="2217758737"/>
              </p:ext>
            </p:extLst>
          </p:nvPr>
        </p:nvGraphicFramePr>
        <p:xfrm>
          <a:off x="539750" y="476250"/>
          <a:ext cx="8064500" cy="5113338"/>
        </p:xfrm>
        <a:graphic>
          <a:graphicData uri="http://schemas.openxmlformats.org/drawingml/2006/table">
            <a:tbl>
              <a:tblPr/>
              <a:tblGrid>
                <a:gridCol w="2447925"/>
                <a:gridCol w="2663825"/>
                <a:gridCol w="2952750"/>
              </a:tblGrid>
              <a:tr h="1704975">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ИНФОРМАЦИЯ</a:t>
                      </a:r>
                      <a:endParaRPr kumimoji="0" lang="bg-BG" altLang="en-US" sz="20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chemeClr val="tx1"/>
                          </a:solidFill>
                          <a:effectLst/>
                          <a:latin typeface="Times New Roman" pitchFamily="18" charset="0"/>
                          <a:cs typeface="Times New Roman" pitchFamily="18" charset="0"/>
                        </a:rPr>
                        <a:t>ИЗВЕСТНА ЗА </a:t>
                      </a:r>
                      <a:r>
                        <a:rPr kumimoji="0" lang="bg-BG" altLang="en-US" sz="1800" b="1" i="0" u="none" strike="noStrike" cap="none" normalizeH="0" baseline="0" dirty="0" err="1" smtClean="0">
                          <a:ln>
                            <a:noFill/>
                          </a:ln>
                          <a:solidFill>
                            <a:schemeClr val="tx1"/>
                          </a:solidFill>
                          <a:effectLst/>
                          <a:latin typeface="Times New Roman" pitchFamily="18" charset="0"/>
                          <a:cs typeface="Times New Roman" pitchFamily="18" charset="0"/>
                        </a:rPr>
                        <a:t>КОМУНИКАТОРА</a:t>
                      </a:r>
                      <a:endParaRPr kumimoji="0" lang="bg-BG" alt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chemeClr val="tx1"/>
                          </a:solidFill>
                          <a:effectLst/>
                          <a:latin typeface="Times New Roman" pitchFamily="18" charset="0"/>
                          <a:cs typeface="Times New Roman" pitchFamily="18" charset="0"/>
                        </a:rPr>
                        <a:t>НЕИЗВЕСТНА ЗА </a:t>
                      </a:r>
                      <a:r>
                        <a:rPr kumimoji="0" lang="bg-BG" altLang="en-US" sz="1800" b="1" i="0" u="none" strike="noStrike" cap="none" normalizeH="0" baseline="0" dirty="0" err="1" smtClean="0">
                          <a:ln>
                            <a:noFill/>
                          </a:ln>
                          <a:solidFill>
                            <a:schemeClr val="tx1"/>
                          </a:solidFill>
                          <a:effectLst/>
                          <a:latin typeface="Times New Roman" pitchFamily="18" charset="0"/>
                          <a:cs typeface="Times New Roman" pitchFamily="18" charset="0"/>
                        </a:rPr>
                        <a:t>КОМУНИКАТОРА</a:t>
                      </a:r>
                      <a:endParaRPr kumimoji="0" lang="bg-BG" alt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3388">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chemeClr val="tx1"/>
                          </a:solidFill>
                          <a:effectLst/>
                          <a:latin typeface="Times New Roman" pitchFamily="18" charset="0"/>
                          <a:cs typeface="Times New Roman" pitchFamily="18" charset="0"/>
                        </a:rPr>
                        <a:t>ИЗВЕСТНА ЗА ПРИЕМАЩИТЕ</a:t>
                      </a:r>
                      <a:endParaRPr kumimoji="0" lang="bg-BG" alt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АРЕНА</a:t>
                      </a:r>
                      <a:endParaRPr kumimoji="0" lang="bg-BG" altLang="en-US" sz="2000" b="0" i="0" u="none" strike="noStrike" cap="none" normalizeH="0" baseline="0" dirty="0" smtClean="0">
                        <a:ln>
                          <a:noFill/>
                        </a:ln>
                        <a:solidFill>
                          <a:srgbClr val="FF0000"/>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БЯЛО ПЕТНО</a:t>
                      </a:r>
                      <a:endParaRPr kumimoji="0" lang="bg-BG" altLang="en-US" sz="2000" b="0" i="0" u="none" strike="noStrike" cap="none" normalizeH="0" baseline="0" dirty="0" smtClean="0">
                        <a:ln>
                          <a:noFill/>
                        </a:ln>
                        <a:solidFill>
                          <a:srgbClr val="FF0000"/>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04975">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chemeClr val="tx1"/>
                          </a:solidFill>
                          <a:effectLst/>
                          <a:latin typeface="Times New Roman" pitchFamily="18" charset="0"/>
                          <a:cs typeface="Times New Roman" pitchFamily="18" charset="0"/>
                        </a:rPr>
                        <a:t>НЕИЗВЕСТНА ЗА ПРИЕМАЩИТЕ</a:t>
                      </a:r>
                      <a:endParaRPr kumimoji="0" lang="bg-BG" alt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smtClean="0">
                          <a:ln>
                            <a:noFill/>
                          </a:ln>
                          <a:solidFill>
                            <a:srgbClr val="FF0000"/>
                          </a:solidFill>
                          <a:effectLst/>
                          <a:latin typeface="Times New Roman" pitchFamily="18" charset="0"/>
                          <a:cs typeface="Times New Roman" pitchFamily="18" charset="0"/>
                        </a:rPr>
                        <a:t>ФАСАДА</a:t>
                      </a:r>
                      <a:endParaRPr kumimoji="0" lang="bg-BG" altLang="en-US" sz="2000" b="0" i="0" u="none" strike="noStrike" cap="none" normalizeH="0" baseline="0" smtClean="0">
                        <a:ln>
                          <a:noFill/>
                        </a:ln>
                        <a:solidFill>
                          <a:srgbClr val="FF0000"/>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НЕИЗВЕСТНОСТ</a:t>
                      </a:r>
                      <a:endParaRPr kumimoji="0" lang="bg-BG" altLang="en-US" sz="2000" b="0" i="0" u="none" strike="noStrike" cap="none" normalizeH="0" baseline="0" dirty="0" smtClean="0">
                        <a:ln>
                          <a:noFill/>
                        </a:ln>
                        <a:solidFill>
                          <a:srgbClr val="FF0000"/>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Date Placeholder 1"/>
          <p:cNvSpPr>
            <a:spLocks noGrp="1"/>
          </p:cNvSpPr>
          <p:nvPr>
            <p:ph type="dt" sz="half" idx="10"/>
          </p:nvPr>
        </p:nvSpPr>
        <p:spPr/>
        <p:txBody>
          <a:bodyPr/>
          <a:lstStyle/>
          <a:p>
            <a:fld id="{48DDAF7D-BEA6-4BA1-A47A-83EAA414348A}"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8" name="Rectangle 4"/>
          <p:cNvSpPr>
            <a:spLocks noGrp="1" noChangeArrowheads="1"/>
          </p:cNvSpPr>
          <p:nvPr>
            <p:ph type="title"/>
          </p:nvPr>
        </p:nvSpPr>
        <p:spPr>
          <a:xfrm>
            <a:off x="457200" y="228600"/>
            <a:ext cx="8229600" cy="5576888"/>
          </a:xfrm>
        </p:spPr>
        <p:txBody>
          <a:bodyPr/>
          <a:lstStyle/>
          <a:p>
            <a:r>
              <a:rPr lang="bg-BG" altLang="en-US" b="1" dirty="0">
                <a:solidFill>
                  <a:srgbClr val="FF0000"/>
                </a:solidFill>
              </a:rPr>
              <a:t>Арена </a:t>
            </a:r>
            <a:br>
              <a:rPr lang="bg-BG" altLang="en-US" b="1" dirty="0">
                <a:solidFill>
                  <a:srgbClr val="FF0000"/>
                </a:solidFill>
              </a:rPr>
            </a:br>
            <a:r>
              <a:rPr lang="bg-BG" altLang="en-US" dirty="0">
                <a:solidFill>
                  <a:schemeClr val="tx1"/>
                </a:solidFill>
              </a:rPr>
              <a:t>Това е най-благоприятната област за междуличностна комуникация, когато цялата информация, необходима за ефективна комуникация, е известна едновременно на управляващия и на получателите. </a:t>
            </a:r>
          </a:p>
        </p:txBody>
      </p:sp>
      <p:sp>
        <p:nvSpPr>
          <p:cNvPr id="4" name="Slide Number Placeholder 4"/>
          <p:cNvSpPr>
            <a:spLocks noGrp="1"/>
          </p:cNvSpPr>
          <p:nvPr>
            <p:ph type="sldNum" sz="quarter" idx="12"/>
          </p:nvPr>
        </p:nvSpPr>
        <p:spPr/>
        <p:txBody>
          <a:bodyPr/>
          <a:lstStyle/>
          <a:p>
            <a:fld id="{3CE09842-C7A6-4B9E-A0D0-ECA163739DB7}" type="slidenum">
              <a:rPr lang="en-US" altLang="en-US"/>
              <a:pPr/>
              <a:t>49</a:t>
            </a:fld>
            <a:endParaRPr lang="en-US" altLang="en-US"/>
          </a:p>
        </p:txBody>
      </p:sp>
      <p:sp>
        <p:nvSpPr>
          <p:cNvPr id="2" name="Date Placeholder 1"/>
          <p:cNvSpPr>
            <a:spLocks noGrp="1"/>
          </p:cNvSpPr>
          <p:nvPr>
            <p:ph type="dt" sz="half" idx="10"/>
          </p:nvPr>
        </p:nvSpPr>
        <p:spPr/>
        <p:txBody>
          <a:bodyPr/>
          <a:lstStyle/>
          <a:p>
            <a:fld id="{ECAEFC77-33ED-409D-98EA-1D11706FB94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Grp="1" noChangeArrowheads="1"/>
          </p:cNvSpPr>
          <p:nvPr>
            <p:ph type="title"/>
          </p:nvPr>
        </p:nvSpPr>
        <p:spPr>
          <a:xfrm>
            <a:off x="457200" y="228600"/>
            <a:ext cx="8229600" cy="6008688"/>
          </a:xfrm>
        </p:spPr>
        <p:txBody>
          <a:bodyPr/>
          <a:lstStyle/>
          <a:p>
            <a:r>
              <a:rPr lang="bg-BG" altLang="en-US" dirty="0">
                <a:solidFill>
                  <a:srgbClr val="0070C0"/>
                </a:solidFill>
              </a:rPr>
              <a:t>Комуникацията се осъществява чрез системата “</a:t>
            </a:r>
            <a:r>
              <a:rPr lang="bg-BG" altLang="en-US" dirty="0" err="1">
                <a:solidFill>
                  <a:srgbClr val="0070C0"/>
                </a:solidFill>
              </a:rPr>
              <a:t>комуникатор-получател</a:t>
            </a:r>
            <a:r>
              <a:rPr lang="bg-BG" altLang="en-US" dirty="0">
                <a:solidFill>
                  <a:srgbClr val="0070C0"/>
                </a:solidFill>
              </a:rPr>
              <a:t>”. </a:t>
            </a:r>
            <a:r>
              <a:rPr lang="bg-BG" altLang="en-US" dirty="0">
                <a:solidFill>
                  <a:schemeClr val="tx1"/>
                </a:solidFill>
              </a:rPr>
              <a:t>Индивидът или групата (</a:t>
            </a:r>
            <a:r>
              <a:rPr lang="bg-BG" altLang="en-US" dirty="0" err="1">
                <a:solidFill>
                  <a:schemeClr val="tx1"/>
                </a:solidFill>
              </a:rPr>
              <a:t>комуникатор</a:t>
            </a:r>
            <a:r>
              <a:rPr lang="bg-BG" altLang="en-US" dirty="0">
                <a:solidFill>
                  <a:schemeClr val="tx1"/>
                </a:solidFill>
              </a:rPr>
              <a:t>) има идея, послание или разбиране, което предава на друг индивид или група (получател</a:t>
            </a:r>
            <a:r>
              <a:rPr lang="bg-BG" altLang="en-US" dirty="0" smtClean="0">
                <a:solidFill>
                  <a:schemeClr val="tx1"/>
                </a:solidFill>
              </a:rPr>
              <a:t>).</a:t>
            </a:r>
            <a:r>
              <a:rPr lang="en-US" altLang="en-US" dirty="0" smtClean="0">
                <a:solidFill>
                  <a:schemeClr val="tx1"/>
                </a:solidFill>
              </a:rPr>
              <a:t/>
            </a:r>
            <a:br>
              <a:rPr lang="en-US" altLang="en-US" dirty="0" smtClean="0">
                <a:solidFill>
                  <a:schemeClr val="tx1"/>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A407FF0D-FBA8-4BBC-A4A9-07F71B861529}" type="slidenum">
              <a:rPr lang="en-US" altLang="en-US" sz="1600" b="1"/>
              <a:pPr/>
              <a:t>5</a:t>
            </a:fld>
            <a:endParaRPr lang="en-US" altLang="en-US" sz="1600" b="1" dirty="0"/>
          </a:p>
        </p:txBody>
      </p:sp>
      <p:sp>
        <p:nvSpPr>
          <p:cNvPr id="2" name="Date Placeholder 1"/>
          <p:cNvSpPr>
            <a:spLocks noGrp="1"/>
          </p:cNvSpPr>
          <p:nvPr>
            <p:ph type="dt" sz="half" idx="10"/>
          </p:nvPr>
        </p:nvSpPr>
        <p:spPr/>
        <p:txBody>
          <a:bodyPr/>
          <a:lstStyle/>
          <a:p>
            <a:fld id="{EE11E591-0B9D-452B-A127-1BB274FD9550}"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6" name="Rectangle 4"/>
          <p:cNvSpPr>
            <a:spLocks noGrp="1" noChangeArrowheads="1"/>
          </p:cNvSpPr>
          <p:nvPr>
            <p:ph type="title"/>
          </p:nvPr>
        </p:nvSpPr>
        <p:spPr>
          <a:xfrm>
            <a:off x="457200" y="228600"/>
            <a:ext cx="8229600" cy="5721350"/>
          </a:xfrm>
        </p:spPr>
        <p:txBody>
          <a:bodyPr/>
          <a:lstStyle/>
          <a:p>
            <a:r>
              <a:rPr lang="bg-BG" altLang="en-US" dirty="0">
                <a:solidFill>
                  <a:schemeClr val="tx1"/>
                </a:solidFill>
              </a:rPr>
              <a:t>Когато комуникацията се осъществява в тази сфера, участниците споделят чувства и предположения, обменят данни и опит. </a:t>
            </a:r>
            <a:br>
              <a:rPr lang="bg-BG" altLang="en-US" dirty="0">
                <a:solidFill>
                  <a:schemeClr val="tx1"/>
                </a:solidFill>
              </a:rPr>
            </a:br>
            <a:r>
              <a:rPr lang="bg-BG" altLang="en-US" dirty="0">
                <a:solidFill>
                  <a:srgbClr val="FF0000"/>
                </a:solidFill>
              </a:rPr>
              <a:t>Арената е сферата на взаимното разбирателство</a:t>
            </a:r>
            <a:r>
              <a:rPr lang="bg-BG" altLang="en-US" dirty="0" smtClean="0">
                <a:solidFill>
                  <a:srgbClr val="FF0000"/>
                </a:solidFill>
              </a:rPr>
              <a:t>.</a:t>
            </a:r>
            <a:br>
              <a:rPr lang="bg-BG" altLang="en-US" dirty="0" smtClean="0">
                <a:solidFill>
                  <a:srgbClr val="FF0000"/>
                </a:solidFill>
              </a:rPr>
            </a:br>
            <a:r>
              <a:rPr lang="bg-BG" altLang="en-US" dirty="0">
                <a:solidFill>
                  <a:srgbClr val="FF0000"/>
                </a:solidFill>
              </a:rPr>
              <a:t/>
            </a:r>
            <a:br>
              <a:rPr lang="bg-BG" altLang="en-US" dirty="0">
                <a:solidFill>
                  <a:srgbClr val="FF0000"/>
                </a:solidFill>
              </a:rPr>
            </a:br>
            <a:endParaRPr lang="bg-BG" altLang="en-US" dirty="0">
              <a:solidFill>
                <a:srgbClr val="FF0000"/>
              </a:solidFill>
            </a:endParaRPr>
          </a:p>
        </p:txBody>
      </p:sp>
      <p:sp>
        <p:nvSpPr>
          <p:cNvPr id="4" name="Slide Number Placeholder 4"/>
          <p:cNvSpPr>
            <a:spLocks noGrp="1"/>
          </p:cNvSpPr>
          <p:nvPr>
            <p:ph type="sldNum" sz="quarter" idx="12"/>
          </p:nvPr>
        </p:nvSpPr>
        <p:spPr/>
        <p:txBody>
          <a:bodyPr/>
          <a:lstStyle/>
          <a:p>
            <a:fld id="{7C2CCE12-7364-4E5B-A420-D65C1BD29FB5}" type="slidenum">
              <a:rPr lang="en-US" altLang="en-US"/>
              <a:pPr/>
              <a:t>50</a:t>
            </a:fld>
            <a:endParaRPr lang="en-US" altLang="en-US"/>
          </a:p>
        </p:txBody>
      </p:sp>
      <p:sp>
        <p:nvSpPr>
          <p:cNvPr id="2" name="Date Placeholder 1"/>
          <p:cNvSpPr>
            <a:spLocks noGrp="1"/>
          </p:cNvSpPr>
          <p:nvPr>
            <p:ph type="dt" sz="half" idx="10"/>
          </p:nvPr>
        </p:nvSpPr>
        <p:spPr/>
        <p:txBody>
          <a:bodyPr/>
          <a:lstStyle/>
          <a:p>
            <a:fld id="{2DA9B459-C12A-41BB-908D-29450F827D8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4" name="Rectangle 4"/>
          <p:cNvSpPr>
            <a:spLocks noGrp="1" noChangeArrowheads="1"/>
          </p:cNvSpPr>
          <p:nvPr>
            <p:ph type="title"/>
          </p:nvPr>
        </p:nvSpPr>
        <p:spPr>
          <a:xfrm>
            <a:off x="457200" y="228600"/>
            <a:ext cx="8229600" cy="5576888"/>
          </a:xfrm>
        </p:spPr>
        <p:txBody>
          <a:bodyPr>
            <a:normAutofit fontScale="90000"/>
          </a:bodyPr>
          <a:lstStyle/>
          <a:p>
            <a:r>
              <a:rPr lang="bg-BG" altLang="en-US" sz="3600" b="1" dirty="0">
                <a:solidFill>
                  <a:srgbClr val="FF0000"/>
                </a:solidFill>
              </a:rPr>
              <a:t>Бяло петно</a:t>
            </a:r>
            <a:br>
              <a:rPr lang="bg-BG" altLang="en-US" sz="3600" b="1" dirty="0">
                <a:solidFill>
                  <a:srgbClr val="FF0000"/>
                </a:solidFill>
              </a:rPr>
            </a:br>
            <a:r>
              <a:rPr lang="bg-BG" altLang="en-US" sz="3600" b="1" dirty="0">
                <a:solidFill>
                  <a:schemeClr val="tx1"/>
                </a:solidFill>
              </a:rPr>
              <a:t>Н</a:t>
            </a:r>
            <a:r>
              <a:rPr lang="bg-BG" altLang="en-US" sz="3600" dirty="0">
                <a:solidFill>
                  <a:schemeClr val="tx1"/>
                </a:solidFill>
              </a:rPr>
              <a:t>еобходимата информация за комуникацията е известна на получателите, но не и на личността на мениджъра. Бялото петно е своеобразен “капан” за мениджъра, който вниква трудно в поведението, решенията или потенциалните възможности на другите, тъй като не познава основанията за тях.</a:t>
            </a:r>
            <a:r>
              <a:rPr lang="bg-BG" altLang="en-US" sz="2800" dirty="0">
                <a:solidFill>
                  <a:schemeClr val="tx1"/>
                </a:solidFill>
              </a:rPr>
              <a:t> </a:t>
            </a:r>
          </a:p>
        </p:txBody>
      </p:sp>
      <p:sp>
        <p:nvSpPr>
          <p:cNvPr id="4" name="Slide Number Placeholder 4"/>
          <p:cNvSpPr>
            <a:spLocks noGrp="1"/>
          </p:cNvSpPr>
          <p:nvPr>
            <p:ph type="sldNum" sz="quarter" idx="12"/>
          </p:nvPr>
        </p:nvSpPr>
        <p:spPr/>
        <p:txBody>
          <a:bodyPr/>
          <a:lstStyle/>
          <a:p>
            <a:fld id="{D0FC40EB-E597-43D4-ABF4-DC167F8534F5}" type="slidenum">
              <a:rPr lang="en-US" altLang="en-US"/>
              <a:pPr/>
              <a:t>51</a:t>
            </a:fld>
            <a:endParaRPr lang="en-US" altLang="en-US"/>
          </a:p>
        </p:txBody>
      </p:sp>
      <p:sp>
        <p:nvSpPr>
          <p:cNvPr id="2" name="Date Placeholder 1"/>
          <p:cNvSpPr>
            <a:spLocks noGrp="1"/>
          </p:cNvSpPr>
          <p:nvPr>
            <p:ph type="dt" sz="half" idx="10"/>
          </p:nvPr>
        </p:nvSpPr>
        <p:spPr/>
        <p:txBody>
          <a:bodyPr/>
          <a:lstStyle/>
          <a:p>
            <a:fld id="{528CA1CF-31F1-4FE4-AF4B-7F8281E71F3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4"/>
          <p:cNvSpPr>
            <a:spLocks noGrp="1" noChangeArrowheads="1"/>
          </p:cNvSpPr>
          <p:nvPr>
            <p:ph type="title"/>
          </p:nvPr>
        </p:nvSpPr>
        <p:spPr>
          <a:xfrm>
            <a:off x="457200" y="228600"/>
            <a:ext cx="8229600" cy="5721350"/>
          </a:xfrm>
        </p:spPr>
        <p:txBody>
          <a:bodyPr/>
          <a:lstStyle/>
          <a:p>
            <a:r>
              <a:rPr lang="bg-BG" altLang="en-US" b="1" dirty="0">
                <a:solidFill>
                  <a:srgbClr val="FF0000"/>
                </a:solidFill>
              </a:rPr>
              <a:t>Фасада</a:t>
            </a:r>
            <a:br>
              <a:rPr lang="bg-BG" altLang="en-US" b="1" dirty="0">
                <a:solidFill>
                  <a:srgbClr val="FF0000"/>
                </a:solidFill>
              </a:rPr>
            </a:br>
            <a:r>
              <a:rPr lang="bg-BG" altLang="en-US" dirty="0">
                <a:solidFill>
                  <a:schemeClr val="tx1"/>
                </a:solidFill>
              </a:rPr>
              <a:t>Информацията е известна на </a:t>
            </a:r>
            <a:r>
              <a:rPr lang="bg-BG" altLang="en-US" dirty="0" err="1">
                <a:solidFill>
                  <a:schemeClr val="tx1"/>
                </a:solidFill>
              </a:rPr>
              <a:t>комуникатора</a:t>
            </a:r>
            <a:r>
              <a:rPr lang="bg-BG" altLang="en-US" dirty="0">
                <a:solidFill>
                  <a:schemeClr val="tx1"/>
                </a:solidFill>
              </a:rPr>
              <a:t>, но неизвестна на останалите. Комуникацията е безсъдържателна. Мениджърът среща стена (фасада), която силно стеснява възможността за ефективна комуникация. </a:t>
            </a:r>
          </a:p>
        </p:txBody>
      </p:sp>
      <p:sp>
        <p:nvSpPr>
          <p:cNvPr id="4" name="Slide Number Placeholder 4"/>
          <p:cNvSpPr>
            <a:spLocks noGrp="1"/>
          </p:cNvSpPr>
          <p:nvPr>
            <p:ph type="sldNum" sz="quarter" idx="12"/>
          </p:nvPr>
        </p:nvSpPr>
        <p:spPr/>
        <p:txBody>
          <a:bodyPr/>
          <a:lstStyle/>
          <a:p>
            <a:fld id="{B2ECFC34-5413-4FFC-84F2-20FA9B2AF5BE}" type="slidenum">
              <a:rPr lang="en-US" altLang="en-US"/>
              <a:pPr/>
              <a:t>52</a:t>
            </a:fld>
            <a:endParaRPr lang="en-US" altLang="en-US"/>
          </a:p>
        </p:txBody>
      </p:sp>
      <p:sp>
        <p:nvSpPr>
          <p:cNvPr id="2" name="Date Placeholder 1"/>
          <p:cNvSpPr>
            <a:spLocks noGrp="1"/>
          </p:cNvSpPr>
          <p:nvPr>
            <p:ph type="dt" sz="half" idx="10"/>
          </p:nvPr>
        </p:nvSpPr>
        <p:spPr/>
        <p:txBody>
          <a:bodyPr/>
          <a:lstStyle/>
          <a:p>
            <a:fld id="{91CD2178-5A37-44D6-868F-9A5A004F1D98}"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smtClean="0">
                <a:solidFill>
                  <a:srgbClr val="FF0000"/>
                </a:solidFill>
              </a:rPr>
              <a:t>Неизвестност</a:t>
            </a:r>
            <a:r>
              <a:rPr lang="bg-BG" altLang="en-US" sz="4000" b="1" dirty="0">
                <a:solidFill>
                  <a:srgbClr val="FF0000"/>
                </a:solidFill>
              </a:rPr>
              <a:t/>
            </a:r>
            <a:br>
              <a:rPr lang="bg-BG" altLang="en-US" sz="4000" b="1" dirty="0">
                <a:solidFill>
                  <a:srgbClr val="FF0000"/>
                </a:solidFill>
              </a:rPr>
            </a:br>
            <a:r>
              <a:rPr lang="bg-BG" altLang="en-US" b="1" dirty="0">
                <a:solidFill>
                  <a:schemeClr val="tx1"/>
                </a:solidFill>
              </a:rPr>
              <a:t>И</a:t>
            </a:r>
            <a:r>
              <a:rPr lang="bg-BG" altLang="en-US" dirty="0">
                <a:solidFill>
                  <a:schemeClr val="tx1"/>
                </a:solidFill>
              </a:rPr>
              <a:t>нформацията не е известна нито на </a:t>
            </a:r>
            <a:r>
              <a:rPr lang="bg-BG" altLang="en-US" dirty="0" err="1">
                <a:solidFill>
                  <a:schemeClr val="tx1"/>
                </a:solidFill>
              </a:rPr>
              <a:t>комуникатора</a:t>
            </a:r>
            <a:r>
              <a:rPr lang="bg-BG" altLang="en-US" dirty="0">
                <a:solidFill>
                  <a:schemeClr val="tx1"/>
                </a:solidFill>
              </a:rPr>
              <a:t>, нито на приемащите. Неизвестната информационна област възниква в организациите по правило, когато индивиди с различни специалности трябва да координират своите действия посредством комуникации</a:t>
            </a:r>
            <a:r>
              <a:rPr lang="bg-BG" altLang="en-US" dirty="0" smtClean="0">
                <a:solidFill>
                  <a:schemeClr val="tx1"/>
                </a:solidFill>
              </a:rPr>
              <a:t>.</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4B41E781-ABAE-4D89-8274-292808A0E7A2}" type="slidenum">
              <a:rPr lang="en-US" altLang="en-US"/>
              <a:pPr/>
              <a:t>53</a:t>
            </a:fld>
            <a:endParaRPr lang="en-US" altLang="en-US"/>
          </a:p>
        </p:txBody>
      </p:sp>
      <p:sp>
        <p:nvSpPr>
          <p:cNvPr id="2" name="Date Placeholder 1"/>
          <p:cNvSpPr>
            <a:spLocks noGrp="1"/>
          </p:cNvSpPr>
          <p:nvPr>
            <p:ph type="dt" sz="half" idx="10"/>
          </p:nvPr>
        </p:nvSpPr>
        <p:spPr/>
        <p:txBody>
          <a:bodyPr/>
          <a:lstStyle/>
          <a:p>
            <a:fld id="{9C85C6A4-5E53-4E26-B55F-0624D08D9E37}"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Rectangle 4"/>
          <p:cNvSpPr>
            <a:spLocks noGrp="1" noChangeArrowheads="1"/>
          </p:cNvSpPr>
          <p:nvPr>
            <p:ph type="title"/>
          </p:nvPr>
        </p:nvSpPr>
        <p:spPr>
          <a:xfrm>
            <a:off x="457200" y="228600"/>
            <a:ext cx="8229600" cy="5721350"/>
          </a:xfrm>
        </p:spPr>
        <p:txBody>
          <a:bodyPr/>
          <a:lstStyle/>
          <a:p>
            <a:pPr algn="ctr">
              <a:lnSpc>
                <a:spcPct val="140000"/>
              </a:lnSpc>
            </a:pPr>
            <a:r>
              <a:rPr lang="bg-BG" altLang="en-US" b="1" dirty="0">
                <a:solidFill>
                  <a:srgbClr val="FF0000"/>
                </a:solidFill>
              </a:rPr>
              <a:t>СТРАТЕГИИ ЗА ПОДОБРЯВАНЕ НА МЕЖДУЛИЧНОСТНИТЕ </a:t>
            </a:r>
            <a:r>
              <a:rPr lang="bg-BG" altLang="en-US" b="1" dirty="0" smtClean="0">
                <a:solidFill>
                  <a:srgbClr val="FF0000"/>
                </a:solidFill>
              </a:rPr>
              <a:t>КОМУНИКАЦИИ</a:t>
            </a:r>
            <a:r>
              <a:rPr lang="bg-BG" altLang="en-US" dirty="0">
                <a:solidFill>
                  <a:srgbClr val="FF0000"/>
                </a:solidFill>
              </a:rPr>
              <a:t/>
            </a:r>
            <a:br>
              <a:rPr lang="bg-BG" altLang="en-US" dirty="0">
                <a:solidFill>
                  <a:srgbClr val="FF0000"/>
                </a:solidFill>
              </a:rPr>
            </a:br>
            <a:r>
              <a:rPr lang="bg-BG" altLang="en-US" dirty="0" smtClean="0">
                <a:solidFill>
                  <a:srgbClr val="FF0000"/>
                </a:solidFill>
              </a:rPr>
              <a:t/>
            </a:r>
            <a:br>
              <a:rPr lang="bg-BG" altLang="en-US" dirty="0" smtClean="0">
                <a:solidFill>
                  <a:srgbClr val="FF0000"/>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A2B8F246-7F3B-4B77-93C7-094F33D30B35}" type="slidenum">
              <a:rPr lang="en-US" altLang="en-US"/>
              <a:pPr/>
              <a:t>54</a:t>
            </a:fld>
            <a:endParaRPr lang="en-US" altLang="en-US"/>
          </a:p>
        </p:txBody>
      </p:sp>
      <p:sp>
        <p:nvSpPr>
          <p:cNvPr id="2" name="Date Placeholder 1"/>
          <p:cNvSpPr>
            <a:spLocks noGrp="1"/>
          </p:cNvSpPr>
          <p:nvPr>
            <p:ph type="dt" sz="half" idx="10"/>
          </p:nvPr>
        </p:nvSpPr>
        <p:spPr/>
        <p:txBody>
          <a:bodyPr/>
          <a:lstStyle/>
          <a:p>
            <a:fld id="{1216CD8B-752A-4EA6-96A8-EE47168C3A71}"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Rectangle 4"/>
          <p:cNvSpPr>
            <a:spLocks noGrp="1" noChangeArrowheads="1"/>
          </p:cNvSpPr>
          <p:nvPr>
            <p:ph type="title"/>
          </p:nvPr>
        </p:nvSpPr>
        <p:spPr>
          <a:xfrm>
            <a:off x="457200" y="228600"/>
            <a:ext cx="8229600" cy="5648325"/>
          </a:xfrm>
        </p:spPr>
        <p:txBody>
          <a:bodyPr>
            <a:normAutofit fontScale="90000"/>
          </a:bodyPr>
          <a:lstStyle/>
          <a:p>
            <a:r>
              <a:rPr lang="bg-BG" altLang="en-US" b="1" dirty="0">
                <a:solidFill>
                  <a:srgbClr val="FF0000"/>
                </a:solidFill>
              </a:rPr>
              <a:t>Откритост</a:t>
            </a:r>
            <a:br>
              <a:rPr lang="bg-BG" altLang="en-US" b="1" dirty="0">
                <a:solidFill>
                  <a:srgbClr val="FF0000"/>
                </a:solidFill>
              </a:rPr>
            </a:br>
            <a:r>
              <a:rPr lang="bg-BG" altLang="en-US" dirty="0">
                <a:solidFill>
                  <a:schemeClr val="tx1"/>
                </a:solidFill>
              </a:rPr>
              <a:t>Арената се разширява за сметка на фасадата. Индивидът трябва да бъде открит и честен при обмяната на информация с другите. Процесът се нарича откритост, тъй като при него личността понякога става уязвима, а разкриването на нещата, такива каквито са често крие рискове.</a:t>
            </a:r>
          </a:p>
        </p:txBody>
      </p:sp>
      <p:sp>
        <p:nvSpPr>
          <p:cNvPr id="4" name="Slide Number Placeholder 4"/>
          <p:cNvSpPr>
            <a:spLocks noGrp="1"/>
          </p:cNvSpPr>
          <p:nvPr>
            <p:ph type="sldNum" sz="quarter" idx="12"/>
          </p:nvPr>
        </p:nvSpPr>
        <p:spPr/>
        <p:txBody>
          <a:bodyPr/>
          <a:lstStyle/>
          <a:p>
            <a:fld id="{CD7EE9CC-1853-4AF4-9D59-43FEE67AE6FA}" type="slidenum">
              <a:rPr lang="en-US" altLang="en-US"/>
              <a:pPr/>
              <a:t>55</a:t>
            </a:fld>
            <a:endParaRPr lang="en-US" altLang="en-US"/>
          </a:p>
        </p:txBody>
      </p:sp>
      <p:sp>
        <p:nvSpPr>
          <p:cNvPr id="2" name="Date Placeholder 1"/>
          <p:cNvSpPr>
            <a:spLocks noGrp="1"/>
          </p:cNvSpPr>
          <p:nvPr>
            <p:ph type="dt" sz="half" idx="10"/>
          </p:nvPr>
        </p:nvSpPr>
        <p:spPr/>
        <p:txBody>
          <a:bodyPr/>
          <a:lstStyle/>
          <a:p>
            <a:fld id="{5061EA7F-6C2C-4A25-BADC-C7CF324BF10E}"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Grp="1" noChangeArrowheads="1"/>
          </p:cNvSpPr>
          <p:nvPr>
            <p:ph type="title"/>
          </p:nvPr>
        </p:nvSpPr>
        <p:spPr>
          <a:xfrm>
            <a:off x="457200" y="228600"/>
            <a:ext cx="8229600" cy="5721350"/>
          </a:xfrm>
        </p:spPr>
        <p:txBody>
          <a:bodyPr>
            <a:normAutofit fontScale="90000"/>
          </a:bodyPr>
          <a:lstStyle/>
          <a:p>
            <a:r>
              <a:rPr lang="bg-BG" altLang="en-US" sz="4000" b="1" dirty="0">
                <a:solidFill>
                  <a:srgbClr val="FF0000"/>
                </a:solidFill>
              </a:rPr>
              <a:t>Обратна връзка</a:t>
            </a:r>
            <a:br>
              <a:rPr lang="bg-BG" altLang="en-US" sz="4000" b="1" dirty="0">
                <a:solidFill>
                  <a:srgbClr val="FF0000"/>
                </a:solidFill>
              </a:rPr>
            </a:br>
            <a:r>
              <a:rPr lang="bg-BG" altLang="en-US" dirty="0">
                <a:solidFill>
                  <a:schemeClr val="tx1"/>
                </a:solidFill>
              </a:rPr>
              <a:t>Когато личността не знае някои неща или не ги разбира, ефективността на комуникацията може да се подобри чрез обратната връзка с тези, които ги знаят и разбират. Така може да бъде ограничено бялото петно, а арената да бъде разширена. </a:t>
            </a:r>
            <a:r>
              <a:rPr lang="bg-BG" altLang="en-US" dirty="0" smtClean="0">
                <a:solidFill>
                  <a:schemeClr val="tx1"/>
                </a:solidFill>
              </a:rPr>
              <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B0066961-3CD9-4431-B0AF-7099BAE6F5E6}" type="slidenum">
              <a:rPr lang="en-US" altLang="en-US"/>
              <a:pPr/>
              <a:t>56</a:t>
            </a:fld>
            <a:endParaRPr lang="en-US" altLang="en-US"/>
          </a:p>
        </p:txBody>
      </p:sp>
      <p:sp>
        <p:nvSpPr>
          <p:cNvPr id="2" name="Date Placeholder 1"/>
          <p:cNvSpPr>
            <a:spLocks noGrp="1"/>
          </p:cNvSpPr>
          <p:nvPr>
            <p:ph type="dt" sz="half" idx="10"/>
          </p:nvPr>
        </p:nvSpPr>
        <p:spPr/>
        <p:txBody>
          <a:bodyPr/>
          <a:lstStyle/>
          <a:p>
            <a:fld id="{00CE58A5-A9C5-4857-9A66-E6AA843486C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4"/>
          <p:cNvSpPr>
            <a:spLocks noGrp="1" noChangeArrowheads="1"/>
          </p:cNvSpPr>
          <p:nvPr>
            <p:ph type="title"/>
          </p:nvPr>
        </p:nvSpPr>
        <p:spPr>
          <a:xfrm>
            <a:off x="457200" y="228600"/>
            <a:ext cx="8229600" cy="5936704"/>
          </a:xfrm>
        </p:spPr>
        <p:txBody>
          <a:bodyPr>
            <a:normAutofit fontScale="90000"/>
          </a:bodyPr>
          <a:lstStyle/>
          <a:p>
            <a:r>
              <a:rPr lang="bg-BG" altLang="en-US" sz="4000" b="1" dirty="0">
                <a:solidFill>
                  <a:srgbClr val="FF0000"/>
                </a:solidFill>
              </a:rPr>
              <a:t>Обратната връзка</a:t>
            </a:r>
            <a:r>
              <a:rPr lang="bg-BG" altLang="en-US" sz="4000" dirty="0"/>
              <a:t> </a:t>
            </a:r>
            <a:r>
              <a:rPr lang="bg-BG" altLang="en-US" sz="3200" dirty="0">
                <a:solidFill>
                  <a:schemeClr val="tx1"/>
                </a:solidFill>
              </a:rPr>
              <a:t>е възможна само при условие, че индивидът има желание да изслушва, а другите - да му дават информация. </a:t>
            </a:r>
            <a:r>
              <a:rPr lang="bg-BG" altLang="en-US" sz="3200" dirty="0" smtClean="0">
                <a:solidFill>
                  <a:schemeClr val="tx1"/>
                </a:solidFill>
              </a:rPr>
              <a:t>Индивидът </a:t>
            </a:r>
            <a:r>
              <a:rPr lang="bg-BG" altLang="en-US" sz="3200" dirty="0">
                <a:solidFill>
                  <a:schemeClr val="tx1"/>
                </a:solidFill>
              </a:rPr>
              <a:t>има по-малки възможности да контролира обратната връзка, отколкото да осигурява откритост. </a:t>
            </a:r>
            <a:r>
              <a:rPr lang="bg-BG" altLang="en-US" sz="3200" dirty="0" smtClean="0">
                <a:solidFill>
                  <a:schemeClr val="tx1"/>
                </a:solidFill>
              </a:rPr>
              <a:t>Това означава, че получаването </a:t>
            </a:r>
            <a:r>
              <a:rPr lang="bg-BG" altLang="en-US" sz="3200" dirty="0">
                <a:solidFill>
                  <a:schemeClr val="tx1"/>
                </a:solidFill>
              </a:rPr>
              <a:t>на </a:t>
            </a:r>
            <a:r>
              <a:rPr lang="bg-BG" altLang="en-US" sz="3200" dirty="0" smtClean="0">
                <a:solidFill>
                  <a:schemeClr val="tx1"/>
                </a:solidFill>
              </a:rPr>
              <a:t>обратна </a:t>
            </a:r>
            <a:r>
              <a:rPr lang="bg-BG" altLang="en-US" sz="3200" dirty="0">
                <a:solidFill>
                  <a:schemeClr val="tx1"/>
                </a:solidFill>
              </a:rPr>
              <a:t>връзка </a:t>
            </a:r>
            <a:r>
              <a:rPr lang="bg-BG" altLang="en-US" sz="3200" dirty="0" smtClean="0">
                <a:solidFill>
                  <a:schemeClr val="tx1"/>
                </a:solidFill>
              </a:rPr>
              <a:t>зависи от </a:t>
            </a:r>
            <a:r>
              <a:rPr lang="bg-BG" altLang="en-US" sz="3200" dirty="0">
                <a:solidFill>
                  <a:schemeClr val="tx1"/>
                </a:solidFill>
              </a:rPr>
              <a:t>активното сътрудничество на другите, докато откритостта изисква активно поведение на личността и изслушване на другите.</a:t>
            </a:r>
          </a:p>
        </p:txBody>
      </p:sp>
      <p:sp>
        <p:nvSpPr>
          <p:cNvPr id="4" name="Slide Number Placeholder 4"/>
          <p:cNvSpPr>
            <a:spLocks noGrp="1"/>
          </p:cNvSpPr>
          <p:nvPr>
            <p:ph type="sldNum" sz="quarter" idx="12"/>
          </p:nvPr>
        </p:nvSpPr>
        <p:spPr/>
        <p:txBody>
          <a:bodyPr/>
          <a:lstStyle/>
          <a:p>
            <a:fld id="{5F9213D5-FD90-460D-92B1-DD0E9EDA41DF}" type="slidenum">
              <a:rPr lang="en-US" altLang="en-US"/>
              <a:pPr/>
              <a:t>57</a:t>
            </a:fld>
            <a:endParaRPr lang="en-US" altLang="en-US"/>
          </a:p>
        </p:txBody>
      </p:sp>
      <p:sp>
        <p:nvSpPr>
          <p:cNvPr id="2" name="Date Placeholder 1"/>
          <p:cNvSpPr>
            <a:spLocks noGrp="1"/>
          </p:cNvSpPr>
          <p:nvPr>
            <p:ph type="dt" sz="half" idx="10"/>
          </p:nvPr>
        </p:nvSpPr>
        <p:spPr/>
        <p:txBody>
          <a:bodyPr/>
          <a:lstStyle/>
          <a:p>
            <a:fld id="{7302BA05-39F5-4180-B4C0-888296CB5D28}"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noChangeArrowheads="1"/>
          </p:cNvSpPr>
          <p:nvPr>
            <p:ph type="title"/>
          </p:nvPr>
        </p:nvSpPr>
        <p:spPr>
          <a:xfrm>
            <a:off x="457200" y="228600"/>
            <a:ext cx="8229600" cy="5721350"/>
          </a:xfrm>
        </p:spPr>
        <p:txBody>
          <a:bodyPr>
            <a:normAutofit fontScale="90000"/>
          </a:bodyPr>
          <a:lstStyle/>
          <a:p>
            <a:r>
              <a:rPr lang="bg-BG" altLang="en-US" sz="4000" b="1" dirty="0">
                <a:solidFill>
                  <a:srgbClr val="FF0000"/>
                </a:solidFill>
              </a:rPr>
              <a:t>Слушане</a:t>
            </a:r>
            <a:br>
              <a:rPr lang="bg-BG" altLang="en-US" sz="4000" b="1" dirty="0">
                <a:solidFill>
                  <a:srgbClr val="FF0000"/>
                </a:solidFill>
              </a:rPr>
            </a:br>
            <a:r>
              <a:rPr lang="bg-BG" altLang="en-US" dirty="0">
                <a:solidFill>
                  <a:srgbClr val="FF0000"/>
                </a:solidFill>
              </a:rPr>
              <a:t>Активно и пасивно слушане  </a:t>
            </a:r>
            <a:r>
              <a:rPr lang="bg-BG" altLang="en-US" dirty="0">
                <a:solidFill>
                  <a:schemeClr val="tx1"/>
                </a:solidFill>
              </a:rPr>
              <a:t>Активното слушане е съзнателно умение за разбиране и запомняне на чутото с цел:</a:t>
            </a:r>
            <a:br>
              <a:rPr lang="bg-BG" altLang="en-US" dirty="0">
                <a:solidFill>
                  <a:schemeClr val="tx1"/>
                </a:solidFill>
              </a:rPr>
            </a:br>
            <a:r>
              <a:rPr lang="bg-BG" altLang="en-US" dirty="0">
                <a:solidFill>
                  <a:schemeClr val="tx1"/>
                </a:solidFill>
              </a:rPr>
              <a:t>- да се разбере съдържанието;</a:t>
            </a:r>
            <a:br>
              <a:rPr lang="bg-BG" altLang="en-US" dirty="0">
                <a:solidFill>
                  <a:schemeClr val="tx1"/>
                </a:solidFill>
              </a:rPr>
            </a:br>
            <a:r>
              <a:rPr lang="bg-BG" altLang="en-US" dirty="0">
                <a:solidFill>
                  <a:schemeClr val="tx1"/>
                </a:solidFill>
              </a:rPr>
              <a:t>- да се запомни</a:t>
            </a:r>
            <a:r>
              <a:rPr lang="en-US" altLang="en-US" dirty="0">
                <a:solidFill>
                  <a:schemeClr val="tx1"/>
                </a:solidFill>
              </a:rPr>
              <a:t> </a:t>
            </a:r>
            <a:r>
              <a:rPr lang="bg-BG" altLang="en-US" dirty="0">
                <a:solidFill>
                  <a:schemeClr val="tx1"/>
                </a:solidFill>
              </a:rPr>
              <a:t>съдържанието;</a:t>
            </a:r>
            <a:br>
              <a:rPr lang="bg-BG" altLang="en-US" dirty="0">
                <a:solidFill>
                  <a:schemeClr val="tx1"/>
                </a:solidFill>
              </a:rPr>
            </a:br>
            <a:r>
              <a:rPr lang="bg-BG" altLang="en-US" dirty="0">
                <a:solidFill>
                  <a:schemeClr val="tx1"/>
                </a:solidFill>
              </a:rPr>
              <a:t>- да се анализира съдържанието;</a:t>
            </a:r>
            <a:br>
              <a:rPr lang="bg-BG" altLang="en-US" dirty="0">
                <a:solidFill>
                  <a:schemeClr val="tx1"/>
                </a:solidFill>
              </a:rPr>
            </a:br>
            <a:r>
              <a:rPr lang="bg-BG" altLang="en-US" dirty="0">
                <a:solidFill>
                  <a:schemeClr val="tx1"/>
                </a:solidFill>
              </a:rPr>
              <a:t>- да се помогне на другите; </a:t>
            </a:r>
            <a:br>
              <a:rPr lang="bg-BG" altLang="en-US" dirty="0">
                <a:solidFill>
                  <a:schemeClr val="tx1"/>
                </a:solidFill>
              </a:rPr>
            </a:br>
            <a:r>
              <a:rPr lang="bg-BG" altLang="en-US" dirty="0">
                <a:solidFill>
                  <a:schemeClr val="tx1"/>
                </a:solidFill>
              </a:rPr>
              <a:t>- да станем съпричастни (</a:t>
            </a:r>
            <a:r>
              <a:rPr lang="bg-BG" altLang="en-US" dirty="0" err="1">
                <a:solidFill>
                  <a:schemeClr val="tx1"/>
                </a:solidFill>
              </a:rPr>
              <a:t>емпатично</a:t>
            </a:r>
            <a:r>
              <a:rPr lang="bg-BG" altLang="en-US" dirty="0">
                <a:solidFill>
                  <a:schemeClr val="tx1"/>
                </a:solidFill>
              </a:rPr>
              <a:t> слушане).</a:t>
            </a:r>
          </a:p>
        </p:txBody>
      </p:sp>
      <p:sp>
        <p:nvSpPr>
          <p:cNvPr id="4" name="Slide Number Placeholder 4"/>
          <p:cNvSpPr>
            <a:spLocks noGrp="1"/>
          </p:cNvSpPr>
          <p:nvPr>
            <p:ph type="sldNum" sz="quarter" idx="12"/>
          </p:nvPr>
        </p:nvSpPr>
        <p:spPr/>
        <p:txBody>
          <a:bodyPr/>
          <a:lstStyle/>
          <a:p>
            <a:fld id="{4D1C2E71-6A74-4073-8F55-B3950DFA0B8F}" type="slidenum">
              <a:rPr lang="en-US" altLang="en-US"/>
              <a:pPr/>
              <a:t>58</a:t>
            </a:fld>
            <a:endParaRPr lang="en-US" altLang="en-US"/>
          </a:p>
        </p:txBody>
      </p:sp>
      <p:sp>
        <p:nvSpPr>
          <p:cNvPr id="2" name="Date Placeholder 1"/>
          <p:cNvSpPr>
            <a:spLocks noGrp="1"/>
          </p:cNvSpPr>
          <p:nvPr>
            <p:ph type="dt" sz="half" idx="10"/>
          </p:nvPr>
        </p:nvSpPr>
        <p:spPr/>
        <p:txBody>
          <a:bodyPr/>
          <a:lstStyle/>
          <a:p>
            <a:fld id="{468009C7-C234-4EE5-A093-587BEC52ABE3}"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8" name="Rectangle 4"/>
          <p:cNvSpPr>
            <a:spLocks noGrp="1" noChangeArrowheads="1"/>
          </p:cNvSpPr>
          <p:nvPr>
            <p:ph type="title"/>
          </p:nvPr>
        </p:nvSpPr>
        <p:spPr>
          <a:xfrm>
            <a:off x="457200" y="228600"/>
            <a:ext cx="8229600" cy="5432425"/>
          </a:xfrm>
        </p:spPr>
        <p:txBody>
          <a:bodyPr/>
          <a:lstStyle/>
          <a:p>
            <a:r>
              <a:rPr lang="bg-BG" altLang="en-US" b="1" dirty="0">
                <a:solidFill>
                  <a:srgbClr val="FF0000"/>
                </a:solidFill>
              </a:rPr>
              <a:t>Съвети към слушателя и говорителя за получаване на добра комуникация</a:t>
            </a:r>
            <a:r>
              <a:rPr lang="bg-BG" altLang="en-US" b="1" dirty="0" smtClean="0">
                <a:solidFill>
                  <a:srgbClr val="FF0000"/>
                </a:solidFill>
              </a:rPr>
              <a:t>:</a:t>
            </a:r>
            <a:br>
              <a:rPr lang="bg-BG" altLang="en-US" b="1" dirty="0" smtClean="0">
                <a:solidFill>
                  <a:srgbClr val="FF0000"/>
                </a:solidFill>
              </a:rPr>
            </a:br>
            <a:r>
              <a:rPr lang="bg-BG" altLang="en-US" dirty="0">
                <a:solidFill>
                  <a:srgbClr val="FF0000"/>
                </a:solidFill>
              </a:rPr>
              <a:t/>
            </a:r>
            <a:br>
              <a:rPr lang="bg-BG" altLang="en-US" dirty="0">
                <a:solidFill>
                  <a:srgbClr val="FF0000"/>
                </a:solidFill>
              </a:rPr>
            </a:br>
            <a:r>
              <a:rPr lang="bg-BG" altLang="en-US" dirty="0" smtClean="0">
                <a:solidFill>
                  <a:srgbClr val="FF0000"/>
                </a:solidFill>
              </a:rPr>
              <a:t/>
            </a:r>
            <a:br>
              <a:rPr lang="bg-BG" altLang="en-US" dirty="0" smtClean="0">
                <a:solidFill>
                  <a:srgbClr val="FF0000"/>
                </a:solidFill>
              </a:rPr>
            </a:br>
            <a:r>
              <a:rPr lang="bg-BG" altLang="en-US" dirty="0">
                <a:solidFill>
                  <a:srgbClr val="FF0000"/>
                </a:solidFill>
              </a:rPr>
              <a:t/>
            </a:r>
            <a:br>
              <a:rPr lang="bg-BG" altLang="en-US" dirty="0">
                <a:solidFill>
                  <a:srgbClr val="FF0000"/>
                </a:solidFill>
              </a:rPr>
            </a:br>
            <a:endParaRPr lang="bg-BG" altLang="en-US" b="1" dirty="0">
              <a:solidFill>
                <a:srgbClr val="FF0000"/>
              </a:solidFill>
            </a:endParaRPr>
          </a:p>
        </p:txBody>
      </p:sp>
      <p:sp>
        <p:nvSpPr>
          <p:cNvPr id="4" name="Slide Number Placeholder 4"/>
          <p:cNvSpPr>
            <a:spLocks noGrp="1"/>
          </p:cNvSpPr>
          <p:nvPr>
            <p:ph type="sldNum" sz="quarter" idx="12"/>
          </p:nvPr>
        </p:nvSpPr>
        <p:spPr/>
        <p:txBody>
          <a:bodyPr/>
          <a:lstStyle/>
          <a:p>
            <a:fld id="{94E341E7-B7E4-44F2-93F8-05B2D9503D1E}" type="slidenum">
              <a:rPr lang="en-US" altLang="en-US"/>
              <a:pPr/>
              <a:t>59</a:t>
            </a:fld>
            <a:endParaRPr lang="en-US" altLang="en-US"/>
          </a:p>
        </p:txBody>
      </p:sp>
      <p:sp>
        <p:nvSpPr>
          <p:cNvPr id="2" name="Date Placeholder 1"/>
          <p:cNvSpPr>
            <a:spLocks noGrp="1"/>
          </p:cNvSpPr>
          <p:nvPr>
            <p:ph type="dt" sz="half" idx="10"/>
          </p:nvPr>
        </p:nvSpPr>
        <p:spPr/>
        <p:txBody>
          <a:bodyPr/>
          <a:lstStyle/>
          <a:p>
            <a:fld id="{CD28CCE5-8847-4A4B-859E-8FB9CB55686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457200" y="228600"/>
            <a:ext cx="8229600" cy="6008688"/>
          </a:xfrm>
        </p:spPr>
        <p:txBody>
          <a:bodyPr/>
          <a:lstStyle/>
          <a:p>
            <a:r>
              <a:rPr lang="bg-BG" altLang="en-US" dirty="0">
                <a:solidFill>
                  <a:schemeClr val="tx1"/>
                </a:solidFill>
              </a:rPr>
              <a:t>За да предаде информацията, </a:t>
            </a:r>
            <a:r>
              <a:rPr lang="bg-BG" altLang="en-US" dirty="0" err="1">
                <a:solidFill>
                  <a:schemeClr val="tx1"/>
                </a:solidFill>
              </a:rPr>
              <a:t>комуникаторът</a:t>
            </a:r>
            <a:r>
              <a:rPr lang="bg-BG" altLang="en-US" dirty="0">
                <a:solidFill>
                  <a:schemeClr val="tx1"/>
                </a:solidFill>
              </a:rPr>
              <a:t> трябва да я превърне в понятна форма (</a:t>
            </a:r>
            <a:r>
              <a:rPr lang="bg-BG" altLang="en-US" dirty="0">
                <a:solidFill>
                  <a:srgbClr val="FF0000"/>
                </a:solidFill>
              </a:rPr>
              <a:t>кодиране</a:t>
            </a:r>
            <a:r>
              <a:rPr lang="bg-BG" altLang="en-US" dirty="0">
                <a:solidFill>
                  <a:schemeClr val="tx1"/>
                </a:solidFill>
              </a:rPr>
              <a:t>) и да изпрати посланието посредством вербално, невербално или писмено средство (</a:t>
            </a:r>
            <a:r>
              <a:rPr lang="bg-BG" altLang="en-US" dirty="0">
                <a:solidFill>
                  <a:srgbClr val="FF0000"/>
                </a:solidFill>
              </a:rPr>
              <a:t>канал</a:t>
            </a:r>
            <a:r>
              <a:rPr lang="bg-BG" altLang="en-US" dirty="0" smtClean="0">
                <a:solidFill>
                  <a:schemeClr val="tx1"/>
                </a:solidFill>
              </a:rPr>
              <a:t>).</a:t>
            </a:r>
            <a:r>
              <a:rPr lang="en-US" altLang="en-US" dirty="0" smtClean="0">
                <a:solidFill>
                  <a:schemeClr val="tx1"/>
                </a:solidFill>
              </a:rPr>
              <a:t/>
            </a:r>
            <a:br>
              <a:rPr lang="en-US" altLang="en-US" dirty="0" smtClean="0">
                <a:solidFill>
                  <a:schemeClr val="tx1"/>
                </a:solidFill>
              </a:rPr>
            </a:br>
            <a:r>
              <a:rPr lang="en-US" altLang="en-US" dirty="0"/>
              <a:t/>
            </a:r>
            <a:br>
              <a:rPr lang="en-US" altLang="en-US" dirty="0"/>
            </a:br>
            <a:endParaRPr lang="bg-BG" altLang="en-US" dirty="0"/>
          </a:p>
        </p:txBody>
      </p:sp>
      <p:sp>
        <p:nvSpPr>
          <p:cNvPr id="4" name="Slide Number Placeholder 4"/>
          <p:cNvSpPr>
            <a:spLocks noGrp="1"/>
          </p:cNvSpPr>
          <p:nvPr>
            <p:ph type="sldNum" sz="quarter" idx="12"/>
          </p:nvPr>
        </p:nvSpPr>
        <p:spPr/>
        <p:txBody>
          <a:bodyPr/>
          <a:lstStyle/>
          <a:p>
            <a:fld id="{E95F4341-903E-421F-A48C-B1D7A5C6A3DC}" type="slidenum">
              <a:rPr lang="en-US" altLang="en-US"/>
              <a:pPr/>
              <a:t>6</a:t>
            </a:fld>
            <a:endParaRPr lang="en-US" altLang="en-US"/>
          </a:p>
        </p:txBody>
      </p:sp>
      <p:sp>
        <p:nvSpPr>
          <p:cNvPr id="2" name="Date Placeholder 1"/>
          <p:cNvSpPr>
            <a:spLocks noGrp="1"/>
          </p:cNvSpPr>
          <p:nvPr>
            <p:ph type="dt" sz="half" idx="10"/>
          </p:nvPr>
        </p:nvSpPr>
        <p:spPr/>
        <p:txBody>
          <a:bodyPr/>
          <a:lstStyle/>
          <a:p>
            <a:fld id="{3A7F2D2C-BA73-41C7-AC51-1C6C13F5E03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a:xfrm>
            <a:off x="457200" y="228600"/>
            <a:ext cx="8229600" cy="5505450"/>
          </a:xfrm>
        </p:spPr>
        <p:txBody>
          <a:bodyPr>
            <a:normAutofit fontScale="90000"/>
          </a:bodyPr>
          <a:lstStyle/>
          <a:p>
            <a:r>
              <a:rPr lang="bg-BG" altLang="en-US" sz="4000" b="1" dirty="0">
                <a:solidFill>
                  <a:srgbClr val="FF0000"/>
                </a:solidFill>
              </a:rPr>
              <a:t>Говорителят </a:t>
            </a:r>
            <a:r>
              <a:rPr lang="bg-BG" altLang="en-US" dirty="0">
                <a:solidFill>
                  <a:schemeClr val="tx1"/>
                </a:solidFill>
              </a:rPr>
              <a:t>трябва да бъде ясен, откровен, да говори смислено, да определи целта и изразяваните чувства; да следи за впечатлението, което прави върху слушателя; да изслушва положителни и отрицателни мнения, да обсъди намерението и ефекта при необходимост</a:t>
            </a:r>
            <a:r>
              <a:rPr lang="bg-BG" altLang="en-US" dirty="0" smtClean="0">
                <a:solidFill>
                  <a:schemeClr val="tx1"/>
                </a:solidFill>
              </a:rPr>
              <a:t>.</a:t>
            </a:r>
            <a:br>
              <a:rPr lang="bg-BG" altLang="en-US" dirty="0" smtClean="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DE34FCAF-63C5-494D-8EC7-C1DF43FAF000}" type="slidenum">
              <a:rPr lang="en-US" altLang="en-US"/>
              <a:pPr/>
              <a:t>60</a:t>
            </a:fld>
            <a:endParaRPr lang="en-US" altLang="en-US"/>
          </a:p>
        </p:txBody>
      </p:sp>
      <p:sp>
        <p:nvSpPr>
          <p:cNvPr id="2" name="Date Placeholder 1"/>
          <p:cNvSpPr>
            <a:spLocks noGrp="1"/>
          </p:cNvSpPr>
          <p:nvPr>
            <p:ph type="dt" sz="half" idx="10"/>
          </p:nvPr>
        </p:nvSpPr>
        <p:spPr/>
        <p:txBody>
          <a:bodyPr/>
          <a:lstStyle/>
          <a:p>
            <a:fld id="{60F07F7B-EBD5-470B-9C9D-9F7E3D0500D3}"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p:cNvSpPr>
            <a:spLocks noGrp="1" noChangeArrowheads="1"/>
          </p:cNvSpPr>
          <p:nvPr>
            <p:ph type="title"/>
          </p:nvPr>
        </p:nvSpPr>
        <p:spPr>
          <a:xfrm>
            <a:off x="457200" y="228600"/>
            <a:ext cx="8229600" cy="5721350"/>
          </a:xfrm>
        </p:spPr>
        <p:txBody>
          <a:bodyPr>
            <a:normAutofit fontScale="90000"/>
          </a:bodyPr>
          <a:lstStyle/>
          <a:p>
            <a:r>
              <a:rPr lang="bg-BG" altLang="en-US" b="1" dirty="0">
                <a:solidFill>
                  <a:srgbClr val="FF0000"/>
                </a:solidFill>
              </a:rPr>
              <a:t>Слушателят</a:t>
            </a:r>
            <a:r>
              <a:rPr lang="bg-BG" altLang="en-US" dirty="0"/>
              <a:t> </a:t>
            </a:r>
            <a:r>
              <a:rPr lang="bg-BG" altLang="en-US" dirty="0">
                <a:solidFill>
                  <a:schemeClr val="tx1"/>
                </a:solidFill>
              </a:rPr>
              <a:t>трябва да покаже, че слуша, да задава въпроси, да не тълкува, а да поема информацията в чист вид, да приема чувствата на другия, да се постави на мястото на другия, да покаже, че е разбрал, да </a:t>
            </a:r>
            <a:r>
              <a:rPr lang="bg-BG" altLang="en-US" dirty="0" err="1">
                <a:solidFill>
                  <a:schemeClr val="tx1"/>
                </a:solidFill>
              </a:rPr>
              <a:t>реформулира</a:t>
            </a:r>
            <a:r>
              <a:rPr lang="bg-BG" altLang="en-US" dirty="0">
                <a:solidFill>
                  <a:schemeClr val="tx1"/>
                </a:solidFill>
              </a:rPr>
              <a:t>, когато е необходимо, да сподели впечатление накрая, ако е необходимо. </a:t>
            </a:r>
          </a:p>
        </p:txBody>
      </p:sp>
      <p:sp>
        <p:nvSpPr>
          <p:cNvPr id="4" name="Slide Number Placeholder 4"/>
          <p:cNvSpPr>
            <a:spLocks noGrp="1"/>
          </p:cNvSpPr>
          <p:nvPr>
            <p:ph type="sldNum" sz="quarter" idx="12"/>
          </p:nvPr>
        </p:nvSpPr>
        <p:spPr/>
        <p:txBody>
          <a:bodyPr/>
          <a:lstStyle/>
          <a:p>
            <a:fld id="{88B9F821-BB20-47AF-BA65-C30C0E98A661}" type="slidenum">
              <a:rPr lang="en-US" altLang="en-US"/>
              <a:pPr/>
              <a:t>61</a:t>
            </a:fld>
            <a:endParaRPr lang="en-US" altLang="en-US"/>
          </a:p>
        </p:txBody>
      </p:sp>
      <p:sp>
        <p:nvSpPr>
          <p:cNvPr id="2" name="Date Placeholder 1"/>
          <p:cNvSpPr>
            <a:spLocks noGrp="1"/>
          </p:cNvSpPr>
          <p:nvPr>
            <p:ph type="dt" sz="half" idx="10"/>
          </p:nvPr>
        </p:nvSpPr>
        <p:spPr/>
        <p:txBody>
          <a:bodyPr/>
          <a:lstStyle/>
          <a:p>
            <a:fld id="{08C00347-E613-43F5-83E2-E2DF1088DCC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Rectangle 4"/>
          <p:cNvSpPr>
            <a:spLocks noGrp="1" noChangeArrowheads="1"/>
          </p:cNvSpPr>
          <p:nvPr>
            <p:ph type="title"/>
          </p:nvPr>
        </p:nvSpPr>
        <p:spPr>
          <a:xfrm>
            <a:off x="457200" y="228600"/>
            <a:ext cx="8229600" cy="5721350"/>
          </a:xfrm>
        </p:spPr>
        <p:txBody>
          <a:bodyPr>
            <a:normAutofit fontScale="90000"/>
          </a:bodyPr>
          <a:lstStyle/>
          <a:p>
            <a:pPr indent="-838200"/>
            <a:r>
              <a:rPr lang="bg-BG" altLang="en-US" sz="3600" b="1" dirty="0">
                <a:solidFill>
                  <a:srgbClr val="FF0000"/>
                </a:solidFill>
              </a:rPr>
              <a:t>ФЕНОМЕНИ НА ОБЩУВАНЕТО</a:t>
            </a:r>
            <a:r>
              <a:rPr lang="bg-BG" altLang="en-US" sz="4000" b="1" dirty="0">
                <a:solidFill>
                  <a:srgbClr val="FF0000"/>
                </a:solidFill>
              </a:rPr>
              <a:t/>
            </a:r>
            <a:br>
              <a:rPr lang="bg-BG" altLang="en-US" sz="4000" b="1" dirty="0">
                <a:solidFill>
                  <a:srgbClr val="FF0000"/>
                </a:solidFill>
              </a:rPr>
            </a:br>
            <a:r>
              <a:rPr lang="bg-BG" altLang="en-US" sz="3600" b="1" dirty="0" smtClean="0">
                <a:solidFill>
                  <a:srgbClr val="FF0000"/>
                </a:solidFill>
              </a:rPr>
              <a:t>1</a:t>
            </a:r>
            <a:r>
              <a:rPr lang="bg-BG" altLang="en-US" sz="3600" b="1" dirty="0">
                <a:solidFill>
                  <a:srgbClr val="FF0000"/>
                </a:solidFill>
              </a:rPr>
              <a:t>. Обобщение</a:t>
            </a:r>
            <a:r>
              <a:rPr lang="bg-BG" altLang="en-US" sz="3600" dirty="0">
                <a:solidFill>
                  <a:srgbClr val="FF0000"/>
                </a:solidFill>
              </a:rPr>
              <a:t> </a:t>
            </a:r>
            <a:r>
              <a:rPr lang="bg-BG" altLang="en-US" sz="3600" dirty="0">
                <a:solidFill>
                  <a:schemeClr val="tx1"/>
                </a:solidFill>
              </a:rPr>
              <a:t>- способност от преживяна ситуация да се конкретизира друга ситуация.</a:t>
            </a:r>
            <a:br>
              <a:rPr lang="bg-BG" altLang="en-US" sz="3600" dirty="0">
                <a:solidFill>
                  <a:schemeClr val="tx1"/>
                </a:solidFill>
              </a:rPr>
            </a:br>
            <a:r>
              <a:rPr lang="bg-BG" altLang="en-US" sz="3600" b="1" dirty="0">
                <a:solidFill>
                  <a:srgbClr val="FF0000"/>
                </a:solidFill>
              </a:rPr>
              <a:t>2. </a:t>
            </a:r>
            <a:r>
              <a:rPr lang="bg-BG" altLang="en-US" sz="3600" b="1" dirty="0" err="1">
                <a:solidFill>
                  <a:srgbClr val="FF0000"/>
                </a:solidFill>
              </a:rPr>
              <a:t>Максимализация</a:t>
            </a:r>
            <a:r>
              <a:rPr lang="bg-BG" altLang="en-US" sz="3600" b="1" dirty="0">
                <a:solidFill>
                  <a:srgbClr val="FF0000"/>
                </a:solidFill>
              </a:rPr>
              <a:t> -</a:t>
            </a:r>
            <a:r>
              <a:rPr lang="bg-BG" altLang="en-US" sz="4000" dirty="0">
                <a:solidFill>
                  <a:srgbClr val="FF0000"/>
                </a:solidFill>
              </a:rPr>
              <a:t>  </a:t>
            </a:r>
            <a:r>
              <a:rPr lang="bg-BG" altLang="en-US" sz="3600" dirty="0">
                <a:solidFill>
                  <a:schemeClr val="tx1"/>
                </a:solidFill>
              </a:rPr>
              <a:t>надценяване на дадена ситуация</a:t>
            </a:r>
            <a:r>
              <a:rPr lang="bg-BG" altLang="en-US" sz="3600" dirty="0" smtClean="0">
                <a:solidFill>
                  <a:schemeClr val="tx1"/>
                </a:solidFill>
              </a:rPr>
              <a:t>.</a:t>
            </a:r>
            <a:br>
              <a:rPr lang="bg-BG" altLang="en-US" sz="3600" dirty="0" smtClean="0">
                <a:solidFill>
                  <a:schemeClr val="tx1"/>
                </a:solidFill>
              </a:rPr>
            </a:br>
            <a:r>
              <a:rPr lang="bg-BG" altLang="en-US" dirty="0">
                <a:solidFill>
                  <a:srgbClr val="FF0000"/>
                </a:solidFill>
              </a:rPr>
              <a:t>3. Омаловажаване (подценяване) </a:t>
            </a:r>
            <a:br>
              <a:rPr lang="bg-BG" altLang="en-US" dirty="0">
                <a:solidFill>
                  <a:srgbClr val="FF0000"/>
                </a:solidFill>
              </a:rPr>
            </a:br>
            <a:r>
              <a:rPr lang="bg-BG" altLang="en-US" dirty="0">
                <a:solidFill>
                  <a:srgbClr val="FF0000"/>
                </a:solidFill>
              </a:rPr>
              <a:t>4. Селективна абстракция - подбор на информацията.</a:t>
            </a:r>
            <a:br>
              <a:rPr lang="bg-BG" altLang="en-US" dirty="0">
                <a:solidFill>
                  <a:srgbClr val="FF0000"/>
                </a:solidFill>
              </a:rPr>
            </a:br>
            <a:r>
              <a:rPr lang="bg-BG" altLang="en-US" dirty="0">
                <a:solidFill>
                  <a:srgbClr val="FF0000"/>
                </a:solidFill>
              </a:rPr>
              <a:t>5. </a:t>
            </a:r>
            <a:r>
              <a:rPr lang="bg-BG" altLang="en-US" dirty="0" smtClean="0">
                <a:solidFill>
                  <a:srgbClr val="FF0000"/>
                </a:solidFill>
              </a:rPr>
              <a:t>Тълкуване</a:t>
            </a:r>
            <a:endParaRPr lang="bg-BG" altLang="en-US" sz="4000" dirty="0">
              <a:solidFill>
                <a:schemeClr val="tx1"/>
              </a:solidFill>
            </a:endParaRPr>
          </a:p>
        </p:txBody>
      </p:sp>
      <p:sp>
        <p:nvSpPr>
          <p:cNvPr id="4" name="Slide Number Placeholder 4"/>
          <p:cNvSpPr>
            <a:spLocks noGrp="1"/>
          </p:cNvSpPr>
          <p:nvPr>
            <p:ph type="sldNum" sz="quarter" idx="12"/>
          </p:nvPr>
        </p:nvSpPr>
        <p:spPr/>
        <p:txBody>
          <a:bodyPr/>
          <a:lstStyle/>
          <a:p>
            <a:fld id="{5A3B6A88-7E71-4786-BEA7-527AA2F6FB94}" type="slidenum">
              <a:rPr lang="en-US" altLang="en-US"/>
              <a:pPr/>
              <a:t>62</a:t>
            </a:fld>
            <a:endParaRPr lang="en-US" altLang="en-US"/>
          </a:p>
        </p:txBody>
      </p:sp>
      <p:sp>
        <p:nvSpPr>
          <p:cNvPr id="2" name="Date Placeholder 1"/>
          <p:cNvSpPr>
            <a:spLocks noGrp="1"/>
          </p:cNvSpPr>
          <p:nvPr>
            <p:ph type="dt" sz="half" idx="10"/>
          </p:nvPr>
        </p:nvSpPr>
        <p:spPr/>
        <p:txBody>
          <a:bodyPr/>
          <a:lstStyle/>
          <a:p>
            <a:fld id="{40B33426-DB14-4A9D-BE2E-E5E43FEE136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Grp="1" noChangeArrowheads="1"/>
          </p:cNvSpPr>
          <p:nvPr>
            <p:ph type="title"/>
          </p:nvPr>
        </p:nvSpPr>
        <p:spPr>
          <a:xfrm>
            <a:off x="457200" y="228600"/>
            <a:ext cx="8229600" cy="5648325"/>
          </a:xfrm>
        </p:spPr>
        <p:txBody>
          <a:bodyPr/>
          <a:lstStyle/>
          <a:p>
            <a:pPr algn="ctr">
              <a:lnSpc>
                <a:spcPct val="120000"/>
              </a:lnSpc>
            </a:pPr>
            <a:r>
              <a:rPr lang="bg-BG" altLang="en-US" b="1" dirty="0">
                <a:solidFill>
                  <a:srgbClr val="FF0000"/>
                </a:solidFill>
              </a:rPr>
              <a:t>МЕЖДУЛИЧНОСТНО ОБЩУВАНЕ</a:t>
            </a:r>
            <a:r>
              <a:rPr lang="bg-BG" altLang="en-US" b="1" dirty="0" smtClean="0">
                <a:solidFill>
                  <a:srgbClr val="FF0000"/>
                </a:solidFill>
              </a:rPr>
              <a:t>. ВИДОВЕ РАЗГОВОР</a:t>
            </a:r>
            <a:r>
              <a:rPr lang="bg-BG" altLang="en-US" dirty="0">
                <a:solidFill>
                  <a:srgbClr val="FF0000"/>
                </a:solidFill>
              </a:rPr>
              <a:t/>
            </a:r>
            <a:br>
              <a:rPr lang="bg-BG" altLang="en-US" dirty="0">
                <a:solidFill>
                  <a:srgbClr val="FF0000"/>
                </a:solidFill>
              </a:rPr>
            </a:br>
            <a:r>
              <a:rPr lang="bg-BG" altLang="en-US" dirty="0" smtClean="0">
                <a:solidFill>
                  <a:srgbClr val="FF0000"/>
                </a:solidFill>
              </a:rPr>
              <a:t/>
            </a:r>
            <a:br>
              <a:rPr lang="bg-BG" altLang="en-US" dirty="0" smtClean="0">
                <a:solidFill>
                  <a:srgbClr val="FF0000"/>
                </a:solidFill>
              </a:rPr>
            </a:br>
            <a:r>
              <a:rPr lang="bg-BG" altLang="en-US" dirty="0">
                <a:solidFill>
                  <a:srgbClr val="FF0000"/>
                </a:solidFill>
              </a:rPr>
              <a:t/>
            </a:r>
            <a:br>
              <a:rPr lang="bg-BG" altLang="en-US" dirty="0">
                <a:solidFill>
                  <a:srgbClr val="FF0000"/>
                </a:solidFill>
              </a:rPr>
            </a:br>
            <a:r>
              <a:rPr lang="bg-BG" altLang="en-US" dirty="0" smtClean="0"/>
              <a:t> </a:t>
            </a:r>
            <a:endParaRPr lang="bg-BG" altLang="en-US" dirty="0"/>
          </a:p>
        </p:txBody>
      </p:sp>
      <p:sp>
        <p:nvSpPr>
          <p:cNvPr id="4" name="Slide Number Placeholder 4"/>
          <p:cNvSpPr>
            <a:spLocks noGrp="1"/>
          </p:cNvSpPr>
          <p:nvPr>
            <p:ph type="sldNum" sz="quarter" idx="12"/>
          </p:nvPr>
        </p:nvSpPr>
        <p:spPr/>
        <p:txBody>
          <a:bodyPr/>
          <a:lstStyle/>
          <a:p>
            <a:fld id="{A86757D8-3273-4DB7-B941-5155D7C365C6}" type="slidenum">
              <a:rPr lang="en-US" altLang="en-US"/>
              <a:pPr/>
              <a:t>63</a:t>
            </a:fld>
            <a:endParaRPr lang="en-US" altLang="en-US"/>
          </a:p>
        </p:txBody>
      </p:sp>
      <p:sp>
        <p:nvSpPr>
          <p:cNvPr id="2" name="Date Placeholder 1"/>
          <p:cNvSpPr>
            <a:spLocks noGrp="1"/>
          </p:cNvSpPr>
          <p:nvPr>
            <p:ph type="dt" sz="half" idx="10"/>
          </p:nvPr>
        </p:nvSpPr>
        <p:spPr/>
        <p:txBody>
          <a:bodyPr/>
          <a:lstStyle/>
          <a:p>
            <a:fld id="{E5294579-FAB4-4C8A-B5C9-4ED47826A900}"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a:xfrm>
            <a:off x="457200" y="228600"/>
            <a:ext cx="8229600" cy="5648325"/>
          </a:xfrm>
        </p:spPr>
        <p:txBody>
          <a:bodyPr/>
          <a:lstStyle/>
          <a:p>
            <a:r>
              <a:rPr lang="bg-BG" altLang="en-US" dirty="0"/>
              <a:t/>
            </a:r>
            <a:br>
              <a:rPr lang="bg-BG" altLang="en-US" dirty="0"/>
            </a:br>
            <a:r>
              <a:rPr lang="bg-BG" altLang="en-US" dirty="0">
                <a:solidFill>
                  <a:srgbClr val="FF0000"/>
                </a:solidFill>
              </a:rPr>
              <a:t>Разговор</a:t>
            </a:r>
            <a:r>
              <a:rPr lang="bg-BG" altLang="en-US" dirty="0"/>
              <a:t> </a:t>
            </a:r>
            <a:r>
              <a:rPr lang="bg-BG" altLang="en-US" dirty="0">
                <a:solidFill>
                  <a:schemeClr val="tx1"/>
                </a:solidFill>
              </a:rPr>
              <a:t>съществува тогава, когато 2 души се намират  в състояние на словесно общуване, т.е. налице е устна комуникация между говорител и слушател с предварително определена цел. </a:t>
            </a:r>
            <a:r>
              <a:rPr lang="bg-BG" altLang="en-US" dirty="0" smtClean="0">
                <a:solidFill>
                  <a:schemeClr val="tx1"/>
                </a:solidFill>
              </a:rPr>
              <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09043035-677B-4A56-A301-DDB413C369FF}" type="slidenum">
              <a:rPr lang="en-US" altLang="en-US"/>
              <a:pPr/>
              <a:t>64</a:t>
            </a:fld>
            <a:endParaRPr lang="en-US" altLang="en-US"/>
          </a:p>
        </p:txBody>
      </p:sp>
      <p:sp>
        <p:nvSpPr>
          <p:cNvPr id="2" name="Date Placeholder 1"/>
          <p:cNvSpPr>
            <a:spLocks noGrp="1"/>
          </p:cNvSpPr>
          <p:nvPr>
            <p:ph type="dt" sz="half" idx="10"/>
          </p:nvPr>
        </p:nvSpPr>
        <p:spPr/>
        <p:txBody>
          <a:bodyPr/>
          <a:lstStyle/>
          <a:p>
            <a:fld id="{14F63BBB-E7F5-4C5C-8B05-F2B1BF1BCA4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Grp="1" noChangeArrowheads="1"/>
          </p:cNvSpPr>
          <p:nvPr>
            <p:ph type="title"/>
          </p:nvPr>
        </p:nvSpPr>
        <p:spPr>
          <a:xfrm>
            <a:off x="457200" y="228600"/>
            <a:ext cx="8229600" cy="5576888"/>
          </a:xfrm>
        </p:spPr>
        <p:txBody>
          <a:bodyPr/>
          <a:lstStyle/>
          <a:p>
            <a:pPr marL="360000" indent="-1117600"/>
            <a:r>
              <a:rPr lang="bg-BG" altLang="en-US" b="1" dirty="0">
                <a:solidFill>
                  <a:srgbClr val="FF0000"/>
                </a:solidFill>
              </a:rPr>
              <a:t>Видове разговори </a:t>
            </a:r>
            <a:r>
              <a:rPr lang="bg-BG" altLang="en-US" b="1" dirty="0" smtClean="0">
                <a:solidFill>
                  <a:srgbClr val="FF0000"/>
                </a:solidFill>
              </a:rPr>
              <a:t/>
            </a:r>
            <a:br>
              <a:rPr lang="bg-BG" altLang="en-US" b="1" dirty="0" smtClean="0">
                <a:solidFill>
                  <a:srgbClr val="FF0000"/>
                </a:solidFill>
              </a:rPr>
            </a:br>
            <a:r>
              <a:rPr lang="en-US" altLang="en-US" b="1" dirty="0" smtClean="0">
                <a:solidFill>
                  <a:srgbClr val="FF0000"/>
                </a:solidFill>
              </a:rPr>
              <a:t>I</a:t>
            </a:r>
            <a:r>
              <a:rPr lang="en-US" altLang="en-US" b="1" dirty="0">
                <a:solidFill>
                  <a:srgbClr val="FF0000"/>
                </a:solidFill>
              </a:rPr>
              <a:t>. </a:t>
            </a:r>
            <a:r>
              <a:rPr lang="bg-BG" altLang="en-US" b="1" dirty="0">
                <a:solidFill>
                  <a:srgbClr val="FF0000"/>
                </a:solidFill>
              </a:rPr>
              <a:t>Според целта:</a:t>
            </a:r>
            <a:r>
              <a:rPr lang="bg-BG" altLang="en-US" dirty="0"/>
              <a:t> </a:t>
            </a:r>
            <a:br>
              <a:rPr lang="bg-BG" altLang="en-US" dirty="0"/>
            </a:br>
            <a:r>
              <a:rPr lang="bg-BG" altLang="en-US" sz="3000" dirty="0">
                <a:solidFill>
                  <a:schemeClr val="tx1"/>
                </a:solidFill>
              </a:rPr>
              <a:t>1. Проучвателен разговор: </a:t>
            </a:r>
            <a:r>
              <a:rPr lang="bg-BG" altLang="en-US" sz="3000" dirty="0" smtClean="0">
                <a:solidFill>
                  <a:schemeClr val="tx1"/>
                </a:solidFill>
              </a:rPr>
              <a:t/>
            </a:r>
            <a:br>
              <a:rPr lang="bg-BG" altLang="en-US" sz="3000" dirty="0" smtClean="0">
                <a:solidFill>
                  <a:schemeClr val="tx1"/>
                </a:solidFill>
              </a:rPr>
            </a:br>
            <a:r>
              <a:rPr lang="bg-BG" altLang="en-US" sz="3000" dirty="0" smtClean="0">
                <a:solidFill>
                  <a:srgbClr val="FF0000"/>
                </a:solidFill>
              </a:rPr>
              <a:t>- направляван и </a:t>
            </a:r>
            <a:r>
              <a:rPr lang="bg-BG" altLang="en-US" sz="3000" dirty="0">
                <a:solidFill>
                  <a:srgbClr val="FF0000"/>
                </a:solidFill>
              </a:rPr>
              <a:t>ненаправляван. </a:t>
            </a:r>
            <a:br>
              <a:rPr lang="bg-BG" altLang="en-US" sz="3000" dirty="0">
                <a:solidFill>
                  <a:srgbClr val="FF0000"/>
                </a:solidFill>
              </a:rPr>
            </a:br>
            <a:r>
              <a:rPr lang="bg-BG" altLang="en-US" sz="3000" dirty="0">
                <a:solidFill>
                  <a:schemeClr val="tx1"/>
                </a:solidFill>
              </a:rPr>
              <a:t>2. За решаване на проблем. </a:t>
            </a:r>
            <a:br>
              <a:rPr lang="bg-BG" altLang="en-US" sz="3000" dirty="0">
                <a:solidFill>
                  <a:schemeClr val="tx1"/>
                </a:solidFill>
              </a:rPr>
            </a:br>
            <a:r>
              <a:rPr lang="bg-BG" altLang="en-US" sz="3000" dirty="0">
                <a:solidFill>
                  <a:schemeClr val="tx1"/>
                </a:solidFill>
              </a:rPr>
              <a:t>3. За назначаване или уволняване.</a:t>
            </a:r>
            <a:r>
              <a:rPr lang="bg-BG" altLang="en-US" dirty="0">
                <a:solidFill>
                  <a:schemeClr val="tx1"/>
                </a:solidFill>
              </a:rPr>
              <a:t> </a:t>
            </a:r>
            <a:r>
              <a:rPr lang="en-US" altLang="en-US" dirty="0">
                <a:solidFill>
                  <a:schemeClr val="tx1"/>
                </a:solidFill>
              </a:rPr>
              <a:t/>
            </a:r>
            <a:br>
              <a:rPr lang="en-US" altLang="en-US" dirty="0">
                <a:solidFill>
                  <a:schemeClr val="tx1"/>
                </a:solidFill>
              </a:rPr>
            </a:br>
            <a:r>
              <a:rPr lang="bg-BG" altLang="en-US" sz="3000" dirty="0">
                <a:solidFill>
                  <a:schemeClr val="tx1"/>
                </a:solidFill>
              </a:rPr>
              <a:t>4. Разговор за оценка</a:t>
            </a:r>
            <a:r>
              <a:rPr lang="bg-BG" altLang="en-US" sz="3000" dirty="0" smtClean="0">
                <a:solidFill>
                  <a:schemeClr val="tx1"/>
                </a:solidFill>
              </a:rPr>
              <a:t>.</a:t>
            </a:r>
            <a:br>
              <a:rPr lang="bg-BG" altLang="en-US" sz="3000" dirty="0" smtClean="0">
                <a:solidFill>
                  <a:schemeClr val="tx1"/>
                </a:solidFill>
              </a:rPr>
            </a:br>
            <a:r>
              <a:rPr lang="bg-BG" altLang="en-US" sz="3000" dirty="0" smtClean="0">
                <a:solidFill>
                  <a:schemeClr val="tx1"/>
                </a:solidFill>
              </a:rPr>
              <a:t> </a:t>
            </a:r>
            <a:r>
              <a:rPr lang="bg-BG" altLang="en-US" sz="3000" dirty="0">
                <a:solidFill>
                  <a:schemeClr val="tx1"/>
                </a:solidFill>
              </a:rPr>
              <a:t/>
            </a:r>
            <a:br>
              <a:rPr lang="bg-BG" altLang="en-US" sz="3000" dirty="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AAC5FCBB-DBE5-46A0-8F6C-407FA6F73ED7}" type="slidenum">
              <a:rPr lang="en-US" altLang="en-US"/>
              <a:pPr/>
              <a:t>65</a:t>
            </a:fld>
            <a:endParaRPr lang="en-US" altLang="en-US"/>
          </a:p>
        </p:txBody>
      </p:sp>
      <p:sp>
        <p:nvSpPr>
          <p:cNvPr id="2" name="Date Placeholder 1"/>
          <p:cNvSpPr>
            <a:spLocks noGrp="1"/>
          </p:cNvSpPr>
          <p:nvPr>
            <p:ph type="dt" sz="half" idx="10"/>
          </p:nvPr>
        </p:nvSpPr>
        <p:spPr/>
        <p:txBody>
          <a:bodyPr/>
          <a:lstStyle/>
          <a:p>
            <a:fld id="{AC30CF1B-D22D-43AC-925A-1743E056297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a:xfrm>
            <a:off x="457200" y="228600"/>
            <a:ext cx="8229600" cy="5648325"/>
          </a:xfrm>
        </p:spPr>
        <p:txBody>
          <a:bodyPr>
            <a:normAutofit fontScale="90000"/>
          </a:bodyPr>
          <a:lstStyle/>
          <a:p>
            <a:r>
              <a:rPr lang="bg-BG" altLang="en-US" b="1" dirty="0">
                <a:solidFill>
                  <a:srgbClr val="FF0000"/>
                </a:solidFill>
              </a:rPr>
              <a:t>II. Според техниката на разговора:</a:t>
            </a:r>
            <a:br>
              <a:rPr lang="bg-BG" altLang="en-US" b="1" dirty="0">
                <a:solidFill>
                  <a:srgbClr val="FF0000"/>
                </a:solidFill>
              </a:rPr>
            </a:br>
            <a:r>
              <a:rPr lang="bg-BG" altLang="en-US" sz="4000" b="1" dirty="0">
                <a:solidFill>
                  <a:srgbClr val="FF0000"/>
                </a:solidFill>
              </a:rPr>
              <a:t>1. </a:t>
            </a:r>
            <a:r>
              <a:rPr lang="bg-BG" altLang="en-US" sz="3200" b="1" dirty="0">
                <a:solidFill>
                  <a:srgbClr val="FF0000"/>
                </a:solidFill>
              </a:rPr>
              <a:t>Ненасочен разговор</a:t>
            </a:r>
            <a:r>
              <a:rPr lang="bg-BG" altLang="en-US" sz="3200" dirty="0"/>
              <a:t>. </a:t>
            </a:r>
            <a:r>
              <a:rPr lang="bg-BG" altLang="en-US" sz="3200" dirty="0" smtClean="0">
                <a:solidFill>
                  <a:schemeClr val="tx1"/>
                </a:solidFill>
              </a:rPr>
              <a:t>Лицето</a:t>
            </a:r>
            <a:r>
              <a:rPr lang="bg-BG" altLang="en-US" sz="3200" dirty="0">
                <a:solidFill>
                  <a:schemeClr val="tx1"/>
                </a:solidFill>
              </a:rPr>
              <a:t>, което задава въпросите, подава темата. Разговорът е без ред и мислите се излагат разхвърляно. Няма формулирани въпроси. Може да се води разговор по няколко теми. </a:t>
            </a:r>
            <a:r>
              <a:rPr lang="bg-BG" altLang="en-US" sz="3200" dirty="0" smtClean="0">
                <a:solidFill>
                  <a:schemeClr val="tx1"/>
                </a:solidFill>
              </a:rPr>
              <a:t>Водещият </a:t>
            </a:r>
            <a:r>
              <a:rPr lang="bg-BG" altLang="en-US" sz="3200" dirty="0">
                <a:solidFill>
                  <a:schemeClr val="tx1"/>
                </a:solidFill>
              </a:rPr>
              <a:t>разговора следва да спазва определени правила:</a:t>
            </a:r>
            <a:r>
              <a:rPr lang="bg-BG" altLang="en-US" sz="4000" dirty="0">
                <a:solidFill>
                  <a:schemeClr val="tx1"/>
                </a:solidFill>
              </a:rPr>
              <a:t>  </a:t>
            </a:r>
          </a:p>
        </p:txBody>
      </p:sp>
      <p:sp>
        <p:nvSpPr>
          <p:cNvPr id="4" name="Slide Number Placeholder 4"/>
          <p:cNvSpPr>
            <a:spLocks noGrp="1"/>
          </p:cNvSpPr>
          <p:nvPr>
            <p:ph type="sldNum" sz="quarter" idx="12"/>
          </p:nvPr>
        </p:nvSpPr>
        <p:spPr/>
        <p:txBody>
          <a:bodyPr/>
          <a:lstStyle/>
          <a:p>
            <a:fld id="{32B9D5F0-3F2D-462E-AC35-9D2DAB4CC10A}" type="slidenum">
              <a:rPr lang="en-US" altLang="en-US"/>
              <a:pPr/>
              <a:t>66</a:t>
            </a:fld>
            <a:endParaRPr lang="en-US" altLang="en-US"/>
          </a:p>
        </p:txBody>
      </p:sp>
      <p:sp>
        <p:nvSpPr>
          <p:cNvPr id="2" name="Date Placeholder 1"/>
          <p:cNvSpPr>
            <a:spLocks noGrp="1"/>
          </p:cNvSpPr>
          <p:nvPr>
            <p:ph type="dt" sz="half" idx="10"/>
          </p:nvPr>
        </p:nvSpPr>
        <p:spPr/>
        <p:txBody>
          <a:bodyPr/>
          <a:lstStyle/>
          <a:p>
            <a:fld id="{8D86A750-7743-4331-A2A8-56AECEC39EB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Rectangle 4"/>
          <p:cNvSpPr>
            <a:spLocks noGrp="1" noChangeArrowheads="1"/>
          </p:cNvSpPr>
          <p:nvPr>
            <p:ph type="title"/>
          </p:nvPr>
        </p:nvSpPr>
        <p:spPr>
          <a:xfrm>
            <a:off x="457200" y="228600"/>
            <a:ext cx="8229600" cy="5648325"/>
          </a:xfrm>
        </p:spPr>
        <p:txBody>
          <a:bodyPr/>
          <a:lstStyle/>
          <a:p>
            <a:pPr marL="360000" indent="-838200"/>
            <a:r>
              <a:rPr lang="bg-BG" altLang="en-US" dirty="0" smtClean="0">
                <a:solidFill>
                  <a:schemeClr val="tx1"/>
                </a:solidFill>
              </a:rPr>
              <a:t>	- </a:t>
            </a:r>
            <a:r>
              <a:rPr lang="bg-BG" altLang="en-US" dirty="0">
                <a:solidFill>
                  <a:schemeClr val="tx1"/>
                </a:solidFill>
              </a:rPr>
              <a:t>да следи мисълта на другия и да му помага да се изрази без да му влияе; </a:t>
            </a:r>
            <a:r>
              <a:rPr lang="bg-BG" altLang="en-US" dirty="0" smtClean="0">
                <a:solidFill>
                  <a:schemeClr val="tx1"/>
                </a:solidFill>
              </a:rPr>
              <a:t/>
            </a:r>
            <a:br>
              <a:rPr lang="bg-BG" altLang="en-US" dirty="0" smtClean="0">
                <a:solidFill>
                  <a:schemeClr val="tx1"/>
                </a:solidFill>
              </a:rPr>
            </a:br>
            <a:r>
              <a:rPr lang="bg-BG" altLang="en-US" dirty="0" smtClean="0">
                <a:solidFill>
                  <a:schemeClr val="tx1"/>
                </a:solidFill>
              </a:rPr>
              <a:t>- </a:t>
            </a:r>
            <a:r>
              <a:rPr lang="bg-BG" altLang="en-US" dirty="0">
                <a:solidFill>
                  <a:schemeClr val="tx1"/>
                </a:solidFill>
              </a:rPr>
              <a:t>да изчаква събеседника; </a:t>
            </a:r>
            <a:br>
              <a:rPr lang="bg-BG" altLang="en-US" dirty="0">
                <a:solidFill>
                  <a:schemeClr val="tx1"/>
                </a:solidFill>
              </a:rPr>
            </a:br>
            <a:r>
              <a:rPr lang="bg-BG" altLang="en-US" dirty="0">
                <a:solidFill>
                  <a:schemeClr val="tx1"/>
                </a:solidFill>
              </a:rPr>
              <a:t>- да избягва тълкуванията; </a:t>
            </a:r>
            <a:br>
              <a:rPr lang="bg-BG" altLang="en-US" dirty="0">
                <a:solidFill>
                  <a:schemeClr val="tx1"/>
                </a:solidFill>
              </a:rPr>
            </a:br>
            <a:r>
              <a:rPr lang="bg-BG" altLang="en-US" dirty="0">
                <a:solidFill>
                  <a:schemeClr val="tx1"/>
                </a:solidFill>
              </a:rPr>
              <a:t>- да подкрепя събеседника  в развиването на темата</a:t>
            </a:r>
            <a:r>
              <a:rPr lang="bg-BG" altLang="en-US" dirty="0" smtClean="0">
                <a:solidFill>
                  <a:schemeClr val="tx1"/>
                </a:solidFill>
              </a:rPr>
              <a:t>;</a:t>
            </a:r>
            <a:br>
              <a:rPr lang="bg-BG" altLang="en-US" dirty="0" smtClean="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1394F698-44E9-46A4-B5F4-191F63E7C28B}" type="slidenum">
              <a:rPr lang="en-US" altLang="en-US"/>
              <a:pPr/>
              <a:t>67</a:t>
            </a:fld>
            <a:endParaRPr lang="en-US" altLang="en-US"/>
          </a:p>
        </p:txBody>
      </p:sp>
      <p:sp>
        <p:nvSpPr>
          <p:cNvPr id="2" name="Date Placeholder 1"/>
          <p:cNvSpPr>
            <a:spLocks noGrp="1"/>
          </p:cNvSpPr>
          <p:nvPr>
            <p:ph type="dt" sz="half" idx="10"/>
          </p:nvPr>
        </p:nvSpPr>
        <p:spPr/>
        <p:txBody>
          <a:bodyPr/>
          <a:lstStyle/>
          <a:p>
            <a:fld id="{1B5657C8-5B0F-4EF6-9B4F-B36F4D994B0E}"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4"/>
          <p:cNvSpPr>
            <a:spLocks noGrp="1" noChangeArrowheads="1"/>
          </p:cNvSpPr>
          <p:nvPr>
            <p:ph type="title"/>
          </p:nvPr>
        </p:nvSpPr>
        <p:spPr>
          <a:xfrm>
            <a:off x="457200" y="228600"/>
            <a:ext cx="8229600" cy="5576888"/>
          </a:xfrm>
        </p:spPr>
        <p:txBody>
          <a:bodyPr>
            <a:normAutofit fontScale="90000"/>
          </a:bodyPr>
          <a:lstStyle/>
          <a:p>
            <a:r>
              <a:rPr lang="bg-BG" altLang="en-US" sz="4000" dirty="0" smtClean="0">
                <a:solidFill>
                  <a:schemeClr val="tx1"/>
                </a:solidFill>
              </a:rPr>
              <a:t>- да </a:t>
            </a:r>
            <a:r>
              <a:rPr lang="bg-BG" altLang="en-US" sz="4000" dirty="0">
                <a:solidFill>
                  <a:schemeClr val="tx1"/>
                </a:solidFill>
              </a:rPr>
              <a:t>подтиква събеседника към съсредоточаване; </a:t>
            </a:r>
            <a:br>
              <a:rPr lang="bg-BG" altLang="en-US" sz="4000" dirty="0">
                <a:solidFill>
                  <a:schemeClr val="tx1"/>
                </a:solidFill>
              </a:rPr>
            </a:br>
            <a:r>
              <a:rPr lang="bg-BG" altLang="en-US" sz="4000" dirty="0">
                <a:solidFill>
                  <a:schemeClr val="tx1"/>
                </a:solidFill>
              </a:rPr>
              <a:t>- да улеснява разговора като го насочва тактично чрез подходящи </a:t>
            </a:r>
            <a:r>
              <a:rPr lang="bg-BG" altLang="en-US" sz="4000" dirty="0" err="1">
                <a:solidFill>
                  <a:schemeClr val="tx1"/>
                </a:solidFill>
              </a:rPr>
              <a:t>вметвания</a:t>
            </a:r>
            <a:r>
              <a:rPr lang="bg-BG" altLang="en-US" sz="4000" dirty="0">
                <a:solidFill>
                  <a:schemeClr val="tx1"/>
                </a:solidFill>
              </a:rPr>
              <a:t>,</a:t>
            </a:r>
            <a:r>
              <a:rPr lang="bg-BG" altLang="en-US" dirty="0">
                <a:solidFill>
                  <a:schemeClr val="tx1"/>
                </a:solidFill>
              </a:rPr>
              <a:t> </a:t>
            </a:r>
            <a:r>
              <a:rPr lang="bg-BG" altLang="en-US" sz="3400" dirty="0" smtClean="0">
                <a:solidFill>
                  <a:schemeClr val="tx1"/>
                </a:solidFill>
              </a:rPr>
              <a:t>напр.: </a:t>
            </a:r>
            <a:r>
              <a:rPr lang="bg-BG" altLang="en-US" sz="3400" dirty="0">
                <a:solidFill>
                  <a:schemeClr val="tx1"/>
                </a:solidFill>
              </a:rPr>
              <a:t>“Вие до тук смятате, че ....;</a:t>
            </a:r>
            <a:br>
              <a:rPr lang="bg-BG" altLang="en-US" sz="3400" dirty="0">
                <a:solidFill>
                  <a:schemeClr val="tx1"/>
                </a:solidFill>
              </a:rPr>
            </a:br>
            <a:r>
              <a:rPr lang="bg-BG" altLang="en-US" sz="3400" dirty="0">
                <a:solidFill>
                  <a:schemeClr val="tx1"/>
                </a:solidFill>
              </a:rPr>
              <a:t>“Ако добре Ви разбирам .. “, </a:t>
            </a:r>
            <a:br>
              <a:rPr lang="bg-BG" altLang="en-US" sz="3400" dirty="0">
                <a:solidFill>
                  <a:schemeClr val="tx1"/>
                </a:solidFill>
              </a:rPr>
            </a:br>
            <a:r>
              <a:rPr lang="bg-BG" altLang="en-US" sz="3400" dirty="0">
                <a:solidFill>
                  <a:schemeClr val="tx1"/>
                </a:solidFill>
              </a:rPr>
              <a:t>“Бихте ли доразвили мисълта си .. “ и т.н</a:t>
            </a:r>
            <a:r>
              <a:rPr lang="bg-BG" altLang="en-US" sz="3400" dirty="0" smtClean="0">
                <a:solidFill>
                  <a:schemeClr val="tx1"/>
                </a:solidFill>
              </a:rPr>
              <a:t>.</a:t>
            </a:r>
            <a:br>
              <a:rPr lang="bg-BG" altLang="en-US" sz="3400" dirty="0" smtClean="0">
                <a:solidFill>
                  <a:schemeClr val="tx1"/>
                </a:solidFill>
              </a:rPr>
            </a:br>
            <a:endParaRPr lang="bg-BG" altLang="en-US" sz="3400" dirty="0">
              <a:solidFill>
                <a:schemeClr val="tx1"/>
              </a:solidFill>
            </a:endParaRPr>
          </a:p>
        </p:txBody>
      </p:sp>
      <p:sp>
        <p:nvSpPr>
          <p:cNvPr id="4" name="Slide Number Placeholder 4"/>
          <p:cNvSpPr>
            <a:spLocks noGrp="1"/>
          </p:cNvSpPr>
          <p:nvPr>
            <p:ph type="sldNum" sz="quarter" idx="12"/>
          </p:nvPr>
        </p:nvSpPr>
        <p:spPr/>
        <p:txBody>
          <a:bodyPr/>
          <a:lstStyle/>
          <a:p>
            <a:fld id="{8E9FFE3D-08BE-43AA-AA67-5D854D784A43}" type="slidenum">
              <a:rPr lang="en-US" altLang="en-US"/>
              <a:pPr/>
              <a:t>68</a:t>
            </a:fld>
            <a:endParaRPr lang="en-US" altLang="en-US"/>
          </a:p>
        </p:txBody>
      </p:sp>
      <p:sp>
        <p:nvSpPr>
          <p:cNvPr id="2" name="Date Placeholder 1"/>
          <p:cNvSpPr>
            <a:spLocks noGrp="1"/>
          </p:cNvSpPr>
          <p:nvPr>
            <p:ph type="dt" sz="half" idx="10"/>
          </p:nvPr>
        </p:nvSpPr>
        <p:spPr/>
        <p:txBody>
          <a:bodyPr/>
          <a:lstStyle/>
          <a:p>
            <a:fld id="{E331736B-3114-491B-AE13-2F1E8A3369DE}"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Grp="1" noChangeArrowheads="1"/>
          </p:cNvSpPr>
          <p:nvPr>
            <p:ph type="title"/>
          </p:nvPr>
        </p:nvSpPr>
        <p:spPr>
          <a:xfrm>
            <a:off x="457200" y="228600"/>
            <a:ext cx="8229600" cy="5648325"/>
          </a:xfrm>
        </p:spPr>
        <p:txBody>
          <a:bodyPr>
            <a:normAutofit fontScale="90000"/>
          </a:bodyPr>
          <a:lstStyle/>
          <a:p>
            <a:r>
              <a:rPr lang="bg-BG" altLang="en-US" sz="4000" b="1" dirty="0">
                <a:solidFill>
                  <a:srgbClr val="FF0000"/>
                </a:solidFill>
              </a:rPr>
              <a:t>2. Насочен разговор с въпросник - </a:t>
            </a:r>
            <a:r>
              <a:rPr lang="bg-BG" altLang="en-US" dirty="0">
                <a:solidFill>
                  <a:schemeClr val="tx1"/>
                </a:solidFill>
              </a:rPr>
              <a:t>предварително изготвени въпроси, подредени в последователен ред. </a:t>
            </a:r>
            <a:r>
              <a:rPr lang="bg-BG" altLang="en-US" dirty="0" smtClean="0">
                <a:solidFill>
                  <a:schemeClr val="tx1"/>
                </a:solidFill>
              </a:rPr>
              <a:t>Интервюиращият </a:t>
            </a:r>
            <a:r>
              <a:rPr lang="bg-BG" altLang="en-US" dirty="0">
                <a:solidFill>
                  <a:schemeClr val="tx1"/>
                </a:solidFill>
              </a:rPr>
              <a:t>не поема инициатива, а само се придвижва по въпросите. Не бива да реагира емоционално на отговорите. Важно е да се спазват редица правила от страна на водещия:  </a:t>
            </a:r>
          </a:p>
        </p:txBody>
      </p:sp>
      <p:sp>
        <p:nvSpPr>
          <p:cNvPr id="4" name="Slide Number Placeholder 4"/>
          <p:cNvSpPr>
            <a:spLocks noGrp="1"/>
          </p:cNvSpPr>
          <p:nvPr>
            <p:ph type="sldNum" sz="quarter" idx="12"/>
          </p:nvPr>
        </p:nvSpPr>
        <p:spPr/>
        <p:txBody>
          <a:bodyPr/>
          <a:lstStyle/>
          <a:p>
            <a:fld id="{74280F10-2E43-46AE-8BE2-8E063708A5A4}" type="slidenum">
              <a:rPr lang="en-US" altLang="en-US"/>
              <a:pPr/>
              <a:t>69</a:t>
            </a:fld>
            <a:endParaRPr lang="en-US" altLang="en-US"/>
          </a:p>
        </p:txBody>
      </p:sp>
      <p:sp>
        <p:nvSpPr>
          <p:cNvPr id="2" name="Date Placeholder 1"/>
          <p:cNvSpPr>
            <a:spLocks noGrp="1"/>
          </p:cNvSpPr>
          <p:nvPr>
            <p:ph type="dt" sz="half" idx="10"/>
          </p:nvPr>
        </p:nvSpPr>
        <p:spPr/>
        <p:txBody>
          <a:bodyPr/>
          <a:lstStyle/>
          <a:p>
            <a:fld id="{74F80753-00DE-4BDC-9F42-35AC7CEDABA9}"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a:xfrm>
            <a:off x="457200" y="228600"/>
            <a:ext cx="8229600" cy="6008688"/>
          </a:xfrm>
        </p:spPr>
        <p:txBody>
          <a:bodyPr>
            <a:normAutofit fontScale="90000"/>
          </a:bodyPr>
          <a:lstStyle/>
          <a:p>
            <a:pPr>
              <a:lnSpc>
                <a:spcPct val="114000"/>
              </a:lnSpc>
            </a:pPr>
            <a:r>
              <a:rPr lang="en-US" altLang="en-US" dirty="0">
                <a:solidFill>
                  <a:schemeClr val="tx1"/>
                </a:solidFill>
              </a:rPr>
              <a:t/>
            </a:r>
            <a:br>
              <a:rPr lang="en-US" altLang="en-US" dirty="0">
                <a:solidFill>
                  <a:schemeClr val="tx1"/>
                </a:solidFill>
              </a:rPr>
            </a:br>
            <a:r>
              <a:rPr lang="en-US" altLang="en-US" dirty="0" smtClean="0">
                <a:solidFill>
                  <a:schemeClr val="tx1"/>
                </a:solidFill>
              </a:rPr>
              <a:t/>
            </a:r>
            <a:br>
              <a:rPr lang="en-US" altLang="en-US" dirty="0" smtClean="0">
                <a:solidFill>
                  <a:schemeClr val="tx1"/>
                </a:solidFill>
              </a:rPr>
            </a:br>
            <a:r>
              <a:rPr lang="bg-BG" altLang="en-US" dirty="0" smtClean="0">
                <a:solidFill>
                  <a:schemeClr val="tx1"/>
                </a:solidFill>
              </a:rPr>
              <a:t>Посланието </a:t>
            </a:r>
            <a:r>
              <a:rPr lang="bg-BG" altLang="en-US" dirty="0">
                <a:solidFill>
                  <a:schemeClr val="tx1"/>
                </a:solidFill>
              </a:rPr>
              <a:t>се приема със сетивата на получателя и се превръща в понятна за него форма</a:t>
            </a:r>
            <a:r>
              <a:rPr lang="bg-BG" altLang="en-US" dirty="0"/>
              <a:t> </a:t>
            </a:r>
            <a:r>
              <a:rPr lang="bg-BG" altLang="en-US" dirty="0">
                <a:solidFill>
                  <a:srgbClr val="FF0000"/>
                </a:solidFill>
              </a:rPr>
              <a:t>(декодиране). </a:t>
            </a:r>
            <a:br>
              <a:rPr lang="bg-BG" altLang="en-US" dirty="0">
                <a:solidFill>
                  <a:srgbClr val="FF0000"/>
                </a:solidFill>
              </a:rPr>
            </a:br>
            <a:r>
              <a:rPr lang="bg-BG" altLang="en-US" dirty="0"/>
              <a:t/>
            </a:r>
            <a:br>
              <a:rPr lang="bg-BG" altLang="en-US" dirty="0"/>
            </a:br>
            <a:r>
              <a:rPr lang="bg-BG" altLang="en-US" dirty="0">
                <a:solidFill>
                  <a:schemeClr val="tx1"/>
                </a:solidFill>
              </a:rPr>
              <a:t>С кимване на глава, мимика или жест приемащият потвърждава дали е разбрал</a:t>
            </a:r>
            <a:r>
              <a:rPr lang="bg-BG" altLang="en-US" dirty="0"/>
              <a:t> </a:t>
            </a:r>
            <a:r>
              <a:rPr lang="bg-BG" altLang="en-US" dirty="0">
                <a:solidFill>
                  <a:srgbClr val="FF0000"/>
                </a:solidFill>
              </a:rPr>
              <a:t>(обратна връзка</a:t>
            </a:r>
            <a:r>
              <a:rPr lang="bg-BG" altLang="en-US" dirty="0" smtClean="0">
                <a:solidFill>
                  <a:srgbClr val="FF0000"/>
                </a:solidFill>
              </a:rPr>
              <a:t>).</a:t>
            </a:r>
            <a:r>
              <a:rPr lang="en-US" altLang="en-US" dirty="0"/>
              <a:t/>
            </a:r>
            <a:br>
              <a:rPr lang="en-US" altLang="en-US" dirty="0"/>
            </a:br>
            <a:r>
              <a:rPr lang="en-US" altLang="en-US" dirty="0" smtClean="0"/>
              <a:t/>
            </a:r>
            <a:br>
              <a:rPr lang="en-US" altLang="en-US" dirty="0" smtClean="0"/>
            </a:br>
            <a:endParaRPr lang="bg-BG" altLang="en-US" dirty="0"/>
          </a:p>
        </p:txBody>
      </p:sp>
      <p:sp>
        <p:nvSpPr>
          <p:cNvPr id="4" name="Slide Number Placeholder 4"/>
          <p:cNvSpPr>
            <a:spLocks noGrp="1"/>
          </p:cNvSpPr>
          <p:nvPr>
            <p:ph type="sldNum" sz="quarter" idx="12"/>
          </p:nvPr>
        </p:nvSpPr>
        <p:spPr/>
        <p:txBody>
          <a:bodyPr/>
          <a:lstStyle/>
          <a:p>
            <a:fld id="{F19CDC93-0186-4A58-AD19-01D0E07F0527}" type="slidenum">
              <a:rPr lang="en-US" altLang="en-US"/>
              <a:pPr/>
              <a:t>7</a:t>
            </a:fld>
            <a:endParaRPr lang="en-US" altLang="en-US"/>
          </a:p>
        </p:txBody>
      </p:sp>
      <p:sp>
        <p:nvSpPr>
          <p:cNvPr id="2" name="Date Placeholder 1"/>
          <p:cNvSpPr>
            <a:spLocks noGrp="1"/>
          </p:cNvSpPr>
          <p:nvPr>
            <p:ph type="dt" sz="half" idx="10"/>
          </p:nvPr>
        </p:nvSpPr>
        <p:spPr/>
        <p:txBody>
          <a:bodyPr/>
          <a:lstStyle/>
          <a:p>
            <a:fld id="{85DD10F4-DDE5-479D-9F5F-21E98515981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Grp="1" noChangeArrowheads="1"/>
          </p:cNvSpPr>
          <p:nvPr>
            <p:ph type="title"/>
          </p:nvPr>
        </p:nvSpPr>
        <p:spPr>
          <a:xfrm>
            <a:off x="457200" y="228600"/>
            <a:ext cx="8229600" cy="5648325"/>
          </a:xfrm>
        </p:spPr>
        <p:txBody>
          <a:bodyPr/>
          <a:lstStyle/>
          <a:p>
            <a:pPr marL="360000" indent="-838200"/>
            <a:r>
              <a:rPr lang="bg-BG" altLang="en-US" dirty="0" smtClean="0">
                <a:solidFill>
                  <a:schemeClr val="tx1"/>
                </a:solidFill>
              </a:rPr>
              <a:t>	- </a:t>
            </a:r>
            <a:r>
              <a:rPr lang="bg-BG" altLang="en-US" dirty="0">
                <a:solidFill>
                  <a:schemeClr val="tx1"/>
                </a:solidFill>
              </a:rPr>
              <a:t>строго съблюдаване на реда на въпросите; </a:t>
            </a:r>
            <a:br>
              <a:rPr lang="bg-BG" altLang="en-US" dirty="0">
                <a:solidFill>
                  <a:schemeClr val="tx1"/>
                </a:solidFill>
              </a:rPr>
            </a:br>
            <a:r>
              <a:rPr lang="bg-BG" altLang="en-US" dirty="0">
                <a:solidFill>
                  <a:schemeClr val="tx1"/>
                </a:solidFill>
              </a:rPr>
              <a:t>- точно изказване на въпросите, така както са записани; </a:t>
            </a:r>
            <a:br>
              <a:rPr lang="bg-BG" altLang="en-US" dirty="0">
                <a:solidFill>
                  <a:schemeClr val="tx1"/>
                </a:solidFill>
              </a:rPr>
            </a:br>
            <a:r>
              <a:rPr lang="bg-BG" altLang="en-US" dirty="0">
                <a:solidFill>
                  <a:schemeClr val="tx1"/>
                </a:solidFill>
              </a:rPr>
              <a:t>- избягване на коментар и лично мнение; </a:t>
            </a:r>
            <a:br>
              <a:rPr lang="bg-BG" altLang="en-US" dirty="0">
                <a:solidFill>
                  <a:schemeClr val="tx1"/>
                </a:solidFill>
              </a:rPr>
            </a:br>
            <a:r>
              <a:rPr lang="bg-BG" altLang="en-US" dirty="0">
                <a:solidFill>
                  <a:schemeClr val="tx1"/>
                </a:solidFill>
              </a:rPr>
              <a:t>- избягване на спорове</a:t>
            </a:r>
            <a:r>
              <a:rPr lang="bg-BG" altLang="en-US" dirty="0" smtClean="0">
                <a:solidFill>
                  <a:schemeClr val="tx1"/>
                </a:solidFill>
              </a:rPr>
              <a:t>.</a:t>
            </a:r>
            <a:br>
              <a:rPr lang="bg-BG" altLang="en-US" dirty="0" smtClean="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20071500-9E3E-41B2-94DA-E9621CD689FA}" type="slidenum">
              <a:rPr lang="en-US" altLang="en-US"/>
              <a:pPr/>
              <a:t>70</a:t>
            </a:fld>
            <a:endParaRPr lang="en-US" altLang="en-US"/>
          </a:p>
        </p:txBody>
      </p:sp>
      <p:sp>
        <p:nvSpPr>
          <p:cNvPr id="2" name="Date Placeholder 1"/>
          <p:cNvSpPr>
            <a:spLocks noGrp="1"/>
          </p:cNvSpPr>
          <p:nvPr>
            <p:ph type="dt" sz="half" idx="10"/>
          </p:nvPr>
        </p:nvSpPr>
        <p:spPr/>
        <p:txBody>
          <a:bodyPr/>
          <a:lstStyle/>
          <a:p>
            <a:fld id="{C952E6D3-72BC-4EF8-AD8E-CDBD1101D0B9}"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300" name="Rectangle 4"/>
          <p:cNvSpPr>
            <a:spLocks noGrp="1" noChangeArrowheads="1"/>
          </p:cNvSpPr>
          <p:nvPr>
            <p:ph type="title"/>
          </p:nvPr>
        </p:nvSpPr>
        <p:spPr>
          <a:xfrm>
            <a:off x="457200" y="228600"/>
            <a:ext cx="8229600" cy="5648325"/>
          </a:xfrm>
        </p:spPr>
        <p:txBody>
          <a:bodyPr/>
          <a:lstStyle/>
          <a:p>
            <a:r>
              <a:rPr lang="bg-BG" altLang="en-US" b="1" dirty="0">
                <a:solidFill>
                  <a:srgbClr val="FF0000"/>
                </a:solidFill>
              </a:rPr>
              <a:t>3. Насочен разговор без въпросник.</a:t>
            </a:r>
            <a:r>
              <a:rPr lang="bg-BG" altLang="en-US" dirty="0"/>
              <a:t> </a:t>
            </a:r>
            <a:r>
              <a:rPr lang="bg-BG" altLang="en-US" dirty="0">
                <a:solidFill>
                  <a:schemeClr val="tx1"/>
                </a:solidFill>
              </a:rPr>
              <a:t>Има предварителна схема на провеждане и са формулирани основните теми. </a:t>
            </a:r>
            <a:br>
              <a:rPr lang="bg-BG" altLang="en-US" dirty="0">
                <a:solidFill>
                  <a:schemeClr val="tx1"/>
                </a:solidFill>
              </a:rPr>
            </a:br>
            <a:r>
              <a:rPr lang="bg-BG" altLang="en-US" dirty="0">
                <a:solidFill>
                  <a:schemeClr val="tx1"/>
                </a:solidFill>
              </a:rPr>
              <a:t/>
            </a:r>
            <a:br>
              <a:rPr lang="bg-BG" altLang="en-US" dirty="0">
                <a:solidFill>
                  <a:schemeClr val="tx1"/>
                </a:solidFill>
              </a:rPr>
            </a:br>
            <a:r>
              <a:rPr lang="bg-BG" altLang="en-US" dirty="0">
                <a:solidFill>
                  <a:schemeClr val="tx1"/>
                </a:solidFill>
              </a:rPr>
              <a:t>Необходимо е да се съблюдават редица правила от страна на водещия:</a:t>
            </a:r>
          </a:p>
        </p:txBody>
      </p:sp>
      <p:sp>
        <p:nvSpPr>
          <p:cNvPr id="4" name="Slide Number Placeholder 4"/>
          <p:cNvSpPr>
            <a:spLocks noGrp="1"/>
          </p:cNvSpPr>
          <p:nvPr>
            <p:ph type="sldNum" sz="quarter" idx="12"/>
          </p:nvPr>
        </p:nvSpPr>
        <p:spPr/>
        <p:txBody>
          <a:bodyPr/>
          <a:lstStyle/>
          <a:p>
            <a:fld id="{6202A5C3-B9F8-4AA3-9C8D-5961A66084DD}" type="slidenum">
              <a:rPr lang="en-US" altLang="en-US"/>
              <a:pPr/>
              <a:t>71</a:t>
            </a:fld>
            <a:endParaRPr lang="en-US" altLang="en-US"/>
          </a:p>
        </p:txBody>
      </p:sp>
      <p:sp>
        <p:nvSpPr>
          <p:cNvPr id="2" name="Date Placeholder 1"/>
          <p:cNvSpPr>
            <a:spLocks noGrp="1"/>
          </p:cNvSpPr>
          <p:nvPr>
            <p:ph type="dt" sz="half" idx="10"/>
          </p:nvPr>
        </p:nvSpPr>
        <p:spPr/>
        <p:txBody>
          <a:bodyPr/>
          <a:lstStyle/>
          <a:p>
            <a:fld id="{41FAB377-0AB3-4C88-9816-941CB8460AE0}"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Rectangle 4"/>
          <p:cNvSpPr>
            <a:spLocks noGrp="1" noChangeArrowheads="1"/>
          </p:cNvSpPr>
          <p:nvPr>
            <p:ph type="title"/>
          </p:nvPr>
        </p:nvSpPr>
        <p:spPr>
          <a:xfrm>
            <a:off x="457200" y="228600"/>
            <a:ext cx="8229600" cy="5576888"/>
          </a:xfrm>
        </p:spPr>
        <p:txBody>
          <a:bodyPr>
            <a:normAutofit fontScale="90000"/>
          </a:bodyPr>
          <a:lstStyle/>
          <a:p>
            <a:pPr marL="360000" indent="-838200"/>
            <a:r>
              <a:rPr lang="bg-BG" altLang="en-US" sz="4000" dirty="0" smtClean="0">
                <a:solidFill>
                  <a:schemeClr val="tx1"/>
                </a:solidFill>
              </a:rPr>
              <a:t>	- </a:t>
            </a:r>
            <a:r>
              <a:rPr lang="bg-BG" altLang="en-US" sz="4000" dirty="0">
                <a:solidFill>
                  <a:schemeClr val="tx1"/>
                </a:solidFill>
              </a:rPr>
              <a:t>да следи за обхващане на всички предвидени теми;</a:t>
            </a:r>
            <a:br>
              <a:rPr lang="bg-BG" altLang="en-US" sz="4000" dirty="0">
                <a:solidFill>
                  <a:schemeClr val="tx1"/>
                </a:solidFill>
              </a:rPr>
            </a:br>
            <a:r>
              <a:rPr lang="bg-BG" altLang="en-US" sz="4000" dirty="0">
                <a:solidFill>
                  <a:schemeClr val="tx1"/>
                </a:solidFill>
              </a:rPr>
              <a:t>- да следи за подробното изчерпване на всички теми (може да се върне към разглеждана тема);</a:t>
            </a:r>
            <a:br>
              <a:rPr lang="bg-BG" altLang="en-US" sz="4000" dirty="0">
                <a:solidFill>
                  <a:schemeClr val="tx1"/>
                </a:solidFill>
              </a:rPr>
            </a:br>
            <a:r>
              <a:rPr lang="bg-BG" altLang="en-US" sz="4000" dirty="0">
                <a:solidFill>
                  <a:schemeClr val="tx1"/>
                </a:solidFill>
              </a:rPr>
              <a:t>- да следи за избягване на безразборното говорене по темите. </a:t>
            </a:r>
          </a:p>
        </p:txBody>
      </p:sp>
      <p:sp>
        <p:nvSpPr>
          <p:cNvPr id="4" name="Slide Number Placeholder 4"/>
          <p:cNvSpPr>
            <a:spLocks noGrp="1"/>
          </p:cNvSpPr>
          <p:nvPr>
            <p:ph type="sldNum" sz="quarter" idx="12"/>
          </p:nvPr>
        </p:nvSpPr>
        <p:spPr/>
        <p:txBody>
          <a:bodyPr/>
          <a:lstStyle/>
          <a:p>
            <a:fld id="{BDC08F60-AC95-463B-B72E-B791960EAAA5}" type="slidenum">
              <a:rPr lang="en-US" altLang="en-US"/>
              <a:pPr/>
              <a:t>72</a:t>
            </a:fld>
            <a:endParaRPr lang="en-US" altLang="en-US"/>
          </a:p>
        </p:txBody>
      </p:sp>
      <p:sp>
        <p:nvSpPr>
          <p:cNvPr id="2" name="Date Placeholder 1"/>
          <p:cNvSpPr>
            <a:spLocks noGrp="1"/>
          </p:cNvSpPr>
          <p:nvPr>
            <p:ph type="dt" sz="half" idx="10"/>
          </p:nvPr>
        </p:nvSpPr>
        <p:spPr/>
        <p:txBody>
          <a:bodyPr/>
          <a:lstStyle/>
          <a:p>
            <a:fld id="{2829F1BA-583A-4BB9-9AE2-F93F7975200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6" name="Rectangle 4"/>
          <p:cNvSpPr>
            <a:spLocks noGrp="1" noChangeArrowheads="1"/>
          </p:cNvSpPr>
          <p:nvPr>
            <p:ph type="title"/>
          </p:nvPr>
        </p:nvSpPr>
        <p:spPr>
          <a:xfrm>
            <a:off x="457200" y="228600"/>
            <a:ext cx="8229600" cy="5648325"/>
          </a:xfrm>
        </p:spPr>
        <p:txBody>
          <a:bodyPr/>
          <a:lstStyle/>
          <a:p>
            <a:pPr algn="ctr">
              <a:lnSpc>
                <a:spcPct val="120000"/>
              </a:lnSpc>
            </a:pPr>
            <a:r>
              <a:rPr lang="bg-BG" altLang="en-US" sz="3200" b="1" dirty="0">
                <a:solidFill>
                  <a:srgbClr val="FF0000"/>
                </a:solidFill>
              </a:rPr>
              <a:t>МЕЖДУЛИЧНОСТНО ОБЩУВАНЕ. </a:t>
            </a:r>
            <a:br>
              <a:rPr lang="bg-BG" altLang="en-US" sz="3200" b="1" dirty="0">
                <a:solidFill>
                  <a:srgbClr val="FF0000"/>
                </a:solidFill>
              </a:rPr>
            </a:br>
            <a:r>
              <a:rPr lang="bg-BG" altLang="en-US" sz="3200" b="1" dirty="0">
                <a:solidFill>
                  <a:srgbClr val="FF0000"/>
                </a:solidFill>
              </a:rPr>
              <a:t>ПОВЕДЕНИЕ ПО ВРЕМЕ НА </a:t>
            </a:r>
            <a:r>
              <a:rPr lang="bg-BG" altLang="en-US" sz="3200" b="1" dirty="0" smtClean="0">
                <a:solidFill>
                  <a:srgbClr val="FF0000"/>
                </a:solidFill>
              </a:rPr>
              <a:t>РАЗГОВОР</a:t>
            </a:r>
            <a:br>
              <a:rPr lang="bg-BG" altLang="en-US" sz="3200" b="1" dirty="0" smtClean="0">
                <a:solidFill>
                  <a:srgbClr val="FF0000"/>
                </a:solidFill>
              </a:rPr>
            </a:br>
            <a:r>
              <a:rPr lang="bg-BG" altLang="en-US" dirty="0">
                <a:solidFill>
                  <a:srgbClr val="FF0000"/>
                </a:solidFill>
              </a:rPr>
              <a:t/>
            </a:r>
            <a:br>
              <a:rPr lang="bg-BG" altLang="en-US" dirty="0">
                <a:solidFill>
                  <a:srgbClr val="FF0000"/>
                </a:solidFill>
              </a:rPr>
            </a:br>
            <a:endParaRPr lang="bg-BG" altLang="en-US" b="1" dirty="0">
              <a:solidFill>
                <a:srgbClr val="FF0000"/>
              </a:solidFill>
            </a:endParaRPr>
          </a:p>
        </p:txBody>
      </p:sp>
      <p:sp>
        <p:nvSpPr>
          <p:cNvPr id="4" name="Slide Number Placeholder 4"/>
          <p:cNvSpPr>
            <a:spLocks noGrp="1"/>
          </p:cNvSpPr>
          <p:nvPr>
            <p:ph type="sldNum" sz="quarter" idx="12"/>
          </p:nvPr>
        </p:nvSpPr>
        <p:spPr/>
        <p:txBody>
          <a:bodyPr/>
          <a:lstStyle/>
          <a:p>
            <a:fld id="{69ED3F39-5F92-4D8A-845E-386A313166B9}" type="slidenum">
              <a:rPr lang="en-US" altLang="en-US"/>
              <a:pPr/>
              <a:t>73</a:t>
            </a:fld>
            <a:endParaRPr lang="en-US" altLang="en-US"/>
          </a:p>
        </p:txBody>
      </p:sp>
      <p:sp>
        <p:nvSpPr>
          <p:cNvPr id="2" name="Date Placeholder 1"/>
          <p:cNvSpPr>
            <a:spLocks noGrp="1"/>
          </p:cNvSpPr>
          <p:nvPr>
            <p:ph type="dt" sz="half" idx="10"/>
          </p:nvPr>
        </p:nvSpPr>
        <p:spPr/>
        <p:txBody>
          <a:bodyPr/>
          <a:lstStyle/>
          <a:p>
            <a:fld id="{7F2582D2-4E11-4AE9-8494-2E6EA6EA10D2}"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4" name="Rectangle 4"/>
          <p:cNvSpPr>
            <a:spLocks noGrp="1" noChangeArrowheads="1"/>
          </p:cNvSpPr>
          <p:nvPr>
            <p:ph type="title"/>
          </p:nvPr>
        </p:nvSpPr>
        <p:spPr>
          <a:xfrm>
            <a:off x="457200" y="476672"/>
            <a:ext cx="8229600" cy="5544616"/>
          </a:xfrm>
        </p:spPr>
        <p:txBody>
          <a:bodyPr>
            <a:normAutofit fontScale="90000"/>
          </a:bodyPr>
          <a:lstStyle/>
          <a:p>
            <a:pPr marL="360000" indent="-838200">
              <a:lnSpc>
                <a:spcPct val="114000"/>
              </a:lnSpc>
            </a:pPr>
            <a:r>
              <a:rPr lang="en-US" altLang="en-US" sz="4000" dirty="0"/>
              <a:t>	</a:t>
            </a:r>
            <a:r>
              <a:rPr lang="en-US" altLang="en-US" sz="3200" dirty="0" smtClean="0">
                <a:solidFill>
                  <a:schemeClr val="tx1"/>
                </a:solidFill>
              </a:rPr>
              <a:t>1. </a:t>
            </a:r>
            <a:r>
              <a:rPr lang="bg-BG" altLang="en-US" sz="3200" dirty="0" smtClean="0">
                <a:solidFill>
                  <a:schemeClr val="tx1"/>
                </a:solidFill>
              </a:rPr>
              <a:t>Поведение за вземане на решение </a:t>
            </a:r>
            <a:br>
              <a:rPr lang="bg-BG" altLang="en-US" sz="3200" dirty="0" smtClean="0">
                <a:solidFill>
                  <a:schemeClr val="tx1"/>
                </a:solidFill>
              </a:rPr>
            </a:br>
            <a:r>
              <a:rPr lang="bg-BG" altLang="en-US" sz="3200" dirty="0" smtClean="0">
                <a:solidFill>
                  <a:schemeClr val="tx1"/>
                </a:solidFill>
              </a:rPr>
              <a:t>2. Поведение на подкрепа.</a:t>
            </a:r>
            <a:br>
              <a:rPr lang="bg-BG" altLang="en-US" sz="3200" dirty="0" smtClean="0">
                <a:solidFill>
                  <a:schemeClr val="tx1"/>
                </a:solidFill>
              </a:rPr>
            </a:br>
            <a:r>
              <a:rPr lang="bg-BG" altLang="en-US" sz="3200" dirty="0" smtClean="0">
                <a:solidFill>
                  <a:schemeClr val="tx1"/>
                </a:solidFill>
              </a:rPr>
              <a:t>3. Поведение на даване на преценка. </a:t>
            </a:r>
            <a:br>
              <a:rPr lang="bg-BG" altLang="en-US" sz="3200" dirty="0" smtClean="0">
                <a:solidFill>
                  <a:schemeClr val="tx1"/>
                </a:solidFill>
              </a:rPr>
            </a:br>
            <a:r>
              <a:rPr lang="bg-BG" altLang="en-US" sz="3200" dirty="0" smtClean="0">
                <a:solidFill>
                  <a:schemeClr val="tx1"/>
                </a:solidFill>
              </a:rPr>
              <a:t>4. Поведение на съдник. </a:t>
            </a:r>
            <a:br>
              <a:rPr lang="bg-BG" altLang="en-US" sz="3200" dirty="0" smtClean="0">
                <a:solidFill>
                  <a:schemeClr val="tx1"/>
                </a:solidFill>
              </a:rPr>
            </a:br>
            <a:r>
              <a:rPr lang="bg-BG" altLang="en-US" sz="3200" dirty="0" smtClean="0">
                <a:solidFill>
                  <a:schemeClr val="tx1"/>
                </a:solidFill>
              </a:rPr>
              <a:t>5. Изпитващо поведение. </a:t>
            </a:r>
            <a:br>
              <a:rPr lang="bg-BG" altLang="en-US" sz="3200" dirty="0" smtClean="0">
                <a:solidFill>
                  <a:schemeClr val="tx1"/>
                </a:solidFill>
              </a:rPr>
            </a:br>
            <a:r>
              <a:rPr lang="bg-BG" altLang="en-US" sz="3200" dirty="0" smtClean="0">
                <a:solidFill>
                  <a:schemeClr val="tx1"/>
                </a:solidFill>
              </a:rPr>
              <a:t>6.Тълкувателно поведение.</a:t>
            </a:r>
            <a:br>
              <a:rPr lang="bg-BG" altLang="en-US" sz="3200" dirty="0" smtClean="0">
                <a:solidFill>
                  <a:schemeClr val="tx1"/>
                </a:solidFill>
              </a:rPr>
            </a:br>
            <a:r>
              <a:rPr lang="bg-BG" altLang="en-US" sz="3200" dirty="0" smtClean="0">
                <a:solidFill>
                  <a:schemeClr val="tx1"/>
                </a:solidFill>
              </a:rPr>
              <a:t>7. Поведение на слушане и дълбоко разбиране.  </a:t>
            </a:r>
            <a:br>
              <a:rPr lang="bg-BG" altLang="en-US" sz="3200" dirty="0" smtClean="0">
                <a:solidFill>
                  <a:schemeClr val="tx1"/>
                </a:solidFill>
              </a:rPr>
            </a:br>
            <a:r>
              <a:rPr lang="bg-BG" altLang="en-US" sz="3200" dirty="0" smtClean="0">
                <a:solidFill>
                  <a:schemeClr val="tx1"/>
                </a:solidFill>
              </a:rPr>
              <a:t>8. Поведение на оставка и самотек.</a:t>
            </a:r>
            <a:endParaRPr lang="bg-BG" altLang="en-US" sz="3200" dirty="0">
              <a:solidFill>
                <a:schemeClr val="tx1"/>
              </a:solidFill>
            </a:endParaRPr>
          </a:p>
        </p:txBody>
      </p:sp>
      <p:sp>
        <p:nvSpPr>
          <p:cNvPr id="4" name="Slide Number Placeholder 4"/>
          <p:cNvSpPr>
            <a:spLocks noGrp="1"/>
          </p:cNvSpPr>
          <p:nvPr>
            <p:ph type="sldNum" sz="quarter" idx="12"/>
          </p:nvPr>
        </p:nvSpPr>
        <p:spPr/>
        <p:txBody>
          <a:bodyPr/>
          <a:lstStyle/>
          <a:p>
            <a:fld id="{47B56BF2-BF1C-47E5-9E67-C34ED97350CF}" type="slidenum">
              <a:rPr lang="en-US" altLang="en-US"/>
              <a:pPr/>
              <a:t>74</a:t>
            </a:fld>
            <a:endParaRPr lang="en-US" altLang="en-US"/>
          </a:p>
        </p:txBody>
      </p:sp>
      <p:sp>
        <p:nvSpPr>
          <p:cNvPr id="2" name="Date Placeholder 1"/>
          <p:cNvSpPr>
            <a:spLocks noGrp="1"/>
          </p:cNvSpPr>
          <p:nvPr>
            <p:ph type="dt" sz="half" idx="10"/>
          </p:nvPr>
        </p:nvSpPr>
        <p:spPr/>
        <p:txBody>
          <a:bodyPr/>
          <a:lstStyle/>
          <a:p>
            <a:fld id="{6EAD5C28-007D-4383-B0D4-3446B025602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a:xfrm>
            <a:off x="457200" y="228600"/>
            <a:ext cx="8229600" cy="5648325"/>
          </a:xfrm>
        </p:spPr>
        <p:txBody>
          <a:bodyPr/>
          <a:lstStyle/>
          <a:p>
            <a:pPr algn="ctr">
              <a:lnSpc>
                <a:spcPct val="110000"/>
              </a:lnSpc>
            </a:pPr>
            <a:r>
              <a:rPr lang="bg-BG" altLang="en-US" dirty="0" smtClean="0">
                <a:solidFill>
                  <a:srgbClr val="FF0000"/>
                </a:solidFill>
              </a:rPr>
              <a:t>Поведението на ръководителите с различни стилове по време на разговор може да бъде:</a:t>
            </a:r>
            <a:br>
              <a:rPr lang="bg-BG" altLang="en-US" dirty="0" smtClean="0">
                <a:solidFill>
                  <a:srgbClr val="FF0000"/>
                </a:solidFill>
              </a:rPr>
            </a:br>
            <a:r>
              <a:rPr lang="bg-BG" altLang="en-US" dirty="0">
                <a:solidFill>
                  <a:srgbClr val="FF0000"/>
                </a:solidFill>
              </a:rPr>
              <a:t/>
            </a:r>
            <a:br>
              <a:rPr lang="bg-BG" altLang="en-US" dirty="0">
                <a:solidFill>
                  <a:srgbClr val="FF0000"/>
                </a:solidFill>
              </a:rPr>
            </a:br>
            <a:endParaRPr lang="bg-BG" altLang="en-US" dirty="0">
              <a:solidFill>
                <a:srgbClr val="FF0000"/>
              </a:solidFill>
            </a:endParaRPr>
          </a:p>
        </p:txBody>
      </p:sp>
      <p:sp>
        <p:nvSpPr>
          <p:cNvPr id="4" name="Slide Number Placeholder 4"/>
          <p:cNvSpPr>
            <a:spLocks noGrp="1"/>
          </p:cNvSpPr>
          <p:nvPr>
            <p:ph type="sldNum" sz="quarter" idx="12"/>
          </p:nvPr>
        </p:nvSpPr>
        <p:spPr/>
        <p:txBody>
          <a:bodyPr/>
          <a:lstStyle/>
          <a:p>
            <a:fld id="{70CCB89D-C02A-476D-8345-6AFA2CE190D7}" type="slidenum">
              <a:rPr lang="en-US" altLang="en-US"/>
              <a:pPr/>
              <a:t>75</a:t>
            </a:fld>
            <a:endParaRPr lang="en-US" altLang="en-US"/>
          </a:p>
        </p:txBody>
      </p:sp>
      <p:sp>
        <p:nvSpPr>
          <p:cNvPr id="2" name="Date Placeholder 1"/>
          <p:cNvSpPr>
            <a:spLocks noGrp="1"/>
          </p:cNvSpPr>
          <p:nvPr>
            <p:ph type="dt" sz="half" idx="10"/>
          </p:nvPr>
        </p:nvSpPr>
        <p:spPr/>
        <p:txBody>
          <a:bodyPr/>
          <a:lstStyle/>
          <a:p>
            <a:fld id="{94250D78-D6E5-4064-AD58-D71467B44824}"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4"/>
          <p:cNvSpPr>
            <a:spLocks noGrp="1"/>
          </p:cNvSpPr>
          <p:nvPr>
            <p:ph type="sldNum" sz="quarter" idx="12"/>
          </p:nvPr>
        </p:nvSpPr>
        <p:spPr/>
        <p:txBody>
          <a:bodyPr/>
          <a:lstStyle/>
          <a:p>
            <a:fld id="{0B66488A-96D8-4677-ACDF-EA325E068BB9}" type="slidenum">
              <a:rPr lang="en-US" altLang="en-US"/>
              <a:pPr/>
              <a:t>76</a:t>
            </a:fld>
            <a:endParaRPr lang="en-US" altLang="en-US"/>
          </a:p>
        </p:txBody>
      </p:sp>
      <p:graphicFrame>
        <p:nvGraphicFramePr>
          <p:cNvPr id="191596" name="Group 108"/>
          <p:cNvGraphicFramePr>
            <a:graphicFrameLocks noGrp="1"/>
          </p:cNvGraphicFramePr>
          <p:nvPr>
            <p:extLst>
              <p:ext uri="{D42A27DB-BD31-4B8C-83A1-F6EECF244321}">
                <p14:modId xmlns:p14="http://schemas.microsoft.com/office/powerpoint/2010/main" val="105077911"/>
              </p:ext>
            </p:extLst>
          </p:nvPr>
        </p:nvGraphicFramePr>
        <p:xfrm>
          <a:off x="611188" y="476671"/>
          <a:ext cx="7848600" cy="5184356"/>
        </p:xfrm>
        <a:graphic>
          <a:graphicData uri="http://schemas.openxmlformats.org/drawingml/2006/table">
            <a:tbl>
              <a:tblPr/>
              <a:tblGrid>
                <a:gridCol w="2089150"/>
                <a:gridCol w="1738312"/>
                <a:gridCol w="2122488"/>
                <a:gridCol w="1898650"/>
              </a:tblGrid>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rgbClr val="FF0000"/>
                          </a:solidFill>
                          <a:effectLst/>
                          <a:latin typeface="Times New Roman" pitchFamily="18" charset="0"/>
                          <a:cs typeface="Times New Roman" pitchFamily="18" charset="0"/>
                        </a:rPr>
                        <a:t>СТИЛОВЕ </a:t>
                      </a:r>
                      <a:endParaRPr kumimoji="0" lang="bg-BG" altLang="en-US" sz="18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0"/>
                      </a:schemeClr>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rgbClr val="FF0000"/>
                          </a:solidFill>
                          <a:effectLst/>
                          <a:latin typeface="Times New Roman" pitchFamily="18" charset="0"/>
                          <a:cs typeface="Times New Roman" pitchFamily="18" charset="0"/>
                        </a:rPr>
                        <a:t>В началото на разговора</a:t>
                      </a:r>
                      <a:endParaRPr kumimoji="0" lang="bg-BG" altLang="en-US" sz="18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rgbClr val="FF0000"/>
                          </a:solidFill>
                          <a:effectLst/>
                          <a:latin typeface="Times New Roman" pitchFamily="18" charset="0"/>
                          <a:cs typeface="Times New Roman" pitchFamily="18" charset="0"/>
                        </a:rPr>
                        <a:t>По време на разговора</a:t>
                      </a:r>
                      <a:endParaRPr kumimoji="0" lang="bg-BG" altLang="en-US" sz="18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1800" b="1" i="0" u="none" strike="noStrike" cap="none" normalizeH="0" baseline="0" dirty="0" smtClean="0">
                          <a:ln>
                            <a:noFill/>
                          </a:ln>
                          <a:solidFill>
                            <a:srgbClr val="FF0000"/>
                          </a:solidFill>
                          <a:effectLst/>
                          <a:latin typeface="Times New Roman" pitchFamily="18" charset="0"/>
                          <a:cs typeface="Times New Roman" pitchFamily="18" charset="0"/>
                        </a:rPr>
                        <a:t>В края на разговора</a:t>
                      </a:r>
                      <a:endParaRPr kumimoji="0" lang="bg-BG" altLang="en-US" sz="18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Авторитарен </a:t>
                      </a:r>
                      <a:endParaRPr kumimoji="0" lang="bg-BG" altLang="en-US" sz="20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налага целите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налага идеите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прави изводи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Демократичен </a:t>
                      </a:r>
                      <a:endParaRPr kumimoji="0" lang="bg-BG" altLang="en-US" sz="20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определя целта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реформира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предлага обобщения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296089">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rgbClr val="FF0000"/>
                          </a:solidFill>
                          <a:effectLst/>
                          <a:latin typeface="Times New Roman" pitchFamily="18" charset="0"/>
                          <a:cs typeface="Times New Roman" pitchFamily="18" charset="0"/>
                        </a:rPr>
                        <a:t>Либерален </a:t>
                      </a:r>
                      <a:endParaRPr kumimoji="0" lang="bg-BG" altLang="en-US" sz="2000" b="1" i="0" u="none" strike="noStrike" cap="none" normalizeH="0" baseline="0" dirty="0" smtClean="0">
                        <a:ln>
                          <a:noFill/>
                        </a:ln>
                        <a:solidFill>
                          <a:srgbClr val="FF0000"/>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няма намеса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всеки прави каквото иска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lgn="l">
                        <a:spcBef>
                          <a:spcPct val="20000"/>
                        </a:spcBef>
                        <a:buClr>
                          <a:schemeClr val="bg2"/>
                        </a:buClr>
                        <a:buSzPct val="75000"/>
                        <a:buFont typeface="Wingdings" pitchFamily="2" charset="2"/>
                        <a:defRPr sz="2400">
                          <a:solidFill>
                            <a:schemeClr val="tx1"/>
                          </a:solidFill>
                          <a:latin typeface="Verdana" pitchFamily="34" charset="0"/>
                        </a:defRPr>
                      </a:lvl1pPr>
                      <a:lvl2pPr algn="l">
                        <a:spcBef>
                          <a:spcPct val="20000"/>
                        </a:spcBef>
                        <a:buClr>
                          <a:schemeClr val="tx2"/>
                        </a:buClr>
                        <a:buSzPct val="75000"/>
                        <a:buFont typeface="Wingdings" pitchFamily="2" charset="2"/>
                        <a:defRPr sz="2000">
                          <a:solidFill>
                            <a:schemeClr val="tx1"/>
                          </a:solidFill>
                          <a:latin typeface="Verdana" pitchFamily="34" charset="0"/>
                        </a:defRPr>
                      </a:lvl2pPr>
                      <a:lvl3pPr algn="l">
                        <a:spcBef>
                          <a:spcPct val="20000"/>
                        </a:spcBef>
                        <a:buClr>
                          <a:schemeClr val="accent1"/>
                        </a:buClr>
                        <a:buSzPct val="65000"/>
                        <a:buFont typeface="Wingdings" pitchFamily="2" charset="2"/>
                        <a:defRPr>
                          <a:solidFill>
                            <a:schemeClr val="tx1"/>
                          </a:solidFill>
                          <a:latin typeface="Verdana" pitchFamily="34" charset="0"/>
                        </a:defRPr>
                      </a:lvl3pPr>
                      <a:lvl4pPr algn="l">
                        <a:spcBef>
                          <a:spcPct val="20000"/>
                        </a:spcBef>
                        <a:buClr>
                          <a:schemeClr val="bg2"/>
                        </a:buClr>
                        <a:buFont typeface="Wingdings" pitchFamily="2" charset="2"/>
                        <a:defRPr sz="1600">
                          <a:solidFill>
                            <a:schemeClr val="tx1"/>
                          </a:solidFill>
                          <a:latin typeface="Verdana" pitchFamily="34" charset="0"/>
                        </a:defRPr>
                      </a:lvl4pPr>
                      <a:lvl5pPr algn="l">
                        <a:spcBef>
                          <a:spcPct val="20000"/>
                        </a:spcBef>
                        <a:buClr>
                          <a:schemeClr val="tx2"/>
                        </a:buClr>
                        <a:buSzPct val="80000"/>
                        <a:buFont typeface="Wingdings" pitchFamily="2" charset="2"/>
                        <a:defRPr sz="1600">
                          <a:solidFill>
                            <a:schemeClr val="tx1"/>
                          </a:solidFill>
                          <a:latin typeface="Verdana" pitchFamily="34" charset="0"/>
                        </a:defRPr>
                      </a:lvl5pPr>
                      <a:lvl6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6pPr>
                      <a:lvl7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7pPr>
                      <a:lvl8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8pPr>
                      <a:lvl9pPr fontAlgn="base">
                        <a:spcBef>
                          <a:spcPct val="20000"/>
                        </a:spcBef>
                        <a:spcAft>
                          <a:spcPct val="0"/>
                        </a:spcAft>
                        <a:buClr>
                          <a:schemeClr val="tx2"/>
                        </a:buClr>
                        <a:buSzPct val="80000"/>
                        <a:buFont typeface="Wingdings" pitchFamily="2" charset="2"/>
                        <a:defRPr sz="1600">
                          <a:solidFill>
                            <a:schemeClr val="tx1"/>
                          </a:solidFill>
                          <a:latin typeface="Verdana" pitchFamily="34" charset="0"/>
                        </a:defRPr>
                      </a:lvl9pPr>
                    </a:lstStyle>
                    <a:p>
                      <a:pPr marL="0" marR="0" lvl="0" indent="0" algn="ctr" defTabSz="914400" rtl="0" eaLnBrk="1" fontAlgn="base" latinLnBrk="0" hangingPunct="1">
                        <a:lnSpc>
                          <a:spcPct val="100000"/>
                        </a:lnSpc>
                        <a:spcBef>
                          <a:spcPct val="0"/>
                        </a:spcBef>
                        <a:spcAft>
                          <a:spcPct val="0"/>
                        </a:spcAft>
                        <a:buClrTx/>
                        <a:buSzPct val="75000"/>
                        <a:buFontTx/>
                        <a:buNone/>
                        <a:tabLst/>
                      </a:pPr>
                      <a:r>
                        <a:rPr kumimoji="0" lang="bg-BG" altLang="en-US" sz="2000" b="1" i="0" u="none" strike="noStrike" cap="none" normalizeH="0" baseline="0" dirty="0" smtClean="0">
                          <a:ln>
                            <a:noFill/>
                          </a:ln>
                          <a:solidFill>
                            <a:schemeClr val="tx1"/>
                          </a:solidFill>
                          <a:effectLst/>
                          <a:latin typeface="Times New Roman" pitchFamily="18" charset="0"/>
                          <a:cs typeface="Times New Roman" pitchFamily="18" charset="0"/>
                        </a:rPr>
                        <a:t>няма намеса </a:t>
                      </a:r>
                      <a:endParaRPr kumimoji="0" lang="bg-BG" altLang="en-US" sz="2000" b="1" i="0" u="none" strike="noStrike" cap="none" normalizeH="0" baseline="0" dirty="0" smtClean="0">
                        <a:ln>
                          <a:noFill/>
                        </a:ln>
                        <a:solidFill>
                          <a:schemeClr val="tx1"/>
                        </a:solidFill>
                        <a:effectLst/>
                        <a:latin typeface="Verdana" pitchFamily="34" charset="0"/>
                      </a:endParaRPr>
                    </a:p>
                  </a:txBody>
                  <a:tcPr marL="90000" marR="90000" marT="46800" marB="46800"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Date Placeholder 1"/>
          <p:cNvSpPr>
            <a:spLocks noGrp="1"/>
          </p:cNvSpPr>
          <p:nvPr>
            <p:ph type="dt" sz="half" idx="10"/>
          </p:nvPr>
        </p:nvSpPr>
        <p:spPr/>
        <p:txBody>
          <a:bodyPr/>
          <a:lstStyle/>
          <a:p>
            <a:fld id="{787C5248-C4F1-45A9-BEE8-61BB24EF9F86}"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6" name="Rectangle 4"/>
          <p:cNvSpPr>
            <a:spLocks noGrp="1" noChangeArrowheads="1"/>
          </p:cNvSpPr>
          <p:nvPr>
            <p:ph type="title"/>
          </p:nvPr>
        </p:nvSpPr>
        <p:spPr>
          <a:xfrm>
            <a:off x="457200" y="228600"/>
            <a:ext cx="8229600" cy="5576888"/>
          </a:xfrm>
        </p:spPr>
        <p:txBody>
          <a:bodyPr>
            <a:normAutofit fontScale="90000"/>
          </a:bodyPr>
          <a:lstStyle/>
          <a:p>
            <a:r>
              <a:rPr lang="bg-BG" altLang="en-US" sz="3400" b="1" dirty="0">
                <a:solidFill>
                  <a:srgbClr val="FF0000"/>
                </a:solidFill>
              </a:rPr>
              <a:t>Подготовка и водене на разговор</a:t>
            </a:r>
            <a:br>
              <a:rPr lang="bg-BG" altLang="en-US" sz="3400" b="1" dirty="0">
                <a:solidFill>
                  <a:srgbClr val="FF0000"/>
                </a:solidFill>
              </a:rPr>
            </a:br>
            <a:r>
              <a:rPr lang="bg-BG" altLang="en-US" sz="3400" dirty="0">
                <a:solidFill>
                  <a:schemeClr val="tx1"/>
                </a:solidFill>
              </a:rPr>
              <a:t>1. Подготовка на разговора. </a:t>
            </a:r>
            <a:br>
              <a:rPr lang="bg-BG" altLang="en-US" sz="3400" dirty="0">
                <a:solidFill>
                  <a:schemeClr val="tx1"/>
                </a:solidFill>
              </a:rPr>
            </a:br>
            <a:r>
              <a:rPr lang="bg-BG" altLang="en-US" sz="3400" dirty="0">
                <a:solidFill>
                  <a:schemeClr val="tx1"/>
                </a:solidFill>
              </a:rPr>
              <a:t>- Материално-техническа организация. </a:t>
            </a:r>
            <a:br>
              <a:rPr lang="bg-BG" altLang="en-US" sz="3400" dirty="0">
                <a:solidFill>
                  <a:schemeClr val="tx1"/>
                </a:solidFill>
              </a:rPr>
            </a:br>
            <a:r>
              <a:rPr lang="bg-BG" altLang="en-US" sz="3400" dirty="0">
                <a:solidFill>
                  <a:schemeClr val="tx1"/>
                </a:solidFill>
              </a:rPr>
              <a:t>- Подготовка на съдържанието на разговора.</a:t>
            </a:r>
            <a:r>
              <a:rPr lang="bg-BG" altLang="en-US" dirty="0">
                <a:solidFill>
                  <a:schemeClr val="tx1"/>
                </a:solidFill>
              </a:rPr>
              <a:t> </a:t>
            </a:r>
            <a:br>
              <a:rPr lang="bg-BG" altLang="en-US" dirty="0">
                <a:solidFill>
                  <a:schemeClr val="tx1"/>
                </a:solidFill>
              </a:rPr>
            </a:br>
            <a:r>
              <a:rPr lang="bg-BG" altLang="en-US" sz="3400" dirty="0">
                <a:solidFill>
                  <a:schemeClr val="tx1"/>
                </a:solidFill>
              </a:rPr>
              <a:t>2. Протичане на разговора (техника на водене на разговора).</a:t>
            </a:r>
            <a:r>
              <a:rPr lang="bg-BG" altLang="en-US" dirty="0">
                <a:solidFill>
                  <a:schemeClr val="tx1"/>
                </a:solidFill>
              </a:rPr>
              <a:t> </a:t>
            </a:r>
            <a:br>
              <a:rPr lang="bg-BG" altLang="en-US" dirty="0">
                <a:solidFill>
                  <a:schemeClr val="tx1"/>
                </a:solidFill>
              </a:rPr>
            </a:br>
            <a:r>
              <a:rPr lang="bg-BG" altLang="en-US" sz="3400" dirty="0">
                <a:solidFill>
                  <a:schemeClr val="tx1"/>
                </a:solidFill>
              </a:rPr>
              <a:t>3. Резюме на </a:t>
            </a:r>
            <a:r>
              <a:rPr lang="bg-BG" altLang="en-US" sz="3400" dirty="0" smtClean="0">
                <a:solidFill>
                  <a:schemeClr val="tx1"/>
                </a:solidFill>
              </a:rPr>
              <a:t>информацията.</a:t>
            </a:r>
            <a:r>
              <a:rPr lang="bg-BG" altLang="en-US" dirty="0" smtClean="0">
                <a:solidFill>
                  <a:schemeClr val="tx1"/>
                </a:solidFill>
              </a:rPr>
              <a:t> </a:t>
            </a:r>
            <a:r>
              <a:rPr lang="bg-BG" altLang="en-US" dirty="0">
                <a:solidFill>
                  <a:schemeClr val="tx1"/>
                </a:solidFill>
              </a:rPr>
              <a:t/>
            </a:r>
            <a:br>
              <a:rPr lang="bg-BG" altLang="en-US" dirty="0">
                <a:solidFill>
                  <a:schemeClr val="tx1"/>
                </a:solidFill>
              </a:rPr>
            </a:br>
            <a:r>
              <a:rPr lang="bg-BG" altLang="en-US" sz="3400" dirty="0">
                <a:solidFill>
                  <a:schemeClr val="tx1"/>
                </a:solidFill>
              </a:rPr>
              <a:t>4. Развръзка (край) на </a:t>
            </a:r>
            <a:r>
              <a:rPr lang="bg-BG" altLang="en-US" sz="3400" dirty="0" smtClean="0">
                <a:solidFill>
                  <a:schemeClr val="tx1"/>
                </a:solidFill>
              </a:rPr>
              <a:t>разговора.</a:t>
            </a:r>
            <a:br>
              <a:rPr lang="bg-BG" altLang="en-US" sz="3400" dirty="0" smtClean="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D05116BF-CBF5-45B3-95D8-9B303417E832}" type="slidenum">
              <a:rPr lang="en-US" altLang="en-US"/>
              <a:pPr/>
              <a:t>77</a:t>
            </a:fld>
            <a:endParaRPr lang="en-US" altLang="en-US"/>
          </a:p>
        </p:txBody>
      </p:sp>
      <p:sp>
        <p:nvSpPr>
          <p:cNvPr id="2" name="Date Placeholder 1"/>
          <p:cNvSpPr>
            <a:spLocks noGrp="1"/>
          </p:cNvSpPr>
          <p:nvPr>
            <p:ph type="dt" sz="half" idx="10"/>
          </p:nvPr>
        </p:nvSpPr>
        <p:spPr/>
        <p:txBody>
          <a:bodyPr/>
          <a:lstStyle/>
          <a:p>
            <a:fld id="{16149D29-066F-48F7-B046-4AB201F986AB}"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Rectangle 4"/>
          <p:cNvSpPr>
            <a:spLocks noGrp="1" noChangeArrowheads="1"/>
          </p:cNvSpPr>
          <p:nvPr>
            <p:ph type="title"/>
          </p:nvPr>
        </p:nvSpPr>
        <p:spPr>
          <a:xfrm>
            <a:off x="457200" y="228600"/>
            <a:ext cx="8229600" cy="5721350"/>
          </a:xfrm>
        </p:spPr>
        <p:txBody>
          <a:bodyPr/>
          <a:lstStyle/>
          <a:p>
            <a:pPr algn="ctr">
              <a:lnSpc>
                <a:spcPct val="120000"/>
              </a:lnSpc>
            </a:pPr>
            <a:r>
              <a:rPr lang="bg-BG" altLang="en-US" b="1" dirty="0">
                <a:solidFill>
                  <a:srgbClr val="FF0000"/>
                </a:solidFill>
              </a:rPr>
              <a:t>ПОДГОТОВКА И ПРОВЕЖДАНЕ НА СЪВЕЩАНИЯ /РАБОТНИ СРЕЩИ</a:t>
            </a:r>
            <a:r>
              <a:rPr lang="bg-BG" altLang="en-US" b="1" dirty="0" smtClean="0">
                <a:solidFill>
                  <a:srgbClr val="FF0000"/>
                </a:solidFill>
              </a:rPr>
              <a:t>/</a:t>
            </a:r>
            <a:br>
              <a:rPr lang="bg-BG" altLang="en-US" b="1" dirty="0" smtClean="0">
                <a:solidFill>
                  <a:srgbClr val="FF0000"/>
                </a:solidFill>
              </a:rPr>
            </a:br>
            <a:r>
              <a:rPr lang="bg-BG" altLang="en-US" dirty="0">
                <a:solidFill>
                  <a:srgbClr val="FF0000"/>
                </a:solidFill>
              </a:rPr>
              <a:t/>
            </a:r>
            <a:br>
              <a:rPr lang="bg-BG" altLang="en-US" dirty="0">
                <a:solidFill>
                  <a:srgbClr val="FF0000"/>
                </a:solidFill>
              </a:rPr>
            </a:br>
            <a:r>
              <a:rPr lang="bg-BG" altLang="en-US" dirty="0" smtClean="0">
                <a:solidFill>
                  <a:srgbClr val="FF0000"/>
                </a:solidFill>
              </a:rPr>
              <a:t/>
            </a:r>
            <a:br>
              <a:rPr lang="bg-BG" altLang="en-US" dirty="0" smtClean="0">
                <a:solidFill>
                  <a:srgbClr val="FF0000"/>
                </a:solidFill>
              </a:rPr>
            </a:br>
            <a:endParaRPr lang="bg-BG" altLang="en-US" dirty="0"/>
          </a:p>
        </p:txBody>
      </p:sp>
      <p:sp>
        <p:nvSpPr>
          <p:cNvPr id="4" name="Slide Number Placeholder 4"/>
          <p:cNvSpPr>
            <a:spLocks noGrp="1"/>
          </p:cNvSpPr>
          <p:nvPr>
            <p:ph type="sldNum" sz="quarter" idx="12"/>
          </p:nvPr>
        </p:nvSpPr>
        <p:spPr/>
        <p:txBody>
          <a:bodyPr/>
          <a:lstStyle/>
          <a:p>
            <a:fld id="{5F861DF3-07E1-49CF-ABDE-C666CDC0D2CC}" type="slidenum">
              <a:rPr lang="en-US" altLang="en-US"/>
              <a:pPr/>
              <a:t>78</a:t>
            </a:fld>
            <a:endParaRPr lang="en-US" altLang="en-US"/>
          </a:p>
        </p:txBody>
      </p:sp>
      <p:sp>
        <p:nvSpPr>
          <p:cNvPr id="2" name="Date Placeholder 1"/>
          <p:cNvSpPr>
            <a:spLocks noGrp="1"/>
          </p:cNvSpPr>
          <p:nvPr>
            <p:ph type="dt" sz="half" idx="10"/>
          </p:nvPr>
        </p:nvSpPr>
        <p:spPr/>
        <p:txBody>
          <a:bodyPr/>
          <a:lstStyle/>
          <a:p>
            <a:fld id="{0A557C30-DADF-4388-9385-C74ECB71A95C}"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2" name="Rectangle 4"/>
          <p:cNvSpPr>
            <a:spLocks noGrp="1" noChangeArrowheads="1"/>
          </p:cNvSpPr>
          <p:nvPr>
            <p:ph type="title"/>
          </p:nvPr>
        </p:nvSpPr>
        <p:spPr>
          <a:xfrm>
            <a:off x="457200" y="228600"/>
            <a:ext cx="8229600" cy="5576888"/>
          </a:xfrm>
        </p:spPr>
        <p:txBody>
          <a:bodyPr>
            <a:normAutofit fontScale="90000"/>
          </a:bodyPr>
          <a:lstStyle/>
          <a:p>
            <a:pPr>
              <a:lnSpc>
                <a:spcPct val="140000"/>
              </a:lnSpc>
            </a:pPr>
            <a:r>
              <a:rPr lang="bg-BG" altLang="en-US" sz="4000" b="1" dirty="0">
                <a:solidFill>
                  <a:srgbClr val="FF0000"/>
                </a:solidFill>
              </a:rPr>
              <a:t>Видове съвещания</a:t>
            </a:r>
            <a:r>
              <a:rPr lang="bg-BG" altLang="en-US" sz="4000" dirty="0"/>
              <a:t>: </a:t>
            </a:r>
            <a:br>
              <a:rPr lang="bg-BG" altLang="en-US" sz="4000" dirty="0"/>
            </a:br>
            <a:r>
              <a:rPr lang="bg-BG" altLang="en-US" sz="4000" dirty="0">
                <a:solidFill>
                  <a:schemeClr val="tx1"/>
                </a:solidFill>
              </a:rPr>
              <a:t>1. Информационни:</a:t>
            </a:r>
            <a:br>
              <a:rPr lang="bg-BG" altLang="en-US" sz="4000" dirty="0">
                <a:solidFill>
                  <a:schemeClr val="tx1"/>
                </a:solidFill>
              </a:rPr>
            </a:br>
            <a:r>
              <a:rPr lang="bg-BG" altLang="en-US" sz="4000" dirty="0">
                <a:solidFill>
                  <a:schemeClr val="tx1"/>
                </a:solidFill>
              </a:rPr>
              <a:t>- За даване на информация </a:t>
            </a:r>
            <a:br>
              <a:rPr lang="bg-BG" altLang="en-US" sz="4000" dirty="0">
                <a:solidFill>
                  <a:schemeClr val="tx1"/>
                </a:solidFill>
              </a:rPr>
            </a:br>
            <a:r>
              <a:rPr lang="bg-BG" altLang="en-US" sz="4000" dirty="0">
                <a:solidFill>
                  <a:schemeClr val="tx1"/>
                </a:solidFill>
              </a:rPr>
              <a:t>- За събиране на информация</a:t>
            </a:r>
            <a:br>
              <a:rPr lang="bg-BG" altLang="en-US" sz="4000" dirty="0">
                <a:solidFill>
                  <a:schemeClr val="tx1"/>
                </a:solidFill>
              </a:rPr>
            </a:br>
            <a:r>
              <a:rPr lang="bg-BG" altLang="en-US" sz="4000" dirty="0">
                <a:solidFill>
                  <a:schemeClr val="tx1"/>
                </a:solidFill>
              </a:rPr>
              <a:t>2. За решаване на проблем </a:t>
            </a:r>
            <a:br>
              <a:rPr lang="bg-BG" altLang="en-US" sz="4000" dirty="0">
                <a:solidFill>
                  <a:schemeClr val="tx1"/>
                </a:solidFill>
              </a:rPr>
            </a:br>
            <a:r>
              <a:rPr lang="bg-BG" altLang="en-US" sz="4000" dirty="0">
                <a:solidFill>
                  <a:schemeClr val="tx1"/>
                </a:solidFill>
              </a:rPr>
              <a:t>3. Съвещания за договаряне  </a:t>
            </a:r>
            <a:r>
              <a:rPr lang="bg-BG" altLang="en-US" sz="4000" dirty="0"/>
              <a:t/>
            </a:r>
            <a:br>
              <a:rPr lang="bg-BG" altLang="en-US" sz="4000" dirty="0"/>
            </a:br>
            <a:endParaRPr lang="bg-BG" altLang="en-US" sz="4000" dirty="0"/>
          </a:p>
        </p:txBody>
      </p:sp>
      <p:sp>
        <p:nvSpPr>
          <p:cNvPr id="4" name="Slide Number Placeholder 4"/>
          <p:cNvSpPr>
            <a:spLocks noGrp="1"/>
          </p:cNvSpPr>
          <p:nvPr>
            <p:ph type="sldNum" sz="quarter" idx="12"/>
          </p:nvPr>
        </p:nvSpPr>
        <p:spPr/>
        <p:txBody>
          <a:bodyPr/>
          <a:lstStyle/>
          <a:p>
            <a:fld id="{E4CBD3AB-CEC8-409D-8091-1D63BCAB9DB6}" type="slidenum">
              <a:rPr lang="en-US" altLang="en-US"/>
              <a:pPr/>
              <a:t>79</a:t>
            </a:fld>
            <a:endParaRPr lang="en-US" altLang="en-US"/>
          </a:p>
        </p:txBody>
      </p:sp>
      <p:sp>
        <p:nvSpPr>
          <p:cNvPr id="2" name="Date Placeholder 1"/>
          <p:cNvSpPr>
            <a:spLocks noGrp="1"/>
          </p:cNvSpPr>
          <p:nvPr>
            <p:ph type="dt" sz="half" idx="10"/>
          </p:nvPr>
        </p:nvSpPr>
        <p:spPr/>
        <p:txBody>
          <a:bodyPr/>
          <a:lstStyle/>
          <a:p>
            <a:fld id="{5EB4CCC3-1B6A-42D0-906D-AD4FE4AF5FC1}"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611188" y="404665"/>
            <a:ext cx="8229600" cy="4967436"/>
          </a:xfrm>
        </p:spPr>
        <p:txBody>
          <a:bodyPr>
            <a:normAutofit fontScale="90000"/>
          </a:bodyPr>
          <a:lstStyle/>
          <a:p>
            <a:pPr>
              <a:lnSpc>
                <a:spcPct val="150000"/>
              </a:lnSpc>
            </a:pPr>
            <a:r>
              <a:rPr lang="en-US" altLang="en-US" dirty="0" smtClean="0">
                <a:solidFill>
                  <a:schemeClr val="tx1"/>
                </a:solidFill>
              </a:rPr>
              <a:t/>
            </a:r>
            <a:br>
              <a:rPr lang="en-US" altLang="en-US" dirty="0" smtClean="0">
                <a:solidFill>
                  <a:schemeClr val="tx1"/>
                </a:solidFill>
              </a:rPr>
            </a:br>
            <a:r>
              <a:rPr lang="en-US" altLang="en-US" dirty="0">
                <a:solidFill>
                  <a:schemeClr val="tx1"/>
                </a:solidFill>
              </a:rPr>
              <a:t/>
            </a:r>
            <a:br>
              <a:rPr lang="en-US" altLang="en-US" dirty="0">
                <a:solidFill>
                  <a:schemeClr val="tx1"/>
                </a:solidFill>
              </a:rPr>
            </a:br>
            <a:r>
              <a:rPr lang="en-US" altLang="en-US" dirty="0" smtClean="0">
                <a:solidFill>
                  <a:schemeClr val="tx1"/>
                </a:solidFill>
              </a:rPr>
              <a:t/>
            </a:r>
            <a:br>
              <a:rPr lang="en-US" altLang="en-US" dirty="0" smtClean="0">
                <a:solidFill>
                  <a:schemeClr val="tx1"/>
                </a:solidFill>
              </a:rPr>
            </a:br>
            <a:r>
              <a:rPr lang="en-US" altLang="en-US" dirty="0" smtClean="0">
                <a:solidFill>
                  <a:schemeClr val="tx1"/>
                </a:solidFill>
              </a:rPr>
              <a:t/>
            </a:r>
            <a:br>
              <a:rPr lang="en-US" altLang="en-US" dirty="0" smtClean="0">
                <a:solidFill>
                  <a:schemeClr val="tx1"/>
                </a:solidFill>
              </a:rPr>
            </a:br>
            <a:r>
              <a:rPr lang="en-US" altLang="en-US" dirty="0">
                <a:solidFill>
                  <a:schemeClr val="tx1"/>
                </a:solidFill>
              </a:rPr>
              <a:t/>
            </a:r>
            <a:br>
              <a:rPr lang="en-US" altLang="en-US" dirty="0">
                <a:solidFill>
                  <a:schemeClr val="tx1"/>
                </a:solidFill>
              </a:rPr>
            </a:br>
            <a:r>
              <a:rPr lang="bg-BG" altLang="en-US" dirty="0" smtClean="0">
                <a:solidFill>
                  <a:schemeClr val="tx1"/>
                </a:solidFill>
              </a:rPr>
              <a:t>Посланието</a:t>
            </a:r>
            <a:r>
              <a:rPr lang="bg-BG" altLang="en-US" dirty="0">
                <a:solidFill>
                  <a:schemeClr val="tx1"/>
                </a:solidFill>
              </a:rPr>
              <a:t>, което </a:t>
            </a:r>
            <a:r>
              <a:rPr lang="bg-BG" altLang="en-US" dirty="0" err="1">
                <a:solidFill>
                  <a:schemeClr val="tx1"/>
                </a:solidFill>
              </a:rPr>
              <a:t>комуникаторът</a:t>
            </a:r>
            <a:r>
              <a:rPr lang="bg-BG" altLang="en-US" dirty="0">
                <a:solidFill>
                  <a:schemeClr val="tx1"/>
                </a:solidFill>
              </a:rPr>
              <a:t> е имал намерение да предаде, може да бъде изопачено поради пречки във всеки от елементите</a:t>
            </a:r>
            <a:r>
              <a:rPr lang="bg-BG" altLang="en-US" dirty="0"/>
              <a:t> </a:t>
            </a:r>
            <a:r>
              <a:rPr lang="bg-BG" altLang="en-US" dirty="0">
                <a:solidFill>
                  <a:srgbClr val="FF0000"/>
                </a:solidFill>
              </a:rPr>
              <a:t>(шум</a:t>
            </a:r>
            <a:r>
              <a:rPr lang="bg-BG" altLang="en-US" dirty="0" smtClean="0">
                <a:solidFill>
                  <a:srgbClr val="FF0000"/>
                </a:solidFill>
              </a:rPr>
              <a:t>).</a:t>
            </a:r>
            <a:r>
              <a:rPr lang="en-US" altLang="en-US" dirty="0"/>
              <a:t/>
            </a:r>
            <a:br>
              <a:rPr lang="en-US" altLang="en-US" dirty="0"/>
            </a:br>
            <a:endParaRPr lang="bg-BG" altLang="en-US" dirty="0"/>
          </a:p>
        </p:txBody>
      </p:sp>
      <p:sp>
        <p:nvSpPr>
          <p:cNvPr id="4" name="Slide Number Placeholder 4"/>
          <p:cNvSpPr>
            <a:spLocks noGrp="1"/>
          </p:cNvSpPr>
          <p:nvPr>
            <p:ph type="sldNum" sz="quarter" idx="12"/>
          </p:nvPr>
        </p:nvSpPr>
        <p:spPr/>
        <p:txBody>
          <a:bodyPr/>
          <a:lstStyle/>
          <a:p>
            <a:fld id="{31133111-BA79-4D8D-A133-F78A02685848}" type="slidenum">
              <a:rPr lang="en-US" altLang="en-US"/>
              <a:pPr/>
              <a:t>8</a:t>
            </a:fld>
            <a:endParaRPr lang="en-US" altLang="en-US"/>
          </a:p>
        </p:txBody>
      </p:sp>
      <p:sp>
        <p:nvSpPr>
          <p:cNvPr id="2" name="Date Placeholder 1"/>
          <p:cNvSpPr>
            <a:spLocks noGrp="1"/>
          </p:cNvSpPr>
          <p:nvPr>
            <p:ph type="dt" sz="half" idx="10"/>
          </p:nvPr>
        </p:nvSpPr>
        <p:spPr/>
        <p:txBody>
          <a:bodyPr/>
          <a:lstStyle/>
          <a:p>
            <a:fld id="{CBE2F879-FBC7-4998-ACEC-EC0875B3949C}"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Rectangle 4"/>
          <p:cNvSpPr>
            <a:spLocks noGrp="1" noChangeArrowheads="1"/>
          </p:cNvSpPr>
          <p:nvPr>
            <p:ph type="title"/>
          </p:nvPr>
        </p:nvSpPr>
        <p:spPr>
          <a:xfrm>
            <a:off x="457200" y="228600"/>
            <a:ext cx="8229600" cy="5505450"/>
          </a:xfrm>
        </p:spPr>
        <p:txBody>
          <a:bodyPr>
            <a:normAutofit fontScale="90000"/>
          </a:bodyPr>
          <a:lstStyle/>
          <a:p>
            <a:pPr>
              <a:lnSpc>
                <a:spcPct val="150000"/>
              </a:lnSpc>
            </a:pPr>
            <a:r>
              <a:rPr lang="bg-BG" altLang="en-US" dirty="0" smtClean="0">
                <a:solidFill>
                  <a:srgbClr val="FF0000"/>
                </a:solidFill>
              </a:rPr>
              <a:t/>
            </a:r>
            <a:br>
              <a:rPr lang="bg-BG" altLang="en-US" dirty="0" smtClean="0">
                <a:solidFill>
                  <a:srgbClr val="FF0000"/>
                </a:solidFill>
              </a:rPr>
            </a:br>
            <a:r>
              <a:rPr lang="bg-BG" altLang="en-US" dirty="0">
                <a:solidFill>
                  <a:srgbClr val="FF0000"/>
                </a:solidFill>
              </a:rPr>
              <a:t/>
            </a:r>
            <a:br>
              <a:rPr lang="bg-BG" altLang="en-US" dirty="0">
                <a:solidFill>
                  <a:srgbClr val="FF0000"/>
                </a:solidFill>
              </a:rPr>
            </a:br>
            <a:r>
              <a:rPr lang="bg-BG" altLang="en-US" dirty="0" smtClean="0">
                <a:solidFill>
                  <a:srgbClr val="FF0000"/>
                </a:solidFill>
              </a:rPr>
              <a:t>Роли </a:t>
            </a:r>
            <a:r>
              <a:rPr lang="bg-BG" altLang="en-US" dirty="0">
                <a:solidFill>
                  <a:srgbClr val="FF0000"/>
                </a:solidFill>
              </a:rPr>
              <a:t>на водещия:</a:t>
            </a:r>
            <a:br>
              <a:rPr lang="bg-BG" altLang="en-US" dirty="0">
                <a:solidFill>
                  <a:srgbClr val="FF0000"/>
                </a:solidFill>
              </a:rPr>
            </a:br>
            <a:r>
              <a:rPr lang="bg-BG" altLang="en-US" dirty="0">
                <a:solidFill>
                  <a:schemeClr val="tx1"/>
                </a:solidFill>
              </a:rPr>
              <a:t>1. Продуктивна роля. </a:t>
            </a:r>
            <a:br>
              <a:rPr lang="bg-BG" altLang="en-US" dirty="0">
                <a:solidFill>
                  <a:schemeClr val="tx1"/>
                </a:solidFill>
              </a:rPr>
            </a:br>
            <a:r>
              <a:rPr lang="bg-BG" altLang="en-US" dirty="0">
                <a:solidFill>
                  <a:schemeClr val="tx1"/>
                </a:solidFill>
              </a:rPr>
              <a:t>2. Улеснителна роля. </a:t>
            </a:r>
            <a:br>
              <a:rPr lang="bg-BG" altLang="en-US" dirty="0">
                <a:solidFill>
                  <a:schemeClr val="tx1"/>
                </a:solidFill>
              </a:rPr>
            </a:br>
            <a:r>
              <a:rPr lang="bg-BG" altLang="en-US" dirty="0">
                <a:solidFill>
                  <a:schemeClr val="tx1"/>
                </a:solidFill>
              </a:rPr>
              <a:t>3. Регулираща -възпитателна</a:t>
            </a:r>
            <a:r>
              <a:rPr lang="bg-BG" altLang="en-US" dirty="0" smtClean="0">
                <a:solidFill>
                  <a:schemeClr val="tx1"/>
                </a:solidFill>
              </a:rPr>
              <a:t>.</a:t>
            </a:r>
            <a:br>
              <a:rPr lang="bg-BG" altLang="en-US" dirty="0" smtClean="0">
                <a:solidFill>
                  <a:schemeClr val="tx1"/>
                </a:solidFill>
              </a:rPr>
            </a:br>
            <a:r>
              <a:rPr lang="bg-BG" altLang="en-US" dirty="0">
                <a:solidFill>
                  <a:schemeClr val="tx1"/>
                </a:solidFill>
              </a:rPr>
              <a:t/>
            </a:r>
            <a:br>
              <a:rPr lang="bg-BG" altLang="en-US" dirty="0">
                <a:solidFill>
                  <a:schemeClr val="tx1"/>
                </a:solidFill>
              </a:rPr>
            </a:br>
            <a:r>
              <a:rPr lang="bg-BG" altLang="en-US" dirty="0" smtClean="0">
                <a:solidFill>
                  <a:schemeClr val="tx1"/>
                </a:solidFill>
              </a:rPr>
              <a:t> </a:t>
            </a: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BC1826D4-93EF-4DAF-A814-B4DFB12FC2FA}" type="slidenum">
              <a:rPr lang="en-US" altLang="en-US"/>
              <a:pPr/>
              <a:t>80</a:t>
            </a:fld>
            <a:endParaRPr lang="en-US" altLang="en-US"/>
          </a:p>
        </p:txBody>
      </p:sp>
      <p:sp>
        <p:nvSpPr>
          <p:cNvPr id="2" name="Date Placeholder 1"/>
          <p:cNvSpPr>
            <a:spLocks noGrp="1"/>
          </p:cNvSpPr>
          <p:nvPr>
            <p:ph type="dt" sz="half" idx="10"/>
          </p:nvPr>
        </p:nvSpPr>
        <p:spPr/>
        <p:txBody>
          <a:bodyPr/>
          <a:lstStyle/>
          <a:p>
            <a:fld id="{4D964708-0353-46A9-9011-EF2F0A9C1C2D}"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8" name="Rectangle 4"/>
          <p:cNvSpPr>
            <a:spLocks noGrp="1" noChangeArrowheads="1"/>
          </p:cNvSpPr>
          <p:nvPr>
            <p:ph type="title"/>
          </p:nvPr>
        </p:nvSpPr>
        <p:spPr>
          <a:xfrm>
            <a:off x="457200" y="228600"/>
            <a:ext cx="8229600" cy="5576888"/>
          </a:xfrm>
        </p:spPr>
        <p:txBody>
          <a:bodyPr>
            <a:normAutofit/>
          </a:bodyPr>
          <a:lstStyle/>
          <a:p>
            <a:pPr marL="144000" indent="-838200">
              <a:lnSpc>
                <a:spcPct val="80000"/>
              </a:lnSpc>
            </a:pPr>
            <a:r>
              <a:rPr lang="bg-BG" altLang="en-US" dirty="0">
                <a:solidFill>
                  <a:schemeClr val="tx1"/>
                </a:solidFill>
              </a:rPr>
              <a:t>Какви са конкретните задачи на водещия събранието? </a:t>
            </a:r>
            <a:br>
              <a:rPr lang="bg-BG" altLang="en-US" dirty="0">
                <a:solidFill>
                  <a:schemeClr val="tx1"/>
                </a:solidFill>
              </a:rPr>
            </a:br>
            <a:r>
              <a:rPr lang="bg-BG" altLang="en-US" dirty="0">
                <a:solidFill>
                  <a:schemeClr val="tx1"/>
                </a:solidFill>
              </a:rPr>
              <a:t/>
            </a:r>
            <a:br>
              <a:rPr lang="bg-BG" altLang="en-US" dirty="0">
                <a:solidFill>
                  <a:schemeClr val="tx1"/>
                </a:solidFill>
              </a:rPr>
            </a:br>
            <a:r>
              <a:rPr lang="bg-BG" altLang="en-US" sz="3500" dirty="0">
                <a:solidFill>
                  <a:schemeClr val="tx1"/>
                </a:solidFill>
              </a:rPr>
              <a:t>1. Определяне точната цел и тема на съвещанието. </a:t>
            </a:r>
            <a:br>
              <a:rPr lang="bg-BG" altLang="en-US" sz="3500" dirty="0">
                <a:solidFill>
                  <a:schemeClr val="tx1"/>
                </a:solidFill>
              </a:rPr>
            </a:br>
            <a:r>
              <a:rPr lang="bg-BG" altLang="en-US" sz="3500" dirty="0">
                <a:solidFill>
                  <a:schemeClr val="tx1"/>
                </a:solidFill>
              </a:rPr>
              <a:t/>
            </a:r>
            <a:br>
              <a:rPr lang="bg-BG" altLang="en-US" sz="3500" dirty="0">
                <a:solidFill>
                  <a:schemeClr val="tx1"/>
                </a:solidFill>
              </a:rPr>
            </a:br>
            <a:r>
              <a:rPr lang="bg-BG" altLang="en-US" sz="3500" dirty="0">
                <a:solidFill>
                  <a:schemeClr val="tx1"/>
                </a:solidFill>
              </a:rPr>
              <a:t>2. Определяне приоритетите (основните точки и задачи). </a:t>
            </a:r>
            <a:br>
              <a:rPr lang="bg-BG" altLang="en-US" sz="3500" dirty="0">
                <a:solidFill>
                  <a:schemeClr val="tx1"/>
                </a:solidFill>
              </a:rPr>
            </a:br>
            <a:r>
              <a:rPr lang="bg-BG" altLang="en-US" sz="3500" dirty="0">
                <a:solidFill>
                  <a:schemeClr val="tx1"/>
                </a:solidFill>
              </a:rPr>
              <a:t/>
            </a:r>
            <a:br>
              <a:rPr lang="bg-BG" altLang="en-US" sz="3500" dirty="0">
                <a:solidFill>
                  <a:schemeClr val="tx1"/>
                </a:solidFill>
              </a:rPr>
            </a:br>
            <a:r>
              <a:rPr lang="bg-BG" altLang="en-US" sz="3500" dirty="0">
                <a:solidFill>
                  <a:schemeClr val="tx1"/>
                </a:solidFill>
              </a:rPr>
              <a:t>3. Преценка на броя и нивото на участниците. </a:t>
            </a:r>
            <a:r>
              <a:rPr lang="en-US" altLang="en-US" sz="3500" b="1" dirty="0">
                <a:solidFill>
                  <a:schemeClr val="tx1"/>
                </a:solidFill>
              </a:rPr>
              <a:t/>
            </a:r>
            <a:br>
              <a:rPr lang="en-US" altLang="en-US" sz="3500" b="1" dirty="0">
                <a:solidFill>
                  <a:schemeClr val="tx1"/>
                </a:solidFill>
              </a:rPr>
            </a:br>
            <a:endParaRPr lang="bg-BG" altLang="en-US" sz="3500" b="1" dirty="0">
              <a:solidFill>
                <a:schemeClr val="tx1"/>
              </a:solidFill>
            </a:endParaRPr>
          </a:p>
        </p:txBody>
      </p:sp>
      <p:sp>
        <p:nvSpPr>
          <p:cNvPr id="4" name="Slide Number Placeholder 4"/>
          <p:cNvSpPr>
            <a:spLocks noGrp="1"/>
          </p:cNvSpPr>
          <p:nvPr>
            <p:ph type="sldNum" sz="quarter" idx="12"/>
          </p:nvPr>
        </p:nvSpPr>
        <p:spPr/>
        <p:txBody>
          <a:bodyPr/>
          <a:lstStyle/>
          <a:p>
            <a:fld id="{7D400882-C6A0-4148-A2A3-BEE47C106E96}" type="slidenum">
              <a:rPr lang="en-US" altLang="en-US"/>
              <a:pPr/>
              <a:t>81</a:t>
            </a:fld>
            <a:endParaRPr lang="en-US" altLang="en-US"/>
          </a:p>
        </p:txBody>
      </p:sp>
      <p:sp>
        <p:nvSpPr>
          <p:cNvPr id="2" name="Date Placeholder 1"/>
          <p:cNvSpPr>
            <a:spLocks noGrp="1"/>
          </p:cNvSpPr>
          <p:nvPr>
            <p:ph type="dt" sz="half" idx="10"/>
          </p:nvPr>
        </p:nvSpPr>
        <p:spPr/>
        <p:txBody>
          <a:bodyPr/>
          <a:lstStyle/>
          <a:p>
            <a:fld id="{9077209F-734B-4133-A09A-237FA32E29E3}"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6" name="Rectangle 4"/>
          <p:cNvSpPr>
            <a:spLocks noGrp="1" noChangeArrowheads="1"/>
          </p:cNvSpPr>
          <p:nvPr>
            <p:ph type="title"/>
          </p:nvPr>
        </p:nvSpPr>
        <p:spPr>
          <a:xfrm>
            <a:off x="457200" y="228600"/>
            <a:ext cx="8229600" cy="5721350"/>
          </a:xfrm>
        </p:spPr>
        <p:txBody>
          <a:bodyPr>
            <a:normAutofit fontScale="90000"/>
          </a:bodyPr>
          <a:lstStyle/>
          <a:p>
            <a:pPr marL="144000" indent="-838200"/>
            <a:r>
              <a:rPr lang="bg-BG" altLang="en-US" sz="4000" dirty="0">
                <a:solidFill>
                  <a:schemeClr val="tx1"/>
                </a:solidFill>
              </a:rPr>
              <a:t>4. </a:t>
            </a:r>
            <a:r>
              <a:rPr lang="bg-BG" altLang="en-US" sz="3400" dirty="0">
                <a:solidFill>
                  <a:schemeClr val="tx1"/>
                </a:solidFill>
              </a:rPr>
              <a:t>Определяне на методите и средствата, които ще се използват. </a:t>
            </a:r>
            <a:br>
              <a:rPr lang="bg-BG" altLang="en-US" sz="3400" dirty="0">
                <a:solidFill>
                  <a:schemeClr val="tx1"/>
                </a:solidFill>
              </a:rPr>
            </a:br>
            <a:r>
              <a:rPr lang="bg-BG" altLang="en-US" sz="3400" dirty="0">
                <a:solidFill>
                  <a:schemeClr val="tx1"/>
                </a:solidFill>
              </a:rPr>
              <a:t/>
            </a:r>
            <a:br>
              <a:rPr lang="bg-BG" altLang="en-US" sz="3400" dirty="0">
                <a:solidFill>
                  <a:schemeClr val="tx1"/>
                </a:solidFill>
              </a:rPr>
            </a:br>
            <a:r>
              <a:rPr lang="bg-BG" altLang="en-US" sz="3400" dirty="0">
                <a:solidFill>
                  <a:schemeClr val="tx1"/>
                </a:solidFill>
              </a:rPr>
              <a:t>5. Определяне дата, час, продължителност и дневен ред на съвещанието. </a:t>
            </a:r>
            <a:br>
              <a:rPr lang="bg-BG" altLang="en-US" sz="3400" dirty="0">
                <a:solidFill>
                  <a:schemeClr val="tx1"/>
                </a:solidFill>
              </a:rPr>
            </a:br>
            <a:r>
              <a:rPr lang="bg-BG" altLang="en-US" sz="3400" dirty="0">
                <a:solidFill>
                  <a:schemeClr val="tx1"/>
                </a:solidFill>
              </a:rPr>
              <a:t/>
            </a:r>
            <a:br>
              <a:rPr lang="bg-BG" altLang="en-US" sz="3400" dirty="0">
                <a:solidFill>
                  <a:schemeClr val="tx1"/>
                </a:solidFill>
              </a:rPr>
            </a:br>
            <a:r>
              <a:rPr lang="bg-BG" altLang="en-US" sz="3400" dirty="0">
                <a:solidFill>
                  <a:schemeClr val="tx1"/>
                </a:solidFill>
              </a:rPr>
              <a:t>6. Да се предвиди участието на външни лица, време за изказване, изпращане на покани.</a:t>
            </a:r>
            <a:r>
              <a:rPr lang="bg-BG" altLang="en-US" dirty="0">
                <a:solidFill>
                  <a:schemeClr val="tx1"/>
                </a:solidFill>
              </a:rPr>
              <a:t> </a:t>
            </a:r>
          </a:p>
        </p:txBody>
      </p:sp>
      <p:sp>
        <p:nvSpPr>
          <p:cNvPr id="4" name="Slide Number Placeholder 4"/>
          <p:cNvSpPr>
            <a:spLocks noGrp="1"/>
          </p:cNvSpPr>
          <p:nvPr>
            <p:ph type="sldNum" sz="quarter" idx="12"/>
          </p:nvPr>
        </p:nvSpPr>
        <p:spPr/>
        <p:txBody>
          <a:bodyPr/>
          <a:lstStyle/>
          <a:p>
            <a:fld id="{ABA8C002-A80E-4940-B76F-7F0153F92A3B}" type="slidenum">
              <a:rPr lang="en-US" altLang="en-US"/>
              <a:pPr/>
              <a:t>82</a:t>
            </a:fld>
            <a:endParaRPr lang="en-US" altLang="en-US"/>
          </a:p>
        </p:txBody>
      </p:sp>
      <p:sp>
        <p:nvSpPr>
          <p:cNvPr id="2" name="Date Placeholder 1"/>
          <p:cNvSpPr>
            <a:spLocks noGrp="1"/>
          </p:cNvSpPr>
          <p:nvPr>
            <p:ph type="dt" sz="half" idx="10"/>
          </p:nvPr>
        </p:nvSpPr>
        <p:spPr/>
        <p:txBody>
          <a:bodyPr/>
          <a:lstStyle/>
          <a:p>
            <a:fld id="{842B4042-4BBF-4FFB-82DE-3B6DC376CD7F}"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4" name="Rectangle 4"/>
          <p:cNvSpPr>
            <a:spLocks noGrp="1" noChangeArrowheads="1"/>
          </p:cNvSpPr>
          <p:nvPr>
            <p:ph type="title"/>
          </p:nvPr>
        </p:nvSpPr>
        <p:spPr>
          <a:xfrm>
            <a:off x="457200" y="228600"/>
            <a:ext cx="8229600" cy="5648325"/>
          </a:xfrm>
        </p:spPr>
        <p:txBody>
          <a:bodyPr>
            <a:normAutofit/>
          </a:bodyPr>
          <a:lstStyle/>
          <a:p>
            <a:pPr marL="144000" indent="-838200"/>
            <a:r>
              <a:rPr lang="bg-BG" altLang="en-US" sz="3600" dirty="0"/>
              <a:t>	</a:t>
            </a:r>
            <a:r>
              <a:rPr lang="bg-BG" altLang="en-US" sz="3600" dirty="0">
                <a:solidFill>
                  <a:schemeClr val="tx1"/>
                </a:solidFill>
              </a:rPr>
              <a:t>7. Определяне на подходящо помещение с удобства за сядане и писане. </a:t>
            </a:r>
            <a:br>
              <a:rPr lang="bg-BG" altLang="en-US" sz="3600" dirty="0">
                <a:solidFill>
                  <a:schemeClr val="tx1"/>
                </a:solidFill>
              </a:rPr>
            </a:br>
            <a:r>
              <a:rPr lang="bg-BG" altLang="en-US" sz="3600" dirty="0">
                <a:solidFill>
                  <a:schemeClr val="tx1"/>
                </a:solidFill>
              </a:rPr>
              <a:t/>
            </a:r>
            <a:br>
              <a:rPr lang="bg-BG" altLang="en-US" sz="3600" dirty="0">
                <a:solidFill>
                  <a:schemeClr val="tx1"/>
                </a:solidFill>
              </a:rPr>
            </a:br>
            <a:r>
              <a:rPr lang="bg-BG" altLang="en-US" sz="3600" dirty="0">
                <a:solidFill>
                  <a:schemeClr val="tx1"/>
                </a:solidFill>
              </a:rPr>
              <a:t>8. Осигуряване на средства за онагледяване, добро осветление, материали за всеки участник, да се провери дали са достигнали до тях.</a:t>
            </a:r>
          </a:p>
        </p:txBody>
      </p:sp>
      <p:sp>
        <p:nvSpPr>
          <p:cNvPr id="4" name="Slide Number Placeholder 4"/>
          <p:cNvSpPr>
            <a:spLocks noGrp="1"/>
          </p:cNvSpPr>
          <p:nvPr>
            <p:ph type="sldNum" sz="quarter" idx="12"/>
          </p:nvPr>
        </p:nvSpPr>
        <p:spPr/>
        <p:txBody>
          <a:bodyPr/>
          <a:lstStyle/>
          <a:p>
            <a:fld id="{04AE0531-5C73-4224-B533-10515DABC396}" type="slidenum">
              <a:rPr lang="en-US" altLang="en-US"/>
              <a:pPr/>
              <a:t>83</a:t>
            </a:fld>
            <a:endParaRPr lang="en-US" altLang="en-US"/>
          </a:p>
        </p:txBody>
      </p:sp>
      <p:sp>
        <p:nvSpPr>
          <p:cNvPr id="2" name="Date Placeholder 1"/>
          <p:cNvSpPr>
            <a:spLocks noGrp="1"/>
          </p:cNvSpPr>
          <p:nvPr>
            <p:ph type="dt" sz="half" idx="10"/>
          </p:nvPr>
        </p:nvSpPr>
        <p:spPr/>
        <p:txBody>
          <a:bodyPr/>
          <a:lstStyle/>
          <a:p>
            <a:fld id="{5013B4D7-9360-4EDC-9E86-4D873D604D71}"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2" name="Rectangle 4"/>
          <p:cNvSpPr>
            <a:spLocks noGrp="1" noChangeArrowheads="1"/>
          </p:cNvSpPr>
          <p:nvPr>
            <p:ph type="title"/>
          </p:nvPr>
        </p:nvSpPr>
        <p:spPr>
          <a:xfrm>
            <a:off x="457200" y="228600"/>
            <a:ext cx="8229600" cy="5792788"/>
          </a:xfrm>
        </p:spPr>
        <p:txBody>
          <a:bodyPr/>
          <a:lstStyle/>
          <a:p>
            <a:r>
              <a:rPr lang="bg-BG" altLang="en-US" sz="3600" dirty="0">
                <a:solidFill>
                  <a:schemeClr val="tx1"/>
                </a:solidFill>
              </a:rPr>
              <a:t>9. Да се води протокол.</a:t>
            </a:r>
            <a:br>
              <a:rPr lang="bg-BG" altLang="en-US" sz="3600" dirty="0">
                <a:solidFill>
                  <a:schemeClr val="tx1"/>
                </a:solidFill>
              </a:rPr>
            </a:br>
            <a:r>
              <a:rPr lang="bg-BG" altLang="en-US" sz="3600" dirty="0">
                <a:solidFill>
                  <a:schemeClr val="tx1"/>
                </a:solidFill>
              </a:rPr>
              <a:t/>
            </a:r>
            <a:br>
              <a:rPr lang="bg-BG" altLang="en-US" sz="3600" dirty="0">
                <a:solidFill>
                  <a:schemeClr val="tx1"/>
                </a:solidFill>
              </a:rPr>
            </a:br>
            <a:r>
              <a:rPr lang="bg-BG" altLang="en-US" sz="3600" dirty="0">
                <a:solidFill>
                  <a:schemeClr val="tx1"/>
                </a:solidFill>
              </a:rPr>
              <a:t>10. Да се осигурят условията за добра комуникация между участниците. </a:t>
            </a:r>
            <a:br>
              <a:rPr lang="bg-BG" altLang="en-US" sz="3600" dirty="0">
                <a:solidFill>
                  <a:schemeClr val="tx1"/>
                </a:solidFill>
              </a:rPr>
            </a:br>
            <a:r>
              <a:rPr lang="bg-BG" altLang="en-US" sz="3600" dirty="0">
                <a:solidFill>
                  <a:schemeClr val="tx1"/>
                </a:solidFill>
              </a:rPr>
              <a:t/>
            </a:r>
            <a:br>
              <a:rPr lang="bg-BG" altLang="en-US" sz="3600" dirty="0">
                <a:solidFill>
                  <a:schemeClr val="tx1"/>
                </a:solidFill>
              </a:rPr>
            </a:br>
            <a:r>
              <a:rPr lang="bg-BG" altLang="en-US" sz="3600" dirty="0">
                <a:solidFill>
                  <a:schemeClr val="tx1"/>
                </a:solidFill>
              </a:rPr>
              <a:t>11. Да се предостави достатъчно време на всеки за изказване, както и време за критика.</a:t>
            </a:r>
            <a:r>
              <a:rPr lang="bg-BG" altLang="en-US" dirty="0">
                <a:solidFill>
                  <a:schemeClr val="tx1"/>
                </a:solidFill>
              </a:rPr>
              <a:t> </a:t>
            </a:r>
          </a:p>
        </p:txBody>
      </p:sp>
      <p:sp>
        <p:nvSpPr>
          <p:cNvPr id="4" name="Slide Number Placeholder 4"/>
          <p:cNvSpPr>
            <a:spLocks noGrp="1"/>
          </p:cNvSpPr>
          <p:nvPr>
            <p:ph type="sldNum" sz="quarter" idx="12"/>
          </p:nvPr>
        </p:nvSpPr>
        <p:spPr/>
        <p:txBody>
          <a:bodyPr/>
          <a:lstStyle/>
          <a:p>
            <a:fld id="{1F3A9FCF-E776-4AAF-A024-720B04466145}" type="slidenum">
              <a:rPr lang="en-US" altLang="en-US"/>
              <a:pPr/>
              <a:t>84</a:t>
            </a:fld>
            <a:endParaRPr lang="en-US" altLang="en-US"/>
          </a:p>
        </p:txBody>
      </p:sp>
      <p:sp>
        <p:nvSpPr>
          <p:cNvPr id="2" name="Date Placeholder 1"/>
          <p:cNvSpPr>
            <a:spLocks noGrp="1"/>
          </p:cNvSpPr>
          <p:nvPr>
            <p:ph type="dt" sz="half" idx="10"/>
          </p:nvPr>
        </p:nvSpPr>
        <p:spPr/>
        <p:txBody>
          <a:bodyPr/>
          <a:lstStyle/>
          <a:p>
            <a:fld id="{88BD2A01-5799-4080-93D0-455971671C91}"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Rectangle 4"/>
          <p:cNvSpPr>
            <a:spLocks noGrp="1" noChangeArrowheads="1"/>
          </p:cNvSpPr>
          <p:nvPr>
            <p:ph type="title"/>
          </p:nvPr>
        </p:nvSpPr>
        <p:spPr>
          <a:xfrm>
            <a:off x="457200" y="228600"/>
            <a:ext cx="8229600" cy="5576888"/>
          </a:xfrm>
        </p:spPr>
        <p:txBody>
          <a:bodyPr>
            <a:normAutofit fontScale="90000"/>
          </a:bodyPr>
          <a:lstStyle/>
          <a:p>
            <a:r>
              <a:rPr lang="bg-BG" altLang="en-US" sz="4000" dirty="0">
                <a:solidFill>
                  <a:schemeClr val="tx1"/>
                </a:solidFill>
              </a:rPr>
              <a:t>12. Да се посочат средствата за привеждане в действие на взетите решения – кой, кога, какво ще прави, за да може в началото на другата среща да се видят грешките и да се отстранят. </a:t>
            </a:r>
            <a:r>
              <a:rPr lang="bg-BG" altLang="en-US" sz="4000" dirty="0" smtClean="0">
                <a:solidFill>
                  <a:schemeClr val="tx1"/>
                </a:solidFill>
              </a:rPr>
              <a:t/>
            </a:r>
            <a:br>
              <a:rPr lang="bg-BG" altLang="en-US" sz="4000" dirty="0" smtClean="0">
                <a:solidFill>
                  <a:schemeClr val="tx1"/>
                </a:solidFill>
              </a:rPr>
            </a:br>
            <a:r>
              <a:rPr lang="bg-BG" altLang="en-US" sz="4000" dirty="0">
                <a:solidFill>
                  <a:schemeClr val="tx1"/>
                </a:solidFill>
              </a:rPr>
              <a:t/>
            </a:r>
            <a:br>
              <a:rPr lang="bg-BG" altLang="en-US" sz="4000" dirty="0">
                <a:solidFill>
                  <a:schemeClr val="tx1"/>
                </a:solidFill>
              </a:rPr>
            </a:br>
            <a:endParaRPr lang="bg-BG" altLang="en-US" dirty="0">
              <a:solidFill>
                <a:schemeClr val="tx1"/>
              </a:solidFill>
            </a:endParaRPr>
          </a:p>
        </p:txBody>
      </p:sp>
      <p:sp>
        <p:nvSpPr>
          <p:cNvPr id="4" name="Slide Number Placeholder 4"/>
          <p:cNvSpPr>
            <a:spLocks noGrp="1"/>
          </p:cNvSpPr>
          <p:nvPr>
            <p:ph type="sldNum" sz="quarter" idx="12"/>
          </p:nvPr>
        </p:nvSpPr>
        <p:spPr/>
        <p:txBody>
          <a:bodyPr/>
          <a:lstStyle/>
          <a:p>
            <a:fld id="{B4CD0A32-B0BA-4B88-A808-C525E4DA1F9B}" type="slidenum">
              <a:rPr lang="en-US" altLang="en-US"/>
              <a:pPr/>
              <a:t>85</a:t>
            </a:fld>
            <a:endParaRPr lang="en-US" altLang="en-US"/>
          </a:p>
        </p:txBody>
      </p:sp>
      <p:sp>
        <p:nvSpPr>
          <p:cNvPr id="2" name="Date Placeholder 1"/>
          <p:cNvSpPr>
            <a:spLocks noGrp="1"/>
          </p:cNvSpPr>
          <p:nvPr>
            <p:ph type="dt" sz="half" idx="10"/>
          </p:nvPr>
        </p:nvSpPr>
        <p:spPr/>
        <p:txBody>
          <a:bodyPr/>
          <a:lstStyle/>
          <a:p>
            <a:fld id="{EEEEDD6E-5AF8-4E8D-A6D0-786ED513717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8" name="Rectangle 4"/>
          <p:cNvSpPr>
            <a:spLocks noGrp="1" noChangeArrowheads="1"/>
          </p:cNvSpPr>
          <p:nvPr>
            <p:ph type="title"/>
          </p:nvPr>
        </p:nvSpPr>
        <p:spPr>
          <a:xfrm>
            <a:off x="457200" y="228600"/>
            <a:ext cx="8229600" cy="5721350"/>
          </a:xfrm>
        </p:spPr>
        <p:txBody>
          <a:bodyPr>
            <a:normAutofit fontScale="90000"/>
          </a:bodyPr>
          <a:lstStyle/>
          <a:p>
            <a:pPr>
              <a:lnSpc>
                <a:spcPct val="120000"/>
              </a:lnSpc>
            </a:pPr>
            <a:r>
              <a:rPr lang="bg-BG" altLang="en-US" sz="2800" b="1" dirty="0">
                <a:solidFill>
                  <a:srgbClr val="FF0000"/>
                </a:solidFill>
              </a:rPr>
              <a:t>Как да направим конструктивна критика? </a:t>
            </a:r>
            <a:br>
              <a:rPr lang="bg-BG" altLang="en-US" sz="2800" b="1" dirty="0">
                <a:solidFill>
                  <a:srgbClr val="FF0000"/>
                </a:solidFill>
              </a:rPr>
            </a:br>
            <a:r>
              <a:rPr lang="bg-BG" altLang="en-US" sz="2800" b="1" dirty="0">
                <a:solidFill>
                  <a:schemeClr val="tx1"/>
                </a:solidFill>
              </a:rPr>
              <a:t>1. О</a:t>
            </a:r>
            <a:r>
              <a:rPr lang="bg-BG" altLang="en-US" sz="2800" dirty="0">
                <a:solidFill>
                  <a:schemeClr val="tx1"/>
                </a:solidFill>
              </a:rPr>
              <a:t>пределяне на това какво искаме да кажем и какво чувстваме. </a:t>
            </a:r>
            <a:br>
              <a:rPr lang="bg-BG" altLang="en-US" sz="2800" dirty="0">
                <a:solidFill>
                  <a:schemeClr val="tx1"/>
                </a:solidFill>
              </a:rPr>
            </a:br>
            <a:r>
              <a:rPr lang="bg-BG" altLang="en-US" sz="2800" dirty="0">
                <a:solidFill>
                  <a:schemeClr val="tx1"/>
                </a:solidFill>
              </a:rPr>
              <a:t>2. Предразполагане на човека срещу нас. </a:t>
            </a:r>
            <a:br>
              <a:rPr lang="bg-BG" altLang="en-US" sz="2800" dirty="0">
                <a:solidFill>
                  <a:schemeClr val="tx1"/>
                </a:solidFill>
              </a:rPr>
            </a:br>
            <a:r>
              <a:rPr lang="bg-BG" altLang="en-US" sz="2800" dirty="0">
                <a:solidFill>
                  <a:schemeClr val="tx1"/>
                </a:solidFill>
              </a:rPr>
              <a:t>3. Описание фактите без осъждане. </a:t>
            </a:r>
            <a:br>
              <a:rPr lang="bg-BG" altLang="en-US" sz="2800" dirty="0">
                <a:solidFill>
                  <a:schemeClr val="tx1"/>
                </a:solidFill>
              </a:rPr>
            </a:br>
            <a:r>
              <a:rPr lang="bg-BG" altLang="en-US" sz="2800" dirty="0">
                <a:solidFill>
                  <a:schemeClr val="tx1"/>
                </a:solidFill>
              </a:rPr>
              <a:t>4. Описание на материалните и емоционални последици. </a:t>
            </a:r>
            <a:br>
              <a:rPr lang="bg-BG" altLang="en-US" sz="2800" dirty="0">
                <a:solidFill>
                  <a:schemeClr val="tx1"/>
                </a:solidFill>
              </a:rPr>
            </a:br>
            <a:r>
              <a:rPr lang="bg-BG" altLang="en-US" sz="2800" dirty="0">
                <a:solidFill>
                  <a:schemeClr val="tx1"/>
                </a:solidFill>
              </a:rPr>
              <a:t>5. Да се направим всичко възможно, че служителят да почувства отговорност за поведението си (това е целта на критиката). </a:t>
            </a:r>
            <a:br>
              <a:rPr lang="bg-BG" altLang="en-US" sz="2800" dirty="0">
                <a:solidFill>
                  <a:schemeClr val="tx1"/>
                </a:solidFill>
              </a:rPr>
            </a:br>
            <a:endParaRPr lang="bg-BG" altLang="en-US" sz="2800" dirty="0">
              <a:solidFill>
                <a:schemeClr val="tx1"/>
              </a:solidFill>
            </a:endParaRPr>
          </a:p>
        </p:txBody>
      </p:sp>
      <p:sp>
        <p:nvSpPr>
          <p:cNvPr id="4" name="Slide Number Placeholder 4"/>
          <p:cNvSpPr>
            <a:spLocks noGrp="1"/>
          </p:cNvSpPr>
          <p:nvPr>
            <p:ph type="sldNum" sz="quarter" idx="12"/>
          </p:nvPr>
        </p:nvSpPr>
        <p:spPr/>
        <p:txBody>
          <a:bodyPr/>
          <a:lstStyle/>
          <a:p>
            <a:fld id="{34A7728B-444B-4BA8-888C-8DF349DEA131}" type="slidenum">
              <a:rPr lang="en-US" altLang="en-US"/>
              <a:pPr/>
              <a:t>86</a:t>
            </a:fld>
            <a:endParaRPr lang="en-US" altLang="en-US"/>
          </a:p>
        </p:txBody>
      </p:sp>
      <p:sp>
        <p:nvSpPr>
          <p:cNvPr id="2" name="Date Placeholder 1"/>
          <p:cNvSpPr>
            <a:spLocks noGrp="1"/>
          </p:cNvSpPr>
          <p:nvPr>
            <p:ph type="dt" sz="half" idx="10"/>
          </p:nvPr>
        </p:nvSpPr>
        <p:spPr/>
        <p:txBody>
          <a:bodyPr/>
          <a:lstStyle/>
          <a:p>
            <a:fld id="{32FD2B4B-55B7-4F2C-BE9B-37DFD821E39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4" name="Rectangle 4"/>
          <p:cNvSpPr>
            <a:spLocks noGrp="1" noChangeArrowheads="1"/>
          </p:cNvSpPr>
          <p:nvPr>
            <p:ph type="title"/>
          </p:nvPr>
        </p:nvSpPr>
        <p:spPr>
          <a:xfrm>
            <a:off x="457200" y="228600"/>
            <a:ext cx="8229600" cy="5505450"/>
          </a:xfrm>
        </p:spPr>
        <p:txBody>
          <a:bodyPr>
            <a:normAutofit fontScale="90000"/>
          </a:bodyPr>
          <a:lstStyle/>
          <a:p>
            <a:pPr>
              <a:lnSpc>
                <a:spcPct val="120000"/>
              </a:lnSpc>
            </a:pPr>
            <a:r>
              <a:rPr lang="bg-BG" altLang="en-US" sz="3000" dirty="0">
                <a:solidFill>
                  <a:schemeClr val="tx1"/>
                </a:solidFill>
              </a:rPr>
              <a:t>6. Краткост и точност на изразяване. </a:t>
            </a:r>
            <a:br>
              <a:rPr lang="bg-BG" altLang="en-US" sz="3000" dirty="0">
                <a:solidFill>
                  <a:schemeClr val="tx1"/>
                </a:solidFill>
              </a:rPr>
            </a:br>
            <a:r>
              <a:rPr lang="bg-BG" altLang="en-US" sz="3000" dirty="0">
                <a:solidFill>
                  <a:schemeClr val="tx1"/>
                </a:solidFill>
              </a:rPr>
              <a:t>7. Да не се използват заобиколни пътища, недомлъвки, насмешки и други обидни неща. </a:t>
            </a:r>
            <a:br>
              <a:rPr lang="bg-BG" altLang="en-US" sz="3000" dirty="0">
                <a:solidFill>
                  <a:schemeClr val="tx1"/>
                </a:solidFill>
              </a:rPr>
            </a:br>
            <a:r>
              <a:rPr lang="bg-BG" altLang="en-US" sz="3000" dirty="0">
                <a:solidFill>
                  <a:schemeClr val="tx1"/>
                </a:solidFill>
              </a:rPr>
              <a:t>8. Придържане към фактите, въздържане от съдене и насочване към бъдещото поведение. </a:t>
            </a:r>
            <a:br>
              <a:rPr lang="bg-BG" altLang="en-US" sz="3000" dirty="0">
                <a:solidFill>
                  <a:schemeClr val="tx1"/>
                </a:solidFill>
              </a:rPr>
            </a:br>
            <a:r>
              <a:rPr lang="bg-BG" altLang="en-US" sz="3000" dirty="0">
                <a:solidFill>
                  <a:schemeClr val="tx1"/>
                </a:solidFill>
              </a:rPr>
              <a:t>9. Критика на действията, а не самата личност</a:t>
            </a:r>
            <a:r>
              <a:rPr lang="bg-BG" altLang="en-US" sz="2400" dirty="0" smtClean="0">
                <a:solidFill>
                  <a:schemeClr val="tx1"/>
                </a:solidFill>
              </a:rPr>
              <a:t>.</a:t>
            </a:r>
            <a:br>
              <a:rPr lang="bg-BG" altLang="en-US" sz="2400" dirty="0" smtClean="0">
                <a:solidFill>
                  <a:schemeClr val="tx1"/>
                </a:solidFill>
              </a:rPr>
            </a:br>
            <a:endParaRPr lang="bg-BG" altLang="en-US" sz="2400" dirty="0">
              <a:solidFill>
                <a:schemeClr val="tx1"/>
              </a:solidFill>
            </a:endParaRPr>
          </a:p>
        </p:txBody>
      </p:sp>
      <p:sp>
        <p:nvSpPr>
          <p:cNvPr id="4" name="Slide Number Placeholder 4"/>
          <p:cNvSpPr>
            <a:spLocks noGrp="1"/>
          </p:cNvSpPr>
          <p:nvPr>
            <p:ph type="sldNum" sz="quarter" idx="12"/>
          </p:nvPr>
        </p:nvSpPr>
        <p:spPr/>
        <p:txBody>
          <a:bodyPr/>
          <a:lstStyle/>
          <a:p>
            <a:fld id="{E5C68062-B6E1-4589-80CB-A974DB37A225}" type="slidenum">
              <a:rPr lang="en-US" altLang="en-US"/>
              <a:pPr/>
              <a:t>87</a:t>
            </a:fld>
            <a:endParaRPr lang="en-US" altLang="en-US"/>
          </a:p>
        </p:txBody>
      </p:sp>
      <p:sp>
        <p:nvSpPr>
          <p:cNvPr id="2" name="Date Placeholder 1"/>
          <p:cNvSpPr>
            <a:spLocks noGrp="1"/>
          </p:cNvSpPr>
          <p:nvPr>
            <p:ph type="dt" sz="half" idx="10"/>
          </p:nvPr>
        </p:nvSpPr>
        <p:spPr/>
        <p:txBody>
          <a:bodyPr/>
          <a:lstStyle/>
          <a:p>
            <a:fld id="{DBE60152-C204-4239-9FAE-C0E94DDE8A1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2" name="Rectangle 4"/>
          <p:cNvSpPr>
            <a:spLocks noGrp="1" noChangeArrowheads="1"/>
          </p:cNvSpPr>
          <p:nvPr>
            <p:ph type="title"/>
          </p:nvPr>
        </p:nvSpPr>
        <p:spPr>
          <a:xfrm>
            <a:off x="457200" y="228600"/>
            <a:ext cx="8229600" cy="5505450"/>
          </a:xfrm>
        </p:spPr>
        <p:txBody>
          <a:bodyPr>
            <a:normAutofit fontScale="90000"/>
          </a:bodyPr>
          <a:lstStyle/>
          <a:p>
            <a:pPr>
              <a:lnSpc>
                <a:spcPct val="110000"/>
              </a:lnSpc>
            </a:pPr>
            <a:r>
              <a:rPr lang="bg-BG" altLang="en-US" sz="2800" b="1" dirty="0">
                <a:solidFill>
                  <a:srgbClr val="FF0000"/>
                </a:solidFill>
              </a:rPr>
              <a:t>Как да откажем?</a:t>
            </a:r>
            <a:r>
              <a:rPr lang="bg-BG" altLang="en-US" sz="2800" b="1" dirty="0"/>
              <a:t> </a:t>
            </a:r>
            <a:r>
              <a:rPr lang="bg-BG" altLang="en-US" sz="2800" dirty="0"/>
              <a:t/>
            </a:r>
            <a:br>
              <a:rPr lang="bg-BG" altLang="en-US" sz="2800" dirty="0"/>
            </a:br>
            <a:r>
              <a:rPr lang="bg-BG" altLang="en-US" sz="2800" dirty="0">
                <a:solidFill>
                  <a:schemeClr val="tx1"/>
                </a:solidFill>
              </a:rPr>
              <a:t>1. Да сме убедени, че сме разбрали молбата точно. </a:t>
            </a:r>
            <a:br>
              <a:rPr lang="bg-BG" altLang="en-US" sz="2800" dirty="0">
                <a:solidFill>
                  <a:schemeClr val="tx1"/>
                </a:solidFill>
              </a:rPr>
            </a:br>
            <a:r>
              <a:rPr lang="bg-BG" altLang="en-US" sz="2800" dirty="0">
                <a:solidFill>
                  <a:schemeClr val="tx1"/>
                </a:solidFill>
              </a:rPr>
              <a:t>2. Да решим за себе си дали да приемем или да откажем. </a:t>
            </a:r>
            <a:br>
              <a:rPr lang="bg-BG" altLang="en-US" sz="2800" dirty="0">
                <a:solidFill>
                  <a:schemeClr val="tx1"/>
                </a:solidFill>
              </a:rPr>
            </a:br>
            <a:r>
              <a:rPr lang="bg-BG" altLang="en-US" sz="2800" dirty="0">
                <a:solidFill>
                  <a:schemeClr val="tx1"/>
                </a:solidFill>
              </a:rPr>
              <a:t>3. Да определим дали да поемем риск. Какво ще загубим или спечелим?</a:t>
            </a:r>
            <a:br>
              <a:rPr lang="bg-BG" altLang="en-US" sz="2800" dirty="0">
                <a:solidFill>
                  <a:schemeClr val="tx1"/>
                </a:solidFill>
              </a:rPr>
            </a:br>
            <a:r>
              <a:rPr lang="bg-BG" altLang="en-US" sz="2800" dirty="0">
                <a:solidFill>
                  <a:schemeClr val="tx1"/>
                </a:solidFill>
              </a:rPr>
              <a:t>4. Да определим рамките на компетенциите си, дали правомощията ни разрешават да разглеждаме подобни молби. </a:t>
            </a:r>
            <a:br>
              <a:rPr lang="bg-BG" altLang="en-US" sz="2800" dirty="0">
                <a:solidFill>
                  <a:schemeClr val="tx1"/>
                </a:solidFill>
              </a:rPr>
            </a:br>
            <a:r>
              <a:rPr lang="bg-BG" altLang="en-US" sz="2800" dirty="0">
                <a:solidFill>
                  <a:schemeClr val="tx1"/>
                </a:solidFill>
              </a:rPr>
              <a:t>5. Да си определим време за размисъл</a:t>
            </a:r>
            <a:r>
              <a:rPr lang="bg-BG" altLang="en-US" sz="2800" dirty="0" smtClean="0">
                <a:solidFill>
                  <a:schemeClr val="tx1"/>
                </a:solidFill>
              </a:rPr>
              <a:t>.</a:t>
            </a:r>
            <a:endParaRPr lang="bg-BG" altLang="en-US" sz="2800" dirty="0">
              <a:solidFill>
                <a:schemeClr val="tx1"/>
              </a:solidFill>
            </a:endParaRPr>
          </a:p>
        </p:txBody>
      </p:sp>
      <p:sp>
        <p:nvSpPr>
          <p:cNvPr id="4" name="Slide Number Placeholder 4"/>
          <p:cNvSpPr>
            <a:spLocks noGrp="1"/>
          </p:cNvSpPr>
          <p:nvPr>
            <p:ph type="sldNum" sz="quarter" idx="12"/>
          </p:nvPr>
        </p:nvSpPr>
        <p:spPr/>
        <p:txBody>
          <a:bodyPr/>
          <a:lstStyle/>
          <a:p>
            <a:fld id="{83F50234-D2F6-44DD-AD9A-49972E038C5E}" type="slidenum">
              <a:rPr lang="en-US" altLang="en-US"/>
              <a:pPr/>
              <a:t>88</a:t>
            </a:fld>
            <a:endParaRPr lang="en-US" altLang="en-US"/>
          </a:p>
        </p:txBody>
      </p:sp>
      <p:sp>
        <p:nvSpPr>
          <p:cNvPr id="2" name="Date Placeholder 1"/>
          <p:cNvSpPr>
            <a:spLocks noGrp="1"/>
          </p:cNvSpPr>
          <p:nvPr>
            <p:ph type="dt" sz="half" idx="10"/>
          </p:nvPr>
        </p:nvSpPr>
        <p:spPr/>
        <p:txBody>
          <a:bodyPr/>
          <a:lstStyle/>
          <a:p>
            <a:fld id="{44185C54-9427-4355-A278-5E9A7EF1DEA5}"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0" name="Rectangle 4"/>
          <p:cNvSpPr>
            <a:spLocks noGrp="1" noChangeArrowheads="1"/>
          </p:cNvSpPr>
          <p:nvPr>
            <p:ph type="title"/>
          </p:nvPr>
        </p:nvSpPr>
        <p:spPr>
          <a:xfrm>
            <a:off x="457200" y="228600"/>
            <a:ext cx="8229600" cy="5720680"/>
          </a:xfrm>
        </p:spPr>
        <p:txBody>
          <a:bodyPr>
            <a:normAutofit fontScale="90000"/>
          </a:bodyPr>
          <a:lstStyle/>
          <a:p>
            <a:pPr>
              <a:lnSpc>
                <a:spcPct val="120000"/>
              </a:lnSpc>
            </a:pPr>
            <a:r>
              <a:rPr lang="bg-BG" altLang="en-US" sz="2800" dirty="0">
                <a:solidFill>
                  <a:schemeClr val="tx1"/>
                </a:solidFill>
              </a:rPr>
              <a:t>6. Да предразположим молителя, да покажем любезност и да му дадем време. </a:t>
            </a:r>
            <a:br>
              <a:rPr lang="bg-BG" altLang="en-US" sz="2800" dirty="0">
                <a:solidFill>
                  <a:schemeClr val="tx1"/>
                </a:solidFill>
              </a:rPr>
            </a:br>
            <a:r>
              <a:rPr lang="bg-BG" altLang="en-US" sz="2800" dirty="0">
                <a:solidFill>
                  <a:schemeClr val="tx1"/>
                </a:solidFill>
              </a:rPr>
              <a:t>7. Да изслушаме молителя и едва накрая да се изкажем. </a:t>
            </a:r>
            <a:br>
              <a:rPr lang="bg-BG" altLang="en-US" sz="2800" dirty="0">
                <a:solidFill>
                  <a:schemeClr val="tx1"/>
                </a:solidFill>
              </a:rPr>
            </a:br>
            <a:r>
              <a:rPr lang="bg-BG" altLang="en-US" sz="2800" dirty="0">
                <a:solidFill>
                  <a:schemeClr val="tx1"/>
                </a:solidFill>
              </a:rPr>
              <a:t>8. Да се опитаме да представим отказа си откъм положителната страна като посочим какво желаем, а не какво отказваме. </a:t>
            </a:r>
            <a:br>
              <a:rPr lang="bg-BG" altLang="en-US" sz="2800" dirty="0">
                <a:solidFill>
                  <a:schemeClr val="tx1"/>
                </a:solidFill>
              </a:rPr>
            </a:br>
            <a:r>
              <a:rPr lang="bg-BG" altLang="en-US" sz="2800" dirty="0">
                <a:solidFill>
                  <a:schemeClr val="tx1"/>
                </a:solidFill>
              </a:rPr>
              <a:t>9. Може да определим и други решения, да предразположим молителя към други решения. </a:t>
            </a:r>
            <a:br>
              <a:rPr lang="bg-BG" altLang="en-US" sz="2800" dirty="0">
                <a:solidFill>
                  <a:schemeClr val="tx1"/>
                </a:solidFill>
              </a:rPr>
            </a:br>
            <a:r>
              <a:rPr lang="bg-BG" altLang="en-US" sz="2800" dirty="0">
                <a:solidFill>
                  <a:schemeClr val="tx1"/>
                </a:solidFill>
              </a:rPr>
              <a:t>10. Да не се поддаваме на натиск. </a:t>
            </a:r>
            <a:br>
              <a:rPr lang="bg-BG" altLang="en-US" sz="2800" dirty="0">
                <a:solidFill>
                  <a:schemeClr val="tx1"/>
                </a:solidFill>
              </a:rPr>
            </a:br>
            <a:r>
              <a:rPr lang="bg-BG" altLang="en-US" sz="2800" dirty="0">
                <a:solidFill>
                  <a:schemeClr val="tx1"/>
                </a:solidFill>
              </a:rPr>
              <a:t>11. Да не нарушаваме принципите си.</a:t>
            </a:r>
          </a:p>
        </p:txBody>
      </p:sp>
      <p:sp>
        <p:nvSpPr>
          <p:cNvPr id="4" name="Slide Number Placeholder 4"/>
          <p:cNvSpPr>
            <a:spLocks noGrp="1"/>
          </p:cNvSpPr>
          <p:nvPr>
            <p:ph type="sldNum" sz="quarter" idx="12"/>
          </p:nvPr>
        </p:nvSpPr>
        <p:spPr/>
        <p:txBody>
          <a:bodyPr/>
          <a:lstStyle/>
          <a:p>
            <a:fld id="{289A11B1-1AB7-4C43-A311-EC0DF93C9BCC}" type="slidenum">
              <a:rPr lang="en-US" altLang="en-US"/>
              <a:pPr/>
              <a:t>89</a:t>
            </a:fld>
            <a:endParaRPr lang="en-US" altLang="en-US"/>
          </a:p>
        </p:txBody>
      </p:sp>
      <p:sp>
        <p:nvSpPr>
          <p:cNvPr id="2" name="Date Placeholder 1"/>
          <p:cNvSpPr>
            <a:spLocks noGrp="1"/>
          </p:cNvSpPr>
          <p:nvPr>
            <p:ph type="dt" sz="half" idx="10"/>
          </p:nvPr>
        </p:nvSpPr>
        <p:spPr/>
        <p:txBody>
          <a:bodyPr/>
          <a:lstStyle/>
          <a:p>
            <a:fld id="{CD7F9E68-3707-4F3F-8B40-B43748681D61}"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457200" y="228601"/>
            <a:ext cx="8435975" cy="5648672"/>
          </a:xfrm>
        </p:spPr>
        <p:txBody>
          <a:bodyPr>
            <a:normAutofit fontScale="90000"/>
          </a:bodyPr>
          <a:lstStyle/>
          <a:p>
            <a:pPr>
              <a:lnSpc>
                <a:spcPct val="90000"/>
              </a:lnSpc>
            </a:pPr>
            <a:r>
              <a:rPr lang="bg-BG" altLang="en-US" sz="3400" dirty="0">
                <a:solidFill>
                  <a:schemeClr val="tx1"/>
                </a:solidFill>
              </a:rPr>
              <a:t>Ключовите елементи на комуникацията са:</a:t>
            </a:r>
            <a:r>
              <a:rPr lang="bg-BG" altLang="en-US" dirty="0">
                <a:solidFill>
                  <a:schemeClr val="tx1"/>
                </a:solidFill>
              </a:rPr>
              <a:t/>
            </a:r>
            <a:br>
              <a:rPr lang="bg-BG" altLang="en-US" dirty="0">
                <a:solidFill>
                  <a:schemeClr val="tx1"/>
                </a:solidFill>
              </a:rPr>
            </a:br>
            <a:r>
              <a:rPr lang="bg-BG" altLang="en-US" sz="3400" b="1" dirty="0">
                <a:solidFill>
                  <a:srgbClr val="FF0000"/>
                </a:solidFill>
              </a:rPr>
              <a:t>комуникатор, </a:t>
            </a:r>
            <a:br>
              <a:rPr lang="bg-BG" altLang="en-US" sz="3400" b="1" dirty="0">
                <a:solidFill>
                  <a:srgbClr val="FF0000"/>
                </a:solidFill>
              </a:rPr>
            </a:br>
            <a:r>
              <a:rPr lang="bg-BG" altLang="en-US" sz="3400" b="1" dirty="0">
                <a:solidFill>
                  <a:srgbClr val="FF0000"/>
                </a:solidFill>
              </a:rPr>
              <a:t>възприемане и интерпретация,</a:t>
            </a:r>
            <a:br>
              <a:rPr lang="bg-BG" altLang="en-US" sz="3400" b="1" dirty="0">
                <a:solidFill>
                  <a:srgbClr val="FF0000"/>
                </a:solidFill>
              </a:rPr>
            </a:br>
            <a:r>
              <a:rPr lang="bg-BG" altLang="en-US" sz="3400" b="1" dirty="0">
                <a:solidFill>
                  <a:srgbClr val="FF0000"/>
                </a:solidFill>
              </a:rPr>
              <a:t>кодиране, </a:t>
            </a:r>
            <a:br>
              <a:rPr lang="bg-BG" altLang="en-US" sz="3400" b="1" dirty="0">
                <a:solidFill>
                  <a:srgbClr val="FF0000"/>
                </a:solidFill>
              </a:rPr>
            </a:br>
            <a:r>
              <a:rPr lang="bg-BG" altLang="en-US" sz="3400" b="1" dirty="0">
                <a:solidFill>
                  <a:srgbClr val="FF0000"/>
                </a:solidFill>
              </a:rPr>
              <a:t>послание, </a:t>
            </a:r>
            <a:br>
              <a:rPr lang="bg-BG" altLang="en-US" sz="3400" b="1" dirty="0">
                <a:solidFill>
                  <a:srgbClr val="FF0000"/>
                </a:solidFill>
              </a:rPr>
            </a:br>
            <a:r>
              <a:rPr lang="bg-BG" altLang="en-US" sz="3400" b="1" dirty="0">
                <a:solidFill>
                  <a:srgbClr val="FF0000"/>
                </a:solidFill>
              </a:rPr>
              <a:t>канал</a:t>
            </a:r>
            <a:r>
              <a:rPr lang="bg-BG" altLang="en-US" sz="3400" b="1" dirty="0" smtClean="0">
                <a:solidFill>
                  <a:srgbClr val="FF0000"/>
                </a:solidFill>
              </a:rPr>
              <a:t>,</a:t>
            </a:r>
            <a:r>
              <a:rPr lang="en-US" altLang="en-US" sz="3400" b="1" dirty="0" smtClean="0">
                <a:solidFill>
                  <a:srgbClr val="FF0000"/>
                </a:solidFill>
              </a:rPr>
              <a:t/>
            </a:r>
            <a:br>
              <a:rPr lang="en-US" altLang="en-US" sz="3400" b="1" dirty="0" smtClean="0">
                <a:solidFill>
                  <a:srgbClr val="FF0000"/>
                </a:solidFill>
              </a:rPr>
            </a:br>
            <a:r>
              <a:rPr lang="bg-BG" altLang="en-US" sz="3400" dirty="0" smtClean="0">
                <a:solidFill>
                  <a:srgbClr val="FF0000"/>
                </a:solidFill>
              </a:rPr>
              <a:t>получател</a:t>
            </a:r>
            <a:r>
              <a:rPr lang="bg-BG" altLang="en-US" sz="3400" b="1" dirty="0" smtClean="0">
                <a:solidFill>
                  <a:srgbClr val="FF0000"/>
                </a:solidFill>
              </a:rPr>
              <a:t> </a:t>
            </a:r>
            <a:r>
              <a:rPr lang="bg-BG" altLang="en-US" sz="3400" b="1" dirty="0">
                <a:solidFill>
                  <a:srgbClr val="FF0000"/>
                </a:solidFill>
              </a:rPr>
              <a:t/>
            </a:r>
            <a:br>
              <a:rPr lang="bg-BG" altLang="en-US" sz="3400" b="1" dirty="0">
                <a:solidFill>
                  <a:srgbClr val="FF0000"/>
                </a:solidFill>
              </a:rPr>
            </a:br>
            <a:r>
              <a:rPr lang="bg-BG" altLang="en-US" sz="3400" b="1" dirty="0">
                <a:solidFill>
                  <a:srgbClr val="FF0000"/>
                </a:solidFill>
              </a:rPr>
              <a:t>възприемане,</a:t>
            </a:r>
            <a:br>
              <a:rPr lang="bg-BG" altLang="en-US" sz="3400" b="1" dirty="0">
                <a:solidFill>
                  <a:srgbClr val="FF0000"/>
                </a:solidFill>
              </a:rPr>
            </a:br>
            <a:r>
              <a:rPr lang="bg-BG" altLang="en-US" sz="3400" b="1" dirty="0">
                <a:solidFill>
                  <a:srgbClr val="FF0000"/>
                </a:solidFill>
              </a:rPr>
              <a:t>декодиране и интерпретация, </a:t>
            </a:r>
            <a:br>
              <a:rPr lang="bg-BG" altLang="en-US" sz="3400" b="1" dirty="0">
                <a:solidFill>
                  <a:srgbClr val="FF0000"/>
                </a:solidFill>
              </a:rPr>
            </a:br>
            <a:r>
              <a:rPr lang="bg-BG" altLang="en-US" sz="3400" b="1" dirty="0">
                <a:solidFill>
                  <a:srgbClr val="FF0000"/>
                </a:solidFill>
              </a:rPr>
              <a:t>обратна връзка и</a:t>
            </a:r>
            <a:br>
              <a:rPr lang="bg-BG" altLang="en-US" sz="3400" b="1" dirty="0">
                <a:solidFill>
                  <a:srgbClr val="FF0000"/>
                </a:solidFill>
              </a:rPr>
            </a:br>
            <a:r>
              <a:rPr lang="bg-BG" altLang="en-US" sz="3400" b="1" dirty="0">
                <a:solidFill>
                  <a:srgbClr val="FF0000"/>
                </a:solidFill>
              </a:rPr>
              <a:t>шум</a:t>
            </a:r>
            <a:r>
              <a:rPr lang="bg-BG" altLang="en-US" sz="3400" b="1" dirty="0" smtClean="0">
                <a:solidFill>
                  <a:srgbClr val="FF0000"/>
                </a:solidFill>
              </a:rPr>
              <a:t>.</a:t>
            </a:r>
            <a:endParaRPr lang="bg-BG" altLang="en-US" sz="3400" b="1" dirty="0">
              <a:solidFill>
                <a:srgbClr val="FF0000"/>
              </a:solidFill>
            </a:endParaRPr>
          </a:p>
        </p:txBody>
      </p:sp>
      <p:sp>
        <p:nvSpPr>
          <p:cNvPr id="4" name="Slide Number Placeholder 4"/>
          <p:cNvSpPr>
            <a:spLocks noGrp="1"/>
          </p:cNvSpPr>
          <p:nvPr>
            <p:ph type="sldNum" sz="quarter" idx="12"/>
          </p:nvPr>
        </p:nvSpPr>
        <p:spPr/>
        <p:txBody>
          <a:bodyPr/>
          <a:lstStyle/>
          <a:p>
            <a:fld id="{FD9AD673-C955-4393-BC06-DE2BE91F80D6}" type="slidenum">
              <a:rPr lang="en-US" altLang="en-US"/>
              <a:pPr/>
              <a:t>9</a:t>
            </a:fld>
            <a:endParaRPr lang="en-US" altLang="en-US"/>
          </a:p>
        </p:txBody>
      </p:sp>
      <p:sp>
        <p:nvSpPr>
          <p:cNvPr id="2" name="Date Placeholder 1"/>
          <p:cNvSpPr>
            <a:spLocks noGrp="1"/>
          </p:cNvSpPr>
          <p:nvPr>
            <p:ph type="dt" sz="half" idx="10"/>
          </p:nvPr>
        </p:nvSpPr>
        <p:spPr/>
        <p:txBody>
          <a:bodyPr/>
          <a:lstStyle/>
          <a:p>
            <a:fld id="{1CD4B2F8-A6F8-424F-8D32-5A8F4AA9F769}"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6" name="Rectangle 4"/>
          <p:cNvSpPr>
            <a:spLocks noGrp="1" noChangeArrowheads="1"/>
          </p:cNvSpPr>
          <p:nvPr>
            <p:ph type="title"/>
          </p:nvPr>
        </p:nvSpPr>
        <p:spPr>
          <a:xfrm>
            <a:off x="457200" y="228600"/>
            <a:ext cx="8229600" cy="5648672"/>
          </a:xfrm>
        </p:spPr>
        <p:txBody>
          <a:bodyPr>
            <a:normAutofit fontScale="90000"/>
          </a:bodyPr>
          <a:lstStyle/>
          <a:p>
            <a:pPr>
              <a:lnSpc>
                <a:spcPct val="120000"/>
              </a:lnSpc>
            </a:pPr>
            <a:r>
              <a:rPr lang="bg-BG" altLang="en-US" sz="3000" b="1" dirty="0">
                <a:solidFill>
                  <a:srgbClr val="FF0000"/>
                </a:solidFill>
              </a:rPr>
              <a:t>Как да искаме? </a:t>
            </a:r>
            <a:br>
              <a:rPr lang="bg-BG" altLang="en-US" sz="3000" b="1" dirty="0">
                <a:solidFill>
                  <a:srgbClr val="FF0000"/>
                </a:solidFill>
              </a:rPr>
            </a:br>
            <a:r>
              <a:rPr lang="bg-BG" altLang="en-US" sz="3000" b="1" dirty="0">
                <a:solidFill>
                  <a:schemeClr val="tx1"/>
                </a:solidFill>
              </a:rPr>
              <a:t>1. </a:t>
            </a:r>
            <a:r>
              <a:rPr lang="bg-BG" altLang="en-US" sz="3000" dirty="0">
                <a:solidFill>
                  <a:schemeClr val="tx1"/>
                </a:solidFill>
              </a:rPr>
              <a:t>Да обмислим предварително искането и да го нахвърлим на чернова. </a:t>
            </a:r>
            <a:br>
              <a:rPr lang="bg-BG" altLang="en-US" sz="3000" dirty="0">
                <a:solidFill>
                  <a:schemeClr val="tx1"/>
                </a:solidFill>
              </a:rPr>
            </a:br>
            <a:r>
              <a:rPr lang="bg-BG" altLang="en-US" sz="3000" dirty="0">
                <a:solidFill>
                  <a:schemeClr val="tx1"/>
                </a:solidFill>
              </a:rPr>
              <a:t>2. Да си отговорим на въпроса “Какво искам да кажа?” и да започнем с: “Бих искал да кажа...” </a:t>
            </a:r>
            <a:br>
              <a:rPr lang="bg-BG" altLang="en-US" sz="3000" dirty="0">
                <a:solidFill>
                  <a:schemeClr val="tx1"/>
                </a:solidFill>
              </a:rPr>
            </a:br>
            <a:r>
              <a:rPr lang="bg-BG" altLang="en-US" sz="3000" dirty="0">
                <a:solidFill>
                  <a:schemeClr val="tx1"/>
                </a:solidFill>
              </a:rPr>
              <a:t>3. Да се мотивираме защо искаме дадено нещо, какви ще са загубите и ползата.</a:t>
            </a:r>
            <a:br>
              <a:rPr lang="bg-BG" altLang="en-US" sz="3000" dirty="0">
                <a:solidFill>
                  <a:schemeClr val="tx1"/>
                </a:solidFill>
              </a:rPr>
            </a:br>
            <a:r>
              <a:rPr lang="bg-BG" altLang="en-US" sz="3000" dirty="0">
                <a:solidFill>
                  <a:schemeClr val="tx1"/>
                </a:solidFill>
              </a:rPr>
              <a:t>4. Молбата да бъде с конкретни факти.</a:t>
            </a:r>
          </a:p>
        </p:txBody>
      </p:sp>
      <p:sp>
        <p:nvSpPr>
          <p:cNvPr id="4" name="Slide Number Placeholder 4"/>
          <p:cNvSpPr>
            <a:spLocks noGrp="1"/>
          </p:cNvSpPr>
          <p:nvPr>
            <p:ph type="sldNum" sz="quarter" idx="12"/>
          </p:nvPr>
        </p:nvSpPr>
        <p:spPr/>
        <p:txBody>
          <a:bodyPr/>
          <a:lstStyle/>
          <a:p>
            <a:fld id="{C857E1F8-5AE2-4E80-8041-E06E5CFF229A}" type="slidenum">
              <a:rPr lang="en-US" altLang="en-US"/>
              <a:pPr/>
              <a:t>90</a:t>
            </a:fld>
            <a:endParaRPr lang="en-US" altLang="en-US"/>
          </a:p>
        </p:txBody>
      </p:sp>
      <p:sp>
        <p:nvSpPr>
          <p:cNvPr id="2" name="Date Placeholder 1"/>
          <p:cNvSpPr>
            <a:spLocks noGrp="1"/>
          </p:cNvSpPr>
          <p:nvPr>
            <p:ph type="dt" sz="half" idx="10"/>
          </p:nvPr>
        </p:nvSpPr>
        <p:spPr/>
        <p:txBody>
          <a:bodyPr/>
          <a:lstStyle/>
          <a:p>
            <a:fld id="{AC25AF1B-22D7-4545-BCFB-15B214D8A333}" type="datetime1">
              <a:rPr lang="en-US" altLang="en-US" smtClean="0"/>
              <a:pPr/>
              <a:t>10/16/2016</a:t>
            </a:fld>
            <a:endParaRPr lang="en-US" altLang="en-US"/>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bg-BG"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712</TotalTime>
  <Words>1682</Words>
  <Application>Microsoft Office PowerPoint</Application>
  <PresentationFormat>On-screen Show (4:3)</PresentationFormat>
  <Paragraphs>315</Paragraphs>
  <Slides>90</Slides>
  <Notes>0</Notes>
  <HiddenSlides>0</HiddenSlides>
  <MMClips>0</MMClips>
  <ScaleCrop>false</ScaleCrop>
  <HeadingPairs>
    <vt:vector size="4" baseType="variant">
      <vt:variant>
        <vt:lpstr>Theme</vt:lpstr>
      </vt:variant>
      <vt:variant>
        <vt:i4>2</vt:i4>
      </vt:variant>
      <vt:variant>
        <vt:lpstr>Slide Titles</vt:lpstr>
      </vt:variant>
      <vt:variant>
        <vt:i4>90</vt:i4>
      </vt:variant>
    </vt:vector>
  </HeadingPairs>
  <TitlesOfParts>
    <vt:vector size="92" baseType="lpstr">
      <vt:lpstr>Mountain Top</vt:lpstr>
      <vt:lpstr>Aspect</vt:lpstr>
      <vt:lpstr>КОМУНИКАЦИИТЕ В УПРАВЛЕНСКАТА ДЕЙНОСТ </vt:lpstr>
      <vt:lpstr>КОМУНИКАЦИИ И ОБЩУВАНЕ   Общуването е основна категория на социалната психология и по-конкретно на психологията на управлението. На него се дължи в голяма степен успехът на мениджмънта.   </vt:lpstr>
      <vt:lpstr>Общуването не е само комуникация и не бива да се отъждествяват двете понятия. Общуването е комуникация плюс взаимодействие и разбиране, т.е. общуването е по-общо понятие, а комуникацията е по-конкретно понятие.</vt:lpstr>
      <vt:lpstr>Комуникацията представлява предаване на информация посредством символи. Терминът произлиза от латинската дума communis, означаваща “обикновен”. С други думи, комуникацията означава предаване на обикновени, понятни неща чрез символи.</vt:lpstr>
      <vt:lpstr>Комуникацията се осъществява чрез системата “комуникатор-получател”. Индивидът или групата (комуникатор) има идея, послание или разбиране, което предава на друг индивид или група (получател).  </vt:lpstr>
      <vt:lpstr>За да предаде информацията, комуникаторът трябва да я превърне в понятна форма (кодиране) и да изпрати посланието посредством вербално, невербално или писмено средство (канал).  </vt:lpstr>
      <vt:lpstr>  Посланието се приема със сетивата на получателя и се превръща в понятна за него форма (декодиране).   С кимване на глава, мимика или жест приемащият потвърждава дали е разбрал (обратна връзка).  </vt:lpstr>
      <vt:lpstr>     Посланието, което комуникаторът е имал намерение да предаде, може да бъде изопачено поради пречки във всеки от елементите (шум). </vt:lpstr>
      <vt:lpstr>Ключовите елементи на комуникацията са: комуникатор,  възприемане и интерпретация, кодиране,  послание,  канал, получател  възприемане, декодиране и интерпретация,  обратна връзка и шум.</vt:lpstr>
      <vt:lpstr>PowerPoint Presentation</vt:lpstr>
      <vt:lpstr>Комуникатор  В една организация комуникатори могат да бъдат управляващите, неуправляващите, отдели в организацията или самата организация.   </vt:lpstr>
      <vt:lpstr>Във все по-голяма степен организациите комуникират със заетите, със синдикатите, обществеността и др. всеки от посочените комуникатори предава послание, идея или информация на индивиди или групи.</vt:lpstr>
      <vt:lpstr>Кодиране Процес, при който идеите на комуникатора се превръщат в система от символи, изразяващи неговата цел.  Функцията на кодирането е да осигури формата, посредством която идеите и целите да бъдат изразени като послания. Основната форма на кодиране е езикът.</vt:lpstr>
      <vt:lpstr> Послание Резултатът от процеса на кодиране е вербално или невербално послание. Посланието е това, което индивидът е искал да предаде. Конкретната му форма е в тясна зависимост от средата, в която става предаването.  </vt:lpstr>
      <vt:lpstr>  Канал - носител на посланието.  Широка гама от канали: - непосредствена (лице в лице) вербална комуникация,  - телефонни разговори,  - срещи на групи,  - компютри,  - записки и отчети,  - системи за възнаграждаване, - графици, прогнози,  - видеоматериали и др.  </vt:lpstr>
      <vt:lpstr>Вербална реч Към вербалната реч отнасяме смисъла на думите, съдържанието на посланието и интонацията (емоционалната обагреност на думите), с която те са произнесени. Тези елементи се наричат език на говора.</vt:lpstr>
      <vt:lpstr>Възприемане и интерпретация Личните възгледи и възприятия имат решаващо значение за комуникацията. За индивида неговото възприятие, неговото виждане за посланието, е самата реалност. При възприемането често се налага да се прави интерпретация, т.е. да се прецени какво е имал предвид комуникаторът.</vt:lpstr>
      <vt:lpstr>Вербалната реч не може да съществува самостоятелно - тя винаги се съпровожда и от невербална реч. </vt:lpstr>
      <vt:lpstr>Към невербалната реч се отнасят погледът, мимиката, стойката, междуличностното поведение. Всички тези елементи се наричат език на тялото.  </vt:lpstr>
      <vt:lpstr>Двата вида реч се намират в определена зависимост помежду си. Установено е, че за възприемане на информацията: на смисъла на думите се падат 7%, на интонацията - 38%; на езика на тялото - 55%,  т.е. като цяло 45% - на вербалната и 55% - на невербалната реч.  </vt:lpstr>
      <vt:lpstr>Невербалната комуникация или комуникацията без думи е част от ежедневния живот. Приятелската усмивка, загриженият вид, заеманото място по време на заседание, интериора и местоположението на офиса, вида на приемната за гости, мебелите - всичко това са невербални комуникатори. Те са показатели за властта на индивида, за неговия статус, позиция или добронамереност.</vt:lpstr>
      <vt:lpstr>Интерпретирането на невербалните комуникатори е от голямо значение, но и те могат да бъдат интерпретирани неправилно, както и вербалните послания (думите).   </vt:lpstr>
      <vt:lpstr>Невербалната реч е много по-богата и интересна и от най-богатия език. Тя може да съществува самостоятелно. Характеризира се чрез стойката, жестовете, емоционалното състояние, мимиката, дрехите, прическата, грима, аксесоарите, парфюма и др. </vt:lpstr>
      <vt:lpstr>От външния вид най-важно е лицето, а от лицето - очите.  Чертите на лицето, изражението, бръчките, отличителни черти са обект на науката “физиономистика”.   </vt:lpstr>
      <vt:lpstr>Стойката на тялото има много важно значение и се изучава от науката “постурология”.  При отворените позиции тялото е леко наведено напред, ръцете и краката не са кръстосани. Затворените, отбранителни позиции на тялото включват облягане назад с кръстосани ръце и крака. Отворените позиции са знак за приемане и откритост за дискусия. </vt:lpstr>
      <vt:lpstr>Мимиката и жестовете са също форма на езика на тялото. Мимиката е съкращаване на лицевите мускули. Съществува наука за мимиките и жестовете - кинестезия. В САЩ знакът с повдигнат нагоре палец означава добре свършена работа, добро развитие на нещата и е приемлив. В Гърция същият знак представлява вулгарна обида. </vt:lpstr>
      <vt:lpstr>Изражението на лицето е също важна част от езика на тялото. Мениджърът трябва да умее да прави връзка между изражение на лицето и чувства.  </vt:lpstr>
      <vt:lpstr>Междуличностната дистанция (отстоянието) също има важно значение при комуникацията. Тя е начин на общуване. Колкото е по-близък човекът, с който общуваме, толкова отстоянието е по-скъсено, а ако е неприятен, ние се стремим да се отдалечим.  </vt:lpstr>
      <vt:lpstr>PowerPoint Presentation</vt:lpstr>
      <vt:lpstr>Декодиране За да приключи процесът на комуникация, посланието трябва да бъде декодирано от получателя. Декодирането е технически термин за мисловния процес на приемащия и поради това включва и интерпретиране.  </vt:lpstr>
      <vt:lpstr>Получател (лице) При предаването на информация изключително важно е да се обръща внимание на приемащата страна. Ефективната комуникация е насочена към получателя, а не към средата. Това изисква от комуникатора да предвижда способността на получателя за декодиране, да познава неговите възможности.  </vt:lpstr>
      <vt:lpstr>           Обратна връзката намалява потенциалната възможност за изкривяване на полученото спрямо желаното послание и   предоставя възможност за отговор от страна на получателя, с което комуникаторът може да разбере дали посланието е прието и дали е предизвикало очакваната реакция. </vt:lpstr>
      <vt:lpstr>Управляващите могат да получават обратна връзка по различни начини. При непосредствена комуникация е възможна директна обратна връзка както чрез вербална обмяна на информация, така и чрез такива по-незабележими средства като изражение на лицето, показващо недоволство или неразбиране. </vt:lpstr>
      <vt:lpstr>Шум Всеки намесващ се фактор, който може да изкриви посланието чрез създаване на различни пречки по пътя на изпращане на информацията от говорителя към слушателя и по пътя на обратната връзка от слушателя към говорителя.  Тези пречки се наричат  още “филтри на общуването”. </vt:lpstr>
      <vt:lpstr>Външни филтри – те са независими от говорителя и слушателя и към тях се отнасят шум, прегради или други пречки за изпращане на посланието, които пречат на слушателя да го приеме.   </vt:lpstr>
      <vt:lpstr>Вътрешните филтри са по-трудно уловими и са свързани с три основни причини: личен опит, предубеждения, - желание за слушане или неслушане.  Те обхващат ценностната среда на човека (интелект, култура, мотивация, моментно състояние, обществен статус, личен опит).  </vt:lpstr>
      <vt:lpstr>КОМУНИКАЦИЯТА В ОРГАНИЗАЦИИТЕ  Структурата на всяка организация трябва да осигурява възможност за комуникация в четири ясно изразени насоки: </vt:lpstr>
      <vt:lpstr>Низходяща комуникация - от  по-високо равнище в йерархията към по-ниски равнища.  Най-често чрез: инструкции за работа, официални бележки, наръчници, публикации и др.  Например:  старша сестра – редова сестра;  старша сестра – санитар,  главна сестра - старша сестра и др.</vt:lpstr>
      <vt:lpstr>Възходяща комуникация  Осъществява се чрез различни форми: кутии за предложения, събрания, доклади до висшестоящите, подаване жалби и оплаквания. Каналите за възходяща комуникация позволяват на служителите за изказват мнението си.</vt:lpstr>
      <vt:lpstr>Паралелна (хоризонтална) комуникация - предаване на информация между лица и отдели на едно и също равнище. Тя е твърде важна за стратегическото управление, планиране и координация. Например: лекар-лекар,  старша сестра – старша сестра и т.н.</vt:lpstr>
      <vt:lpstr>Диагонална комуникация -  използва се по-рядко, но е особено важна когато членовете на организацията не могат да комуникират по друг начин. Например, комуникация между различни звена в болницата - стерилизация, аптека, кухня, лаборатория, рентген и др.</vt:lpstr>
      <vt:lpstr>МЕЖДУЛИЧНОСТНИ КОМУНИКАЦИИ    </vt:lpstr>
      <vt:lpstr>Комуникацията протича между индивидите лице в лице или в рамките на групи. Тези потоци, наречени междуличностни комуникации, имат различна форма - от преки заповеди до съвсем обичайни размени на мнения. </vt:lpstr>
      <vt:lpstr>Приоритетният начин, по който мениджърите се отнасят към хората и се учат от тях, е междуличностната комуникация, т.е. информацията, която мениджърите получават и предават. Начинът, по който става това, зависи от отношението им към двата важни източници на информация - самата личност на мениджъра и другите хора.</vt:lpstr>
      <vt:lpstr>Информационни сфери  С информацията разполагат мениджърите и другите личности, но всеки поотделно не притежава цялата информация и не разполага с нея.  </vt:lpstr>
      <vt:lpstr>В зависимост от това доколко информацията, която се комуникира  е известна или неизвестна за личността на мениджъра и за другите могат да се разграничат четири информационни сфери: </vt:lpstr>
      <vt:lpstr>PowerPoint Presentation</vt:lpstr>
      <vt:lpstr>PowerPoint Presentation</vt:lpstr>
      <vt:lpstr>Арена  Това е най-благоприятната област за междуличностна комуникация, когато цялата информация, необходима за ефективна комуникация, е известна едновременно на управляващия и на получателите. </vt:lpstr>
      <vt:lpstr>Когато комуникацията се осъществява в тази сфера, участниците споделят чувства и предположения, обменят данни и опит.  Арената е сферата на взаимното разбирателство.  </vt:lpstr>
      <vt:lpstr>Бяло петно Необходимата информация за комуникацията е известна на получателите, но не и на личността на мениджъра. Бялото петно е своеобразен “капан” за мениджъра, който вниква трудно в поведението, решенията или потенциалните възможности на другите, тъй като не познава основанията за тях. </vt:lpstr>
      <vt:lpstr>Фасада Информацията е известна на комуникатора, но неизвестна на останалите. Комуникацията е безсъдържателна. Мениджърът среща стена (фасада), която силно стеснява възможността за ефективна комуникация. </vt:lpstr>
      <vt:lpstr>Неизвестност Информацията не е известна нито на комуникатора, нито на приемащите. Неизвестната информационна област възниква в организациите по правило, когато индивиди с различни специалности трябва да координират своите действия посредством комуникации. </vt:lpstr>
      <vt:lpstr>СТРАТЕГИИ ЗА ПОДОБРЯВАНЕ НА МЕЖДУЛИЧНОСТНИТЕ КОМУНИКАЦИИ   </vt:lpstr>
      <vt:lpstr>Откритост Арената се разширява за сметка на фасадата. Индивидът трябва да бъде открит и честен при обмяната на информация с другите. Процесът се нарича откритост, тъй като при него личността понякога става уязвима, а разкриването на нещата, такива каквито са често крие рискове.</vt:lpstr>
      <vt:lpstr>Обратна връзка Когато личността не знае някои неща или не ги разбира, ефективността на комуникацията може да се подобри чрез обратната връзка с тези, които ги знаят и разбират. Така може да бъде ограничено бялото петно, а арената да бъде разширена.  </vt:lpstr>
      <vt:lpstr>Обратната връзка е възможна само при условие, че индивидът има желание да изслушва, а другите - да му дават информация. Индивидът има по-малки възможности да контролира обратната връзка, отколкото да осигурява откритост. Това означава, че получаването на обратна връзка зависи от активното сътрудничество на другите, докато откритостта изисква активно поведение на личността и изслушване на другите.</vt:lpstr>
      <vt:lpstr>Слушане Активно и пасивно слушане  Активното слушане е съзнателно умение за разбиране и запомняне на чутото с цел: - да се разбере съдържанието; - да се запомни съдържанието; - да се анализира съдържанието; - да се помогне на другите;  - да станем съпричастни (емпатично слушане).</vt:lpstr>
      <vt:lpstr>Съвети към слушателя и говорителя за получаване на добра комуникация:    </vt:lpstr>
      <vt:lpstr>Говорителят трябва да бъде ясен, откровен, да говори смислено, да определи целта и изразяваните чувства; да следи за впечатлението, което прави върху слушателя; да изслушва положителни и отрицателни мнения, да обсъди намерението и ефекта при необходимост.  </vt:lpstr>
      <vt:lpstr>Слушателят трябва да покаже, че слуша, да задава въпроси, да не тълкува, а да поема информацията в чист вид, да приема чувствата на другия, да се постави на мястото на другия, да покаже, че е разбрал, да реформулира, когато е необходимо, да сподели впечатление накрая, ако е необходимо. </vt:lpstr>
      <vt:lpstr>ФЕНОМЕНИ НА ОБЩУВАНЕТО 1. Обобщение - способност от преживяна ситуация да се конкретизира друга ситуация. 2. Максимализация -  надценяване на дадена ситуация. 3. Омаловажаване (подценяване)  4. Селективна абстракция - подбор на информацията. 5. Тълкуване</vt:lpstr>
      <vt:lpstr>МЕЖДУЛИЧНОСТНО ОБЩУВАНЕ. ВИДОВЕ РАЗГОВОР    </vt:lpstr>
      <vt:lpstr> Разговор съществува тогава, когато 2 души се намират  в състояние на словесно общуване, т.е. налице е устна комуникация между говорител и слушател с предварително определена цел.  </vt:lpstr>
      <vt:lpstr>Видове разговори  I. Според целта:  1. Проучвателен разговор:  - направляван и ненаправляван.  2. За решаване на проблем.  3. За назначаване или уволняване.  4. Разговор за оценка.    </vt:lpstr>
      <vt:lpstr>II. Според техниката на разговора: 1. Ненасочен разговор. Лицето, което задава въпросите, подава темата. Разговорът е без ред и мислите се излагат разхвърляно. Няма формулирани въпроси. Може да се води разговор по няколко теми. Водещият разговора следва да спазва определени правила:  </vt:lpstr>
      <vt:lpstr> - да следи мисълта на другия и да му помага да се изрази без да му влияе;  - да изчаква събеседника;  - да избягва тълкуванията;  - да подкрепя събеседника  в развиването на темата;  </vt:lpstr>
      <vt:lpstr>- да подтиква събеседника към съсредоточаване;  - да улеснява разговора като го насочва тактично чрез подходящи вметвания, напр.: “Вие до тук смятате, че ....; “Ако добре Ви разбирам .. “,  “Бихте ли доразвили мисълта си .. “ и т.н. </vt:lpstr>
      <vt:lpstr>2. Насочен разговор с въпросник - предварително изготвени въпроси, подредени в последователен ред. Интервюиращият не поема инициатива, а само се придвижва по въпросите. Не бива да реагира емоционално на отговорите. Важно е да се спазват редица правила от страна на водещия:  </vt:lpstr>
      <vt:lpstr> - строго съблюдаване на реда на въпросите;  - точно изказване на въпросите, така както са записани;  - избягване на коментар и лично мнение;  - избягване на спорове. </vt:lpstr>
      <vt:lpstr>3. Насочен разговор без въпросник. Има предварителна схема на провеждане и са формулирани основните теми.   Необходимо е да се съблюдават редица правила от страна на водещия:</vt:lpstr>
      <vt:lpstr> - да следи за обхващане на всички предвидени теми; - да следи за подробното изчерпване на всички теми (може да се върне към разглеждана тема); - да следи за избягване на безразборното говорене по темите. </vt:lpstr>
      <vt:lpstr>МЕЖДУЛИЧНОСТНО ОБЩУВАНЕ.  ПОВЕДЕНИЕ ПО ВРЕМЕ НА РАЗГОВОР  </vt:lpstr>
      <vt:lpstr> 1. Поведение за вземане на решение  2. Поведение на подкрепа. 3. Поведение на даване на преценка.  4. Поведение на съдник.  5. Изпитващо поведение.  6.Тълкувателно поведение. 7. Поведение на слушане и дълбоко разбиране.   8. Поведение на оставка и самотек.</vt:lpstr>
      <vt:lpstr>Поведението на ръководителите с различни стилове по време на разговор може да бъде:  </vt:lpstr>
      <vt:lpstr>PowerPoint Presentation</vt:lpstr>
      <vt:lpstr>Подготовка и водене на разговор 1. Подготовка на разговора.  - Материално-техническа организация.  - Подготовка на съдържанието на разговора.  2. Протичане на разговора (техника на водене на разговора).  3. Резюме на информацията.  4. Развръзка (край) на разговора.  </vt:lpstr>
      <vt:lpstr>ПОДГОТОВКА И ПРОВЕЖДАНЕ НА СЪВЕЩАНИЯ /РАБОТНИ СРЕЩИ/   </vt:lpstr>
      <vt:lpstr>Видове съвещания:  1. Информационни: - За даване на информация  - За събиране на информация 2. За решаване на проблем  3. Съвещания за договаряне   </vt:lpstr>
      <vt:lpstr>  Роли на водещия: 1. Продуктивна роля.  2. Улеснителна роля.  3. Регулираща -възпитателна.   </vt:lpstr>
      <vt:lpstr>Какви са конкретните задачи на водещия събранието?   1. Определяне точната цел и тема на съвещанието.   2. Определяне приоритетите (основните точки и задачи).   3. Преценка на броя и нивото на участниците.  </vt:lpstr>
      <vt:lpstr>4. Определяне на методите и средствата, които ще се използват.   5. Определяне дата, час, продължителност и дневен ред на съвещанието.   6. Да се предвиди участието на външни лица, време за изказване, изпращане на покани. </vt:lpstr>
      <vt:lpstr> 7. Определяне на подходящо помещение с удобства за сядане и писане.   8. Осигуряване на средства за онагледяване, добро осветление, материали за всеки участник, да се провери дали са достигнали до тях.</vt:lpstr>
      <vt:lpstr>9. Да се води протокол.  10. Да се осигурят условията за добра комуникация между участниците.   11. Да се предостави достатъчно време на всеки за изказване, както и време за критика. </vt:lpstr>
      <vt:lpstr>12. Да се посочат средствата за привеждане в действие на взетите решения – кой, кога, какво ще прави, за да може в началото на другата среща да се видят грешките и да се отстранят.   </vt:lpstr>
      <vt:lpstr>Как да направим конструктивна критика?  1. Определяне на това какво искаме да кажем и какво чувстваме.  2. Предразполагане на човека срещу нас.  3. Описание фактите без осъждане.  4. Описание на материалните и емоционални последици.  5. Да се направим всичко възможно, че служителят да почувства отговорност за поведението си (това е целта на критиката).  </vt:lpstr>
      <vt:lpstr>6. Краткост и точност на изразяване.  7. Да не се използват заобиколни пътища, недомлъвки, насмешки и други обидни неща.  8. Придържане към фактите, въздържане от съдене и насочване към бъдещото поведение.  9. Критика на действията, а не самата личност. </vt:lpstr>
      <vt:lpstr>Как да откажем?  1. Да сме убедени, че сме разбрали молбата точно.  2. Да решим за себе си дали да приемем или да откажем.  3. Да определим дали да поемем риск. Какво ще загубим или спечелим? 4. Да определим рамките на компетенциите си, дали правомощията ни разрешават да разглеждаме подобни молби.  5. Да си определим време за размисъл.</vt:lpstr>
      <vt:lpstr>6. Да предразположим молителя, да покажем любезност и да му дадем време.  7. Да изслушаме молителя и едва накрая да се изкажем.  8. Да се опитаме да представим отказа си откъм положителната страна като посочим какво желаем, а не какво отказваме.  9. Може да определим и други решения, да предразположим молителя към други решения.  10. Да не се поддаваме на натиск.  11. Да не нарушаваме принципите си.</vt:lpstr>
      <vt:lpstr>Как да искаме?  1. Да обмислим предварително искането и да го нахвърлим на чернова.  2. Да си отговорим на въпроса “Какво искам да кажа?” и да започнем с: “Бих искал да кажа...”  3. Да се мотивираме защо искаме дадено нещо, какви ще са загубите и ползата. 4. Молбата да бъде с конкретни факти.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КОМУНИКАЦИИ. СЪЩНОСТ И ЕЛЕМЕНТИ, КОМУНИКАЦИИ В УПРАВЛЕНСКАТА ДЕЙНОСТ</dc:title>
  <dc:creator>Grancharova</dc:creator>
  <cp:lastModifiedBy>User</cp:lastModifiedBy>
  <cp:revision>63</cp:revision>
  <dcterms:created xsi:type="dcterms:W3CDTF">2004-03-18T13:29:08Z</dcterms:created>
  <dcterms:modified xsi:type="dcterms:W3CDTF">2016-10-16T18:33:58Z</dcterms:modified>
</cp:coreProperties>
</file>