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60" r:id="rId5"/>
    <p:sldId id="362" r:id="rId6"/>
    <p:sldId id="269" r:id="rId7"/>
    <p:sldId id="322" r:id="rId8"/>
    <p:sldId id="270" r:id="rId9"/>
    <p:sldId id="271" r:id="rId10"/>
    <p:sldId id="274" r:id="rId11"/>
    <p:sldId id="275" r:id="rId12"/>
    <p:sldId id="276" r:id="rId13"/>
    <p:sldId id="277" r:id="rId14"/>
    <p:sldId id="278"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87D727A-6F95-4984-BDEF-A9EA0F9B8DC3}" type="slidenum">
              <a:rPr lang="en-US"/>
              <a:pPr>
                <a:defRPr/>
              </a:pPr>
              <a:t>‹#›</a:t>
            </a:fld>
            <a:endParaRPr lang="en-US"/>
          </a:p>
        </p:txBody>
      </p:sp>
    </p:spTree>
    <p:extLst>
      <p:ext uri="{BB962C8B-B14F-4D97-AF65-F5344CB8AC3E}">
        <p14:creationId xmlns:p14="http://schemas.microsoft.com/office/powerpoint/2010/main" val="2464485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1BA667CD-1E99-4A7E-9845-9A9630F5DA02}" type="datetime1">
              <a:rPr lang="bg-BG" smtClean="0"/>
              <a:t>27.9.2017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49C375-B473-4FE8-9019-7573DACA1D14}" type="slidenum">
              <a:rPr lang="en-US"/>
              <a:pPr>
                <a:defRPr/>
              </a:pPr>
              <a:t>‹#›</a:t>
            </a:fld>
            <a:endParaRPr lang="en-US"/>
          </a:p>
        </p:txBody>
      </p:sp>
    </p:spTree>
    <p:extLst>
      <p:ext uri="{BB962C8B-B14F-4D97-AF65-F5344CB8AC3E}">
        <p14:creationId xmlns:p14="http://schemas.microsoft.com/office/powerpoint/2010/main" val="4214240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B9343065-03C2-4E82-B2FC-518430EDFBA9}" type="datetime1">
              <a:rPr lang="bg-BG" smtClean="0"/>
              <a:t>27.9.2017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822602-659C-4775-98A1-0F781967BB2C}" type="slidenum">
              <a:rPr lang="en-US"/>
              <a:pPr>
                <a:defRPr/>
              </a:pPr>
              <a:t>‹#›</a:t>
            </a:fld>
            <a:endParaRPr lang="en-US"/>
          </a:p>
        </p:txBody>
      </p:sp>
    </p:spTree>
    <p:extLst>
      <p:ext uri="{BB962C8B-B14F-4D97-AF65-F5344CB8AC3E}">
        <p14:creationId xmlns:p14="http://schemas.microsoft.com/office/powerpoint/2010/main" val="88177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ABFFDD7A-AF7B-4E44-BBC4-65B47C1808E7}" type="datetime1">
              <a:rPr lang="bg-BG" smtClean="0"/>
              <a:t>27.9.2017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EEDC8-C3C6-49E5-8C01-C79CCDEC8D3C}" type="slidenum">
              <a:rPr lang="en-US"/>
              <a:pPr>
                <a:defRPr/>
              </a:pPr>
              <a:t>‹#›</a:t>
            </a:fld>
            <a:endParaRPr lang="en-US"/>
          </a:p>
        </p:txBody>
      </p:sp>
    </p:spTree>
    <p:extLst>
      <p:ext uri="{BB962C8B-B14F-4D97-AF65-F5344CB8AC3E}">
        <p14:creationId xmlns:p14="http://schemas.microsoft.com/office/powerpoint/2010/main" val="846825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66AA53C1-30CD-463A-A0E3-E47EA140E1C9}" type="datetime1">
              <a:rPr lang="bg-BG" smtClean="0"/>
              <a:t>27.9.2017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1F2DAC-8A4E-4A84-95AA-F148F2B4E146}" type="slidenum">
              <a:rPr lang="en-US"/>
              <a:pPr>
                <a:defRPr/>
              </a:pPr>
              <a:t>‹#›</a:t>
            </a:fld>
            <a:endParaRPr lang="en-US"/>
          </a:p>
        </p:txBody>
      </p:sp>
    </p:spTree>
    <p:extLst>
      <p:ext uri="{BB962C8B-B14F-4D97-AF65-F5344CB8AC3E}">
        <p14:creationId xmlns:p14="http://schemas.microsoft.com/office/powerpoint/2010/main" val="226190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BB3AF0B-7386-4251-9620-281CFAF4508A}" type="datetime1">
              <a:rPr lang="bg-BG" smtClean="0"/>
              <a:t>27.9.2017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E228B1-6B26-4335-91A1-A2D1177B9D69}" type="slidenum">
              <a:rPr lang="en-US"/>
              <a:pPr>
                <a:defRPr/>
              </a:pPr>
              <a:t>‹#›</a:t>
            </a:fld>
            <a:endParaRPr lang="en-US"/>
          </a:p>
        </p:txBody>
      </p:sp>
    </p:spTree>
    <p:extLst>
      <p:ext uri="{BB962C8B-B14F-4D97-AF65-F5344CB8AC3E}">
        <p14:creationId xmlns:p14="http://schemas.microsoft.com/office/powerpoint/2010/main" val="230098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AF167CBA-2AEE-4DEC-BD76-3C3B1008965B}" type="datetime1">
              <a:rPr lang="bg-BG" smtClean="0"/>
              <a:t>27.9.2017 г.</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B3BA32-CB90-4311-BBD1-9A82D2EBBD25}" type="slidenum">
              <a:rPr lang="en-US"/>
              <a:pPr>
                <a:defRPr/>
              </a:pPr>
              <a:t>‹#›</a:t>
            </a:fld>
            <a:endParaRPr lang="en-US"/>
          </a:p>
        </p:txBody>
      </p:sp>
    </p:spTree>
    <p:extLst>
      <p:ext uri="{BB962C8B-B14F-4D97-AF65-F5344CB8AC3E}">
        <p14:creationId xmlns:p14="http://schemas.microsoft.com/office/powerpoint/2010/main" val="1373250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E980083B-C522-415A-9D9C-B201BA914B0A}" type="datetime1">
              <a:rPr lang="bg-BG" smtClean="0"/>
              <a:t>27.9.2017 г.</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56F98C-7AAB-4173-A08B-F70FCC20A82C}" type="slidenum">
              <a:rPr lang="en-US"/>
              <a:pPr>
                <a:defRPr/>
              </a:pPr>
              <a:t>‹#›</a:t>
            </a:fld>
            <a:endParaRPr lang="en-US"/>
          </a:p>
        </p:txBody>
      </p:sp>
    </p:spTree>
    <p:extLst>
      <p:ext uri="{BB962C8B-B14F-4D97-AF65-F5344CB8AC3E}">
        <p14:creationId xmlns:p14="http://schemas.microsoft.com/office/powerpoint/2010/main" val="3438641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1031C3C7-F547-473B-907B-F82E79D27DAC}" type="datetime1">
              <a:rPr lang="bg-BG" smtClean="0"/>
              <a:t>27.9.2017 г.</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425CAC8-E20D-4A50-9D09-D2BC24819EFA}" type="slidenum">
              <a:rPr lang="en-US"/>
              <a:pPr>
                <a:defRPr/>
              </a:pPr>
              <a:t>‹#›</a:t>
            </a:fld>
            <a:endParaRPr lang="en-US"/>
          </a:p>
        </p:txBody>
      </p:sp>
    </p:spTree>
    <p:extLst>
      <p:ext uri="{BB962C8B-B14F-4D97-AF65-F5344CB8AC3E}">
        <p14:creationId xmlns:p14="http://schemas.microsoft.com/office/powerpoint/2010/main" val="103750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720BFDF-18E2-4E91-AE72-D36C63A14AF0}" type="datetime1">
              <a:rPr lang="bg-BG" smtClean="0"/>
              <a:t>27.9.2017 г.</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326E5AA-C5A7-4EEF-9B71-9F9DB7F9FEB9}" type="slidenum">
              <a:rPr lang="en-US"/>
              <a:pPr>
                <a:defRPr/>
              </a:pPr>
              <a:t>‹#›</a:t>
            </a:fld>
            <a:endParaRPr lang="en-US"/>
          </a:p>
        </p:txBody>
      </p:sp>
    </p:spTree>
    <p:extLst>
      <p:ext uri="{BB962C8B-B14F-4D97-AF65-F5344CB8AC3E}">
        <p14:creationId xmlns:p14="http://schemas.microsoft.com/office/powerpoint/2010/main" val="295040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4770467-78D9-465A-B6EF-6E3CE3F8D1FC}" type="datetime1">
              <a:rPr lang="bg-BG" smtClean="0"/>
              <a:t>27.9.2017 г.</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A8B24A-327A-411C-9551-99BA9712AF01}" type="slidenum">
              <a:rPr lang="en-US"/>
              <a:pPr>
                <a:defRPr/>
              </a:pPr>
              <a:t>‹#›</a:t>
            </a:fld>
            <a:endParaRPr lang="en-US"/>
          </a:p>
        </p:txBody>
      </p:sp>
    </p:spTree>
    <p:extLst>
      <p:ext uri="{BB962C8B-B14F-4D97-AF65-F5344CB8AC3E}">
        <p14:creationId xmlns:p14="http://schemas.microsoft.com/office/powerpoint/2010/main" val="49147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0C7B2F3-F8BC-4114-9DC4-2C2FEF837B55}" type="datetime1">
              <a:rPr lang="bg-BG" smtClean="0"/>
              <a:t>27.9.2017 г.</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E7ACF1-2ADD-44AB-BB2C-18A0F589CA61}" type="slidenum">
              <a:rPr lang="en-US"/>
              <a:pPr>
                <a:defRPr/>
              </a:pPr>
              <a:t>‹#›</a:t>
            </a:fld>
            <a:endParaRPr lang="en-US"/>
          </a:p>
        </p:txBody>
      </p:sp>
    </p:spTree>
    <p:extLst>
      <p:ext uri="{BB962C8B-B14F-4D97-AF65-F5344CB8AC3E}">
        <p14:creationId xmlns:p14="http://schemas.microsoft.com/office/powerpoint/2010/main" val="179858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D119F4A0-F24C-469A-B499-E166005E10DD}" type="datetime1">
              <a:rPr lang="bg-BG" smtClean="0"/>
              <a:t>27.9.2017 г.</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976DE21-AD4E-46A1-A33A-A61B9610DC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693E5C-2E3B-4512-9200-25EF6805534E}" type="slidenum">
              <a:rPr lang="en-US" altLang="bg-BG"/>
              <a:pPr eaLnBrk="1" hangingPunct="1"/>
              <a:t>1</a:t>
            </a:fld>
            <a:endParaRPr lang="en-US" altLang="bg-BG"/>
          </a:p>
        </p:txBody>
      </p:sp>
      <p:sp>
        <p:nvSpPr>
          <p:cNvPr id="2051" name="Rectangle 4"/>
          <p:cNvSpPr>
            <a:spLocks noGrp="1" noChangeArrowheads="1"/>
          </p:cNvSpPr>
          <p:nvPr>
            <p:ph type="title"/>
          </p:nvPr>
        </p:nvSpPr>
        <p:spPr>
          <a:xfrm>
            <a:off x="457200" y="274638"/>
            <a:ext cx="8229600" cy="6034087"/>
          </a:xfrm>
        </p:spPr>
        <p:txBody>
          <a:bodyPr/>
          <a:lstStyle/>
          <a:p>
            <a:pPr eaLnBrk="1" hangingPunct="1"/>
            <a:r>
              <a:rPr lang="bg-BG" altLang="bg-BG" b="1" dirty="0" smtClean="0">
                <a:solidFill>
                  <a:srgbClr val="0070C0"/>
                </a:solidFill>
              </a:rPr>
              <a:t>Презентация 12</a:t>
            </a:r>
            <a:br>
              <a:rPr lang="bg-BG" altLang="bg-BG" b="1" dirty="0" smtClean="0">
                <a:solidFill>
                  <a:srgbClr val="0070C0"/>
                </a:solidFill>
              </a:rPr>
            </a:br>
            <a:r>
              <a:rPr lang="bg-BG" altLang="bg-BG" b="1" dirty="0" smtClean="0">
                <a:solidFill>
                  <a:srgbClr val="0070C0"/>
                </a:solidFill>
              </a:rPr>
              <a:t>към глава 12</a:t>
            </a:r>
            <a:r>
              <a:rPr lang="en-US" altLang="bg-BG" b="1" dirty="0" smtClean="0">
                <a:solidFill>
                  <a:srgbClr val="0070C0"/>
                </a:solidFill>
              </a:rPr>
              <a:t/>
            </a:r>
            <a:br>
              <a:rPr lang="en-US" altLang="bg-BG" b="1" dirty="0" smtClean="0">
                <a:solidFill>
                  <a:srgbClr val="0070C0"/>
                </a:solidFill>
              </a:rPr>
            </a:br>
            <a:r>
              <a:rPr lang="en-US" altLang="bg-BG" b="1" dirty="0">
                <a:solidFill>
                  <a:srgbClr val="C00000"/>
                </a:solidFill>
              </a:rPr>
              <a:t/>
            </a:r>
            <a:br>
              <a:rPr lang="en-US" altLang="bg-BG" b="1" dirty="0">
                <a:solidFill>
                  <a:srgbClr val="C00000"/>
                </a:solidFill>
              </a:rPr>
            </a:br>
            <a:r>
              <a:rPr lang="bg-BG" altLang="bg-BG" b="1" dirty="0" smtClean="0">
                <a:solidFill>
                  <a:srgbClr val="C00000"/>
                </a:solidFill>
              </a:rPr>
              <a:t>ГЛОБАЛНИ ПРОБЛЕМИ НА ЗДРАВЕТО НА ДЕЦАТА</a:t>
            </a:r>
            <a:r>
              <a:rPr lang="en-US" altLang="bg-BG" dirty="0" smtClean="0">
                <a:solidFill>
                  <a:srgbClr val="C00000"/>
                </a:solidFill>
              </a:rPr>
              <a:t> </a:t>
            </a:r>
          </a:p>
        </p:txBody>
      </p:sp>
      <p:sp>
        <p:nvSpPr>
          <p:cNvPr id="2" name="Date Placeholder 1"/>
          <p:cNvSpPr>
            <a:spLocks noGrp="1"/>
          </p:cNvSpPr>
          <p:nvPr>
            <p:ph type="dt" sz="half" idx="10"/>
          </p:nvPr>
        </p:nvSpPr>
        <p:spPr/>
        <p:txBody>
          <a:bodyPr/>
          <a:lstStyle/>
          <a:p>
            <a:pPr>
              <a:defRPr/>
            </a:pPr>
            <a:fld id="{87801F39-58D0-4626-8CF4-01DBCD661C62}" type="datetime1">
              <a:rPr lang="bg-BG" smtClean="0"/>
              <a:t>27.9.2017 г.</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E113EA3-D1CB-44F4-AD5C-22E4FA47CD67}" type="slidenum">
              <a:rPr lang="en-US" altLang="bg-BG"/>
              <a:pPr eaLnBrk="1" hangingPunct="1"/>
              <a:t>10</a:t>
            </a:fld>
            <a:endParaRPr lang="en-US" altLang="bg-BG"/>
          </a:p>
        </p:txBody>
      </p:sp>
      <p:sp>
        <p:nvSpPr>
          <p:cNvPr id="87043" name="Rectangle 2"/>
          <p:cNvSpPr>
            <a:spLocks noGrp="1" noChangeArrowheads="1"/>
          </p:cNvSpPr>
          <p:nvPr>
            <p:ph type="title"/>
          </p:nvPr>
        </p:nvSpPr>
        <p:spPr>
          <a:xfrm>
            <a:off x="457200" y="274638"/>
            <a:ext cx="8229600" cy="6107112"/>
          </a:xfrm>
        </p:spPr>
        <p:txBody>
          <a:bodyPr/>
          <a:lstStyle/>
          <a:p>
            <a:pPr eaLnBrk="1" hangingPunct="1"/>
            <a:r>
              <a:rPr lang="bg-BG" altLang="bg-BG" sz="3600" dirty="0" smtClean="0"/>
              <a:t>Около 80% от </a:t>
            </a:r>
            <a:r>
              <a:rPr lang="bg-BG" altLang="bg-BG" sz="3600" dirty="0" err="1" smtClean="0"/>
              <a:t>умиранията</a:t>
            </a:r>
            <a:r>
              <a:rPr lang="bg-BG" altLang="bg-BG" sz="3600" dirty="0" smtClean="0"/>
              <a:t> под 5-годишна възраст в глобален мащаб  са в 25 страни и около половината от тях - само в пет страни: Индия, Нигерия, Демократична република Конго, Пакистан и Китай. Индия с 24% и Нигерия с 11% заедно съставляват над една трета от смъртността под 5-годишна възраст в света.</a:t>
            </a:r>
            <a:endParaRPr lang="en-US" altLang="bg-BG" sz="3600" dirty="0" smtClean="0"/>
          </a:p>
        </p:txBody>
      </p:sp>
      <p:sp>
        <p:nvSpPr>
          <p:cNvPr id="2" name="Date Placeholder 1"/>
          <p:cNvSpPr>
            <a:spLocks noGrp="1"/>
          </p:cNvSpPr>
          <p:nvPr>
            <p:ph type="dt" sz="half" idx="10"/>
          </p:nvPr>
        </p:nvSpPr>
        <p:spPr/>
        <p:txBody>
          <a:bodyPr/>
          <a:lstStyle/>
          <a:p>
            <a:pPr>
              <a:defRPr/>
            </a:pPr>
            <a:fld id="{D2554F1A-1AC9-4045-BD0A-93AF5127D450}" type="datetime1">
              <a:rPr lang="bg-BG" smtClean="0"/>
              <a:t>27.9.2017 г.</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9B396B-17C4-4C68-A81C-0115983F9C9C}" type="slidenum">
              <a:rPr lang="en-US" altLang="bg-BG"/>
              <a:pPr eaLnBrk="1" hangingPunct="1"/>
              <a:t>11</a:t>
            </a:fld>
            <a:endParaRPr lang="en-US" altLang="bg-BG"/>
          </a:p>
        </p:txBody>
      </p:sp>
      <p:sp>
        <p:nvSpPr>
          <p:cNvPr id="88067" name="Rectangle 2"/>
          <p:cNvSpPr>
            <a:spLocks noGrp="1" noChangeArrowheads="1"/>
          </p:cNvSpPr>
          <p:nvPr>
            <p:ph type="title"/>
          </p:nvPr>
        </p:nvSpPr>
        <p:spPr>
          <a:xfrm>
            <a:off x="457200" y="274638"/>
            <a:ext cx="8229600" cy="6107112"/>
          </a:xfrm>
        </p:spPr>
        <p:txBody>
          <a:bodyPr/>
          <a:lstStyle/>
          <a:p>
            <a:pPr algn="l" eaLnBrk="1" hangingPunct="1"/>
            <a:r>
              <a:rPr lang="bg-BG" altLang="bg-BG" dirty="0" smtClean="0"/>
              <a:t>Сред причините за смъртност до 5-годишна възраст водеща е </a:t>
            </a:r>
            <a:r>
              <a:rPr lang="bg-BG" altLang="bg-BG" dirty="0" smtClean="0">
                <a:solidFill>
                  <a:srgbClr val="FF0000"/>
                </a:solidFill>
              </a:rPr>
              <a:t>пневмонията,</a:t>
            </a:r>
            <a:r>
              <a:rPr lang="bg-BG" altLang="bg-BG" dirty="0" smtClean="0"/>
              <a:t> следвана от </a:t>
            </a:r>
            <a:r>
              <a:rPr lang="bg-BG" altLang="bg-BG" dirty="0" smtClean="0">
                <a:solidFill>
                  <a:srgbClr val="FF0000"/>
                </a:solidFill>
              </a:rPr>
              <a:t>усложненият</a:t>
            </a:r>
            <a:r>
              <a:rPr lang="en-US" altLang="bg-BG" dirty="0" smtClean="0">
                <a:solidFill>
                  <a:srgbClr val="FF0000"/>
                </a:solidFill>
              </a:rPr>
              <a:t>a</a:t>
            </a:r>
            <a:r>
              <a:rPr lang="bg-BG" altLang="bg-BG" dirty="0" smtClean="0">
                <a:solidFill>
                  <a:srgbClr val="FF0000"/>
                </a:solidFill>
              </a:rPr>
              <a:t> при преждевременните раждания, диарийни заболявания, асфиксия при раждането и малария.</a:t>
            </a:r>
            <a:endParaRPr lang="en-US" altLang="bg-BG" dirty="0" smtClean="0">
              <a:solidFill>
                <a:srgbClr val="FF0000"/>
              </a:solidFill>
            </a:endParaRPr>
          </a:p>
        </p:txBody>
      </p:sp>
      <p:sp>
        <p:nvSpPr>
          <p:cNvPr id="2" name="Date Placeholder 1"/>
          <p:cNvSpPr>
            <a:spLocks noGrp="1"/>
          </p:cNvSpPr>
          <p:nvPr>
            <p:ph type="dt" sz="half" idx="10"/>
          </p:nvPr>
        </p:nvSpPr>
        <p:spPr/>
        <p:txBody>
          <a:bodyPr/>
          <a:lstStyle/>
          <a:p>
            <a:pPr>
              <a:defRPr/>
            </a:pPr>
            <a:fld id="{8C3119B5-266C-4BFB-8B78-4B30E6043410}" type="datetime1">
              <a:rPr lang="bg-BG" smtClean="0"/>
              <a:t>27.9.2017 г.</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CEA59D-A5EC-4DEE-BD5A-B518A78EB7A7}" type="slidenum">
              <a:rPr lang="en-US" altLang="bg-BG"/>
              <a:pPr eaLnBrk="1" hangingPunct="1"/>
              <a:t>12</a:t>
            </a:fld>
            <a:endParaRPr lang="en-US" altLang="bg-BG"/>
          </a:p>
        </p:txBody>
      </p:sp>
      <p:sp>
        <p:nvSpPr>
          <p:cNvPr id="89091" name="Rectangle 3"/>
          <p:cNvSpPr>
            <a:spLocks noChangeArrowheads="1"/>
          </p:cNvSpPr>
          <p:nvPr/>
        </p:nvSpPr>
        <p:spPr bwMode="auto">
          <a:xfrm>
            <a:off x="395288" y="105202"/>
            <a:ext cx="79930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400" b="1" i="1" dirty="0">
                <a:cs typeface="Times New Roman" pitchFamily="18" charset="0"/>
              </a:rPr>
              <a:t>Водещи причини за смъртност под 5-год. възраст </a:t>
            </a:r>
            <a:r>
              <a:rPr lang="bg-BG" altLang="bg-BG" sz="2400" b="1" i="1" dirty="0" smtClean="0">
                <a:cs typeface="Times New Roman" pitchFamily="18" charset="0"/>
              </a:rPr>
              <a:t>(в </a:t>
            </a:r>
            <a:r>
              <a:rPr lang="bg-BG" altLang="bg-BG" sz="2400" b="1" i="1" dirty="0">
                <a:cs typeface="Times New Roman" pitchFamily="18" charset="0"/>
              </a:rPr>
              <a:t>% сред всички </a:t>
            </a:r>
            <a:r>
              <a:rPr lang="bg-BG" altLang="bg-BG" sz="2400" b="1" i="1" dirty="0" err="1">
                <a:cs typeface="Times New Roman" pitchFamily="18" charset="0"/>
              </a:rPr>
              <a:t>умирания</a:t>
            </a:r>
            <a:r>
              <a:rPr lang="bg-BG" altLang="bg-BG" sz="2400" b="1" i="1" dirty="0">
                <a:cs typeface="Times New Roman" pitchFamily="18" charset="0"/>
              </a:rPr>
              <a:t> до 5 г.)</a:t>
            </a:r>
            <a:endParaRPr lang="en-US" altLang="bg-BG" sz="2400" dirty="0"/>
          </a:p>
        </p:txBody>
      </p:sp>
      <p:graphicFrame>
        <p:nvGraphicFramePr>
          <p:cNvPr id="24677" name="Group 101"/>
          <p:cNvGraphicFramePr>
            <a:graphicFrameLocks noGrp="1"/>
          </p:cNvGraphicFramePr>
          <p:nvPr/>
        </p:nvGraphicFramePr>
        <p:xfrm>
          <a:off x="827088" y="1196975"/>
          <a:ext cx="7632700" cy="4464052"/>
        </p:xfrm>
        <a:graphic>
          <a:graphicData uri="http://schemas.openxmlformats.org/drawingml/2006/table">
            <a:tbl>
              <a:tblPr/>
              <a:tblGrid>
                <a:gridCol w="6259512"/>
                <a:gridCol w="1373188"/>
              </a:tblGrid>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Водещи причини</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Пневмония</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18</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Усложнения при преждевременни раждания</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14</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Диарийни заболявания</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Родова асфиксия</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Малария</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Други причини</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41</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Общо</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100.0</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F076DC89-EE99-4817-9174-0E42823E5775}" type="datetime1">
              <a:rPr lang="bg-BG" smtClean="0"/>
              <a:t>27.9.2017 г.</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D9189-60ED-4A33-944F-17D5C0A5CED0}" type="slidenum">
              <a:rPr lang="en-US" altLang="bg-BG"/>
              <a:pPr eaLnBrk="1" hangingPunct="1"/>
              <a:t>13</a:t>
            </a:fld>
            <a:endParaRPr lang="en-US" altLang="bg-BG"/>
          </a:p>
        </p:txBody>
      </p:sp>
      <p:sp>
        <p:nvSpPr>
          <p:cNvPr id="90115" name="Rectangle 2"/>
          <p:cNvSpPr>
            <a:spLocks noGrp="1" noChangeArrowheads="1"/>
          </p:cNvSpPr>
          <p:nvPr>
            <p:ph type="title"/>
          </p:nvPr>
        </p:nvSpPr>
        <p:spPr>
          <a:xfrm>
            <a:off x="457200" y="274638"/>
            <a:ext cx="8229600" cy="6107112"/>
          </a:xfrm>
        </p:spPr>
        <p:txBody>
          <a:bodyPr/>
          <a:lstStyle/>
          <a:p>
            <a:pPr eaLnBrk="1" hangingPunct="1"/>
            <a:r>
              <a:rPr lang="bg-BG" altLang="bg-BG" sz="3600" smtClean="0"/>
              <a:t>Рискът за умиране е най-висок през неонаталния период, (т.е. през първите 28 дни след раждането), в които се случват над 40% от умиранията под 5-годишна възраст. Повече от 3 милиона новородени умират всяка година през 1-я месец от техния живот; от тях една четвърт до половината умирания са през първите 24 часа и 75% - през първата седмица.</a:t>
            </a:r>
            <a:r>
              <a:rPr lang="bg-BG" altLang="bg-BG" sz="4000" smtClean="0"/>
              <a:t> </a:t>
            </a:r>
            <a:endParaRPr lang="en-US" altLang="bg-BG" sz="4000" smtClean="0"/>
          </a:p>
        </p:txBody>
      </p:sp>
      <p:sp>
        <p:nvSpPr>
          <p:cNvPr id="2" name="Date Placeholder 1"/>
          <p:cNvSpPr>
            <a:spLocks noGrp="1"/>
          </p:cNvSpPr>
          <p:nvPr>
            <p:ph type="dt" sz="half" idx="10"/>
          </p:nvPr>
        </p:nvSpPr>
        <p:spPr/>
        <p:txBody>
          <a:bodyPr/>
          <a:lstStyle/>
          <a:p>
            <a:pPr>
              <a:defRPr/>
            </a:pPr>
            <a:fld id="{079AC649-34F5-476B-BCF8-CD438770DB3C}" type="datetime1">
              <a:rPr lang="bg-BG" smtClean="0"/>
              <a:t>27.9.2017 г.</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4DB4DC-779B-43BF-98EC-5E362D6E2866}" type="slidenum">
              <a:rPr lang="en-US" altLang="bg-BG"/>
              <a:pPr eaLnBrk="1" hangingPunct="1"/>
              <a:t>14</a:t>
            </a:fld>
            <a:endParaRPr lang="en-US" altLang="bg-BG"/>
          </a:p>
        </p:txBody>
      </p:sp>
      <p:sp>
        <p:nvSpPr>
          <p:cNvPr id="91139" name="Rectangle 2"/>
          <p:cNvSpPr>
            <a:spLocks noGrp="1" noChangeArrowheads="1"/>
          </p:cNvSpPr>
          <p:nvPr>
            <p:ph type="title"/>
          </p:nvPr>
        </p:nvSpPr>
        <p:spPr>
          <a:xfrm>
            <a:off x="457200" y="274638"/>
            <a:ext cx="8229600" cy="6107112"/>
          </a:xfrm>
        </p:spPr>
        <p:txBody>
          <a:bodyPr/>
          <a:lstStyle/>
          <a:p>
            <a:pPr algn="l" eaLnBrk="1" hangingPunct="1">
              <a:lnSpc>
                <a:spcPct val="90000"/>
              </a:lnSpc>
            </a:pPr>
            <a:r>
              <a:rPr lang="bg-BG" altLang="bg-BG" sz="3200" smtClean="0"/>
              <a:t>Има съществени различия в структурата на причините за умирания в неонаталния и постнеонаталния период. </a:t>
            </a:r>
            <a:br>
              <a:rPr lang="bg-BG" altLang="bg-BG" sz="3200" smtClean="0"/>
            </a:br>
            <a:r>
              <a:rPr lang="bg-BG" altLang="bg-BG" sz="3200" smtClean="0"/>
              <a:t/>
            </a:r>
            <a:br>
              <a:rPr lang="bg-BG" altLang="bg-BG" sz="3200" smtClean="0"/>
            </a:br>
            <a:r>
              <a:rPr lang="bg-BG" altLang="bg-BG" sz="3200" smtClean="0"/>
              <a:t>Преждевременното раждане, усложненията по време на раждането и инфекциите причиняват по-голямата част от неонаталните умирания. </a:t>
            </a:r>
            <a:br>
              <a:rPr lang="bg-BG" altLang="bg-BG" sz="3200" smtClean="0"/>
            </a:br>
            <a:r>
              <a:rPr lang="bg-BG" altLang="bg-BG" sz="3200" smtClean="0"/>
              <a:t/>
            </a:r>
            <a:br>
              <a:rPr lang="bg-BG" altLang="bg-BG" sz="3200" smtClean="0"/>
            </a:br>
            <a:r>
              <a:rPr lang="bg-BG" altLang="bg-BG" sz="3200" smtClean="0"/>
              <a:t>В постнеонаталния период пневмонията е най-голямата единична причина за умирания, следвана от диарийните заболявания и маларията. </a:t>
            </a:r>
            <a:r>
              <a:rPr lang="bg-BG" altLang="bg-BG" sz="4000" smtClean="0"/>
              <a:t> </a:t>
            </a:r>
            <a:endParaRPr lang="en-US" altLang="bg-BG" sz="4000" smtClean="0"/>
          </a:p>
        </p:txBody>
      </p:sp>
      <p:sp>
        <p:nvSpPr>
          <p:cNvPr id="2" name="Date Placeholder 1"/>
          <p:cNvSpPr>
            <a:spLocks noGrp="1"/>
          </p:cNvSpPr>
          <p:nvPr>
            <p:ph type="dt" sz="half" idx="10"/>
          </p:nvPr>
        </p:nvSpPr>
        <p:spPr/>
        <p:txBody>
          <a:bodyPr/>
          <a:lstStyle/>
          <a:p>
            <a:pPr>
              <a:defRPr/>
            </a:pPr>
            <a:fld id="{ED229D2B-C5CC-4925-A0B5-8D5311E8489E}" type="datetime1">
              <a:rPr lang="bg-BG" smtClean="0"/>
              <a:t>27.9.2017 г.</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9518AD-88A5-42A0-876C-1A06D9F036DF}" type="slidenum">
              <a:rPr lang="en-US" altLang="bg-BG"/>
              <a:pPr eaLnBrk="1" hangingPunct="1"/>
              <a:t>15</a:t>
            </a:fld>
            <a:endParaRPr lang="en-US" altLang="bg-BG"/>
          </a:p>
        </p:txBody>
      </p:sp>
      <p:sp>
        <p:nvSpPr>
          <p:cNvPr id="9318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smtClean="0"/>
              <a:t>Недохранването</a:t>
            </a:r>
            <a:r>
              <a:rPr lang="bg-BG" altLang="bg-BG" sz="3200" dirty="0" smtClean="0"/>
              <a:t> е един от основните фактори за влошено здраве на децата. Около 20 милиона деца в света страдат от тежко остро недохранване, което ги прави силно </a:t>
            </a:r>
            <a:r>
              <a:rPr lang="bg-BG" altLang="bg-BG" sz="3200" dirty="0" err="1" smtClean="0"/>
              <a:t>раними</a:t>
            </a:r>
            <a:r>
              <a:rPr lang="bg-BG" altLang="bg-BG" sz="3200" dirty="0" smtClean="0"/>
              <a:t> по отношение на редица сериозни заболявания и ранна смърт. В глобален мащаб се преценява, че 71 милиона деца под 5-годишна възраст изостават в развитието си и 104 милиона са с тегло под нормата за съответната възраст.</a:t>
            </a:r>
            <a:r>
              <a:rPr lang="bg-BG" altLang="bg-BG" sz="4000" dirty="0" smtClean="0"/>
              <a:t> </a:t>
            </a:r>
            <a:endParaRPr lang="en-US" altLang="bg-BG" sz="4000" dirty="0" smtClean="0"/>
          </a:p>
        </p:txBody>
      </p:sp>
      <p:sp>
        <p:nvSpPr>
          <p:cNvPr id="2" name="Date Placeholder 1"/>
          <p:cNvSpPr>
            <a:spLocks noGrp="1"/>
          </p:cNvSpPr>
          <p:nvPr>
            <p:ph type="dt" sz="half" idx="10"/>
          </p:nvPr>
        </p:nvSpPr>
        <p:spPr/>
        <p:txBody>
          <a:bodyPr/>
          <a:lstStyle/>
          <a:p>
            <a:pPr>
              <a:defRPr/>
            </a:pPr>
            <a:fld id="{ECCB66CE-20B2-492A-ABA6-B1D1D4F66334}" type="datetime1">
              <a:rPr lang="bg-BG" smtClean="0"/>
              <a:t>27.9.2017 г.</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AA2E68-D2CA-4BBD-A740-D45E70CCDC88}" type="slidenum">
              <a:rPr lang="en-US" altLang="bg-BG"/>
              <a:pPr eaLnBrk="1" hangingPunct="1"/>
              <a:t>16</a:t>
            </a:fld>
            <a:endParaRPr lang="en-US" altLang="bg-BG"/>
          </a:p>
        </p:txBody>
      </p:sp>
      <p:sp>
        <p:nvSpPr>
          <p:cNvPr id="94211" name="Rectangle 2"/>
          <p:cNvSpPr>
            <a:spLocks noGrp="1" noChangeArrowheads="1"/>
          </p:cNvSpPr>
          <p:nvPr>
            <p:ph type="title"/>
          </p:nvPr>
        </p:nvSpPr>
        <p:spPr>
          <a:xfrm>
            <a:off x="457200" y="274638"/>
            <a:ext cx="8229600" cy="6107112"/>
          </a:xfrm>
        </p:spPr>
        <p:txBody>
          <a:bodyPr/>
          <a:lstStyle/>
          <a:p>
            <a:pPr algn="l" eaLnBrk="1" hangingPunct="1"/>
            <a:r>
              <a:rPr lang="bg-BG" altLang="bg-BG" sz="2800" dirty="0" smtClean="0"/>
              <a:t>Хроничното недохранване води до задържане на растежа, забавено съзряване, нарушаване на способността за учене и по-ниска продуктивност. </a:t>
            </a:r>
            <a:br>
              <a:rPr lang="bg-BG" altLang="bg-BG" sz="2800" dirty="0" smtClean="0"/>
            </a:br>
            <a:r>
              <a:rPr lang="bg-BG" altLang="bg-BG" sz="2800" dirty="0" smtClean="0"/>
              <a:t/>
            </a:r>
            <a:br>
              <a:rPr lang="bg-BG" altLang="bg-BG" sz="2800" dirty="0" smtClean="0"/>
            </a:br>
            <a:r>
              <a:rPr lang="bg-BG" altLang="bg-BG" sz="2800" dirty="0" smtClean="0"/>
              <a:t>В областите с несигурно снабдяване с храна кърменето има изключително важно значение, предоставяйки енергия, протеин и микроелементи на децата. Ранното отбиване на кърмачетата повишава недохранването, </a:t>
            </a:r>
            <a:r>
              <a:rPr lang="bg-BG" altLang="bg-BG" sz="2800" dirty="0" err="1" smtClean="0"/>
              <a:t>заболяемостта</a:t>
            </a:r>
            <a:r>
              <a:rPr lang="bg-BG" altLang="bg-BG" sz="2800" dirty="0" smtClean="0"/>
              <a:t> и смъртността, ако семействата не могат да си позволят необходимата храна за техните деца. </a:t>
            </a:r>
            <a:endParaRPr lang="en-US" altLang="bg-BG" sz="2800" dirty="0" smtClean="0"/>
          </a:p>
        </p:txBody>
      </p:sp>
      <p:sp>
        <p:nvSpPr>
          <p:cNvPr id="2" name="Date Placeholder 1"/>
          <p:cNvSpPr>
            <a:spLocks noGrp="1"/>
          </p:cNvSpPr>
          <p:nvPr>
            <p:ph type="dt" sz="half" idx="10"/>
          </p:nvPr>
        </p:nvSpPr>
        <p:spPr/>
        <p:txBody>
          <a:bodyPr/>
          <a:lstStyle/>
          <a:p>
            <a:pPr>
              <a:defRPr/>
            </a:pPr>
            <a:fld id="{8716457A-DBF5-436C-B02D-EDB4901162D4}" type="datetime1">
              <a:rPr lang="bg-BG" smtClean="0"/>
              <a:t>27.9.2017 г.</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B112A7-2ADD-4202-A40E-58ED621CF800}" type="slidenum">
              <a:rPr lang="en-US" altLang="bg-BG"/>
              <a:pPr eaLnBrk="1" hangingPunct="1"/>
              <a:t>17</a:t>
            </a:fld>
            <a:endParaRPr lang="en-US" altLang="bg-BG"/>
          </a:p>
        </p:txBody>
      </p:sp>
      <p:sp>
        <p:nvSpPr>
          <p:cNvPr id="95235" name="Rectangle 2"/>
          <p:cNvSpPr>
            <a:spLocks noGrp="1" noChangeArrowheads="1"/>
          </p:cNvSpPr>
          <p:nvPr>
            <p:ph type="title"/>
          </p:nvPr>
        </p:nvSpPr>
        <p:spPr>
          <a:xfrm>
            <a:off x="457200" y="274638"/>
            <a:ext cx="8229600" cy="6107112"/>
          </a:xfrm>
        </p:spPr>
        <p:txBody>
          <a:bodyPr/>
          <a:lstStyle/>
          <a:p>
            <a:pPr algn="l" eaLnBrk="1" hangingPunct="1"/>
            <a:r>
              <a:rPr lang="bg-BG" altLang="bg-BG" sz="3600" dirty="0" smtClean="0"/>
              <a:t>Много от водещите причини за смъртността до 5-годишна възраст са предотвратими чрез структурни и </a:t>
            </a:r>
            <a:r>
              <a:rPr lang="bg-BG" altLang="bg-BG" sz="3600" dirty="0" err="1" smtClean="0"/>
              <a:t>преразпределителни</a:t>
            </a:r>
            <a:r>
              <a:rPr lang="bg-BG" altLang="bg-BG" sz="3600" dirty="0" smtClean="0"/>
              <a:t> политически подходи, осигуряване на достъп до квалифицирани грижи и прилагане на несложни и нескъпоструващи интервенции. </a:t>
            </a:r>
            <a:endParaRPr lang="en-US" altLang="bg-BG" sz="3600" dirty="0" smtClean="0"/>
          </a:p>
        </p:txBody>
      </p:sp>
      <p:sp>
        <p:nvSpPr>
          <p:cNvPr id="2" name="Date Placeholder 1"/>
          <p:cNvSpPr>
            <a:spLocks noGrp="1"/>
          </p:cNvSpPr>
          <p:nvPr>
            <p:ph type="dt" sz="half" idx="10"/>
          </p:nvPr>
        </p:nvSpPr>
        <p:spPr/>
        <p:txBody>
          <a:bodyPr/>
          <a:lstStyle/>
          <a:p>
            <a:pPr>
              <a:defRPr/>
            </a:pPr>
            <a:fld id="{C7E29540-AAB2-4474-8FEF-856F04CB06B0}" type="datetime1">
              <a:rPr lang="bg-BG" smtClean="0"/>
              <a:t>27.9.2017 г.</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417AA1-21C7-4080-94B8-DFFE30539BA6}" type="slidenum">
              <a:rPr lang="en-US" altLang="bg-BG"/>
              <a:pPr eaLnBrk="1" hangingPunct="1"/>
              <a:t>18</a:t>
            </a:fld>
            <a:endParaRPr lang="en-US" altLang="bg-BG"/>
          </a:p>
        </p:txBody>
      </p:sp>
      <p:sp>
        <p:nvSpPr>
          <p:cNvPr id="96259" name="Rectangle 2"/>
          <p:cNvSpPr>
            <a:spLocks noGrp="1" noChangeArrowheads="1"/>
          </p:cNvSpPr>
          <p:nvPr>
            <p:ph type="title"/>
          </p:nvPr>
        </p:nvSpPr>
        <p:spPr>
          <a:xfrm>
            <a:off x="457200" y="274638"/>
            <a:ext cx="8229600" cy="5818658"/>
          </a:xfrm>
        </p:spPr>
        <p:txBody>
          <a:bodyPr/>
          <a:lstStyle/>
          <a:p>
            <a:pPr algn="l" eaLnBrk="1" hangingPunct="1"/>
            <a:r>
              <a:rPr lang="bg-BG" altLang="bg-BG" sz="3200" dirty="0" smtClean="0"/>
              <a:t>Според общоприетия модел на обществено здраве 75% от </a:t>
            </a:r>
            <a:r>
              <a:rPr lang="bg-BG" altLang="bg-BG" sz="3200" dirty="0" err="1" smtClean="0"/>
              <a:t>неонаталните</a:t>
            </a:r>
            <a:r>
              <a:rPr lang="bg-BG" altLang="bg-BG" sz="3200" dirty="0" smtClean="0"/>
              <a:t> и 60% от </a:t>
            </a:r>
            <a:r>
              <a:rPr lang="bg-BG" altLang="bg-BG" sz="3200" dirty="0" err="1" smtClean="0"/>
              <a:t>умиранията</a:t>
            </a:r>
            <a:r>
              <a:rPr lang="bg-BG" altLang="bg-BG" sz="3200" dirty="0" smtClean="0"/>
              <a:t> до 5-годишна възраст могат да бъдат предотвратени чрез прилагане на 20 доказали своята ефективност интервенции: предоставяне на обучен персонал при раждането, имунизация и </a:t>
            </a:r>
            <a:r>
              <a:rPr lang="bg-BG" altLang="bg-BG" sz="3200" dirty="0" err="1" smtClean="0"/>
              <a:t>антибиотично</a:t>
            </a:r>
            <a:r>
              <a:rPr lang="bg-BG" altLang="bg-BG" sz="3200" dirty="0" smtClean="0"/>
              <a:t> лечение на бременните и новородените, хигиенни мерки при раждането, естествено кърмене през първите 6 месеца и др.</a:t>
            </a:r>
            <a:endParaRPr lang="en-US" altLang="bg-BG" sz="3200" dirty="0" smtClean="0"/>
          </a:p>
        </p:txBody>
      </p:sp>
      <p:sp>
        <p:nvSpPr>
          <p:cNvPr id="2" name="Date Placeholder 1"/>
          <p:cNvSpPr>
            <a:spLocks noGrp="1"/>
          </p:cNvSpPr>
          <p:nvPr>
            <p:ph type="dt" sz="half" idx="10"/>
          </p:nvPr>
        </p:nvSpPr>
        <p:spPr/>
        <p:txBody>
          <a:bodyPr/>
          <a:lstStyle/>
          <a:p>
            <a:pPr>
              <a:defRPr/>
            </a:pPr>
            <a:fld id="{6DC99811-66E9-4F91-A2BA-46176ACD5DC4}" type="datetime1">
              <a:rPr lang="bg-BG" smtClean="0"/>
              <a:t>27.9.2017 г.</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65E20-0067-4E7B-AD4B-B7FD7CB1CB1A}" type="slidenum">
              <a:rPr lang="en-US" altLang="bg-BG"/>
              <a:pPr eaLnBrk="1" hangingPunct="1"/>
              <a:t>19</a:t>
            </a:fld>
            <a:endParaRPr lang="en-US" altLang="bg-BG"/>
          </a:p>
        </p:txBody>
      </p:sp>
      <p:sp>
        <p:nvSpPr>
          <p:cNvPr id="97283" name="Rectangle 2"/>
          <p:cNvSpPr>
            <a:spLocks noGrp="1" noChangeArrowheads="1"/>
          </p:cNvSpPr>
          <p:nvPr>
            <p:ph type="title"/>
          </p:nvPr>
        </p:nvSpPr>
        <p:spPr>
          <a:xfrm>
            <a:off x="457200" y="274638"/>
            <a:ext cx="8229600" cy="6107112"/>
          </a:xfrm>
        </p:spPr>
        <p:txBody>
          <a:bodyPr/>
          <a:lstStyle/>
          <a:p>
            <a:pPr eaLnBrk="1" hangingPunct="1"/>
            <a:r>
              <a:rPr lang="bg-BG" altLang="bg-BG" sz="4000" smtClean="0"/>
              <a:t>Интервенциите за подобряване на преживяемостта на децата включват предоставяне на годна за пиене вода, подобряване на хигиенните условия и удобствата за приготвяне на храна, рехидратираща терапия при диарийни заболявания, готови за ползване  храни и др. </a:t>
            </a:r>
            <a:endParaRPr lang="en-US" altLang="bg-BG" sz="4000" smtClean="0"/>
          </a:p>
        </p:txBody>
      </p:sp>
      <p:sp>
        <p:nvSpPr>
          <p:cNvPr id="2" name="Date Placeholder 1"/>
          <p:cNvSpPr>
            <a:spLocks noGrp="1"/>
          </p:cNvSpPr>
          <p:nvPr>
            <p:ph type="dt" sz="half" idx="10"/>
          </p:nvPr>
        </p:nvSpPr>
        <p:spPr/>
        <p:txBody>
          <a:bodyPr/>
          <a:lstStyle/>
          <a:p>
            <a:pPr>
              <a:defRPr/>
            </a:pPr>
            <a:fld id="{BB36089A-CB59-457D-8689-9A0347F5E3D9}" type="datetime1">
              <a:rPr lang="bg-BG" smtClean="0"/>
              <a:t>27.9.2017 г.</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4A201A-7947-4A0D-99DE-9A78F5F0549D}" type="slidenum">
              <a:rPr lang="en-US" altLang="bg-BG"/>
              <a:pPr eaLnBrk="1" hangingPunct="1"/>
              <a:t>2</a:t>
            </a:fld>
            <a:endParaRPr lang="en-US" altLang="bg-BG"/>
          </a:p>
        </p:txBody>
      </p:sp>
      <p:sp>
        <p:nvSpPr>
          <p:cNvPr id="3075" name="Rectangle 4"/>
          <p:cNvSpPr>
            <a:spLocks noGrp="1" noChangeArrowheads="1"/>
          </p:cNvSpPr>
          <p:nvPr>
            <p:ph type="title"/>
          </p:nvPr>
        </p:nvSpPr>
        <p:spPr>
          <a:xfrm>
            <a:off x="457200" y="274638"/>
            <a:ext cx="8229600" cy="6107112"/>
          </a:xfrm>
        </p:spPr>
        <p:txBody>
          <a:bodyPr/>
          <a:lstStyle/>
          <a:p>
            <a:pPr eaLnBrk="1" hangingPunct="1"/>
            <a:r>
              <a:rPr lang="bg-BG" altLang="bg-BG" sz="4000" b="1" dirty="0" smtClean="0">
                <a:solidFill>
                  <a:srgbClr val="C00000"/>
                </a:solidFill>
              </a:rPr>
              <a:t>1. Значимост на здравето на децата за глобалното здраве</a:t>
            </a:r>
            <a:r>
              <a:rPr lang="en-US" altLang="bg-BG" sz="4000" dirty="0" smtClean="0">
                <a:solidFill>
                  <a:srgbClr val="C00000"/>
                </a:solidFill>
              </a:rPr>
              <a:t> </a:t>
            </a:r>
          </a:p>
        </p:txBody>
      </p:sp>
      <p:sp>
        <p:nvSpPr>
          <p:cNvPr id="2" name="Date Placeholder 1"/>
          <p:cNvSpPr>
            <a:spLocks noGrp="1"/>
          </p:cNvSpPr>
          <p:nvPr>
            <p:ph type="dt" sz="half" idx="10"/>
          </p:nvPr>
        </p:nvSpPr>
        <p:spPr/>
        <p:txBody>
          <a:bodyPr/>
          <a:lstStyle/>
          <a:p>
            <a:pPr>
              <a:defRPr/>
            </a:pPr>
            <a:fld id="{72E8929B-855B-433F-A2B0-BF360F53A84C}" type="datetime1">
              <a:rPr lang="bg-BG" smtClean="0"/>
              <a:t>27.9.2017 г.</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93CB88-EFE5-4102-A978-2E396DD1739B}" type="slidenum">
              <a:rPr lang="en-US" altLang="bg-BG"/>
              <a:pPr eaLnBrk="1" hangingPunct="1"/>
              <a:t>20</a:t>
            </a:fld>
            <a:endParaRPr lang="en-US" altLang="bg-BG"/>
          </a:p>
        </p:txBody>
      </p:sp>
      <p:sp>
        <p:nvSpPr>
          <p:cNvPr id="98307" name="Rectangle 2"/>
          <p:cNvSpPr>
            <a:spLocks noGrp="1" noChangeArrowheads="1"/>
          </p:cNvSpPr>
          <p:nvPr>
            <p:ph type="title"/>
          </p:nvPr>
        </p:nvSpPr>
        <p:spPr>
          <a:xfrm>
            <a:off x="457200" y="274638"/>
            <a:ext cx="8229600" cy="5746650"/>
          </a:xfrm>
        </p:spPr>
        <p:txBody>
          <a:bodyPr/>
          <a:lstStyle/>
          <a:p>
            <a:pPr algn="l" eaLnBrk="1" hangingPunct="1"/>
            <a:r>
              <a:rPr lang="bg-BG" altLang="bg-BG" sz="3200" b="1" i="1" dirty="0" smtClean="0"/>
              <a:t>Профилактика с имунизации.</a:t>
            </a:r>
            <a:r>
              <a:rPr lang="bg-BG" altLang="bg-BG" sz="3200" dirty="0" smtClean="0"/>
              <a:t> За някои смъртоносни заболявания в детството (морбили, </a:t>
            </a:r>
            <a:r>
              <a:rPr lang="bg-BG" altLang="bg-BG" sz="3200" dirty="0" err="1" smtClean="0"/>
              <a:t>полиомиелит</a:t>
            </a:r>
            <a:r>
              <a:rPr lang="bg-BG" altLang="bg-BG" sz="3200" dirty="0" smtClean="0"/>
              <a:t>, дифтерия, тетанус, коклюш, пневмония, причинена от </a:t>
            </a:r>
            <a:r>
              <a:rPr lang="bg-BG" altLang="bg-BG" sz="3200" i="1" dirty="0" err="1" smtClean="0"/>
              <a:t>Haemophilius</a:t>
            </a:r>
            <a:r>
              <a:rPr lang="bg-BG" altLang="bg-BG" sz="3200" i="1" dirty="0" smtClean="0"/>
              <a:t> </a:t>
            </a:r>
            <a:r>
              <a:rPr lang="bg-BG" altLang="bg-BG" sz="3200" i="1" dirty="0" err="1" smtClean="0"/>
              <a:t>influenzae</a:t>
            </a:r>
            <a:r>
              <a:rPr lang="bg-BG" altLang="bg-BG" sz="3200" dirty="0" smtClean="0"/>
              <a:t> </a:t>
            </a:r>
            <a:r>
              <a:rPr lang="bg-BG" altLang="bg-BG" sz="3200" dirty="0" err="1" smtClean="0"/>
              <a:t>type</a:t>
            </a:r>
            <a:r>
              <a:rPr lang="bg-BG" altLang="bg-BG" sz="3200" dirty="0" smtClean="0"/>
              <a:t> B и </a:t>
            </a:r>
            <a:r>
              <a:rPr lang="bg-BG" altLang="bg-BG" sz="3200" i="1" dirty="0" err="1" smtClean="0"/>
              <a:t>Streptococcus</a:t>
            </a:r>
            <a:r>
              <a:rPr lang="bg-BG" altLang="bg-BG" sz="3200" i="1" dirty="0" smtClean="0"/>
              <a:t> </a:t>
            </a:r>
            <a:r>
              <a:rPr lang="bg-BG" altLang="bg-BG" sz="3200" i="1" dirty="0" err="1" smtClean="0"/>
              <a:t>pneumoniae</a:t>
            </a:r>
            <a:r>
              <a:rPr lang="bg-BG" altLang="bg-BG" sz="3200" dirty="0" smtClean="0"/>
              <a:t> и диария, дължаща се на </a:t>
            </a:r>
            <a:r>
              <a:rPr lang="bg-BG" altLang="bg-BG" sz="3200" dirty="0" err="1" smtClean="0"/>
              <a:t>ротавируси</a:t>
            </a:r>
            <a:r>
              <a:rPr lang="bg-BG" altLang="bg-BG" sz="3200" dirty="0" smtClean="0"/>
              <a:t>) има налични ваксини, които могат да защитят децата. Подобряването на  обхвата с имунизации има решаваща роля за намаляване на </a:t>
            </a:r>
            <a:r>
              <a:rPr lang="bg-BG" altLang="bg-BG" sz="3200" dirty="0" err="1" smtClean="0"/>
              <a:t>заболяемостта</a:t>
            </a:r>
            <a:r>
              <a:rPr lang="bg-BG" altLang="bg-BG" sz="3200" dirty="0" smtClean="0"/>
              <a:t> и смъртността от тези заболявания. </a:t>
            </a:r>
            <a:endParaRPr lang="en-US" altLang="bg-BG" sz="3200" dirty="0" smtClean="0"/>
          </a:p>
        </p:txBody>
      </p:sp>
      <p:sp>
        <p:nvSpPr>
          <p:cNvPr id="2" name="Date Placeholder 1"/>
          <p:cNvSpPr>
            <a:spLocks noGrp="1"/>
          </p:cNvSpPr>
          <p:nvPr>
            <p:ph type="dt" sz="half" idx="10"/>
          </p:nvPr>
        </p:nvSpPr>
        <p:spPr/>
        <p:txBody>
          <a:bodyPr/>
          <a:lstStyle/>
          <a:p>
            <a:pPr>
              <a:defRPr/>
            </a:pPr>
            <a:fld id="{B24D20F3-9068-4158-890A-728D83C87088}" type="datetime1">
              <a:rPr lang="bg-BG" smtClean="0"/>
              <a:t>27.9.2017 г.</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15C93A-F468-4A1B-A674-5D774258D141}" type="slidenum">
              <a:rPr lang="en-US" altLang="bg-BG"/>
              <a:pPr eaLnBrk="1" hangingPunct="1"/>
              <a:t>21</a:t>
            </a:fld>
            <a:endParaRPr lang="en-US" altLang="bg-BG"/>
          </a:p>
        </p:txBody>
      </p:sp>
      <p:sp>
        <p:nvSpPr>
          <p:cNvPr id="99331" name="Rectangle 2"/>
          <p:cNvSpPr>
            <a:spLocks noGrp="1" noChangeArrowheads="1"/>
          </p:cNvSpPr>
          <p:nvPr>
            <p:ph type="title"/>
          </p:nvPr>
        </p:nvSpPr>
        <p:spPr>
          <a:xfrm>
            <a:off x="457200" y="274638"/>
            <a:ext cx="8229600" cy="6107112"/>
          </a:xfrm>
        </p:spPr>
        <p:txBody>
          <a:bodyPr/>
          <a:lstStyle/>
          <a:p>
            <a:pPr eaLnBrk="1" hangingPunct="1"/>
            <a:r>
              <a:rPr lang="bg-BG" altLang="bg-BG" sz="4000" b="1" dirty="0" smtClean="0">
                <a:solidFill>
                  <a:srgbClr val="C00000"/>
                </a:solidFill>
              </a:rPr>
              <a:t>10 факта на СЗО за здравето на децата</a:t>
            </a:r>
            <a:endParaRPr lang="en-US" altLang="bg-BG" sz="4000" b="1" dirty="0" smtClean="0">
              <a:solidFill>
                <a:srgbClr val="C00000"/>
              </a:solidFill>
            </a:endParaRPr>
          </a:p>
        </p:txBody>
      </p:sp>
      <p:sp>
        <p:nvSpPr>
          <p:cNvPr id="2" name="Date Placeholder 1"/>
          <p:cNvSpPr>
            <a:spLocks noGrp="1"/>
          </p:cNvSpPr>
          <p:nvPr>
            <p:ph type="dt" sz="half" idx="10"/>
          </p:nvPr>
        </p:nvSpPr>
        <p:spPr/>
        <p:txBody>
          <a:bodyPr/>
          <a:lstStyle/>
          <a:p>
            <a:pPr>
              <a:defRPr/>
            </a:pPr>
            <a:fld id="{37239C68-280A-4987-B5AF-0C340EE62326}" type="datetime1">
              <a:rPr lang="bg-BG" smtClean="0"/>
              <a:t>27.9.2017 г.</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03EA48-0A21-4A7D-95B3-EC7DEADE63F8}" type="slidenum">
              <a:rPr lang="en-US" altLang="bg-BG"/>
              <a:pPr eaLnBrk="1" hangingPunct="1"/>
              <a:t>22</a:t>
            </a:fld>
            <a:endParaRPr lang="en-US" altLang="bg-BG"/>
          </a:p>
        </p:txBody>
      </p:sp>
      <p:sp>
        <p:nvSpPr>
          <p:cNvPr id="100355" name="Rectangle 2"/>
          <p:cNvSpPr>
            <a:spLocks noGrp="1" noChangeArrowheads="1"/>
          </p:cNvSpPr>
          <p:nvPr>
            <p:ph type="title"/>
          </p:nvPr>
        </p:nvSpPr>
        <p:spPr>
          <a:xfrm>
            <a:off x="250825" y="274638"/>
            <a:ext cx="8642350" cy="6107112"/>
          </a:xfrm>
        </p:spPr>
        <p:txBody>
          <a:bodyPr/>
          <a:lstStyle/>
          <a:p>
            <a:pPr algn="l" eaLnBrk="1" hangingPunct="1"/>
            <a:r>
              <a:rPr lang="bg-BG" altLang="bg-BG" sz="2800" b="1" dirty="0" smtClean="0">
                <a:solidFill>
                  <a:srgbClr val="FF0000"/>
                </a:solidFill>
              </a:rPr>
              <a:t>Факт 1. Рискът за умиране при децата е най-висок през първия месец от живота.</a:t>
            </a:r>
            <a:r>
              <a:rPr lang="bg-BG" altLang="bg-BG" sz="2800" b="1" dirty="0" smtClean="0"/>
              <a:t> </a:t>
            </a:r>
            <a:r>
              <a:rPr lang="bg-BG" altLang="bg-BG" sz="2800" dirty="0" smtClean="0"/>
              <a:t>През първия месец от живота безопасното раждане и ефективните </a:t>
            </a:r>
            <a:r>
              <a:rPr lang="bg-BG" altLang="bg-BG" sz="2800" dirty="0" err="1" smtClean="0"/>
              <a:t>неонатални</a:t>
            </a:r>
            <a:r>
              <a:rPr lang="bg-BG" altLang="bg-BG" sz="2800" dirty="0" smtClean="0"/>
              <a:t> грижи имат съществено значение. Преждевременното раждане, родовата </a:t>
            </a:r>
            <a:r>
              <a:rPr lang="bg-BG" altLang="bg-BG" sz="2800" dirty="0" err="1" smtClean="0"/>
              <a:t>асфиксия</a:t>
            </a:r>
            <a:r>
              <a:rPr lang="bg-BG" altLang="bg-BG" sz="2800" dirty="0" smtClean="0"/>
              <a:t> и инфекциите причиняват по-голямата част от </a:t>
            </a:r>
            <a:r>
              <a:rPr lang="bg-BG" altLang="bg-BG" sz="2800" dirty="0" err="1" smtClean="0"/>
              <a:t>умиранията</a:t>
            </a:r>
            <a:r>
              <a:rPr lang="bg-BG" altLang="bg-BG" sz="2800" dirty="0" smtClean="0"/>
              <a:t> при новородените. След достигане на 1-годишна и 5-годишна възраст, основните причини за загуба на живот са пневмония, диария и малария. Недохранването допринася за над една трета от всички </a:t>
            </a:r>
            <a:r>
              <a:rPr lang="bg-BG" altLang="bg-BG" sz="2800" dirty="0" err="1" smtClean="0"/>
              <a:t>умирания</a:t>
            </a:r>
            <a:r>
              <a:rPr lang="bg-BG" altLang="bg-BG" sz="2800" dirty="0" smtClean="0"/>
              <a:t> при децата.</a:t>
            </a:r>
            <a:endParaRPr lang="en-US" altLang="bg-BG" sz="2800" dirty="0" smtClean="0"/>
          </a:p>
        </p:txBody>
      </p:sp>
      <p:sp>
        <p:nvSpPr>
          <p:cNvPr id="2" name="Date Placeholder 1"/>
          <p:cNvSpPr>
            <a:spLocks noGrp="1"/>
          </p:cNvSpPr>
          <p:nvPr>
            <p:ph type="dt" sz="half" idx="10"/>
          </p:nvPr>
        </p:nvSpPr>
        <p:spPr/>
        <p:txBody>
          <a:bodyPr/>
          <a:lstStyle/>
          <a:p>
            <a:pPr>
              <a:defRPr/>
            </a:pPr>
            <a:fld id="{CADB4235-A42E-4C6E-AF1E-DBCF80E4A387}" type="datetime1">
              <a:rPr lang="bg-BG" smtClean="0"/>
              <a:t>27.9.2017 г.</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69A089-C8D0-4650-9E54-E79482267DBA}" type="slidenum">
              <a:rPr lang="en-US" altLang="bg-BG"/>
              <a:pPr eaLnBrk="1" hangingPunct="1"/>
              <a:t>23</a:t>
            </a:fld>
            <a:endParaRPr lang="en-US" altLang="bg-BG"/>
          </a:p>
        </p:txBody>
      </p:sp>
      <p:sp>
        <p:nvSpPr>
          <p:cNvPr id="101379" name="Rectangle 2"/>
          <p:cNvSpPr>
            <a:spLocks noGrp="1" noChangeArrowheads="1"/>
          </p:cNvSpPr>
          <p:nvPr>
            <p:ph type="title"/>
          </p:nvPr>
        </p:nvSpPr>
        <p:spPr>
          <a:xfrm>
            <a:off x="457200" y="274638"/>
            <a:ext cx="8229600" cy="5890666"/>
          </a:xfrm>
        </p:spPr>
        <p:txBody>
          <a:bodyPr/>
          <a:lstStyle/>
          <a:p>
            <a:pPr algn="l" eaLnBrk="1" hangingPunct="1"/>
            <a:r>
              <a:rPr lang="bg-BG" altLang="bg-BG" sz="3200" b="1" dirty="0" smtClean="0">
                <a:solidFill>
                  <a:srgbClr val="FF0000"/>
                </a:solidFill>
              </a:rPr>
              <a:t>Факт 2. Почти три милиона деца са умрели през 2012 г. в рамките на първия месец след раждането.</a:t>
            </a:r>
            <a:r>
              <a:rPr lang="bg-BG" altLang="bg-BG" sz="3200" b="1" dirty="0" smtClean="0"/>
              <a:t> </a:t>
            </a:r>
            <a:r>
              <a:rPr lang="bg-BG" altLang="bg-BG" sz="3200" dirty="0" smtClean="0"/>
              <a:t>Здравните рискове при новородените могат да се намалят чрез квалифицирани грижи по време на бременността</a:t>
            </a:r>
            <a:r>
              <a:rPr lang="en-US" altLang="bg-BG" sz="3200" dirty="0" smtClean="0"/>
              <a:t>,</a:t>
            </a:r>
            <a:r>
              <a:rPr lang="bg-BG" altLang="bg-BG" sz="3200" dirty="0" smtClean="0"/>
              <a:t> безопасно раждане при наличие на обучен персонал</a:t>
            </a:r>
            <a:r>
              <a:rPr lang="en-US" altLang="bg-BG" sz="3200" dirty="0" smtClean="0"/>
              <a:t>,</a:t>
            </a:r>
            <a:r>
              <a:rPr lang="bg-BG" altLang="bg-BG" sz="3200" dirty="0" smtClean="0"/>
              <a:t> добри </a:t>
            </a:r>
            <a:r>
              <a:rPr lang="bg-BG" altLang="bg-BG" sz="3200" dirty="0" err="1" smtClean="0"/>
              <a:t>неонатални</a:t>
            </a:r>
            <a:r>
              <a:rPr lang="bg-BG" altLang="bg-BG" sz="3200" dirty="0" smtClean="0"/>
              <a:t> грижи</a:t>
            </a:r>
            <a:r>
              <a:rPr lang="en-US" altLang="bg-BG" sz="3200" dirty="0" smtClean="0"/>
              <a:t>,</a:t>
            </a:r>
            <a:r>
              <a:rPr lang="bg-BG" altLang="bg-BG" sz="3200" dirty="0" smtClean="0"/>
              <a:t> повишено внимание към дишането и затоплянето на детето, хигиена на пъпната връв, грижи за кожата и ранно започване на кърмене на новороденото.</a:t>
            </a:r>
            <a:r>
              <a:rPr lang="en-US" altLang="bg-BG" sz="3200" dirty="0" smtClean="0"/>
              <a:t> </a:t>
            </a:r>
          </a:p>
        </p:txBody>
      </p:sp>
      <p:sp>
        <p:nvSpPr>
          <p:cNvPr id="2" name="Date Placeholder 1"/>
          <p:cNvSpPr>
            <a:spLocks noGrp="1"/>
          </p:cNvSpPr>
          <p:nvPr>
            <p:ph type="dt" sz="half" idx="10"/>
          </p:nvPr>
        </p:nvSpPr>
        <p:spPr/>
        <p:txBody>
          <a:bodyPr/>
          <a:lstStyle/>
          <a:p>
            <a:pPr>
              <a:defRPr/>
            </a:pPr>
            <a:fld id="{A85A357B-EF52-4A95-9B02-9F12CDAF38BB}" type="datetime1">
              <a:rPr lang="bg-BG" smtClean="0"/>
              <a:t>27.9.2017 г.</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239479-5B50-4536-AF55-4F21D6DC7812}" type="slidenum">
              <a:rPr lang="en-US" altLang="bg-BG"/>
              <a:pPr eaLnBrk="1" hangingPunct="1"/>
              <a:t>24</a:t>
            </a:fld>
            <a:endParaRPr lang="en-US" altLang="bg-BG"/>
          </a:p>
        </p:txBody>
      </p:sp>
      <p:sp>
        <p:nvSpPr>
          <p:cNvPr id="102403" name="Rectangle 2"/>
          <p:cNvSpPr>
            <a:spLocks noGrp="1" noChangeArrowheads="1"/>
          </p:cNvSpPr>
          <p:nvPr>
            <p:ph type="title"/>
          </p:nvPr>
        </p:nvSpPr>
        <p:spPr>
          <a:xfrm>
            <a:off x="457200" y="274638"/>
            <a:ext cx="8229600" cy="5890666"/>
          </a:xfrm>
        </p:spPr>
        <p:txBody>
          <a:bodyPr/>
          <a:lstStyle/>
          <a:p>
            <a:pPr algn="l" eaLnBrk="1" hangingPunct="1"/>
            <a:r>
              <a:rPr lang="bg-BG" altLang="bg-BG" sz="2800" b="1" dirty="0" smtClean="0">
                <a:solidFill>
                  <a:srgbClr val="FF0000"/>
                </a:solidFill>
              </a:rPr>
              <a:t>Факт 3. Пневмонията е най-широко разпространената причина за умиране при децата под 5-годишна възраст.</a:t>
            </a:r>
            <a:r>
              <a:rPr lang="bg-BG" altLang="bg-BG" sz="2800" dirty="0" smtClean="0"/>
              <a:t> </a:t>
            </a:r>
            <a:r>
              <a:rPr lang="ru-RU" sz="2800" dirty="0" err="1"/>
              <a:t>Пневмонията</a:t>
            </a:r>
            <a:r>
              <a:rPr lang="ru-RU" sz="2800" dirty="0"/>
              <a:t> </a:t>
            </a:r>
            <a:r>
              <a:rPr lang="ru-RU" sz="2800" dirty="0" err="1"/>
              <a:t>остава</a:t>
            </a:r>
            <a:r>
              <a:rPr lang="ru-RU" sz="2800" dirty="0"/>
              <a:t> </a:t>
            </a:r>
            <a:r>
              <a:rPr lang="ru-RU" sz="2800" dirty="0" err="1"/>
              <a:t>водещият</a:t>
            </a:r>
            <a:r>
              <a:rPr lang="ru-RU" sz="2800" dirty="0"/>
              <a:t> </a:t>
            </a:r>
            <a:r>
              <a:rPr lang="ru-RU" sz="2800" dirty="0" err="1"/>
              <a:t>инфекциозен</a:t>
            </a:r>
            <a:r>
              <a:rPr lang="ru-RU" sz="2800" dirty="0"/>
              <a:t> </a:t>
            </a:r>
            <a:r>
              <a:rPr lang="ru-RU" sz="2800" dirty="0" err="1"/>
              <a:t>убиец</a:t>
            </a:r>
            <a:r>
              <a:rPr lang="ru-RU" sz="2800" dirty="0"/>
              <a:t> на </a:t>
            </a:r>
            <a:r>
              <a:rPr lang="ru-RU" sz="2800" dirty="0" err="1"/>
              <a:t>деца</a:t>
            </a:r>
            <a:r>
              <a:rPr lang="ru-RU" sz="2800" dirty="0"/>
              <a:t> под 5-годишна </a:t>
            </a:r>
            <a:r>
              <a:rPr lang="ru-RU" sz="2800" dirty="0" err="1"/>
              <a:t>възраст</a:t>
            </a:r>
            <a:r>
              <a:rPr lang="ru-RU" sz="2800" dirty="0"/>
              <a:t>, </a:t>
            </a:r>
            <a:r>
              <a:rPr lang="ru-RU" sz="2800" dirty="0" err="1"/>
              <a:t>отнемайки</a:t>
            </a:r>
            <a:r>
              <a:rPr lang="ru-RU" sz="2800" dirty="0"/>
              <a:t> живота на почти 1 </a:t>
            </a:r>
            <a:r>
              <a:rPr lang="ru-RU" sz="2800" dirty="0" err="1"/>
              <a:t>милион</a:t>
            </a:r>
            <a:r>
              <a:rPr lang="ru-RU" sz="2800" dirty="0"/>
              <a:t> </a:t>
            </a:r>
            <a:r>
              <a:rPr lang="ru-RU" sz="2800" dirty="0" err="1"/>
              <a:t>деца</a:t>
            </a:r>
            <a:r>
              <a:rPr lang="ru-RU" sz="2800" dirty="0"/>
              <a:t> </a:t>
            </a:r>
            <a:r>
              <a:rPr lang="ru-RU" sz="2800" dirty="0" err="1"/>
              <a:t>през</a:t>
            </a:r>
            <a:r>
              <a:rPr lang="ru-RU" sz="2800" dirty="0"/>
              <a:t> 2015 г</a:t>
            </a:r>
            <a:r>
              <a:rPr lang="ru-RU" sz="2800" dirty="0" smtClean="0"/>
              <a:t>.</a:t>
            </a:r>
            <a:r>
              <a:rPr lang="en-US" sz="2800" dirty="0" smtClean="0"/>
              <a:t>, </a:t>
            </a:r>
            <a:r>
              <a:rPr lang="bg-BG" sz="2800" dirty="0" smtClean="0"/>
              <a:t>т.е. </a:t>
            </a:r>
            <a:r>
              <a:rPr lang="ru-RU" sz="2800" dirty="0" smtClean="0"/>
              <a:t>по </a:t>
            </a:r>
            <a:r>
              <a:rPr lang="ru-RU" sz="2800" dirty="0" err="1"/>
              <a:t>едно</a:t>
            </a:r>
            <a:r>
              <a:rPr lang="ru-RU" sz="2800" dirty="0"/>
              <a:t> </a:t>
            </a:r>
            <a:r>
              <a:rPr lang="ru-RU" sz="2800" dirty="0" err="1"/>
              <a:t>дете</a:t>
            </a:r>
            <a:r>
              <a:rPr lang="ru-RU" sz="2800" dirty="0"/>
              <a:t> на </a:t>
            </a:r>
            <a:r>
              <a:rPr lang="ru-RU" sz="2800" dirty="0" err="1"/>
              <a:t>всеки</a:t>
            </a:r>
            <a:r>
              <a:rPr lang="ru-RU" sz="2800" dirty="0"/>
              <a:t> 35 </a:t>
            </a:r>
            <a:r>
              <a:rPr lang="ru-RU" sz="2800" dirty="0" err="1"/>
              <a:t>секунди</a:t>
            </a:r>
            <a:r>
              <a:rPr lang="ru-RU" sz="2800" dirty="0"/>
              <a:t>, и </a:t>
            </a:r>
            <a:r>
              <a:rPr lang="ru-RU" sz="2800" dirty="0" err="1"/>
              <a:t>повече</a:t>
            </a:r>
            <a:r>
              <a:rPr lang="ru-RU" sz="2800" dirty="0"/>
              <a:t> от </a:t>
            </a:r>
            <a:r>
              <a:rPr lang="ru-RU" sz="2800" dirty="0" err="1"/>
              <a:t>малария</a:t>
            </a:r>
            <a:r>
              <a:rPr lang="ru-RU" sz="2800" dirty="0"/>
              <a:t>, </a:t>
            </a:r>
            <a:r>
              <a:rPr lang="ru-RU" sz="2800" dirty="0" err="1"/>
              <a:t>туберкулоза</a:t>
            </a:r>
            <a:r>
              <a:rPr lang="ru-RU" sz="2800" dirty="0"/>
              <a:t>, </a:t>
            </a:r>
            <a:r>
              <a:rPr lang="ru-RU" sz="2800" dirty="0" err="1"/>
              <a:t>морбили</a:t>
            </a:r>
            <a:r>
              <a:rPr lang="ru-RU" sz="2800" dirty="0"/>
              <a:t>, и СПИН, </a:t>
            </a:r>
            <a:r>
              <a:rPr lang="ru-RU" sz="2800" dirty="0" err="1"/>
              <a:t>взети</a:t>
            </a:r>
            <a:r>
              <a:rPr lang="ru-RU" sz="2800" dirty="0"/>
              <a:t> </a:t>
            </a:r>
            <a:r>
              <a:rPr lang="ru-RU" sz="2800" dirty="0" err="1"/>
              <a:t>заедно</a:t>
            </a:r>
            <a:r>
              <a:rPr lang="ru-RU" sz="2800" dirty="0"/>
              <a:t>. </a:t>
            </a:r>
            <a:r>
              <a:rPr lang="ru-RU" sz="2800" dirty="0" err="1"/>
              <a:t>Приблизително</a:t>
            </a:r>
            <a:r>
              <a:rPr lang="ru-RU" sz="2800" dirty="0"/>
              <a:t> </a:t>
            </a:r>
            <a:r>
              <a:rPr lang="ru-RU" sz="2800" dirty="0" err="1"/>
              <a:t>половината</a:t>
            </a:r>
            <a:r>
              <a:rPr lang="ru-RU" sz="2800" dirty="0"/>
              <a:t> от </a:t>
            </a:r>
            <a:r>
              <a:rPr lang="ru-RU" sz="2800" dirty="0" err="1" smtClean="0"/>
              <a:t>тези</a:t>
            </a:r>
            <a:r>
              <a:rPr lang="ru-RU" sz="2800" dirty="0" smtClean="0"/>
              <a:t> умирания </a:t>
            </a:r>
            <a:r>
              <a:rPr lang="ru-RU" sz="2800" dirty="0" err="1"/>
              <a:t>са</a:t>
            </a:r>
            <a:r>
              <a:rPr lang="ru-RU" sz="2800" dirty="0"/>
              <a:t> </a:t>
            </a:r>
            <a:r>
              <a:rPr lang="ru-RU" sz="2800" dirty="0" err="1"/>
              <a:t>свързани</a:t>
            </a:r>
            <a:r>
              <a:rPr lang="ru-RU" sz="2800" dirty="0"/>
              <a:t> </a:t>
            </a:r>
            <a:r>
              <a:rPr lang="ru-RU" sz="2800" dirty="0" err="1"/>
              <a:t>със</a:t>
            </a:r>
            <a:r>
              <a:rPr lang="ru-RU" sz="2800" dirty="0"/>
              <a:t> </a:t>
            </a:r>
            <a:r>
              <a:rPr lang="ru-RU" sz="2800" dirty="0" err="1" smtClean="0"/>
              <a:t>замърсяване</a:t>
            </a:r>
            <a:r>
              <a:rPr lang="ru-RU" sz="2800" dirty="0" smtClean="0"/>
              <a:t> </a:t>
            </a:r>
            <a:r>
              <a:rPr lang="ru-RU" sz="2800" dirty="0"/>
              <a:t>на </a:t>
            </a:r>
            <a:r>
              <a:rPr lang="ru-RU" sz="2800" dirty="0" err="1"/>
              <a:t>въздуха</a:t>
            </a:r>
            <a:r>
              <a:rPr lang="ru-RU" sz="2800" dirty="0"/>
              <a:t> – факт, </a:t>
            </a:r>
            <a:r>
              <a:rPr lang="ru-RU" sz="2800" dirty="0" err="1"/>
              <a:t>който</a:t>
            </a:r>
            <a:r>
              <a:rPr lang="ru-RU" sz="2800" dirty="0"/>
              <a:t> </a:t>
            </a:r>
            <a:r>
              <a:rPr lang="ru-RU" sz="2800" dirty="0" err="1" smtClean="0"/>
              <a:t>световните</a:t>
            </a:r>
            <a:r>
              <a:rPr lang="ru-RU" sz="2800" dirty="0" smtClean="0"/>
              <a:t> </a:t>
            </a:r>
            <a:r>
              <a:rPr lang="ru-RU" sz="2800" dirty="0" err="1"/>
              <a:t>лидери</a:t>
            </a:r>
            <a:r>
              <a:rPr lang="ru-RU" sz="2800" dirty="0"/>
              <a:t> </a:t>
            </a:r>
            <a:r>
              <a:rPr lang="ru-RU" sz="2800" dirty="0" err="1" smtClean="0"/>
              <a:t>отчитат</a:t>
            </a:r>
            <a:r>
              <a:rPr lang="ru-RU" sz="2800" dirty="0" smtClean="0"/>
              <a:t> в </a:t>
            </a:r>
            <a:r>
              <a:rPr lang="ru-RU" sz="2800" dirty="0" err="1" smtClean="0"/>
              <a:t>Парижкото</a:t>
            </a:r>
            <a:r>
              <a:rPr lang="ru-RU" sz="2800" dirty="0" smtClean="0"/>
              <a:t> </a:t>
            </a:r>
            <a:r>
              <a:rPr lang="ru-RU" sz="2800" dirty="0" err="1" smtClean="0"/>
              <a:t>споразумение</a:t>
            </a:r>
            <a:r>
              <a:rPr lang="ru-RU" sz="2800" dirty="0" smtClean="0"/>
              <a:t> за </a:t>
            </a:r>
            <a:r>
              <a:rPr lang="ru-RU" sz="2800" dirty="0" err="1"/>
              <a:t>изменението</a:t>
            </a:r>
            <a:r>
              <a:rPr lang="ru-RU" sz="2800" dirty="0"/>
              <a:t> на </a:t>
            </a:r>
            <a:r>
              <a:rPr lang="ru-RU" sz="2800" dirty="0" smtClean="0"/>
              <a:t>климата.</a:t>
            </a:r>
            <a:r>
              <a:rPr lang="bg-BG" altLang="bg-BG" sz="3200" dirty="0" smtClean="0"/>
              <a:t> </a:t>
            </a:r>
            <a:endParaRPr lang="en-US" altLang="bg-BG" sz="3200" dirty="0" smtClean="0"/>
          </a:p>
        </p:txBody>
      </p:sp>
      <p:sp>
        <p:nvSpPr>
          <p:cNvPr id="2" name="Date Placeholder 1"/>
          <p:cNvSpPr>
            <a:spLocks noGrp="1"/>
          </p:cNvSpPr>
          <p:nvPr>
            <p:ph type="dt" sz="half" idx="10"/>
          </p:nvPr>
        </p:nvSpPr>
        <p:spPr/>
        <p:txBody>
          <a:bodyPr/>
          <a:lstStyle/>
          <a:p>
            <a:pPr>
              <a:defRPr/>
            </a:pPr>
            <a:fld id="{88024A93-4C43-4ABB-BB3C-FC5979FA01B1}" type="datetime1">
              <a:rPr lang="bg-BG" smtClean="0"/>
              <a:t>27.9.2017 г.</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C50F5D-CEA9-4451-A76A-0C6F985486C6}" type="slidenum">
              <a:rPr lang="en-US" altLang="bg-BG"/>
              <a:pPr eaLnBrk="1" hangingPunct="1"/>
              <a:t>25</a:t>
            </a:fld>
            <a:endParaRPr lang="en-US" altLang="bg-BG"/>
          </a:p>
        </p:txBody>
      </p:sp>
      <p:sp>
        <p:nvSpPr>
          <p:cNvPr id="103427" name="Rectangle 2"/>
          <p:cNvSpPr>
            <a:spLocks noGrp="1" noChangeArrowheads="1"/>
          </p:cNvSpPr>
          <p:nvPr>
            <p:ph type="title"/>
          </p:nvPr>
        </p:nvSpPr>
        <p:spPr>
          <a:xfrm>
            <a:off x="457200" y="274638"/>
            <a:ext cx="8435975" cy="5818658"/>
          </a:xfrm>
        </p:spPr>
        <p:txBody>
          <a:bodyPr/>
          <a:lstStyle/>
          <a:p>
            <a:pPr algn="l" eaLnBrk="1" hangingPunct="1"/>
            <a:r>
              <a:rPr lang="bg-BG" altLang="bg-BG" sz="3200" b="1" dirty="0" smtClean="0">
                <a:solidFill>
                  <a:srgbClr val="FF0000"/>
                </a:solidFill>
              </a:rPr>
              <a:t>Факт 4. </a:t>
            </a:r>
            <a:r>
              <a:rPr lang="bg-BG" altLang="bg-BG" sz="3200" b="1" dirty="0" err="1" smtClean="0">
                <a:solidFill>
                  <a:srgbClr val="FF0000"/>
                </a:solidFill>
              </a:rPr>
              <a:t>Диарийните</a:t>
            </a:r>
            <a:r>
              <a:rPr lang="bg-BG" altLang="bg-BG" sz="3200" b="1" dirty="0" smtClean="0">
                <a:solidFill>
                  <a:srgbClr val="FF0000"/>
                </a:solidFill>
              </a:rPr>
              <a:t> заболявания са водеща причина за заболявания и </a:t>
            </a:r>
            <a:r>
              <a:rPr lang="bg-BG" altLang="bg-BG" sz="3200" b="1" dirty="0" err="1" smtClean="0">
                <a:solidFill>
                  <a:srgbClr val="FF0000"/>
                </a:solidFill>
              </a:rPr>
              <a:t>умирания</a:t>
            </a:r>
            <a:r>
              <a:rPr lang="bg-BG" altLang="bg-BG" sz="3200" b="1" dirty="0" smtClean="0">
                <a:solidFill>
                  <a:srgbClr val="FF0000"/>
                </a:solidFill>
              </a:rPr>
              <a:t> при децата в развиващите се страни.</a:t>
            </a:r>
            <a:r>
              <a:rPr lang="bg-BG" altLang="bg-BG" sz="3200" b="1" dirty="0" smtClean="0"/>
              <a:t> </a:t>
            </a:r>
            <a:r>
              <a:rPr lang="bg-BG" altLang="bg-BG" sz="3200" dirty="0" smtClean="0"/>
              <a:t>Изключителното кърмене помага за предотвратяване на диарията сред малките деца. Лечението на болните деца с </a:t>
            </a:r>
            <a:r>
              <a:rPr lang="bg-BG" altLang="bg-BG" sz="3200" dirty="0" err="1" smtClean="0"/>
              <a:t>рехидратиращи</a:t>
            </a:r>
            <a:r>
              <a:rPr lang="bg-BG" altLang="bg-BG" sz="3200" dirty="0" smtClean="0"/>
              <a:t> соли през устата и добавки на цинк е безопасно, ценово-ефективно и спасява живота на децата. По този начин е спасен животът на над 50 милиона деца през последните 25 години.</a:t>
            </a:r>
            <a:endParaRPr lang="en-US" altLang="bg-BG" sz="3200" b="1" dirty="0" smtClean="0"/>
          </a:p>
        </p:txBody>
      </p:sp>
      <p:sp>
        <p:nvSpPr>
          <p:cNvPr id="2" name="Date Placeholder 1"/>
          <p:cNvSpPr>
            <a:spLocks noGrp="1"/>
          </p:cNvSpPr>
          <p:nvPr>
            <p:ph type="dt" sz="half" idx="10"/>
          </p:nvPr>
        </p:nvSpPr>
        <p:spPr/>
        <p:txBody>
          <a:bodyPr/>
          <a:lstStyle/>
          <a:p>
            <a:pPr>
              <a:defRPr/>
            </a:pPr>
            <a:fld id="{4309DDA6-BEEB-4408-A7B1-C57C70E6065C}" type="datetime1">
              <a:rPr lang="bg-BG" smtClean="0"/>
              <a:t>27.9.2017 г.</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062D72B-2DDD-45A0-B317-CDB105C68BA4}" type="slidenum">
              <a:rPr lang="en-US" altLang="bg-BG"/>
              <a:pPr eaLnBrk="1" hangingPunct="1"/>
              <a:t>26</a:t>
            </a:fld>
            <a:endParaRPr lang="en-US" altLang="bg-BG"/>
          </a:p>
        </p:txBody>
      </p:sp>
      <p:sp>
        <p:nvSpPr>
          <p:cNvPr id="104451"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smtClean="0">
                <a:solidFill>
                  <a:srgbClr val="FF0000"/>
                </a:solidFill>
              </a:rPr>
              <a:t>Факт 5. Всяка минута едно дете умира от малария.</a:t>
            </a:r>
            <a:r>
              <a:rPr lang="bg-BG" altLang="bg-BG" sz="3200" b="1" dirty="0" smtClean="0"/>
              <a:t> </a:t>
            </a:r>
            <a:r>
              <a:rPr lang="bg-BG" altLang="bg-BG" sz="3200" dirty="0" smtClean="0"/>
              <a:t>Маларията е една от водещите причини за умиране сред децата под 5 г. Мрежите против насекоми предотвратяват предаването и увеличават </a:t>
            </a:r>
            <a:r>
              <a:rPr lang="bg-BG" altLang="bg-BG" sz="3200" dirty="0" err="1" smtClean="0"/>
              <a:t>преживяемостта</a:t>
            </a:r>
            <a:r>
              <a:rPr lang="bg-BG" altLang="bg-BG" sz="3200" dirty="0" smtClean="0"/>
              <a:t> на децата. Ранното лечение с </a:t>
            </a:r>
            <a:r>
              <a:rPr lang="bg-BG" altLang="bg-BG" sz="3200" dirty="0" err="1" smtClean="0"/>
              <a:t>антималарийни</a:t>
            </a:r>
            <a:r>
              <a:rPr lang="bg-BG" altLang="bg-BG" sz="3200" dirty="0" smtClean="0"/>
              <a:t> препарати спасява живот на децата.</a:t>
            </a:r>
            <a:r>
              <a:rPr lang="bg-BG" altLang="bg-BG" sz="3200" b="1" dirty="0" smtClean="0"/>
              <a:t/>
            </a:r>
            <a:br>
              <a:rPr lang="bg-BG" altLang="bg-BG" sz="3200" b="1" dirty="0" smtClean="0"/>
            </a:br>
            <a:endParaRPr lang="en-US" altLang="bg-BG" sz="3200" b="1" dirty="0" smtClean="0"/>
          </a:p>
        </p:txBody>
      </p:sp>
      <p:sp>
        <p:nvSpPr>
          <p:cNvPr id="2" name="Date Placeholder 1"/>
          <p:cNvSpPr>
            <a:spLocks noGrp="1"/>
          </p:cNvSpPr>
          <p:nvPr>
            <p:ph type="dt" sz="half" idx="10"/>
          </p:nvPr>
        </p:nvSpPr>
        <p:spPr/>
        <p:txBody>
          <a:bodyPr/>
          <a:lstStyle/>
          <a:p>
            <a:pPr>
              <a:defRPr/>
            </a:pPr>
            <a:fld id="{5CB34038-3E10-41DF-9F69-2C6424CE7B8A}" type="datetime1">
              <a:rPr lang="bg-BG" smtClean="0"/>
              <a:t>27.9.2017 г.</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BA0DDF-ECDE-47D4-9A2B-A506E42696F8}" type="slidenum">
              <a:rPr lang="en-US" altLang="bg-BG"/>
              <a:pPr eaLnBrk="1" hangingPunct="1"/>
              <a:t>27</a:t>
            </a:fld>
            <a:endParaRPr lang="en-US" altLang="bg-BG"/>
          </a:p>
        </p:txBody>
      </p:sp>
      <p:sp>
        <p:nvSpPr>
          <p:cNvPr id="105475" name="Rectangle 2"/>
          <p:cNvSpPr>
            <a:spLocks noGrp="1" noChangeArrowheads="1"/>
          </p:cNvSpPr>
          <p:nvPr>
            <p:ph type="title"/>
          </p:nvPr>
        </p:nvSpPr>
        <p:spPr>
          <a:xfrm>
            <a:off x="457200" y="274638"/>
            <a:ext cx="8229600" cy="6107112"/>
          </a:xfrm>
        </p:spPr>
        <p:txBody>
          <a:bodyPr/>
          <a:lstStyle/>
          <a:p>
            <a:pPr algn="l" eaLnBrk="1" hangingPunct="1"/>
            <a:r>
              <a:rPr lang="bg-BG" altLang="bg-BG" sz="2800" b="1" dirty="0" smtClean="0">
                <a:solidFill>
                  <a:srgbClr val="FF0000"/>
                </a:solidFill>
              </a:rPr>
              <a:t>Факт 6. Над 90% от децата с </a:t>
            </a:r>
            <a:r>
              <a:rPr lang="bg-BG" altLang="bg-BG" sz="2800" b="1" dirty="0" err="1" smtClean="0">
                <a:solidFill>
                  <a:srgbClr val="FF0000"/>
                </a:solidFill>
              </a:rPr>
              <a:t>ХИВ</a:t>
            </a:r>
            <a:r>
              <a:rPr lang="bg-BG" altLang="bg-BG" sz="2800" b="1" dirty="0" smtClean="0">
                <a:solidFill>
                  <a:srgbClr val="FF0000"/>
                </a:solidFill>
              </a:rPr>
              <a:t> се заразяват  чрез предаване на вируса от майката към детето.</a:t>
            </a:r>
            <a:r>
              <a:rPr lang="bg-BG" altLang="bg-BG" sz="2800" dirty="0" smtClean="0"/>
              <a:t> Това е предотвратимо чрез използване на </a:t>
            </a:r>
            <a:r>
              <a:rPr lang="bg-BG" altLang="bg-BG" sz="2800" dirty="0" err="1" smtClean="0"/>
              <a:t>антиретровирусни</a:t>
            </a:r>
            <a:r>
              <a:rPr lang="bg-BG" altLang="bg-BG" sz="2800" dirty="0" smtClean="0"/>
              <a:t> препарати и чрез по-безопасни практики на раждане и хранене. Около 2 милиона деца под 15-годишна възраст живеят с ХИВ и всеки ден се появяват повече от 1000 </a:t>
            </a:r>
            <a:r>
              <a:rPr lang="bg-BG" altLang="bg-BG" sz="2800" dirty="0" err="1" smtClean="0"/>
              <a:t>новозаразени</a:t>
            </a:r>
            <a:r>
              <a:rPr lang="bg-BG" altLang="bg-BG" sz="2800" dirty="0" smtClean="0"/>
              <a:t>. Ако не се прилага лечение, повече от половината заразени с </a:t>
            </a:r>
            <a:r>
              <a:rPr lang="bg-BG" altLang="bg-BG" sz="2800" dirty="0" err="1" smtClean="0"/>
              <a:t>ХИВ</a:t>
            </a:r>
            <a:r>
              <a:rPr lang="bg-BG" altLang="bg-BG" sz="2800" dirty="0" smtClean="0"/>
              <a:t> деца умират преди втория си рожден ден. </a:t>
            </a:r>
            <a:r>
              <a:rPr lang="bg-BG" altLang="bg-BG" sz="2800" dirty="0" err="1" smtClean="0"/>
              <a:t>Антиретровурисната</a:t>
            </a:r>
            <a:r>
              <a:rPr lang="bg-BG" altLang="bg-BG" sz="2800" dirty="0" smtClean="0"/>
              <a:t> терапия при заразените с </a:t>
            </a:r>
            <a:r>
              <a:rPr lang="bg-BG" altLang="bg-BG" sz="2800" dirty="0" err="1" smtClean="0"/>
              <a:t>ХИВ</a:t>
            </a:r>
            <a:r>
              <a:rPr lang="bg-BG" altLang="bg-BG" sz="2800" dirty="0" smtClean="0"/>
              <a:t> деца значително подобрява </a:t>
            </a:r>
            <a:r>
              <a:rPr lang="bg-BG" altLang="bg-BG" sz="2800" dirty="0" err="1" smtClean="0"/>
              <a:t>преживяемостта</a:t>
            </a:r>
            <a:r>
              <a:rPr lang="bg-BG" altLang="bg-BG" sz="2800" dirty="0" smtClean="0"/>
              <a:t> и качеството на живота им.</a:t>
            </a:r>
            <a:r>
              <a:rPr lang="en-US" altLang="bg-BG" sz="2800" dirty="0" smtClean="0"/>
              <a:t> </a:t>
            </a:r>
          </a:p>
        </p:txBody>
      </p:sp>
      <p:sp>
        <p:nvSpPr>
          <p:cNvPr id="2" name="Date Placeholder 1"/>
          <p:cNvSpPr>
            <a:spLocks noGrp="1"/>
          </p:cNvSpPr>
          <p:nvPr>
            <p:ph type="dt" sz="half" idx="10"/>
          </p:nvPr>
        </p:nvSpPr>
        <p:spPr/>
        <p:txBody>
          <a:bodyPr/>
          <a:lstStyle/>
          <a:p>
            <a:pPr>
              <a:defRPr/>
            </a:pPr>
            <a:fld id="{E3078D53-CFE5-4C24-AAE7-18FED5D99D7E}" type="datetime1">
              <a:rPr lang="bg-BG" smtClean="0"/>
              <a:t>27.9.2017 г.</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2C7FE6-1367-4AB9-BB3C-D73CD2722CE4}" type="slidenum">
              <a:rPr lang="en-US" altLang="bg-BG"/>
              <a:pPr eaLnBrk="1" hangingPunct="1"/>
              <a:t>28</a:t>
            </a:fld>
            <a:endParaRPr lang="en-US" altLang="bg-BG"/>
          </a:p>
        </p:txBody>
      </p:sp>
      <p:sp>
        <p:nvSpPr>
          <p:cNvPr id="106499"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smtClean="0">
                <a:solidFill>
                  <a:srgbClr val="FF0000"/>
                </a:solidFill>
              </a:rPr>
              <a:t>Факт 7. Около 20 мил. деца са страдали от тежко остро недохранване</a:t>
            </a:r>
            <a:r>
              <a:rPr lang="bg-BG" altLang="bg-BG" sz="3200" b="1" dirty="0" smtClean="0"/>
              <a:t>, </a:t>
            </a:r>
            <a:r>
              <a:rPr lang="bg-BG" altLang="bg-BG" sz="3200" dirty="0" smtClean="0"/>
              <a:t>което ги прави </a:t>
            </a:r>
            <a:r>
              <a:rPr lang="bg-BG" altLang="bg-BG" sz="3200" dirty="0" err="1" smtClean="0"/>
              <a:t>по-раними</a:t>
            </a:r>
            <a:r>
              <a:rPr lang="bg-BG" altLang="bg-BG" sz="3200" dirty="0" smtClean="0"/>
              <a:t> към сериозни заболявания и ранна смърт. Повечето деца биха могли успешно да бъдат лекувани в дома с готови за използване лечебни храни (</a:t>
            </a:r>
            <a:r>
              <a:rPr lang="bg-BG" altLang="bg-BG" sz="3200" dirty="0" err="1" smtClean="0"/>
              <a:t>ready-to-use</a:t>
            </a:r>
            <a:r>
              <a:rPr lang="bg-BG" altLang="bg-BG" sz="3200" dirty="0" smtClean="0"/>
              <a:t> </a:t>
            </a:r>
            <a:r>
              <a:rPr lang="bg-BG" altLang="bg-BG" sz="3200" dirty="0" err="1" smtClean="0"/>
              <a:t>therapeutic</a:t>
            </a:r>
            <a:r>
              <a:rPr lang="bg-BG" altLang="bg-BG" sz="3200" dirty="0" smtClean="0"/>
              <a:t> </a:t>
            </a:r>
            <a:r>
              <a:rPr lang="bg-BG" altLang="bg-BG" sz="3200" dirty="0" err="1" smtClean="0"/>
              <a:t>foods</a:t>
            </a:r>
            <a:r>
              <a:rPr lang="bg-BG" altLang="bg-BG" sz="3200" dirty="0" smtClean="0"/>
              <a:t> (</a:t>
            </a:r>
            <a:r>
              <a:rPr lang="bg-BG" altLang="bg-BG" sz="3200" dirty="0" err="1" smtClean="0"/>
              <a:t>RUTF</a:t>
            </a:r>
            <a:r>
              <a:rPr lang="bg-BG" altLang="bg-BG" sz="3200" dirty="0" smtClean="0"/>
              <a:t>). В глобален мащаб около 170 мил. деца под 5-год. възраст изостават в развитието си и 110 мил. са били с тегло под нормата за съответната възраст.</a:t>
            </a:r>
            <a:endParaRPr lang="en-US" altLang="bg-BG" sz="3200" b="1" dirty="0" smtClean="0"/>
          </a:p>
        </p:txBody>
      </p:sp>
      <p:sp>
        <p:nvSpPr>
          <p:cNvPr id="2" name="Date Placeholder 1"/>
          <p:cNvSpPr>
            <a:spLocks noGrp="1"/>
          </p:cNvSpPr>
          <p:nvPr>
            <p:ph type="dt" sz="half" idx="10"/>
          </p:nvPr>
        </p:nvSpPr>
        <p:spPr/>
        <p:txBody>
          <a:bodyPr/>
          <a:lstStyle/>
          <a:p>
            <a:pPr>
              <a:defRPr/>
            </a:pPr>
            <a:fld id="{E1B34EC8-7050-4CF5-80C4-17EDD33E3AA2}" type="datetime1">
              <a:rPr lang="bg-BG" smtClean="0"/>
              <a:t>27.9.2017 г.</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2A579E-EA53-41EF-AD8C-F4E816FA2473}" type="slidenum">
              <a:rPr lang="en-US" altLang="bg-BG"/>
              <a:pPr eaLnBrk="1" hangingPunct="1"/>
              <a:t>29</a:t>
            </a:fld>
            <a:endParaRPr lang="en-US" altLang="bg-BG"/>
          </a:p>
        </p:txBody>
      </p:sp>
      <p:sp>
        <p:nvSpPr>
          <p:cNvPr id="107523"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smtClean="0">
                <a:solidFill>
                  <a:srgbClr val="FF0000"/>
                </a:solidFill>
              </a:rPr>
              <a:t>Факт 8. Около 80% от </a:t>
            </a:r>
            <a:r>
              <a:rPr lang="bg-BG" altLang="bg-BG" sz="3200" b="1" dirty="0" err="1" smtClean="0">
                <a:solidFill>
                  <a:srgbClr val="FF0000"/>
                </a:solidFill>
              </a:rPr>
              <a:t>умиранията</a:t>
            </a:r>
            <a:r>
              <a:rPr lang="bg-BG" altLang="bg-BG" sz="3200" b="1" dirty="0" smtClean="0">
                <a:solidFill>
                  <a:srgbClr val="FF0000"/>
                </a:solidFill>
              </a:rPr>
              <a:t> под 5-годишна възраст са само в 25 страни, а около половината от тях – само в пет страни.</a:t>
            </a:r>
            <a:r>
              <a:rPr lang="bg-BG" altLang="bg-BG" sz="3200" b="1" dirty="0" smtClean="0"/>
              <a:t> </a:t>
            </a:r>
            <a:r>
              <a:rPr lang="bg-BG" altLang="bg-BG" sz="3200" dirty="0" err="1" smtClean="0"/>
              <a:t>Умиранията</a:t>
            </a:r>
            <a:r>
              <a:rPr lang="bg-BG" altLang="bg-BG" sz="3200" dirty="0" smtClean="0"/>
              <a:t> под 5-годишна възраст нарастващо се концентрират в Африка и Югоизточна Азия. Коефициентите за </a:t>
            </a:r>
            <a:r>
              <a:rPr lang="bg-BG" altLang="bg-BG" sz="3200" dirty="0" err="1" smtClean="0"/>
              <a:t>преживяемост</a:t>
            </a:r>
            <a:r>
              <a:rPr lang="bg-BG" altLang="bg-BG" sz="3200" dirty="0" smtClean="0"/>
              <a:t> при децата се различават съществено в различните части на света. В  отделните страни, детската смъртност е по-висока в селските райони и сред по-бедните и по-ниско образовани семейства.</a:t>
            </a:r>
            <a:endParaRPr lang="en-US" altLang="bg-BG" sz="3200" b="1" dirty="0" smtClean="0"/>
          </a:p>
        </p:txBody>
      </p:sp>
      <p:sp>
        <p:nvSpPr>
          <p:cNvPr id="2" name="Date Placeholder 1"/>
          <p:cNvSpPr>
            <a:spLocks noGrp="1"/>
          </p:cNvSpPr>
          <p:nvPr>
            <p:ph type="dt" sz="half" idx="10"/>
          </p:nvPr>
        </p:nvSpPr>
        <p:spPr/>
        <p:txBody>
          <a:bodyPr/>
          <a:lstStyle/>
          <a:p>
            <a:pPr>
              <a:defRPr/>
            </a:pPr>
            <a:fld id="{4696D40D-D2C4-4917-8D48-8DFB4E42AD20}" type="datetime1">
              <a:rPr lang="bg-BG" smtClean="0"/>
              <a:t>27.9.2017 г.</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D070DA-C846-42EE-A4F0-807D2B5490B4}" type="slidenum">
              <a:rPr lang="en-US" altLang="bg-BG"/>
              <a:pPr eaLnBrk="1" hangingPunct="1"/>
              <a:t>3</a:t>
            </a:fld>
            <a:endParaRPr lang="en-US" altLang="bg-BG"/>
          </a:p>
        </p:txBody>
      </p:sp>
      <p:sp>
        <p:nvSpPr>
          <p:cNvPr id="4099" name="Rectangle 2"/>
          <p:cNvSpPr>
            <a:spLocks noGrp="1" noChangeArrowheads="1"/>
          </p:cNvSpPr>
          <p:nvPr>
            <p:ph type="title"/>
          </p:nvPr>
        </p:nvSpPr>
        <p:spPr>
          <a:xfrm>
            <a:off x="179512" y="274638"/>
            <a:ext cx="8784976" cy="5746650"/>
          </a:xfrm>
        </p:spPr>
        <p:txBody>
          <a:bodyPr/>
          <a:lstStyle/>
          <a:p>
            <a:pPr algn="l" eaLnBrk="1" hangingPunct="1"/>
            <a:r>
              <a:rPr lang="bg-BG" altLang="bg-BG" sz="3000" dirty="0" smtClean="0"/>
              <a:t>Изучаването на глобалните проблеми на здравето на децата заслужава особено внимание.</a:t>
            </a:r>
            <a:br>
              <a:rPr lang="bg-BG" altLang="bg-BG" sz="3000" dirty="0" smtClean="0"/>
            </a:br>
            <a:r>
              <a:rPr lang="bg-BG" altLang="bg-BG" sz="3000" dirty="0" smtClean="0"/>
              <a:t/>
            </a:r>
            <a:br>
              <a:rPr lang="bg-BG" altLang="bg-BG" sz="3000" dirty="0" smtClean="0"/>
            </a:br>
            <a:r>
              <a:rPr lang="bg-BG" altLang="bg-BG" sz="3000" b="1" dirty="0" smtClean="0">
                <a:solidFill>
                  <a:srgbClr val="C00000"/>
                </a:solidFill>
              </a:rPr>
              <a:t>Първо,</a:t>
            </a:r>
            <a:r>
              <a:rPr lang="bg-BG" altLang="bg-BG" sz="3000" dirty="0" smtClean="0"/>
              <a:t> по данни на СЗО, независимо от тенденцията за намаляване на умиранията сред децата, само през 201</a:t>
            </a:r>
            <a:r>
              <a:rPr lang="en-US" altLang="bg-BG" sz="3000" dirty="0" smtClean="0"/>
              <a:t>5</a:t>
            </a:r>
            <a:r>
              <a:rPr lang="bg-BG" altLang="bg-BG" sz="3000" dirty="0" smtClean="0"/>
              <a:t> г. са умрели 6,</a:t>
            </a:r>
            <a:r>
              <a:rPr lang="en-US" altLang="bg-BG" sz="3000" dirty="0" smtClean="0"/>
              <a:t>3</a:t>
            </a:r>
            <a:r>
              <a:rPr lang="bg-BG" altLang="bg-BG" sz="3000" dirty="0" smtClean="0"/>
              <a:t> милиона деца под 5-годишна възраст, което се равнява на близо 1</a:t>
            </a:r>
            <a:r>
              <a:rPr lang="en-US" altLang="bg-BG" sz="3000" dirty="0" smtClean="0"/>
              <a:t>6</a:t>
            </a:r>
            <a:r>
              <a:rPr lang="bg-BG" altLang="bg-BG" sz="3000" dirty="0" smtClean="0"/>
              <a:t> 000 умрели деца ежедневно</a:t>
            </a:r>
            <a:r>
              <a:rPr lang="en-US" altLang="bg-BG" sz="3000" dirty="0" smtClean="0"/>
              <a:t>.</a:t>
            </a:r>
            <a:r>
              <a:rPr lang="bg-BG" altLang="bg-BG" sz="3000" dirty="0" smtClean="0"/>
              <a:t> </a:t>
            </a:r>
            <a:br>
              <a:rPr lang="bg-BG" altLang="bg-BG" sz="3000" dirty="0" smtClean="0"/>
            </a:br>
            <a:r>
              <a:rPr lang="bg-BG" altLang="bg-BG" sz="3000" b="1" dirty="0">
                <a:solidFill>
                  <a:srgbClr val="C00000"/>
                </a:solidFill>
              </a:rPr>
              <a:t>Второ,</a:t>
            </a:r>
            <a:r>
              <a:rPr lang="bg-BG" altLang="bg-BG" sz="3000" dirty="0"/>
              <a:t> повече от половината от тези </a:t>
            </a:r>
            <a:r>
              <a:rPr lang="bg-BG" altLang="bg-BG" sz="3000" dirty="0" err="1"/>
              <a:t>умирания</a:t>
            </a:r>
            <a:r>
              <a:rPr lang="bg-BG" altLang="bg-BG" sz="3000" dirty="0"/>
              <a:t> са предотвратими чрез прилагане на несложни и сравнително евтини интервенции. </a:t>
            </a:r>
            <a:endParaRPr lang="en-US" altLang="bg-BG" sz="3000" dirty="0" smtClean="0"/>
          </a:p>
        </p:txBody>
      </p:sp>
      <p:sp>
        <p:nvSpPr>
          <p:cNvPr id="2" name="Date Placeholder 1"/>
          <p:cNvSpPr>
            <a:spLocks noGrp="1"/>
          </p:cNvSpPr>
          <p:nvPr>
            <p:ph type="dt" sz="half" idx="10"/>
          </p:nvPr>
        </p:nvSpPr>
        <p:spPr/>
        <p:txBody>
          <a:bodyPr/>
          <a:lstStyle/>
          <a:p>
            <a:pPr>
              <a:defRPr/>
            </a:pPr>
            <a:fld id="{E9824B92-50AA-468B-ACE5-DB6CEA948DC7}" type="datetime1">
              <a:rPr lang="bg-BG" smtClean="0"/>
              <a:t>27.9.2017 г.</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1792F7-DA8F-4EE2-82B2-F317BE2487D5}" type="slidenum">
              <a:rPr lang="en-US" altLang="bg-BG"/>
              <a:pPr eaLnBrk="1" hangingPunct="1"/>
              <a:t>30</a:t>
            </a:fld>
            <a:endParaRPr lang="en-US" altLang="bg-BG"/>
          </a:p>
        </p:txBody>
      </p:sp>
      <p:sp>
        <p:nvSpPr>
          <p:cNvPr id="108547" name="Rectangle 2"/>
          <p:cNvSpPr>
            <a:spLocks noGrp="1" noChangeArrowheads="1"/>
          </p:cNvSpPr>
          <p:nvPr>
            <p:ph type="title"/>
          </p:nvPr>
        </p:nvSpPr>
        <p:spPr>
          <a:xfrm>
            <a:off x="457200" y="274638"/>
            <a:ext cx="8229600" cy="5890666"/>
          </a:xfrm>
        </p:spPr>
        <p:txBody>
          <a:bodyPr/>
          <a:lstStyle/>
          <a:p>
            <a:pPr algn="l" eaLnBrk="1" hangingPunct="1"/>
            <a:r>
              <a:rPr lang="bg-BG" altLang="bg-BG" sz="3200" b="1" dirty="0" smtClean="0">
                <a:solidFill>
                  <a:srgbClr val="FF0000"/>
                </a:solidFill>
              </a:rPr>
              <a:t>Факт 9. Около две трети от </a:t>
            </a:r>
            <a:r>
              <a:rPr lang="bg-BG" altLang="bg-BG" sz="3200" b="1" dirty="0" err="1" smtClean="0">
                <a:solidFill>
                  <a:srgbClr val="FF0000"/>
                </a:solidFill>
              </a:rPr>
              <a:t>умиранията</a:t>
            </a:r>
            <a:r>
              <a:rPr lang="bg-BG" altLang="bg-BG" sz="3200" b="1" dirty="0" smtClean="0">
                <a:solidFill>
                  <a:srgbClr val="FF0000"/>
                </a:solidFill>
              </a:rPr>
              <a:t> при децата са предотвратими</a:t>
            </a:r>
            <a:r>
              <a:rPr lang="bg-BG" altLang="bg-BG" sz="3200" dirty="0" smtClean="0"/>
              <a:t> чрез достъп до практични, евтини интервенции и ефективна първична здравна помощ до 5-годишна възраст. Здравето на  децата се подобрява, но остават сериозни предизвикателства за постигане на глобалните цели за намаляване на </a:t>
            </a:r>
            <a:r>
              <a:rPr lang="bg-BG" altLang="bg-BG" sz="3200" dirty="0" err="1" smtClean="0"/>
              <a:t>умиранията</a:t>
            </a:r>
            <a:r>
              <a:rPr lang="bg-BG" altLang="bg-BG" sz="3200" dirty="0" smtClean="0"/>
              <a:t>. Наличието на силни здравни системи има ключова роля за подобряването на достъпа до здравна помощ и профилактика.</a:t>
            </a:r>
            <a:endParaRPr lang="en-US" altLang="bg-BG" sz="3200" b="1" dirty="0" smtClean="0"/>
          </a:p>
        </p:txBody>
      </p:sp>
      <p:sp>
        <p:nvSpPr>
          <p:cNvPr id="2" name="Date Placeholder 1"/>
          <p:cNvSpPr>
            <a:spLocks noGrp="1"/>
          </p:cNvSpPr>
          <p:nvPr>
            <p:ph type="dt" sz="half" idx="10"/>
          </p:nvPr>
        </p:nvSpPr>
        <p:spPr/>
        <p:txBody>
          <a:bodyPr/>
          <a:lstStyle/>
          <a:p>
            <a:pPr>
              <a:defRPr/>
            </a:pPr>
            <a:fld id="{89F0E31B-1586-4B67-AAEF-AB61B7804D65}" type="datetime1">
              <a:rPr lang="bg-BG" smtClean="0"/>
              <a:t>27.9.2017 г.</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6EBB28-0673-4824-BC5C-8B04F4032E58}" type="slidenum">
              <a:rPr lang="en-US" altLang="bg-BG"/>
              <a:pPr eaLnBrk="1" hangingPunct="1"/>
              <a:t>31</a:t>
            </a:fld>
            <a:endParaRPr lang="en-US" altLang="bg-BG"/>
          </a:p>
        </p:txBody>
      </p:sp>
      <p:sp>
        <p:nvSpPr>
          <p:cNvPr id="109571" name="Rectangle 2"/>
          <p:cNvSpPr>
            <a:spLocks noGrp="1" noChangeArrowheads="1"/>
          </p:cNvSpPr>
          <p:nvPr>
            <p:ph type="title"/>
          </p:nvPr>
        </p:nvSpPr>
        <p:spPr>
          <a:xfrm>
            <a:off x="457200" y="274638"/>
            <a:ext cx="8229600" cy="5314602"/>
          </a:xfrm>
        </p:spPr>
        <p:txBody>
          <a:bodyPr/>
          <a:lstStyle/>
          <a:p>
            <a:pPr algn="l" eaLnBrk="1" hangingPunct="1"/>
            <a:r>
              <a:rPr lang="bg-BG" altLang="bg-BG" sz="2800" b="1" dirty="0" smtClean="0">
                <a:solidFill>
                  <a:srgbClr val="FF0000"/>
                </a:solidFill>
              </a:rPr>
              <a:t>Факт 10. По-голямото инвестиране в здравето на децата има ключова роля.</a:t>
            </a:r>
            <a:r>
              <a:rPr lang="bg-BG" altLang="bg-BG" sz="2800" b="1" dirty="0" smtClean="0"/>
              <a:t> </a:t>
            </a:r>
            <a:r>
              <a:rPr lang="bg-BG" altLang="bg-BG" sz="2800" dirty="0" smtClean="0"/>
              <a:t>Обществените и частните партньори трябва да обединят усилията си за реализацията на тази амбициозна, но постижима цел. </a:t>
            </a:r>
            <a:br>
              <a:rPr lang="bg-BG" altLang="bg-BG" sz="2800" dirty="0" smtClean="0"/>
            </a:br>
            <a:r>
              <a:rPr lang="bg-BG" altLang="bg-BG" sz="2800" dirty="0" smtClean="0"/>
              <a:t/>
            </a:r>
            <a:br>
              <a:rPr lang="bg-BG" altLang="bg-BG" sz="2800" dirty="0" smtClean="0"/>
            </a:br>
            <a:r>
              <a:rPr lang="bg-BG" altLang="bg-BG" sz="2800" b="1" dirty="0" smtClean="0">
                <a:solidFill>
                  <a:srgbClr val="FF0000"/>
                </a:solidFill>
              </a:rPr>
              <a:t>Глобалната стратегия за здравето на жените и децата</a:t>
            </a:r>
            <a:r>
              <a:rPr lang="bg-BG" altLang="bg-BG" sz="2800" dirty="0" smtClean="0"/>
              <a:t> и няколко други </a:t>
            </a:r>
            <a:r>
              <a:rPr lang="bg-BG" altLang="bg-BG" sz="2800" dirty="0" err="1" smtClean="0"/>
              <a:t>широкомащабни</a:t>
            </a:r>
            <a:r>
              <a:rPr lang="bg-BG" altLang="bg-BG" sz="2800" dirty="0" smtClean="0"/>
              <a:t> </a:t>
            </a:r>
            <a:r>
              <a:rPr lang="bg-BG" altLang="bg-BG" sz="2800" dirty="0" err="1" smtClean="0"/>
              <a:t>билатерални</a:t>
            </a:r>
            <a:r>
              <a:rPr lang="bg-BG" altLang="bg-BG" sz="2800" dirty="0" smtClean="0"/>
              <a:t> донорски гаранции през последните години представляват важни стъпки в правилното направление.</a:t>
            </a:r>
            <a:endParaRPr lang="en-US" altLang="bg-BG" sz="2800" b="1" dirty="0" smtClean="0"/>
          </a:p>
        </p:txBody>
      </p:sp>
      <p:sp>
        <p:nvSpPr>
          <p:cNvPr id="2" name="Date Placeholder 1"/>
          <p:cNvSpPr>
            <a:spLocks noGrp="1"/>
          </p:cNvSpPr>
          <p:nvPr>
            <p:ph type="dt" sz="half" idx="10"/>
          </p:nvPr>
        </p:nvSpPr>
        <p:spPr/>
        <p:txBody>
          <a:bodyPr/>
          <a:lstStyle/>
          <a:p>
            <a:pPr>
              <a:defRPr/>
            </a:pPr>
            <a:fld id="{F27761FF-4B44-433F-8C63-611197C2DF83}" type="datetime1">
              <a:rPr lang="bg-BG" smtClean="0"/>
              <a:t>27.9.2017 г.</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120F5-E67D-4AED-A390-861D7F1B242B}" type="slidenum">
              <a:rPr lang="en-US" altLang="bg-BG"/>
              <a:pPr eaLnBrk="1" hangingPunct="1"/>
              <a:t>4</a:t>
            </a:fld>
            <a:endParaRPr lang="en-US" altLang="bg-BG"/>
          </a:p>
        </p:txBody>
      </p:sp>
      <p:sp>
        <p:nvSpPr>
          <p:cNvPr id="6147" name="Rectangle 2"/>
          <p:cNvSpPr>
            <a:spLocks noGrp="1" noChangeArrowheads="1"/>
          </p:cNvSpPr>
          <p:nvPr>
            <p:ph type="title"/>
          </p:nvPr>
        </p:nvSpPr>
        <p:spPr>
          <a:xfrm>
            <a:off x="250825" y="274638"/>
            <a:ext cx="8713788" cy="6107112"/>
          </a:xfrm>
        </p:spPr>
        <p:txBody>
          <a:bodyPr/>
          <a:lstStyle/>
          <a:p>
            <a:pPr algn="l" eaLnBrk="1" hangingPunct="1"/>
            <a:r>
              <a:rPr lang="bg-BG" altLang="bg-BG" sz="3200" b="1" dirty="0" smtClean="0">
                <a:solidFill>
                  <a:srgbClr val="C00000"/>
                </a:solidFill>
              </a:rPr>
              <a:t>Трето,</a:t>
            </a:r>
            <a:r>
              <a:rPr lang="bg-BG" altLang="bg-BG" sz="3200" dirty="0" smtClean="0"/>
              <a:t> децата са раним контингент. Това поставя важни етични въпроси за отговорността на възрастните за осигуряване на здравето и </a:t>
            </a:r>
            <a:r>
              <a:rPr lang="bg-BG" altLang="bg-BG" sz="3200" dirty="0" err="1" smtClean="0"/>
              <a:t>преживяемостта</a:t>
            </a:r>
            <a:r>
              <a:rPr lang="bg-BG" altLang="bg-BG" sz="3200" dirty="0" smtClean="0"/>
              <a:t> на децата. Мерките за осигуряване раждането на по-здрави деца, правилното им хранене, своевременното имунизиране, израстването в безопасни и хигиенични условия зависят от възрастните, които се грижат за тях. </a:t>
            </a:r>
            <a:endParaRPr lang="en-US" altLang="bg-BG" sz="3200" dirty="0" smtClean="0"/>
          </a:p>
        </p:txBody>
      </p:sp>
      <p:sp>
        <p:nvSpPr>
          <p:cNvPr id="2" name="Date Placeholder 1"/>
          <p:cNvSpPr>
            <a:spLocks noGrp="1"/>
          </p:cNvSpPr>
          <p:nvPr>
            <p:ph type="dt" sz="half" idx="10"/>
          </p:nvPr>
        </p:nvSpPr>
        <p:spPr/>
        <p:txBody>
          <a:bodyPr/>
          <a:lstStyle/>
          <a:p>
            <a:pPr>
              <a:defRPr/>
            </a:pPr>
            <a:fld id="{483ECC7C-4826-42FC-9CE8-269B9DF2DF40}" type="datetime1">
              <a:rPr lang="bg-BG" smtClean="0"/>
              <a:t>27.9.2017 г.</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120F5-E67D-4AED-A390-861D7F1B242B}" type="slidenum">
              <a:rPr lang="en-US" altLang="bg-BG"/>
              <a:pPr eaLnBrk="1" hangingPunct="1"/>
              <a:t>5</a:t>
            </a:fld>
            <a:endParaRPr lang="en-US" altLang="bg-BG"/>
          </a:p>
        </p:txBody>
      </p:sp>
      <p:sp>
        <p:nvSpPr>
          <p:cNvPr id="6147" name="Rectangle 2"/>
          <p:cNvSpPr>
            <a:spLocks noGrp="1" noChangeArrowheads="1"/>
          </p:cNvSpPr>
          <p:nvPr>
            <p:ph type="title"/>
          </p:nvPr>
        </p:nvSpPr>
        <p:spPr>
          <a:xfrm>
            <a:off x="250825" y="274638"/>
            <a:ext cx="8713788" cy="5818658"/>
          </a:xfrm>
        </p:spPr>
        <p:txBody>
          <a:bodyPr/>
          <a:lstStyle/>
          <a:p>
            <a:pPr algn="l" eaLnBrk="1" hangingPunct="1"/>
            <a:r>
              <a:rPr lang="bg-BG" altLang="bg-BG" sz="3200" dirty="0" smtClean="0"/>
              <a:t>Здравето на децата е тясно свързано с бедността. Ако те имат достъп до безопасна вода и добри санитарни условия, много от тях няма да умират от </a:t>
            </a:r>
            <a:r>
              <a:rPr lang="bg-BG" altLang="bg-BG" sz="3200" dirty="0" err="1" smtClean="0"/>
              <a:t>диарийни</a:t>
            </a:r>
            <a:r>
              <a:rPr lang="bg-BG" altLang="bg-BG" sz="3200" dirty="0" smtClean="0"/>
              <a:t> заболявания. Ако семействата са по-образовани, особено майките, те ще осигуряват по-добри грижи за децата. Ако семействата са с по-висок доход, децата ще имат по-добър достъп до здравни грижи, образование и други социални услуги, които са крайно необходими и полезни за тяхното здраве.</a:t>
            </a:r>
            <a:endParaRPr lang="en-US" altLang="bg-BG" sz="3200" dirty="0" smtClean="0"/>
          </a:p>
        </p:txBody>
      </p:sp>
      <p:sp>
        <p:nvSpPr>
          <p:cNvPr id="2" name="Date Placeholder 1"/>
          <p:cNvSpPr>
            <a:spLocks noGrp="1"/>
          </p:cNvSpPr>
          <p:nvPr>
            <p:ph type="dt" sz="half" idx="10"/>
          </p:nvPr>
        </p:nvSpPr>
        <p:spPr/>
        <p:txBody>
          <a:bodyPr/>
          <a:lstStyle/>
          <a:p>
            <a:pPr>
              <a:defRPr/>
            </a:pPr>
            <a:fld id="{483ECC7C-4826-42FC-9CE8-269B9DF2DF40}" type="datetime1">
              <a:rPr lang="bg-BG" smtClean="0"/>
              <a:t>27.9.2017 г.</a:t>
            </a:fld>
            <a:endParaRPr lang="en-US"/>
          </a:p>
        </p:txBody>
      </p:sp>
    </p:spTree>
    <p:extLst>
      <p:ext uri="{BB962C8B-B14F-4D97-AF65-F5344CB8AC3E}">
        <p14:creationId xmlns:p14="http://schemas.microsoft.com/office/powerpoint/2010/main" val="3591236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DE187B-A3CE-4065-97CE-70B8ECA3C316}" type="slidenum">
              <a:rPr lang="en-US" altLang="bg-BG"/>
              <a:pPr eaLnBrk="1" hangingPunct="1"/>
              <a:t>6</a:t>
            </a:fld>
            <a:endParaRPr lang="en-US" altLang="bg-BG"/>
          </a:p>
        </p:txBody>
      </p:sp>
      <p:sp>
        <p:nvSpPr>
          <p:cNvPr id="15363" name="Rectangle 2"/>
          <p:cNvSpPr>
            <a:spLocks noGrp="1" noChangeArrowheads="1"/>
          </p:cNvSpPr>
          <p:nvPr>
            <p:ph type="title"/>
          </p:nvPr>
        </p:nvSpPr>
        <p:spPr>
          <a:xfrm>
            <a:off x="457200" y="274638"/>
            <a:ext cx="8229600" cy="6107112"/>
          </a:xfrm>
        </p:spPr>
        <p:txBody>
          <a:bodyPr/>
          <a:lstStyle/>
          <a:p>
            <a:pPr eaLnBrk="1" hangingPunct="1"/>
            <a:r>
              <a:rPr lang="bg-BG" altLang="bg-BG" sz="4000" b="1" dirty="0" smtClean="0">
                <a:solidFill>
                  <a:srgbClr val="FF0000"/>
                </a:solidFill>
              </a:rPr>
              <a:t/>
            </a:r>
            <a:br>
              <a:rPr lang="bg-BG" altLang="bg-BG" sz="4000" b="1" dirty="0" smtClean="0">
                <a:solidFill>
                  <a:srgbClr val="FF0000"/>
                </a:solidFill>
              </a:rPr>
            </a:br>
            <a:r>
              <a:rPr lang="bg-BG" altLang="bg-BG" sz="4000" b="1" dirty="0" smtClean="0">
                <a:solidFill>
                  <a:srgbClr val="FF0000"/>
                </a:solidFill>
              </a:rPr>
              <a:t>2. Основни понятия при изучаване на здравето на децата</a:t>
            </a:r>
            <a:br>
              <a:rPr lang="bg-BG" altLang="bg-BG" sz="4000" b="1" dirty="0" smtClean="0">
                <a:solidFill>
                  <a:srgbClr val="FF0000"/>
                </a:solidFill>
              </a:rPr>
            </a:br>
            <a:r>
              <a:rPr lang="bg-BG" altLang="bg-BG" sz="4000" b="1" dirty="0">
                <a:solidFill>
                  <a:srgbClr val="FF0000"/>
                </a:solidFill>
              </a:rPr>
              <a:t/>
            </a:r>
            <a:br>
              <a:rPr lang="bg-BG" altLang="bg-BG" sz="4000" b="1" dirty="0">
                <a:solidFill>
                  <a:srgbClr val="FF0000"/>
                </a:solidFill>
              </a:rPr>
            </a:br>
            <a:r>
              <a:rPr lang="bg-BG" altLang="bg-BG" sz="3600" b="1" dirty="0" smtClean="0">
                <a:solidFill>
                  <a:schemeClr val="tx1"/>
                </a:solidFill>
              </a:rPr>
              <a:t>(виж лекция 3 и учебника по Социална медицина)</a:t>
            </a:r>
            <a:br>
              <a:rPr lang="bg-BG" altLang="bg-BG" sz="3600" b="1" dirty="0" smtClean="0">
                <a:solidFill>
                  <a:schemeClr val="tx1"/>
                </a:solidFill>
              </a:rPr>
            </a:br>
            <a:r>
              <a:rPr lang="bg-BG" altLang="bg-BG" b="1" dirty="0" smtClean="0">
                <a:solidFill>
                  <a:srgbClr val="FF0000"/>
                </a:solidFill>
              </a:rPr>
              <a:t/>
            </a:r>
            <a:br>
              <a:rPr lang="bg-BG" altLang="bg-BG" b="1" dirty="0" smtClean="0">
                <a:solidFill>
                  <a:srgbClr val="FF0000"/>
                </a:solidFill>
              </a:rPr>
            </a:br>
            <a:endParaRPr lang="en-US" altLang="bg-BG" b="1" dirty="0" smtClean="0">
              <a:solidFill>
                <a:schemeClr val="tx1"/>
              </a:solidFill>
            </a:endParaRPr>
          </a:p>
        </p:txBody>
      </p:sp>
      <p:sp>
        <p:nvSpPr>
          <p:cNvPr id="2" name="Date Placeholder 1"/>
          <p:cNvSpPr>
            <a:spLocks noGrp="1"/>
          </p:cNvSpPr>
          <p:nvPr>
            <p:ph type="dt" sz="half" idx="10"/>
          </p:nvPr>
        </p:nvSpPr>
        <p:spPr/>
        <p:txBody>
          <a:bodyPr/>
          <a:lstStyle/>
          <a:p>
            <a:pPr>
              <a:defRPr/>
            </a:pPr>
            <a:fld id="{3D13FC63-E689-4286-80B6-08DF28948507}" type="datetime1">
              <a:rPr lang="bg-BG" smtClean="0"/>
              <a:t>27.9.2017 г.</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653CD2-019E-4D4A-9AB4-FF3C0816883D}" type="slidenum">
              <a:rPr lang="en-US" altLang="en-US"/>
              <a:pPr eaLnBrk="1" hangingPunct="1"/>
              <a:t>7</a:t>
            </a:fld>
            <a:endParaRPr lang="en-US" altLang="en-US"/>
          </a:p>
        </p:txBody>
      </p:sp>
      <p:sp>
        <p:nvSpPr>
          <p:cNvPr id="38915" name="Slide Number Placeholder 4"/>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777396B-146A-4BB5-8824-B9E67A051DA9}" type="slidenum">
              <a:rPr lang="en-US" altLang="en-US" sz="1400"/>
              <a:pPr algn="r" eaLnBrk="1" hangingPunct="1"/>
              <a:t>7</a:t>
            </a:fld>
            <a:endParaRPr lang="en-US" altLang="en-US" sz="1400"/>
          </a:p>
        </p:txBody>
      </p:sp>
      <p:sp>
        <p:nvSpPr>
          <p:cNvPr id="38916" name="Rectangle 2"/>
          <p:cNvSpPr>
            <a:spLocks noGrp="1" noChangeArrowheads="1"/>
          </p:cNvSpPr>
          <p:nvPr>
            <p:ph type="title"/>
          </p:nvPr>
        </p:nvSpPr>
        <p:spPr>
          <a:xfrm>
            <a:off x="457200" y="277813"/>
            <a:ext cx="8229600" cy="5743575"/>
          </a:xfrm>
          <a:solidFill>
            <a:srgbClr val="FFFFCC"/>
          </a:solidFill>
        </p:spPr>
        <p:txBody>
          <a:bodyPr/>
          <a:lstStyle/>
          <a:p>
            <a:pPr eaLnBrk="1" hangingPunct="1">
              <a:lnSpc>
                <a:spcPct val="150000"/>
              </a:lnSpc>
            </a:pPr>
            <a:r>
              <a:rPr lang="bg-BG" altLang="en-US" sz="4000" b="1" dirty="0" smtClean="0">
                <a:solidFill>
                  <a:srgbClr val="990000"/>
                </a:solidFill>
              </a:rPr>
              <a:t>ТЕНДЕНЦИИ НА ДЕТСКАТА СМЪРТНОСТ И СМЪРТНОСТТА ДО 5-ГОДИШНА ВЪЗРАСТ В СВЕТА</a:t>
            </a:r>
            <a:endParaRPr lang="en-US" altLang="en-US" sz="4000" b="1" dirty="0" smtClean="0">
              <a:solidFill>
                <a:srgbClr val="990000"/>
              </a:solidFill>
            </a:endParaRPr>
          </a:p>
        </p:txBody>
      </p:sp>
      <p:sp>
        <p:nvSpPr>
          <p:cNvPr id="2" name="Date Placeholder 1"/>
          <p:cNvSpPr>
            <a:spLocks noGrp="1"/>
          </p:cNvSpPr>
          <p:nvPr>
            <p:ph type="dt" sz="half" idx="10"/>
          </p:nvPr>
        </p:nvSpPr>
        <p:spPr/>
        <p:txBody>
          <a:bodyPr/>
          <a:lstStyle/>
          <a:p>
            <a:pPr>
              <a:defRPr/>
            </a:pPr>
            <a:fld id="{004FA629-610E-4B99-90D0-9C98A0BB2113}" type="datetime1">
              <a:rPr lang="bg-BG" smtClean="0"/>
              <a:t>27.9.2017 г.</a:t>
            </a:fld>
            <a:endParaRPr lang="en-US"/>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72EF34-D0E3-4633-83EB-B050F208E057}" type="slidenum">
              <a:rPr lang="en-US" altLang="bg-BG"/>
              <a:pPr eaLnBrk="1" hangingPunct="1"/>
              <a:t>8</a:t>
            </a:fld>
            <a:endParaRPr lang="en-US" altLang="bg-BG"/>
          </a:p>
        </p:txBody>
      </p:sp>
      <p:sp>
        <p:nvSpPr>
          <p:cNvPr id="82947" name="Rectangle 2"/>
          <p:cNvSpPr>
            <a:spLocks noGrp="1" noChangeArrowheads="1"/>
          </p:cNvSpPr>
          <p:nvPr>
            <p:ph type="title"/>
          </p:nvPr>
        </p:nvSpPr>
        <p:spPr>
          <a:xfrm>
            <a:off x="457200" y="274638"/>
            <a:ext cx="8229600" cy="6107112"/>
          </a:xfrm>
        </p:spPr>
        <p:txBody>
          <a:bodyPr/>
          <a:lstStyle/>
          <a:p>
            <a:pPr eaLnBrk="1" hangingPunct="1"/>
            <a:r>
              <a:rPr lang="bg-BG" altLang="bg-BG" b="1" smtClean="0">
                <a:solidFill>
                  <a:srgbClr val="FF0000"/>
                </a:solidFill>
              </a:rPr>
              <a:t>Глобални тенденции на здравето на децата до 5-год. възраст</a:t>
            </a:r>
            <a:endParaRPr lang="en-US" altLang="bg-BG" b="1" smtClean="0">
              <a:solidFill>
                <a:srgbClr val="FF0000"/>
              </a:solidFill>
            </a:endParaRPr>
          </a:p>
        </p:txBody>
      </p:sp>
      <p:sp>
        <p:nvSpPr>
          <p:cNvPr id="2" name="Date Placeholder 1"/>
          <p:cNvSpPr>
            <a:spLocks noGrp="1"/>
          </p:cNvSpPr>
          <p:nvPr>
            <p:ph type="dt" sz="half" idx="10"/>
          </p:nvPr>
        </p:nvSpPr>
        <p:spPr/>
        <p:txBody>
          <a:bodyPr/>
          <a:lstStyle/>
          <a:p>
            <a:pPr>
              <a:defRPr/>
            </a:pPr>
            <a:fld id="{61DC6E7F-FABD-487D-B012-AFE441C6DA6F}" type="datetime1">
              <a:rPr lang="bg-BG" smtClean="0"/>
              <a:t>27.9.2017 г.</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A8C1FC-B909-4B32-97AB-F4F84260472A}" type="slidenum">
              <a:rPr lang="en-US" altLang="bg-BG"/>
              <a:pPr eaLnBrk="1" hangingPunct="1"/>
              <a:t>9</a:t>
            </a:fld>
            <a:endParaRPr lang="en-US" altLang="bg-BG"/>
          </a:p>
        </p:txBody>
      </p:sp>
      <p:sp>
        <p:nvSpPr>
          <p:cNvPr id="83971" name="Rectangle 2"/>
          <p:cNvSpPr>
            <a:spLocks noGrp="1" noChangeArrowheads="1"/>
          </p:cNvSpPr>
          <p:nvPr>
            <p:ph type="title"/>
          </p:nvPr>
        </p:nvSpPr>
        <p:spPr>
          <a:xfrm>
            <a:off x="457200" y="274638"/>
            <a:ext cx="8229600" cy="6107112"/>
          </a:xfrm>
        </p:spPr>
        <p:txBody>
          <a:bodyPr/>
          <a:lstStyle/>
          <a:p>
            <a:pPr algn="l" eaLnBrk="1" hangingPunct="1"/>
            <a:r>
              <a:rPr lang="bg-BG" altLang="bg-BG" sz="3600" dirty="0" smtClean="0"/>
              <a:t>Един от най-големите успехи в подобряване на глобалното здраве през последните десетилетия е драматичното намаляване на детската смъртност и смъртността до 5-годишна възраст. Въпреки този напредък, броят на умиранията остава доста висок – през 201</a:t>
            </a:r>
            <a:r>
              <a:rPr lang="en-US" altLang="bg-BG" sz="3600" dirty="0" smtClean="0"/>
              <a:t>5</a:t>
            </a:r>
            <a:r>
              <a:rPr lang="bg-BG" altLang="bg-BG" sz="3600" dirty="0" smtClean="0"/>
              <a:t> г. са умрели 6.3 милиона деца под 5-годишна възраст.</a:t>
            </a:r>
            <a:endParaRPr lang="en-US" altLang="bg-BG" sz="3600" dirty="0" smtClean="0"/>
          </a:p>
        </p:txBody>
      </p:sp>
      <p:sp>
        <p:nvSpPr>
          <p:cNvPr id="2" name="Date Placeholder 1"/>
          <p:cNvSpPr>
            <a:spLocks noGrp="1"/>
          </p:cNvSpPr>
          <p:nvPr>
            <p:ph type="dt" sz="half" idx="10"/>
          </p:nvPr>
        </p:nvSpPr>
        <p:spPr/>
        <p:txBody>
          <a:bodyPr/>
          <a:lstStyle/>
          <a:p>
            <a:pPr>
              <a:defRPr/>
            </a:pPr>
            <a:fld id="{6D1900BB-51CF-4518-9A80-47D413EFD883}" type="datetime1">
              <a:rPr lang="bg-BG" smtClean="0"/>
              <a:t>27.9.2017 г.</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1502</Words>
  <Application>Microsoft Office PowerPoint</Application>
  <PresentationFormat>On-screen Show (4:3)</PresentationFormat>
  <Paragraphs>110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Презентация 12 към глава 12  ГЛОБАЛНИ ПРОБЛЕМИ НА ЗДРАВЕТО НА ДЕЦАТА </vt:lpstr>
      <vt:lpstr>1. Значимост на здравето на децата за глобалното здраве </vt:lpstr>
      <vt:lpstr>Изучаването на глобалните проблеми на здравето на децата заслужава особено внимание.  Първо, по данни на СЗО, независимо от тенденцията за намаляване на умиранията сред децата, само през 2015 г. са умрели 6,3 милиона деца под 5-годишна възраст, което се равнява на близо 16 000 умрели деца ежедневно.  Второ, повече от половината от тези умирания са предотвратими чрез прилагане на несложни и сравнително евтини интервенции. </vt:lpstr>
      <vt:lpstr>Трето, децата са раним контингент. Това поставя важни етични въпроси за отговорността на възрастните за осигуряване на здравето и преживяемостта на децата. Мерките за осигуряване раждането на по-здрави деца, правилното им хранене, своевременното имунизиране, израстването в безопасни и хигиенични условия зависят от възрастните, които се грижат за тях. </vt:lpstr>
      <vt:lpstr>Здравето на децата е тясно свързано с бедността. Ако те имат достъп до безопасна вода и добри санитарни условия, много от тях няма да умират от диарийни заболявания. Ако семействата са по-образовани, особено майките, те ще осигуряват по-добри грижи за децата. Ако семействата са с по-висок доход, децата ще имат по-добър достъп до здравни грижи, образование и други социални услуги, които са крайно необходими и полезни за тяхното здраве.</vt:lpstr>
      <vt:lpstr> 2. Основни понятия при изучаване на здравето на децата  (виж лекция 3 и учебника по Социална медицина)  </vt:lpstr>
      <vt:lpstr>ТЕНДЕНЦИИ НА ДЕТСКАТА СМЪРТНОСТ И СМЪРТНОСТТА ДО 5-ГОДИШНА ВЪЗРАСТ В СВЕТА</vt:lpstr>
      <vt:lpstr>Глобални тенденции на здравето на децата до 5-год. възраст</vt:lpstr>
      <vt:lpstr>Един от най-големите успехи в подобряване на глобалното здраве през последните десетилетия е драматичното намаляване на детската смъртност и смъртността до 5-годишна възраст. Въпреки този напредък, броят на умиранията остава доста висок – през 2015 г. са умрели 6.3 милиона деца под 5-годишна възраст.</vt:lpstr>
      <vt:lpstr>Около 80% от умиранията под 5-годишна възраст в глобален мащаб  са в 25 страни и около половината от тях - само в пет страни: Индия, Нигерия, Демократична република Конго, Пакистан и Китай. Индия с 24% и Нигерия с 11% заедно съставляват над една трета от смъртността под 5-годишна възраст в света.</vt:lpstr>
      <vt:lpstr>Сред причините за смъртност до 5-годишна възраст водеща е пневмонията, следвана от усложнениятa при преждевременните раждания, диарийни заболявания, асфиксия при раждането и малария.</vt:lpstr>
      <vt:lpstr>PowerPoint Presentation</vt:lpstr>
      <vt:lpstr>Рискът за умиране е най-висок през неонаталния период, (т.е. през първите 28 дни след раждането), в които се случват над 40% от умиранията под 5-годишна възраст. Повече от 3 милиона новородени умират всяка година през 1-я месец от техния живот; от тях една четвърт до половината умирания са през първите 24 часа и 75% - през първата седмица. </vt:lpstr>
      <vt:lpstr>Има съществени различия в структурата на причините за умирания в неонаталния и постнеонаталния период.   Преждевременното раждане, усложненията по време на раждането и инфекциите причиняват по-голямата част от неонаталните умирания.   В постнеонаталния период пневмонията е най-голямата единична причина за умирания, следвана от диарийните заболявания и маларията.  </vt:lpstr>
      <vt:lpstr>Недохранването е един от основните фактори за влошено здраве на децата. Около 20 милиона деца в света страдат от тежко остро недохранване, което ги прави силно раними по отношение на редица сериозни заболявания и ранна смърт. В глобален мащаб се преценява, че 71 милиона деца под 5-годишна възраст изостават в развитието си и 104 милиона са с тегло под нормата за съответната възраст. </vt:lpstr>
      <vt:lpstr>Хроничното недохранване води до задържане на растежа, забавено съзряване, нарушаване на способността за учене и по-ниска продуктивност.   В областите с несигурно снабдяване с храна кърменето има изключително важно значение, предоставяйки енергия, протеин и микроелементи на децата. Ранното отбиване на кърмачетата повишава недохранването, заболяемостта и смъртността, ако семействата не могат да си позволят необходимата храна за техните деца. </vt:lpstr>
      <vt:lpstr>Много от водещите причини за смъртността до 5-годишна възраст са предотвратими чрез структурни и преразпределителни политически подходи, осигуряване на достъп до квалифицирани грижи и прилагане на несложни и нескъпоструващи интервенции. </vt:lpstr>
      <vt:lpstr>Според общоприетия модел на обществено здраве 75% от неонаталните и 60% от умиранията до 5-годишна възраст могат да бъдат предотвратени чрез прилагане на 20 доказали своята ефективност интервенции: предоставяне на обучен персонал при раждането, имунизация и антибиотично лечение на бременните и новородените, хигиенни мерки при раждането, естествено кърмене през първите 6 месеца и др.</vt:lpstr>
      <vt:lpstr>Интервенциите за подобряване на преживяемостта на децата включват предоставяне на годна за пиене вода, подобряване на хигиенните условия и удобствата за приготвяне на храна, рехидратираща терапия при диарийни заболявания, готови за ползване  храни и др. </vt:lpstr>
      <vt:lpstr>Профилактика с имунизации. За някои смъртоносни заболявания в детството (морбили, полиомиелит, дифтерия, тетанус, коклюш, пневмония, причинена от Haemophilius influenzae type B и Streptococcus pneumoniae и диария, дължаща се на ротавируси) има налични ваксини, които могат да защитят децата. Подобряването на  обхвата с имунизации има решаваща роля за намаляване на заболяемостта и смъртността от тези заболявания. </vt:lpstr>
      <vt:lpstr>10 факта на СЗО за здравето на децата</vt:lpstr>
      <vt:lpstr>Факт 1. Рискът за умиране при децата е най-висок през първия месец от живота. През първия месец от живота безопасното раждане и ефективните неонатални грижи имат съществено значение. Преждевременното раждане, родовата асфиксия и инфекциите причиняват по-голямата част от умиранията при новородените. След достигане на 1-годишна и 5-годишна възраст, основните причини за загуба на живот са пневмония, диария и малария. Недохранването допринася за над една трета от всички умирания при децата.</vt:lpstr>
      <vt:lpstr>Факт 2. Почти три милиона деца са умрели през 2012 г. в рамките на първия месец след раждането. Здравните рискове при новородените могат да се намалят чрез квалифицирани грижи по време на бременността, безопасно раждане при наличие на обучен персонал, добри неонатални грижи, повишено внимание към дишането и затоплянето на детето, хигиена на пъпната връв, грижи за кожата и ранно започване на кърмене на новороденото. </vt:lpstr>
      <vt:lpstr>Факт 3. Пневмонията е най-широко разпространената причина за умиране при децата под 5-годишна възраст. Пневмонията остава водещият инфекциозен убиец на деца под 5-годишна възраст, отнемайки живота на почти 1 милион деца през 2015 г., т.е. по едно дете на всеки 35 секунди, и повече от малария, туберкулоза, морбили, и СПИН, взети заедно. Приблизително половината от тези умирания са свързани със замърсяване на въздуха – факт, който световните лидери отчитат в Парижкото споразумение за изменението на климата. </vt:lpstr>
      <vt:lpstr>Факт 4. Диарийните заболявания са водеща причина за заболявания и умирания при децата в развиващите се страни. Изключителното кърмене помага за предотвратяване на диарията сред малките деца. Лечението на болните деца с рехидратиращи соли през устата и добавки на цинк е безопасно, ценово-ефективно и спасява живота на децата. По този начин е спасен животът на над 50 милиона деца през последните 25 години.</vt:lpstr>
      <vt:lpstr>Факт 5. Всяка минута едно дете умира от малария. Маларията е една от водещите причини за умиране сред децата под 5 г. Мрежите против насекоми предотвратяват предаването и увеличават преживяемостта на децата. Ранното лечение с антималарийни препарати спасява живот на децата. </vt:lpstr>
      <vt:lpstr>Факт 6. Над 90% от децата с ХИВ се заразяват  чрез предаване на вируса от майката към детето. Това е предотвратимо чрез използване на антиретровирусни препарати и чрез по-безопасни практики на раждане и хранене. Около 2 милиона деца под 15-годишна възраст живеят с ХИВ и всеки ден се появяват повече от 1000 новозаразени. Ако не се прилага лечение, повече от половината заразени с ХИВ деца умират преди втория си рожден ден. Антиретровурисната терапия при заразените с ХИВ деца значително подобрява преживяемостта и качеството на живота им. </vt:lpstr>
      <vt:lpstr>Факт 7. Около 20 мил. деца са страдали от тежко остро недохранване, което ги прави по-раними към сериозни заболявания и ранна смърт. Повечето деца биха могли успешно да бъдат лекувани в дома с готови за използване лечебни храни (ready-to-use therapeutic foods (RUTF). В глобален мащаб около 170 мил. деца под 5-год. възраст изостават в развитието си и 110 мил. са били с тегло под нормата за съответната възраст.</vt:lpstr>
      <vt:lpstr>Факт 8. Около 80% от умиранията под 5-годишна възраст са само в 25 страни, а около половината от тях – само в пет страни. Умиранията под 5-годишна възраст нарастващо се концентрират в Африка и Югоизточна Азия. Коефициентите за преживяемост при децата се различават съществено в различните части на света. В  отделните страни, детската смъртност е по-висока в селските райони и сред по-бедните и по-ниско образовани семейства.</vt:lpstr>
      <vt:lpstr>Факт 9. Около две трети от умиранията при децата са предотвратими чрез достъп до практични, евтини интервенции и ефективна първична здравна помощ до 5-годишна възраст. Здравето на  децата се подобрява, но остават сериозни предизвикателства за постигане на глобалните цели за намаляване на умиранията. Наличието на силни здравни системи има ключова роля за подобряването на достъпа до здравна помощ и профилактика.</vt:lpstr>
      <vt:lpstr>Факт 10. По-голямото инвестиране в здравето на децата има ключова роля. Обществените и частните партньори трябва да обединят усилията си за реализацията на тази амбициозна, но постижима цел.   Глобалната стратегия за здравето на жените и децата и няколко други широкомащабни билатерални донорски гаранции през последните години представляват важни стъпки в правилното направление.</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ГЛОБАЛНИ ПРОБЛЕМИ НА ЗДРАВЕТО НА ДЕЦАТА</dc:title>
  <dc:creator>G. Grancharova</dc:creator>
  <cp:lastModifiedBy>User</cp:lastModifiedBy>
  <cp:revision>24</cp:revision>
  <dcterms:created xsi:type="dcterms:W3CDTF">2013-12-09T16:18:52Z</dcterms:created>
  <dcterms:modified xsi:type="dcterms:W3CDTF">2017-09-27T12:06:39Z</dcterms:modified>
</cp:coreProperties>
</file>