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B3DD-E99E-4073-A0AF-8C20A2ACC81E}" type="datetimeFigureOut">
              <a:rPr lang="bg-BG" smtClean="0"/>
              <a:t>15.12.2017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1B12D-4DA8-4789-8304-56479681875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701344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B3DD-E99E-4073-A0AF-8C20A2ACC81E}" type="datetimeFigureOut">
              <a:rPr lang="bg-BG" smtClean="0"/>
              <a:t>15.12.2017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1B12D-4DA8-4789-8304-56479681875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009186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B3DD-E99E-4073-A0AF-8C20A2ACC81E}" type="datetimeFigureOut">
              <a:rPr lang="bg-BG" smtClean="0"/>
              <a:t>15.12.2017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1B12D-4DA8-4789-8304-56479681875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808381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B3DD-E99E-4073-A0AF-8C20A2ACC81E}" type="datetimeFigureOut">
              <a:rPr lang="bg-BG" smtClean="0"/>
              <a:t>15.12.2017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1B12D-4DA8-4789-8304-56479681875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173790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B3DD-E99E-4073-A0AF-8C20A2ACC81E}" type="datetimeFigureOut">
              <a:rPr lang="bg-BG" smtClean="0"/>
              <a:t>15.12.2017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1B12D-4DA8-4789-8304-56479681875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656762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B3DD-E99E-4073-A0AF-8C20A2ACC81E}" type="datetimeFigureOut">
              <a:rPr lang="bg-BG" smtClean="0"/>
              <a:t>15.12.2017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1B12D-4DA8-4789-8304-56479681875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416201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B3DD-E99E-4073-A0AF-8C20A2ACC81E}" type="datetimeFigureOut">
              <a:rPr lang="bg-BG" smtClean="0"/>
              <a:t>15.12.2017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1B12D-4DA8-4789-8304-56479681875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294519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B3DD-E99E-4073-A0AF-8C20A2ACC81E}" type="datetimeFigureOut">
              <a:rPr lang="bg-BG" smtClean="0"/>
              <a:t>15.12.2017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1B12D-4DA8-4789-8304-56479681875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749994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B3DD-E99E-4073-A0AF-8C20A2ACC81E}" type="datetimeFigureOut">
              <a:rPr lang="bg-BG" smtClean="0"/>
              <a:t>15.12.2017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1B12D-4DA8-4789-8304-56479681875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565792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B3DD-E99E-4073-A0AF-8C20A2ACC81E}" type="datetimeFigureOut">
              <a:rPr lang="bg-BG" smtClean="0"/>
              <a:t>15.12.2017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1B12D-4DA8-4789-8304-56479681875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131138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B3DD-E99E-4073-A0AF-8C20A2ACC81E}" type="datetimeFigureOut">
              <a:rPr lang="bg-BG" smtClean="0"/>
              <a:t>15.12.2017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1B12D-4DA8-4789-8304-56479681875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234800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5CB3DD-E99E-4073-A0AF-8C20A2ACC81E}" type="datetimeFigureOut">
              <a:rPr lang="bg-BG" smtClean="0"/>
              <a:t>15.12.2017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01B12D-4DA8-4789-8304-56479681875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722401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52536" y="2987953"/>
            <a:ext cx="9217024" cy="1665184"/>
          </a:xfrm>
        </p:spPr>
        <p:txBody>
          <a:bodyPr>
            <a:normAutofit fontScale="90000"/>
          </a:bodyPr>
          <a:lstStyle/>
          <a:p>
            <a:pPr algn="r"/>
            <a:r>
              <a:rPr lang="ru-RU" sz="2800" dirty="0" smtClean="0">
                <a:solidFill>
                  <a:schemeClr val="tx2"/>
                </a:solidFill>
              </a:rPr>
              <a:t/>
            </a:r>
            <a:br>
              <a:rPr lang="ru-RU" sz="2800" dirty="0" smtClean="0">
                <a:solidFill>
                  <a:schemeClr val="tx2"/>
                </a:solidFill>
              </a:rPr>
            </a:br>
            <a:r>
              <a:rPr lang="ru-RU" sz="2800" dirty="0">
                <a:solidFill>
                  <a:schemeClr val="tx2"/>
                </a:solidFill>
              </a:rPr>
              <a:t/>
            </a:r>
            <a:br>
              <a:rPr lang="ru-RU" sz="2800" dirty="0">
                <a:solidFill>
                  <a:schemeClr val="tx2"/>
                </a:solidFill>
              </a:rPr>
            </a:br>
            <a:r>
              <a:rPr lang="ru-RU" sz="2800" dirty="0" smtClean="0">
                <a:solidFill>
                  <a:schemeClr val="tx2"/>
                </a:solidFill>
              </a:rPr>
              <a:t>СОЦИАЛНИ </a:t>
            </a:r>
            <a:r>
              <a:rPr lang="ru-RU" sz="2800" dirty="0">
                <a:solidFill>
                  <a:schemeClr val="tx2"/>
                </a:solidFill>
              </a:rPr>
              <a:t>И ЗДРАВНИ ПРОБЛЕМИ НА МИГРАНТИТЕ. ЕФЕКТИ НА ЗДРАВОСЛОВНИЯ СТАТУС НА МИГРАНТИТЕ ВЪРХУ </a:t>
            </a:r>
            <a:r>
              <a:rPr lang="ru-RU" sz="2800" dirty="0" smtClean="0">
                <a:solidFill>
                  <a:schemeClr val="tx2"/>
                </a:solidFill>
              </a:rPr>
              <a:t/>
            </a:r>
            <a:br>
              <a:rPr lang="ru-RU" sz="2800" dirty="0" smtClean="0">
                <a:solidFill>
                  <a:schemeClr val="tx2"/>
                </a:solidFill>
              </a:rPr>
            </a:br>
            <a:r>
              <a:rPr lang="ru-RU" sz="2800" dirty="0" smtClean="0">
                <a:solidFill>
                  <a:schemeClr val="tx2"/>
                </a:solidFill>
              </a:rPr>
              <a:t>ОБЩЕСТВЕНОТО </a:t>
            </a:r>
            <a:r>
              <a:rPr lang="ru-RU" sz="2800" dirty="0">
                <a:solidFill>
                  <a:schemeClr val="tx2"/>
                </a:solidFill>
              </a:rPr>
              <a:t>ЗДРАВЕ</a:t>
            </a:r>
            <a:r>
              <a:rPr lang="ru-RU" sz="2800" dirty="0" smtClean="0">
                <a:solidFill>
                  <a:schemeClr val="tx2"/>
                </a:solidFill>
              </a:rPr>
              <a:t>.</a:t>
            </a:r>
            <a:br>
              <a:rPr lang="ru-RU" sz="2800" dirty="0" smtClean="0">
                <a:solidFill>
                  <a:schemeClr val="tx2"/>
                </a:solidFill>
              </a:rPr>
            </a:br>
            <a:r>
              <a:rPr lang="ru-RU" sz="2800" dirty="0" smtClean="0">
                <a:solidFill>
                  <a:schemeClr val="tx2"/>
                </a:solidFill>
              </a:rPr>
              <a:t/>
            </a:r>
            <a:br>
              <a:rPr lang="ru-RU" sz="2800" dirty="0" smtClean="0">
                <a:solidFill>
                  <a:schemeClr val="tx2"/>
                </a:solidFill>
              </a:rPr>
            </a:br>
            <a:r>
              <a:rPr lang="ru-RU" sz="2800" dirty="0">
                <a:solidFill>
                  <a:schemeClr val="tx2"/>
                </a:solidFill>
              </a:rPr>
              <a:t/>
            </a:r>
            <a:br>
              <a:rPr lang="ru-RU" sz="2800" dirty="0">
                <a:solidFill>
                  <a:schemeClr val="tx2"/>
                </a:solidFill>
              </a:rPr>
            </a:br>
            <a:r>
              <a:rPr lang="ru-RU" sz="2800" dirty="0" smtClean="0">
                <a:solidFill>
                  <a:schemeClr val="tx2"/>
                </a:solidFill>
              </a:rPr>
              <a:t>ЛЕКЦИЯ № 3-4</a:t>
            </a:r>
            <a:endParaRPr lang="ru-RU" sz="2800" dirty="0">
              <a:solidFill>
                <a:schemeClr val="tx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157192"/>
            <a:ext cx="7414592" cy="1224136"/>
          </a:xfrm>
        </p:spPr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pPr algn="r"/>
            <a:r>
              <a:rPr lang="bg-BG" sz="2400" dirty="0" smtClean="0"/>
              <a:t>Доц. д-р Мариела Камбурова, </a:t>
            </a:r>
            <a:r>
              <a:rPr lang="bg-BG" sz="2400" dirty="0" err="1" smtClean="0"/>
              <a:t>дм</a:t>
            </a:r>
            <a:endParaRPr lang="bg-BG" sz="2400" dirty="0" smtClean="0"/>
          </a:p>
          <a:p>
            <a:pPr algn="r"/>
            <a:r>
              <a:rPr lang="bg-BG" sz="2400" dirty="0" smtClean="0"/>
              <a:t>Катедра „</a:t>
            </a:r>
            <a:r>
              <a:rPr lang="bg-BG" sz="2400" dirty="0" err="1" smtClean="0"/>
              <a:t>Общественоздравни</a:t>
            </a:r>
            <a:r>
              <a:rPr lang="bg-BG" sz="2400" dirty="0" smtClean="0"/>
              <a:t> науки“</a:t>
            </a:r>
            <a:endParaRPr lang="en-US" sz="2400" dirty="0" smtClean="0"/>
          </a:p>
          <a:p>
            <a:pPr algn="r"/>
            <a:endParaRPr lang="bg-BG" sz="2400" dirty="0" smtClean="0"/>
          </a:p>
          <a:p>
            <a:endParaRPr lang="bg-BG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9213"/>
            <a:ext cx="8596064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11560" y="1556792"/>
            <a:ext cx="7416824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bg-BG" altLang="en-US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 УНИВЕРСИТЕТ </a:t>
            </a:r>
            <a:r>
              <a:rPr lang="bg-BG" altLang="en-US" b="1" dirty="0">
                <a:solidFill>
                  <a:srgbClr val="333399"/>
                </a:solidFill>
                <a:cs typeface="Times New Roman" panose="02020603050405020304" pitchFamily="18" charset="0"/>
              </a:rPr>
              <a:t>–</a:t>
            </a:r>
            <a:r>
              <a:rPr lang="bg-BG" altLang="en-US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ПЛЕВЕН</a:t>
            </a:r>
            <a:endParaRPr lang="bg-BG" altLang="en-US" b="1" dirty="0">
              <a:solidFill>
                <a:srgbClr val="333399"/>
              </a:solidFill>
              <a:cs typeface="Arial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bg-BG" altLang="en-US" b="1" dirty="0" smtClean="0">
                <a:solidFill>
                  <a:srgbClr val="333399"/>
                </a:solidFill>
                <a:latin typeface="Arial"/>
                <a:cs typeface="Times New Roman" panose="02020603050405020304" pitchFamily="18" charset="0"/>
              </a:rPr>
              <a:t>ФАКУЛТЕТ „ ОБЩЕСТВЕНО</a:t>
            </a:r>
            <a:r>
              <a:rPr lang="en-US" altLang="en-US" b="1" dirty="0" smtClean="0">
                <a:solidFill>
                  <a:srgbClr val="333399"/>
                </a:solidFill>
                <a:latin typeface="Arial"/>
                <a:cs typeface="Times New Roman" panose="02020603050405020304" pitchFamily="18" charset="0"/>
              </a:rPr>
              <a:t> </a:t>
            </a:r>
            <a:r>
              <a:rPr lang="bg-BG" altLang="en-US" b="1" smtClean="0">
                <a:solidFill>
                  <a:srgbClr val="333399"/>
                </a:solidFill>
                <a:latin typeface="Arial"/>
                <a:cs typeface="Times New Roman" panose="02020603050405020304" pitchFamily="18" charset="0"/>
              </a:rPr>
              <a:t>ЗДРАВЕ“</a:t>
            </a:r>
            <a:endParaRPr lang="en-US" altLang="en-US" b="1" dirty="0">
              <a:solidFill>
                <a:srgbClr val="333399"/>
              </a:solidFill>
              <a:latin typeface="Arial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ts val="600"/>
              </a:spcBef>
              <a:spcAft>
                <a:spcPct val="0"/>
              </a:spcAft>
              <a:defRPr/>
            </a:pPr>
            <a:r>
              <a:rPr lang="bg-BG" altLang="en-US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ЦЕНТЪР </a:t>
            </a:r>
            <a:r>
              <a:rPr lang="bg-BG" altLang="en-US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ДИСТАНЦИОННО ОБУЧЕНИЕ</a:t>
            </a:r>
            <a:endParaRPr lang="bg-BG" altLang="en-US" b="1" dirty="0">
              <a:solidFill>
                <a:srgbClr val="333399"/>
              </a:solidFill>
              <a:cs typeface="Arial"/>
            </a:endParaRPr>
          </a:p>
          <a:p>
            <a:pPr algn="ctr"/>
            <a:endParaRPr lang="bg-BG" sz="2800" dirty="0"/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0" y="620861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5F5F5F"/>
                  </a:outerShdw>
                </a:effectLst>
              </a14:hiddenEffects>
            </a:ext>
          </a:extLst>
        </p:spPr>
        <p:txBody>
          <a:bodyPr lIns="0" r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bg-BG" altLang="en-US" sz="24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bg-BG" altLang="en-US" sz="2000" b="1" dirty="0" smtClean="0">
              <a:solidFill>
                <a:srgbClr val="333399"/>
              </a:solidFill>
              <a:latin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809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136904" cy="778098"/>
          </a:xfrm>
        </p:spPr>
        <p:txBody>
          <a:bodyPr>
            <a:normAutofit fontScale="90000"/>
          </a:bodyPr>
          <a:lstStyle/>
          <a:p>
            <a:r>
              <a:rPr lang="bg-BG" sz="2400" b="1" dirty="0" smtClean="0"/>
              <a:t>Нива на смъртност </a:t>
            </a:r>
            <a:r>
              <a:rPr lang="en-US" sz="2400" b="1" dirty="0" smtClean="0"/>
              <a:t>(AAMRR) </a:t>
            </a:r>
            <a:r>
              <a:rPr lang="bg-BG" sz="2400" b="1" dirty="0" smtClean="0"/>
              <a:t>на мъже според произход и страна на </a:t>
            </a:r>
            <a:r>
              <a:rPr lang="bg-BG" sz="2400" b="1" dirty="0" err="1" smtClean="0"/>
              <a:t>установявяне</a:t>
            </a:r>
            <a:r>
              <a:rPr lang="bg-BG" sz="2400" b="1" dirty="0" smtClean="0"/>
              <a:t> в сравнение с местната популация</a:t>
            </a:r>
            <a:endParaRPr lang="bg-BG" sz="2400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96752"/>
            <a:ext cx="6624736" cy="5204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6505618"/>
            <a:ext cx="83529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(</a:t>
            </a:r>
            <a:r>
              <a:rPr lang="en-US" sz="1400" dirty="0" err="1" smtClean="0"/>
              <a:t>Ikram</a:t>
            </a:r>
            <a:r>
              <a:rPr lang="en-US" sz="1400" dirty="0"/>
              <a:t>, U.Z., </a:t>
            </a:r>
            <a:r>
              <a:rPr lang="en-US" sz="1400" dirty="0" err="1"/>
              <a:t>Mackenbach</a:t>
            </a:r>
            <a:r>
              <a:rPr lang="en-US" sz="1400" dirty="0"/>
              <a:t>, J.P., Harding, S. et al. </a:t>
            </a:r>
            <a:r>
              <a:rPr lang="en-US" sz="1400" dirty="0" err="1"/>
              <a:t>Eur</a:t>
            </a:r>
            <a:r>
              <a:rPr lang="en-US" sz="1400" dirty="0"/>
              <a:t> J </a:t>
            </a:r>
            <a:r>
              <a:rPr lang="en-US" sz="1400" dirty="0" err="1"/>
              <a:t>Epidemiol</a:t>
            </a:r>
            <a:r>
              <a:rPr lang="en-US" sz="1400" dirty="0"/>
              <a:t> (2016) 31: 655. </a:t>
            </a:r>
            <a:r>
              <a:rPr lang="en-US" sz="1400" dirty="0" smtClean="0"/>
              <a:t>doi:10.1007/s10654-015-0083-9) </a:t>
            </a:r>
            <a:endParaRPr lang="bg-BG" sz="1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052736"/>
            <a:ext cx="6696744" cy="5462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7416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562074"/>
          </a:xfrm>
        </p:spPr>
        <p:txBody>
          <a:bodyPr>
            <a:normAutofit fontScale="90000"/>
          </a:bodyPr>
          <a:lstStyle/>
          <a:p>
            <a:r>
              <a:rPr lang="bg-BG" sz="3200" b="1" dirty="0" smtClean="0"/>
              <a:t>В сравнение с местното население</a:t>
            </a:r>
            <a:endParaRPr lang="bg-BG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7620000" cy="5348064"/>
          </a:xfrm>
        </p:spPr>
        <p:txBody>
          <a:bodyPr/>
          <a:lstStyle/>
          <a:p>
            <a:r>
              <a:rPr lang="bg-BG" sz="2800" dirty="0" smtClean="0"/>
              <a:t>По – нисък риск </a:t>
            </a:r>
            <a:r>
              <a:rPr lang="en-US" sz="2800" dirty="0" smtClean="0"/>
              <a:t>(</a:t>
            </a:r>
            <a:r>
              <a:rPr lang="bg-BG" sz="2800" dirty="0" smtClean="0"/>
              <a:t>поне в началото</a:t>
            </a:r>
            <a:r>
              <a:rPr lang="en-US" sz="2800" dirty="0" smtClean="0"/>
              <a:t>)</a:t>
            </a:r>
            <a:r>
              <a:rPr lang="bg-BG" sz="2800" dirty="0" smtClean="0"/>
              <a:t> за: </a:t>
            </a:r>
          </a:p>
          <a:p>
            <a:pPr lvl="1"/>
            <a:r>
              <a:rPr lang="bg-BG" sz="2400" dirty="0" smtClean="0"/>
              <a:t>Онкологични заболявания</a:t>
            </a:r>
          </a:p>
          <a:p>
            <a:pPr lvl="1"/>
            <a:r>
              <a:rPr lang="bg-BG" sz="2400" dirty="0" smtClean="0"/>
              <a:t>Болести на органите на кръвообращението</a:t>
            </a:r>
          </a:p>
          <a:p>
            <a:r>
              <a:rPr lang="bg-BG" sz="2800" dirty="0" smtClean="0"/>
              <a:t>Висок риск за: </a:t>
            </a:r>
          </a:p>
          <a:p>
            <a:pPr lvl="1"/>
            <a:r>
              <a:rPr lang="bg-BG" sz="2400" dirty="0" smtClean="0"/>
              <a:t>Диабет </a:t>
            </a:r>
          </a:p>
          <a:p>
            <a:pPr lvl="1"/>
            <a:r>
              <a:rPr lang="bg-BG" sz="2400" dirty="0" smtClean="0"/>
              <a:t>Инфекциозни заболявания</a:t>
            </a:r>
          </a:p>
          <a:p>
            <a:pPr lvl="1"/>
            <a:r>
              <a:rPr lang="bg-BG" sz="2400" dirty="0" smtClean="0"/>
              <a:t>Майчино и детско здраве</a:t>
            </a:r>
          </a:p>
          <a:p>
            <a:pPr lvl="1"/>
            <a:r>
              <a:rPr lang="bg-BG" sz="2400" dirty="0" smtClean="0"/>
              <a:t>Психично здраве </a:t>
            </a:r>
            <a:r>
              <a:rPr lang="en-US" sz="2400" dirty="0" smtClean="0"/>
              <a:t>(</a:t>
            </a:r>
            <a:r>
              <a:rPr lang="bg-BG" sz="2400" dirty="0" smtClean="0"/>
              <a:t>търсещи убежище и бежанци</a:t>
            </a:r>
            <a:r>
              <a:rPr lang="en-US" sz="2400" dirty="0" smtClean="0"/>
              <a:t>)</a:t>
            </a:r>
            <a:r>
              <a:rPr lang="bg-BG" sz="2400" dirty="0" smtClean="0"/>
              <a:t>?</a:t>
            </a:r>
          </a:p>
          <a:p>
            <a:pPr lvl="1"/>
            <a:r>
              <a:rPr lang="bg-BG" sz="2400" dirty="0" smtClean="0"/>
              <a:t>Професионални заболявания</a:t>
            </a:r>
            <a:endParaRPr lang="bg-BG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07504" y="6021288"/>
            <a:ext cx="123651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prstClr val="black"/>
                </a:solidFill>
              </a:rPr>
              <a:t>(</a:t>
            </a:r>
            <a:r>
              <a:rPr lang="en-US" sz="1400" dirty="0" err="1">
                <a:solidFill>
                  <a:prstClr val="black"/>
                </a:solidFill>
              </a:rPr>
              <a:t>Ikram</a:t>
            </a:r>
            <a:r>
              <a:rPr lang="en-US" sz="1400" dirty="0">
                <a:solidFill>
                  <a:prstClr val="black"/>
                </a:solidFill>
              </a:rPr>
              <a:t>, U.Z., </a:t>
            </a:r>
            <a:r>
              <a:rPr lang="en-US" sz="1400" dirty="0" err="1">
                <a:solidFill>
                  <a:prstClr val="black"/>
                </a:solidFill>
              </a:rPr>
              <a:t>Mackenbach</a:t>
            </a:r>
            <a:r>
              <a:rPr lang="en-US" sz="1400" dirty="0">
                <a:solidFill>
                  <a:prstClr val="black"/>
                </a:solidFill>
              </a:rPr>
              <a:t>, J.P., Harding, S. et al. </a:t>
            </a:r>
            <a:r>
              <a:rPr lang="en-US" sz="1400" dirty="0" err="1">
                <a:solidFill>
                  <a:prstClr val="black"/>
                </a:solidFill>
              </a:rPr>
              <a:t>Eur</a:t>
            </a:r>
            <a:r>
              <a:rPr lang="en-US" sz="1400" dirty="0">
                <a:solidFill>
                  <a:prstClr val="black"/>
                </a:solidFill>
              </a:rPr>
              <a:t> J </a:t>
            </a:r>
            <a:r>
              <a:rPr lang="en-US" sz="1400" dirty="0" err="1">
                <a:solidFill>
                  <a:prstClr val="black"/>
                </a:solidFill>
              </a:rPr>
              <a:t>Epidemiol</a:t>
            </a:r>
            <a:r>
              <a:rPr lang="en-US" sz="1400" dirty="0">
                <a:solidFill>
                  <a:prstClr val="black"/>
                </a:solidFill>
              </a:rPr>
              <a:t> (2016) 31: 655. doi:10.1007/s10654-015-0083-9) </a:t>
            </a:r>
            <a:endParaRPr lang="bg-BG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41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31224" cy="634082"/>
          </a:xfrm>
        </p:spPr>
        <p:txBody>
          <a:bodyPr/>
          <a:lstStyle/>
          <a:p>
            <a:r>
              <a:rPr lang="bg-BG" sz="3200" b="1" dirty="0">
                <a:solidFill>
                  <a:srgbClr val="1F497D"/>
                </a:solidFill>
              </a:rPr>
              <a:t>Хронични неинфекциозни заболявания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7620000" cy="5060032"/>
          </a:xfrm>
        </p:spPr>
        <p:txBody>
          <a:bodyPr/>
          <a:lstStyle/>
          <a:p>
            <a:pPr algn="just"/>
            <a:r>
              <a:rPr lang="bg-BG" sz="2800" dirty="0" smtClean="0"/>
              <a:t>Първоначално ниска </a:t>
            </a:r>
            <a:r>
              <a:rPr lang="bg-BG" sz="2800" dirty="0" err="1" smtClean="0"/>
              <a:t>заболяемост</a:t>
            </a:r>
            <a:r>
              <a:rPr lang="bg-BG" sz="2800" dirty="0" smtClean="0"/>
              <a:t> и смъртност от </a:t>
            </a:r>
            <a:r>
              <a:rPr lang="bg-BG" sz="2800" dirty="0" err="1" smtClean="0"/>
              <a:t>малигнени</a:t>
            </a:r>
            <a:r>
              <a:rPr lang="bg-BG" sz="2800" dirty="0" smtClean="0"/>
              <a:t> </a:t>
            </a:r>
            <a:r>
              <a:rPr lang="bg-BG" sz="2800" dirty="0" err="1" smtClean="0"/>
              <a:t>неоплазми</a:t>
            </a:r>
            <a:endParaRPr lang="bg-BG" sz="2800" dirty="0"/>
          </a:p>
          <a:p>
            <a:pPr lvl="1" algn="just"/>
            <a:r>
              <a:rPr lang="bg-BG" sz="2400" dirty="0" smtClean="0"/>
              <a:t>Макар </a:t>
            </a:r>
            <a:r>
              <a:rPr lang="bg-BG" sz="2400" dirty="0"/>
              <a:t>че </a:t>
            </a:r>
            <a:r>
              <a:rPr lang="bg-BG" sz="2400" dirty="0" err="1"/>
              <a:t>болестността</a:t>
            </a:r>
            <a:r>
              <a:rPr lang="bg-BG" sz="2400" dirty="0"/>
              <a:t> се увеличава с времето</a:t>
            </a:r>
          </a:p>
          <a:p>
            <a:pPr algn="just"/>
            <a:endParaRPr lang="bg-BG" dirty="0" smtClean="0"/>
          </a:p>
          <a:p>
            <a:pPr algn="just"/>
            <a:r>
              <a:rPr lang="bg-BG" sz="2800" dirty="0" smtClean="0"/>
              <a:t>Някои групи </a:t>
            </a:r>
            <a:r>
              <a:rPr lang="bg-BG" sz="2800" dirty="0" err="1" smtClean="0"/>
              <a:t>мигранти</a:t>
            </a:r>
            <a:r>
              <a:rPr lang="bg-BG" sz="2800" dirty="0" smtClean="0"/>
              <a:t> имат високи нива на онкологични заболявания с инфекциозна генеза</a:t>
            </a:r>
          </a:p>
          <a:p>
            <a:pPr lvl="1" algn="just"/>
            <a:r>
              <a:rPr lang="bg-BG" sz="2400" dirty="0" smtClean="0"/>
              <a:t>На стомаха</a:t>
            </a:r>
          </a:p>
          <a:p>
            <a:pPr lvl="1" algn="just"/>
            <a:r>
              <a:rPr lang="bg-BG" sz="2400" dirty="0" smtClean="0"/>
              <a:t>На черния дроб</a:t>
            </a:r>
          </a:p>
          <a:p>
            <a:pPr lvl="1" algn="just"/>
            <a:r>
              <a:rPr lang="bg-BG" sz="2400" dirty="0" smtClean="0"/>
              <a:t>На шийката на матката</a:t>
            </a:r>
          </a:p>
        </p:txBody>
      </p:sp>
    </p:spTree>
    <p:extLst>
      <p:ext uri="{BB962C8B-B14F-4D97-AF65-F5344CB8AC3E}">
        <p14:creationId xmlns:p14="http://schemas.microsoft.com/office/powerpoint/2010/main" val="179676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31224" cy="778098"/>
          </a:xfrm>
        </p:spPr>
        <p:txBody>
          <a:bodyPr/>
          <a:lstStyle/>
          <a:p>
            <a:r>
              <a:rPr lang="bg-BG" sz="3200" b="1" dirty="0" smtClean="0"/>
              <a:t>Хронични неинфекциозни заболявания</a:t>
            </a:r>
            <a:endParaRPr lang="bg-BG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7620000" cy="5204048"/>
          </a:xfrm>
        </p:spPr>
        <p:txBody>
          <a:bodyPr>
            <a:noAutofit/>
          </a:bodyPr>
          <a:lstStyle/>
          <a:p>
            <a:pPr algn="just"/>
            <a:r>
              <a:rPr lang="bg-BG" sz="2800" dirty="0" smtClean="0"/>
              <a:t>Голямо разнообразие по отношение на Болестите на органите на кръвообращението между различните групи </a:t>
            </a:r>
            <a:r>
              <a:rPr lang="bg-BG" sz="2800" dirty="0" err="1" smtClean="0"/>
              <a:t>мигранти</a:t>
            </a:r>
            <a:endParaRPr lang="bg-BG" sz="2800" dirty="0" smtClean="0"/>
          </a:p>
          <a:p>
            <a:pPr algn="just"/>
            <a:r>
              <a:rPr lang="bg-BG" sz="2800" dirty="0" smtClean="0"/>
              <a:t>Смъртността и </a:t>
            </a:r>
            <a:r>
              <a:rPr lang="bg-BG" sz="2800" dirty="0" err="1" smtClean="0"/>
              <a:t>заболяемостта</a:t>
            </a:r>
            <a:r>
              <a:rPr lang="bg-BG" sz="2800" dirty="0" smtClean="0"/>
              <a:t> от Мозъчно-съдова болест е висока сред </a:t>
            </a:r>
            <a:r>
              <a:rPr lang="bg-BG" sz="2800" dirty="0" err="1" smtClean="0"/>
              <a:t>мигрантите</a:t>
            </a:r>
            <a:r>
              <a:rPr lang="bg-BG" sz="2800" dirty="0" smtClean="0"/>
              <a:t> от африкански произход, въпреки че Сърдечно-съдовите заболявания са по-рядко срещани сред тях в сравнение с европейската популация</a:t>
            </a:r>
          </a:p>
          <a:p>
            <a:pPr algn="just"/>
            <a:r>
              <a:rPr lang="bg-BG" sz="2800" dirty="0" smtClean="0"/>
              <a:t>Като цяло са установени по-високи нива на </a:t>
            </a:r>
            <a:r>
              <a:rPr lang="bg-BG" sz="2800" dirty="0" err="1" smtClean="0"/>
              <a:t>заболяемост</a:t>
            </a:r>
            <a:r>
              <a:rPr lang="bg-BG" sz="2800" dirty="0" smtClean="0"/>
              <a:t>, </a:t>
            </a:r>
            <a:r>
              <a:rPr lang="bg-BG" sz="2800" dirty="0" err="1" smtClean="0"/>
              <a:t>болестност</a:t>
            </a:r>
            <a:r>
              <a:rPr lang="bg-BG" sz="2800" dirty="0" smtClean="0"/>
              <a:t> и смъртност </a:t>
            </a:r>
            <a:r>
              <a:rPr lang="bg-BG" sz="2800" dirty="0"/>
              <a:t>от </a:t>
            </a:r>
            <a:r>
              <a:rPr lang="bg-BG" sz="2800" dirty="0" smtClean="0"/>
              <a:t>диабет сред </a:t>
            </a:r>
            <a:r>
              <a:rPr lang="bg-BG" sz="2800" dirty="0" err="1" smtClean="0"/>
              <a:t>мигрантите</a:t>
            </a:r>
            <a:endParaRPr lang="bg-BG" sz="2800" dirty="0"/>
          </a:p>
        </p:txBody>
      </p:sp>
    </p:spTree>
    <p:extLst>
      <p:ext uri="{BB962C8B-B14F-4D97-AF65-F5344CB8AC3E}">
        <p14:creationId xmlns:p14="http://schemas.microsoft.com/office/powerpoint/2010/main" val="312398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z="3200" b="1" dirty="0" smtClean="0"/>
              <a:t>Инфекциозни заболявания</a:t>
            </a:r>
            <a:endParaRPr lang="bg-BG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bg-BG" sz="2800" dirty="0" err="1" smtClean="0"/>
              <a:t>Болестността</a:t>
            </a:r>
            <a:r>
              <a:rPr lang="bg-BG" sz="2800" dirty="0" smtClean="0"/>
              <a:t> от много инфекциозни заболявания е по-висока сред </a:t>
            </a:r>
            <a:r>
              <a:rPr lang="bg-BG" sz="2800" dirty="0" err="1" smtClean="0"/>
              <a:t>мигрантите</a:t>
            </a:r>
            <a:r>
              <a:rPr lang="bg-BG" sz="2800" dirty="0" smtClean="0"/>
              <a:t>, въпреки че се установяват съществени различия в различните европейски държави</a:t>
            </a:r>
          </a:p>
          <a:p>
            <a:pPr lvl="1" algn="just"/>
            <a:r>
              <a:rPr lang="bg-BG" sz="2600" dirty="0" smtClean="0"/>
              <a:t>Поради по-високи нива на </a:t>
            </a:r>
            <a:r>
              <a:rPr lang="bg-BG" sz="2600" dirty="0" err="1" smtClean="0"/>
              <a:t>болестност</a:t>
            </a:r>
            <a:r>
              <a:rPr lang="bg-BG" sz="2600" dirty="0" smtClean="0"/>
              <a:t> в страните на произход, </a:t>
            </a:r>
          </a:p>
          <a:p>
            <a:pPr lvl="1" algn="just"/>
            <a:r>
              <a:rPr lang="bg-BG" sz="2600" dirty="0" smtClean="0"/>
              <a:t>Поради самия процес на миграция,</a:t>
            </a:r>
          </a:p>
          <a:p>
            <a:pPr lvl="1" algn="just"/>
            <a:r>
              <a:rPr lang="bg-BG" sz="2600" dirty="0" smtClean="0"/>
              <a:t> Поради лошите условия на живот в транзитните страни</a:t>
            </a:r>
            <a:endParaRPr lang="bg-BG" sz="2600" dirty="0"/>
          </a:p>
        </p:txBody>
      </p:sp>
    </p:spTree>
    <p:extLst>
      <p:ext uri="{BB962C8B-B14F-4D97-AF65-F5344CB8AC3E}">
        <p14:creationId xmlns:p14="http://schemas.microsoft.com/office/powerpoint/2010/main" val="3580457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778098"/>
          </a:xfrm>
        </p:spPr>
        <p:txBody>
          <a:bodyPr/>
          <a:lstStyle/>
          <a:p>
            <a:r>
              <a:rPr lang="bg-BG" sz="2200" b="1" dirty="0" err="1" smtClean="0"/>
              <a:t>Относитерен</a:t>
            </a:r>
            <a:r>
              <a:rPr lang="bg-BG" sz="2200" b="1" dirty="0" smtClean="0"/>
              <a:t> дял на случаите на Туберкулоза в държавите -членки на ЕС , според  произхода </a:t>
            </a:r>
            <a:r>
              <a:rPr lang="en-US" sz="2200" b="1" dirty="0" smtClean="0"/>
              <a:t>(</a:t>
            </a:r>
            <a:r>
              <a:rPr lang="bg-BG" sz="2200" b="1" dirty="0" smtClean="0"/>
              <a:t>2010</a:t>
            </a:r>
            <a:r>
              <a:rPr lang="en-US" sz="2200" b="1" dirty="0" smtClean="0"/>
              <a:t>)</a:t>
            </a:r>
            <a:endParaRPr lang="bg-BG" sz="2200" b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96752"/>
            <a:ext cx="7632848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125" y="1844824"/>
            <a:ext cx="3343275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8161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z="3200" b="1" dirty="0">
                <a:solidFill>
                  <a:srgbClr val="1F497D"/>
                </a:solidFill>
              </a:rPr>
              <a:t>Майчино и детско здраве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4834880" cy="4590288"/>
          </a:xfrm>
        </p:spPr>
        <p:txBody>
          <a:bodyPr>
            <a:normAutofit/>
          </a:bodyPr>
          <a:lstStyle/>
          <a:p>
            <a:pPr algn="just"/>
            <a:r>
              <a:rPr lang="bg-BG" dirty="0" err="1" smtClean="0"/>
              <a:t>Мигрантите</a:t>
            </a:r>
            <a:r>
              <a:rPr lang="bg-BG" dirty="0" smtClean="0"/>
              <a:t> в Европа са в повишен риск от влошаване на майчиното и детското здраве, с високи нива на </a:t>
            </a:r>
            <a:r>
              <a:rPr lang="bg-BG" dirty="0" err="1" smtClean="0"/>
              <a:t>перинатална</a:t>
            </a:r>
            <a:r>
              <a:rPr lang="bg-BG" dirty="0" smtClean="0"/>
              <a:t> и детска смъртност</a:t>
            </a:r>
          </a:p>
          <a:p>
            <a:pPr algn="just"/>
            <a:r>
              <a:rPr lang="bg-BG" dirty="0" smtClean="0"/>
              <a:t>Налице е ниско ниво на използване и качество на </a:t>
            </a:r>
            <a:r>
              <a:rPr lang="bg-BG" dirty="0" err="1" smtClean="0"/>
              <a:t>антенатални</a:t>
            </a:r>
            <a:r>
              <a:rPr lang="bg-BG" dirty="0" smtClean="0"/>
              <a:t> грижи сред жените </a:t>
            </a:r>
            <a:r>
              <a:rPr lang="bg-BG" dirty="0" err="1" smtClean="0"/>
              <a:t>мигранти</a:t>
            </a:r>
            <a:r>
              <a:rPr lang="bg-BG" dirty="0" smtClean="0"/>
              <a:t>.</a:t>
            </a:r>
          </a:p>
          <a:p>
            <a:endParaRPr lang="bg-BG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564904"/>
            <a:ext cx="2520280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644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z="3200" b="1" dirty="0" smtClean="0"/>
              <a:t>Психично здраве ?</a:t>
            </a:r>
            <a:endParaRPr lang="bg-BG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bg-BG" sz="2800" dirty="0" smtClean="0"/>
              <a:t>Доказателствата по отношение на психичното здраве на </a:t>
            </a:r>
            <a:r>
              <a:rPr lang="bg-BG" sz="2800" dirty="0" err="1" smtClean="0"/>
              <a:t>мигрантите</a:t>
            </a:r>
            <a:r>
              <a:rPr lang="bg-BG" sz="2800" dirty="0" smtClean="0"/>
              <a:t> като цяло са противоречиви</a:t>
            </a:r>
          </a:p>
          <a:p>
            <a:pPr algn="just"/>
            <a:r>
              <a:rPr lang="bg-BG" sz="2800" dirty="0" smtClean="0"/>
              <a:t>Бежанците и търсещите убежище, както и нелегалните имигранти, са изложени на по-високи нива на риск по отношение на психичното им здраве, вкл. насилие в техните страни и стрес по време на миграцията и след пристигане в страната, крайна дестинация</a:t>
            </a:r>
            <a:endParaRPr lang="bg-BG" sz="2800" dirty="0"/>
          </a:p>
        </p:txBody>
      </p:sp>
    </p:spTree>
    <p:extLst>
      <p:ext uri="{BB962C8B-B14F-4D97-AF65-F5344CB8AC3E}">
        <p14:creationId xmlns:p14="http://schemas.microsoft.com/office/powerpoint/2010/main" val="2761630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z="3200" b="1" dirty="0" smtClean="0"/>
              <a:t>Професионални заболявания</a:t>
            </a:r>
            <a:endParaRPr lang="bg-BG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7620000" cy="4968552"/>
          </a:xfrm>
        </p:spPr>
        <p:txBody>
          <a:bodyPr>
            <a:normAutofit/>
          </a:bodyPr>
          <a:lstStyle/>
          <a:p>
            <a:pPr algn="just"/>
            <a:r>
              <a:rPr lang="bg-BG" sz="2800" dirty="0" smtClean="0"/>
              <a:t>Професионалното здраве на </a:t>
            </a:r>
            <a:r>
              <a:rPr lang="bg-BG" sz="2800" dirty="0" err="1" smtClean="0"/>
              <a:t>мигрантите</a:t>
            </a:r>
            <a:r>
              <a:rPr lang="bg-BG" sz="2800" dirty="0"/>
              <a:t> </a:t>
            </a:r>
            <a:r>
              <a:rPr lang="bg-BG" sz="2800" dirty="0" smtClean="0"/>
              <a:t>е по-лошо от това на общата популация</a:t>
            </a:r>
          </a:p>
          <a:p>
            <a:pPr algn="just"/>
            <a:r>
              <a:rPr lang="bg-BG" sz="2800" dirty="0" smtClean="0"/>
              <a:t>Те работят по-често нискоквалифицирана, временна и високорискова работа:</a:t>
            </a:r>
          </a:p>
          <a:p>
            <a:pPr lvl="1"/>
            <a:r>
              <a:rPr lang="bg-BG" sz="2400" dirty="0">
                <a:solidFill>
                  <a:srgbClr val="FF0000"/>
                </a:solidFill>
              </a:rPr>
              <a:t>3-</a:t>
            </a:r>
            <a:r>
              <a:rPr lang="en-US" sz="2400" dirty="0">
                <a:solidFill>
                  <a:srgbClr val="FF0000"/>
                </a:solidFill>
              </a:rPr>
              <a:t>D</a:t>
            </a:r>
            <a:r>
              <a:rPr lang="bg-BG" sz="2400" dirty="0">
                <a:solidFill>
                  <a:srgbClr val="FF0000"/>
                </a:solidFill>
              </a:rPr>
              <a:t> работа: </a:t>
            </a:r>
            <a:endParaRPr lang="en-US" sz="2400" dirty="0">
              <a:solidFill>
                <a:srgbClr val="FF0000"/>
              </a:solidFill>
            </a:endParaRPr>
          </a:p>
          <a:p>
            <a:pPr lvl="2"/>
            <a:r>
              <a:rPr lang="en-US" sz="2400" dirty="0"/>
              <a:t>Dirty – </a:t>
            </a:r>
            <a:r>
              <a:rPr lang="bg-BG" sz="2400" dirty="0"/>
              <a:t>мръсна;</a:t>
            </a:r>
            <a:endParaRPr lang="en-US" sz="2400" dirty="0"/>
          </a:p>
          <a:p>
            <a:pPr lvl="2"/>
            <a:r>
              <a:rPr lang="en-US" sz="2400" dirty="0"/>
              <a:t>Demanding – </a:t>
            </a:r>
            <a:r>
              <a:rPr lang="bg-BG" sz="2400" dirty="0"/>
              <a:t>трудна;</a:t>
            </a:r>
            <a:endParaRPr lang="en-US" sz="2400" dirty="0"/>
          </a:p>
          <a:p>
            <a:pPr lvl="2"/>
            <a:r>
              <a:rPr lang="en-US" sz="2400" dirty="0"/>
              <a:t>Dangerous – </a:t>
            </a:r>
            <a:r>
              <a:rPr lang="bg-BG" sz="2400" dirty="0"/>
              <a:t>опасна.</a:t>
            </a:r>
          </a:p>
          <a:p>
            <a:pPr lvl="1"/>
            <a:endParaRPr lang="bg-BG" dirty="0" smtClean="0"/>
          </a:p>
          <a:p>
            <a:r>
              <a:rPr lang="bg-BG" sz="2800" dirty="0" smtClean="0"/>
              <a:t>В резултат се установяват по-високи нива на професионални заболявания</a:t>
            </a:r>
          </a:p>
          <a:p>
            <a:endParaRPr lang="bg-BG" sz="2800" dirty="0" smtClean="0"/>
          </a:p>
        </p:txBody>
      </p:sp>
    </p:spTree>
    <p:extLst>
      <p:ext uri="{BB962C8B-B14F-4D97-AF65-F5344CB8AC3E}">
        <p14:creationId xmlns:p14="http://schemas.microsoft.com/office/powerpoint/2010/main" val="77129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z="3200" b="1" dirty="0" smtClean="0"/>
              <a:t>Фактори, повлияващи използването на здравни услуги от </a:t>
            </a:r>
            <a:r>
              <a:rPr lang="bg-BG" sz="3200" b="1" dirty="0" err="1" smtClean="0"/>
              <a:t>мигрантите</a:t>
            </a:r>
            <a:endParaRPr lang="bg-BG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g-BG" sz="2800" dirty="0" smtClean="0"/>
              <a:t>Етнически различия в начините на боледуване</a:t>
            </a:r>
          </a:p>
          <a:p>
            <a:r>
              <a:rPr lang="bg-BG" sz="2800" dirty="0" err="1" smtClean="0"/>
              <a:t>Културални</a:t>
            </a:r>
            <a:r>
              <a:rPr lang="bg-BG" sz="2800" dirty="0" smtClean="0"/>
              <a:t> вариации в представянето на симптоми и заболявания</a:t>
            </a:r>
          </a:p>
          <a:p>
            <a:r>
              <a:rPr lang="bg-BG" sz="2800" dirty="0" smtClean="0"/>
              <a:t>Възприятие за здраве, тяло и заболявания</a:t>
            </a:r>
          </a:p>
          <a:p>
            <a:r>
              <a:rPr lang="bg-BG" sz="2800" dirty="0" smtClean="0"/>
              <a:t>Други </a:t>
            </a:r>
            <a:r>
              <a:rPr lang="bg-BG" sz="2800" dirty="0" err="1" smtClean="0"/>
              <a:t>културални</a:t>
            </a:r>
            <a:r>
              <a:rPr lang="bg-BG" sz="2800" dirty="0" smtClean="0"/>
              <a:t> и свързани с езика различия</a:t>
            </a:r>
          </a:p>
          <a:p>
            <a:r>
              <a:rPr lang="bg-BG" sz="2800" dirty="0" smtClean="0"/>
              <a:t>Достъпност на здравните услуги </a:t>
            </a:r>
            <a:r>
              <a:rPr lang="en-US" sz="2800" dirty="0" smtClean="0"/>
              <a:t>(</a:t>
            </a:r>
            <a:r>
              <a:rPr lang="bg-BG" sz="2800" dirty="0" smtClean="0"/>
              <a:t>време и място</a:t>
            </a:r>
            <a:r>
              <a:rPr lang="en-US" sz="2800" dirty="0" smtClean="0"/>
              <a:t>)</a:t>
            </a:r>
            <a:endParaRPr lang="bg-BG" sz="2800" dirty="0" smtClean="0"/>
          </a:p>
          <a:p>
            <a:r>
              <a:rPr lang="bg-BG" sz="2800" dirty="0" smtClean="0"/>
              <a:t>Предишен опит с потребяването на здравни услуги</a:t>
            </a:r>
          </a:p>
        </p:txBody>
      </p:sp>
    </p:spTree>
    <p:extLst>
      <p:ext uri="{BB962C8B-B14F-4D97-AF65-F5344CB8AC3E}">
        <p14:creationId xmlns:p14="http://schemas.microsoft.com/office/powerpoint/2010/main" val="795763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706090"/>
          </a:xfrm>
        </p:spPr>
        <p:txBody>
          <a:bodyPr>
            <a:normAutofit fontScale="90000"/>
          </a:bodyPr>
          <a:lstStyle/>
          <a:p>
            <a:pPr algn="just">
              <a:spcAft>
                <a:spcPts val="0"/>
              </a:spcAft>
            </a:pPr>
            <a:r>
              <a:rPr lang="bg-BG" sz="2800" b="1" dirty="0">
                <a:latin typeface="Times New Roman"/>
                <a:ea typeface="Calibri"/>
                <a:cs typeface="Times New Roman"/>
              </a:rPr>
              <a:t>Демографски </a:t>
            </a:r>
            <a:r>
              <a:rPr lang="bg-BG" sz="2800" b="1" dirty="0" smtClean="0">
                <a:latin typeface="Times New Roman"/>
                <a:ea typeface="Calibri"/>
                <a:cs typeface="Times New Roman"/>
              </a:rPr>
              <a:t>индикатори </a:t>
            </a:r>
            <a:r>
              <a:rPr lang="bg-BG" sz="2800" b="1" dirty="0">
                <a:latin typeface="Times New Roman"/>
                <a:ea typeface="Calibri"/>
                <a:cs typeface="Times New Roman"/>
              </a:rPr>
              <a:t>за страните на </a:t>
            </a:r>
            <a:r>
              <a:rPr lang="bg-BG" sz="2800" b="1" dirty="0" smtClean="0">
                <a:latin typeface="Times New Roman"/>
                <a:ea typeface="Calibri"/>
                <a:cs typeface="Times New Roman"/>
              </a:rPr>
              <a:t>произход – сравнение с данните за България </a:t>
            </a:r>
            <a:endParaRPr lang="bg-BG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9675998"/>
              </p:ext>
            </p:extLst>
          </p:nvPr>
        </p:nvGraphicFramePr>
        <p:xfrm>
          <a:off x="179512" y="1196752"/>
          <a:ext cx="8136905" cy="55955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84176"/>
                <a:gridCol w="1368152"/>
                <a:gridCol w="936104"/>
                <a:gridCol w="1008112"/>
                <a:gridCol w="1080120"/>
                <a:gridCol w="955689"/>
                <a:gridCol w="1204552"/>
              </a:tblGrid>
              <a:tr h="44406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800" dirty="0">
                          <a:effectLst/>
                        </a:rPr>
                        <a:t>Страни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800" dirty="0">
                          <a:effectLst/>
                        </a:rPr>
                        <a:t>Показатели</a:t>
                      </a:r>
                      <a:endParaRPr lang="bg-BG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800" dirty="0">
                          <a:effectLst/>
                        </a:rPr>
                        <a:t>Афганистан</a:t>
                      </a:r>
                      <a:endParaRPr lang="bg-BG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800" dirty="0">
                          <a:effectLst/>
                        </a:rPr>
                        <a:t>Ирак</a:t>
                      </a:r>
                      <a:endParaRPr lang="bg-BG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800" dirty="0">
                          <a:effectLst/>
                        </a:rPr>
                        <a:t>Сирия</a:t>
                      </a:r>
                      <a:endParaRPr lang="bg-BG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800" dirty="0">
                          <a:effectLst/>
                        </a:rPr>
                        <a:t>Пакистан</a:t>
                      </a:r>
                      <a:endParaRPr lang="bg-BG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800" dirty="0">
                          <a:effectLst/>
                        </a:rPr>
                        <a:t>Иран</a:t>
                      </a:r>
                      <a:endParaRPr lang="bg-BG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000" dirty="0">
                          <a:solidFill>
                            <a:srgbClr val="FF0000"/>
                          </a:solidFill>
                          <a:effectLst/>
                        </a:rPr>
                        <a:t>България</a:t>
                      </a:r>
                      <a:endParaRPr lang="bg-BG" sz="20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2234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800" dirty="0" smtClean="0">
                          <a:effectLst/>
                        </a:rPr>
                        <a:t>Население </a:t>
                      </a:r>
                      <a:r>
                        <a:rPr lang="bg-BG" sz="1800" dirty="0">
                          <a:effectLst/>
                        </a:rPr>
                        <a:t>над 65 г.в</a:t>
                      </a:r>
                      <a:r>
                        <a:rPr lang="bg-BG" sz="1800" dirty="0" smtClean="0">
                          <a:effectLst/>
                        </a:rPr>
                        <a:t>. </a:t>
                      </a:r>
                      <a:r>
                        <a:rPr lang="en-US" sz="1800" dirty="0" smtClean="0">
                          <a:effectLst/>
                        </a:rPr>
                        <a:t>(</a:t>
                      </a:r>
                      <a:r>
                        <a:rPr lang="bg-BG" sz="1800" dirty="0" smtClean="0">
                          <a:effectLst/>
                        </a:rPr>
                        <a:t>%</a:t>
                      </a:r>
                      <a:r>
                        <a:rPr lang="en-US" sz="1800" dirty="0" smtClean="0">
                          <a:effectLst/>
                        </a:rPr>
                        <a:t>)</a:t>
                      </a:r>
                      <a:endParaRPr lang="bg-BG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000" dirty="0">
                          <a:effectLst/>
                        </a:rPr>
                        <a:t>2.57</a:t>
                      </a:r>
                      <a:endParaRPr lang="bg-BG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000" dirty="0">
                          <a:effectLst/>
                        </a:rPr>
                        <a:t>3.39</a:t>
                      </a:r>
                      <a:endParaRPr lang="bg-BG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000" dirty="0">
                          <a:effectLst/>
                        </a:rPr>
                        <a:t>4.11</a:t>
                      </a:r>
                      <a:endParaRPr lang="bg-BG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000" dirty="0">
                          <a:effectLst/>
                        </a:rPr>
                        <a:t>4.4</a:t>
                      </a:r>
                      <a:endParaRPr lang="bg-BG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000" dirty="0">
                          <a:effectLst/>
                        </a:rPr>
                        <a:t>5.4</a:t>
                      </a:r>
                      <a:endParaRPr lang="bg-BG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000" b="1" dirty="0">
                          <a:solidFill>
                            <a:srgbClr val="FF0000"/>
                          </a:solidFill>
                          <a:effectLst/>
                        </a:rPr>
                        <a:t>19.03</a:t>
                      </a:r>
                      <a:endParaRPr lang="bg-BG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650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800" dirty="0">
                          <a:effectLst/>
                        </a:rPr>
                        <a:t>Средна възраст</a:t>
                      </a:r>
                      <a:endParaRPr lang="bg-BG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000">
                          <a:effectLst/>
                        </a:rPr>
                        <a:t>18.6</a:t>
                      </a:r>
                      <a:endParaRPr lang="bg-BG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000">
                          <a:effectLst/>
                        </a:rPr>
                        <a:t>19.9</a:t>
                      </a:r>
                      <a:endParaRPr lang="bg-BG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000" dirty="0">
                          <a:effectLst/>
                        </a:rPr>
                        <a:t>24.1</a:t>
                      </a:r>
                      <a:endParaRPr lang="bg-BG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000">
                          <a:effectLst/>
                        </a:rPr>
                        <a:t>23.4</a:t>
                      </a:r>
                      <a:endParaRPr lang="bg-BG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000" dirty="0">
                          <a:effectLst/>
                        </a:rPr>
                        <a:t>29.4</a:t>
                      </a:r>
                      <a:endParaRPr lang="bg-BG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000" b="1" dirty="0">
                          <a:solidFill>
                            <a:srgbClr val="FF0000"/>
                          </a:solidFill>
                          <a:effectLst/>
                        </a:rPr>
                        <a:t>42.4</a:t>
                      </a:r>
                      <a:endParaRPr lang="bg-BG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0719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800" dirty="0">
                          <a:effectLst/>
                        </a:rPr>
                        <a:t>Раждаемост</a:t>
                      </a:r>
                      <a:endParaRPr lang="bg-BG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000">
                          <a:effectLst/>
                        </a:rPr>
                        <a:t>38.3</a:t>
                      </a:r>
                      <a:endParaRPr lang="bg-BG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000" dirty="0">
                          <a:effectLst/>
                        </a:rPr>
                        <a:t>30.9</a:t>
                      </a:r>
                      <a:endParaRPr lang="bg-BG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000" dirty="0">
                          <a:effectLst/>
                        </a:rPr>
                        <a:t>21.7</a:t>
                      </a:r>
                      <a:endParaRPr lang="bg-BG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000" dirty="0">
                          <a:effectLst/>
                        </a:rPr>
                        <a:t>22.3</a:t>
                      </a:r>
                      <a:endParaRPr lang="bg-BG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000" dirty="0">
                          <a:effectLst/>
                        </a:rPr>
                        <a:t>17.8</a:t>
                      </a:r>
                      <a:endParaRPr lang="bg-BG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000" b="1" dirty="0">
                          <a:solidFill>
                            <a:srgbClr val="FF0000"/>
                          </a:solidFill>
                          <a:effectLst/>
                        </a:rPr>
                        <a:t>8.8</a:t>
                      </a:r>
                      <a:endParaRPr lang="bg-BG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1997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800" dirty="0">
                          <a:effectLst/>
                        </a:rPr>
                        <a:t>Сумарна плодовитост</a:t>
                      </a:r>
                      <a:endParaRPr lang="bg-BG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000">
                          <a:effectLst/>
                        </a:rPr>
                        <a:t>5.22</a:t>
                      </a:r>
                      <a:endParaRPr lang="bg-BG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000">
                          <a:effectLst/>
                        </a:rPr>
                        <a:t>4.06</a:t>
                      </a:r>
                      <a:endParaRPr lang="bg-BG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000">
                          <a:effectLst/>
                        </a:rPr>
                        <a:t>2.55</a:t>
                      </a:r>
                      <a:endParaRPr lang="bg-BG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000" dirty="0">
                          <a:effectLst/>
                        </a:rPr>
                        <a:t>2.68</a:t>
                      </a:r>
                      <a:endParaRPr lang="bg-BG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000" dirty="0">
                          <a:effectLst/>
                        </a:rPr>
                        <a:t>1.83</a:t>
                      </a:r>
                      <a:endParaRPr lang="bg-BG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000" b="1" dirty="0">
                          <a:solidFill>
                            <a:srgbClr val="FF0000"/>
                          </a:solidFill>
                          <a:effectLst/>
                        </a:rPr>
                        <a:t>1.46</a:t>
                      </a:r>
                      <a:endParaRPr lang="bg-BG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945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800" dirty="0">
                          <a:effectLst/>
                        </a:rPr>
                        <a:t>Смъртност</a:t>
                      </a:r>
                      <a:endParaRPr lang="bg-BG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000">
                          <a:effectLst/>
                        </a:rPr>
                        <a:t>13.7</a:t>
                      </a:r>
                      <a:endParaRPr lang="bg-BG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000">
                          <a:effectLst/>
                        </a:rPr>
                        <a:t>3.8</a:t>
                      </a:r>
                      <a:endParaRPr lang="bg-BG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000">
                          <a:effectLst/>
                        </a:rPr>
                        <a:t>4</a:t>
                      </a:r>
                      <a:endParaRPr lang="bg-BG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000" dirty="0">
                          <a:effectLst/>
                        </a:rPr>
                        <a:t>6.4</a:t>
                      </a:r>
                      <a:endParaRPr lang="bg-BG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000" dirty="0">
                          <a:effectLst/>
                        </a:rPr>
                        <a:t>5.9</a:t>
                      </a:r>
                      <a:endParaRPr lang="bg-BG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000" b="1" dirty="0">
                          <a:solidFill>
                            <a:srgbClr val="FF0000"/>
                          </a:solidFill>
                          <a:effectLst/>
                        </a:rPr>
                        <a:t>14.5</a:t>
                      </a:r>
                      <a:endParaRPr lang="bg-BG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650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800" dirty="0">
                          <a:effectLst/>
                        </a:rPr>
                        <a:t>Детска смъртност</a:t>
                      </a:r>
                      <a:endParaRPr lang="bg-BG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000">
                          <a:effectLst/>
                        </a:rPr>
                        <a:t>112.8</a:t>
                      </a:r>
                      <a:endParaRPr lang="bg-BG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000">
                          <a:effectLst/>
                        </a:rPr>
                        <a:t>37.5</a:t>
                      </a:r>
                      <a:endParaRPr lang="bg-BG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000">
                          <a:effectLst/>
                        </a:rPr>
                        <a:t>15.2</a:t>
                      </a:r>
                      <a:endParaRPr lang="bg-BG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000">
                          <a:effectLst/>
                        </a:rPr>
                        <a:t>53.9</a:t>
                      </a:r>
                      <a:endParaRPr lang="bg-BG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000" dirty="0">
                          <a:effectLst/>
                        </a:rPr>
                        <a:t>37.1</a:t>
                      </a:r>
                      <a:endParaRPr lang="bg-BG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000" b="1" dirty="0">
                          <a:solidFill>
                            <a:srgbClr val="FF0000"/>
                          </a:solidFill>
                          <a:effectLst/>
                        </a:rPr>
                        <a:t>8.5</a:t>
                      </a:r>
                      <a:endParaRPr lang="bg-BG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650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800" dirty="0">
                          <a:effectLst/>
                        </a:rPr>
                        <a:t>Майчина смъртност</a:t>
                      </a:r>
                      <a:endParaRPr lang="bg-BG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000">
                          <a:effectLst/>
                        </a:rPr>
                        <a:t>396</a:t>
                      </a:r>
                      <a:endParaRPr lang="bg-BG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000">
                          <a:effectLst/>
                        </a:rPr>
                        <a:t>4.06</a:t>
                      </a:r>
                      <a:endParaRPr lang="bg-BG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000" dirty="0">
                          <a:effectLst/>
                        </a:rPr>
                        <a:t>68</a:t>
                      </a:r>
                      <a:endParaRPr lang="bg-BG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000">
                          <a:effectLst/>
                        </a:rPr>
                        <a:t>178</a:t>
                      </a:r>
                      <a:endParaRPr lang="bg-BG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000" dirty="0">
                          <a:effectLst/>
                        </a:rPr>
                        <a:t>25</a:t>
                      </a:r>
                      <a:endParaRPr lang="bg-BG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000" b="1" dirty="0">
                          <a:solidFill>
                            <a:srgbClr val="FF0000"/>
                          </a:solidFill>
                          <a:effectLst/>
                        </a:rPr>
                        <a:t>11</a:t>
                      </a:r>
                      <a:endParaRPr lang="bg-BG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248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800" dirty="0">
                          <a:effectLst/>
                        </a:rPr>
                        <a:t>СППЖ</a:t>
                      </a:r>
                      <a:endParaRPr lang="bg-BG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000">
                          <a:effectLst/>
                        </a:rPr>
                        <a:t>51.3</a:t>
                      </a:r>
                      <a:endParaRPr lang="bg-BG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000">
                          <a:effectLst/>
                        </a:rPr>
                        <a:t>74.9</a:t>
                      </a:r>
                      <a:endParaRPr lang="bg-BG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000">
                          <a:effectLst/>
                        </a:rPr>
                        <a:t>74.9</a:t>
                      </a:r>
                      <a:endParaRPr lang="bg-BG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000">
                          <a:effectLst/>
                        </a:rPr>
                        <a:t>67.7</a:t>
                      </a:r>
                      <a:endParaRPr lang="bg-BG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000">
                          <a:effectLst/>
                        </a:rPr>
                        <a:t>71.4</a:t>
                      </a:r>
                      <a:endParaRPr lang="bg-BG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000" b="1" dirty="0">
                          <a:solidFill>
                            <a:srgbClr val="FF0000"/>
                          </a:solidFill>
                          <a:effectLst/>
                        </a:rPr>
                        <a:t>74.5</a:t>
                      </a:r>
                      <a:endParaRPr lang="bg-BG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Rounded Rectangular Callout 2"/>
          <p:cNvSpPr/>
          <p:nvPr/>
        </p:nvSpPr>
        <p:spPr>
          <a:xfrm>
            <a:off x="5220068" y="1196752"/>
            <a:ext cx="3848543" cy="612648"/>
          </a:xfrm>
          <a:prstGeom prst="wedgeRoundRect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lvl="0">
              <a:spcBef>
                <a:spcPct val="20000"/>
              </a:spcBef>
              <a:buClr>
                <a:srgbClr val="4F81BD"/>
              </a:buClr>
            </a:pPr>
            <a:r>
              <a:rPr lang="bg-BG" sz="2000" dirty="0" smtClean="0">
                <a:solidFill>
                  <a:prstClr val="black"/>
                </a:solidFill>
              </a:rPr>
              <a:t>1. Възрастова структура: млада</a:t>
            </a:r>
            <a:endParaRPr lang="bg-BG" sz="2000" dirty="0">
              <a:solidFill>
                <a:prstClr val="black"/>
              </a:solidFill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5220068" y="1916832"/>
            <a:ext cx="3528396" cy="612648"/>
          </a:xfrm>
          <a:prstGeom prst="wedgeRoundRect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lvl="0">
              <a:spcBef>
                <a:spcPct val="20000"/>
              </a:spcBef>
              <a:buClr>
                <a:srgbClr val="4F81BD"/>
              </a:buClr>
            </a:pPr>
            <a:r>
              <a:rPr lang="bg-BG" sz="2000" dirty="0" smtClean="0">
                <a:solidFill>
                  <a:prstClr val="black"/>
                </a:solidFill>
              </a:rPr>
              <a:t>2. Средна възраст: </a:t>
            </a:r>
            <a:r>
              <a:rPr lang="bg-BG" sz="2000" dirty="0">
                <a:solidFill>
                  <a:prstClr val="black"/>
                </a:solidFill>
              </a:rPr>
              <a:t>по-ниска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3995936" y="2645462"/>
            <a:ext cx="3937046" cy="612648"/>
          </a:xfrm>
          <a:prstGeom prst="wedgeRoundRect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lvl="0">
              <a:spcBef>
                <a:spcPct val="20000"/>
              </a:spcBef>
              <a:buClr>
                <a:srgbClr val="4F81BD"/>
              </a:buClr>
            </a:pPr>
            <a:r>
              <a:rPr lang="bg-BG" sz="2000" dirty="0" smtClean="0">
                <a:solidFill>
                  <a:prstClr val="black"/>
                </a:solidFill>
              </a:rPr>
              <a:t>3. Раждаемост: </a:t>
            </a:r>
            <a:r>
              <a:rPr lang="bg-BG" sz="2000" dirty="0">
                <a:solidFill>
                  <a:prstClr val="black"/>
                </a:solidFill>
              </a:rPr>
              <a:t>средна и висока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3319500" y="3225453"/>
            <a:ext cx="4127850" cy="612648"/>
          </a:xfrm>
          <a:prstGeom prst="wedgeRoundRect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g-BG" sz="2000" dirty="0" smtClean="0">
                <a:solidFill>
                  <a:prstClr val="black"/>
                </a:solidFill>
              </a:rPr>
              <a:t>4. Сумарна плодовитост: </a:t>
            </a:r>
            <a:r>
              <a:rPr lang="bg-BG" sz="2000" dirty="0">
                <a:solidFill>
                  <a:prstClr val="black"/>
                </a:solidFill>
              </a:rPr>
              <a:t>по-висока</a:t>
            </a:r>
            <a:endParaRPr lang="bg-BG" sz="2000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2936030" y="4093871"/>
            <a:ext cx="3960440" cy="612648"/>
          </a:xfrm>
          <a:prstGeom prst="wedgeRoundRect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lvl="0">
              <a:spcBef>
                <a:spcPct val="20000"/>
              </a:spcBef>
              <a:buClr>
                <a:srgbClr val="4F81BD"/>
              </a:buClr>
            </a:pPr>
            <a:r>
              <a:rPr lang="bg-BG" sz="2000" dirty="0" smtClean="0">
                <a:solidFill>
                  <a:prstClr val="black"/>
                </a:solidFill>
              </a:rPr>
              <a:t>5. Смъртност: </a:t>
            </a:r>
            <a:r>
              <a:rPr lang="bg-BG" sz="2000" dirty="0">
                <a:solidFill>
                  <a:prstClr val="black"/>
                </a:solidFill>
              </a:rPr>
              <a:t>ниска и средна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1907704" y="4509120"/>
            <a:ext cx="6192688" cy="612648"/>
          </a:xfrm>
          <a:prstGeom prst="wedgeRoundRect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lvl="0">
              <a:spcBef>
                <a:spcPct val="20000"/>
              </a:spcBef>
              <a:buClr>
                <a:srgbClr val="4F81BD"/>
              </a:buClr>
            </a:pPr>
            <a:r>
              <a:rPr lang="bg-BG" sz="2000" dirty="0" smtClean="0">
                <a:solidFill>
                  <a:prstClr val="black"/>
                </a:solidFill>
              </a:rPr>
              <a:t>6. Детска </a:t>
            </a:r>
            <a:r>
              <a:rPr lang="bg-BG" sz="2000" dirty="0">
                <a:solidFill>
                  <a:prstClr val="black"/>
                </a:solidFill>
              </a:rPr>
              <a:t>смъртност – средна, висока и много висока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2771800" y="5264624"/>
            <a:ext cx="4212466" cy="612648"/>
          </a:xfrm>
          <a:prstGeom prst="wedgeRoundRect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lvl="0">
              <a:spcBef>
                <a:spcPct val="20000"/>
              </a:spcBef>
              <a:buClr>
                <a:srgbClr val="4F81BD"/>
              </a:buClr>
            </a:pPr>
            <a:r>
              <a:rPr lang="bg-BG" sz="2000" dirty="0" smtClean="0">
                <a:solidFill>
                  <a:prstClr val="black"/>
                </a:solidFill>
              </a:rPr>
              <a:t>7. Майчина </a:t>
            </a:r>
            <a:r>
              <a:rPr lang="bg-BG" sz="2000" dirty="0">
                <a:solidFill>
                  <a:prstClr val="black"/>
                </a:solidFill>
              </a:rPr>
              <a:t>смъртност – по-висока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1649993" y="5877272"/>
            <a:ext cx="2572074" cy="612648"/>
          </a:xfrm>
          <a:prstGeom prst="wedgeRoundRect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lvl="0">
              <a:spcBef>
                <a:spcPct val="20000"/>
              </a:spcBef>
              <a:buClr>
                <a:srgbClr val="4F81BD"/>
              </a:buClr>
            </a:pPr>
            <a:r>
              <a:rPr lang="bg-BG" sz="2000" dirty="0" smtClean="0">
                <a:solidFill>
                  <a:prstClr val="black"/>
                </a:solidFill>
              </a:rPr>
              <a:t>8. СППЖ </a:t>
            </a:r>
            <a:r>
              <a:rPr lang="bg-BG" sz="2000" dirty="0">
                <a:solidFill>
                  <a:prstClr val="black"/>
                </a:solidFill>
              </a:rPr>
              <a:t>– по-ниска</a:t>
            </a:r>
          </a:p>
        </p:txBody>
      </p:sp>
    </p:spTree>
    <p:extLst>
      <p:ext uri="{BB962C8B-B14F-4D97-AF65-F5344CB8AC3E}">
        <p14:creationId xmlns:p14="http://schemas.microsoft.com/office/powerpoint/2010/main" val="348161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z="3200" b="1" dirty="0">
                <a:solidFill>
                  <a:srgbClr val="1F497D"/>
                </a:solidFill>
              </a:rPr>
              <a:t>Фактори, повлияващи използването на здравни услуги от </a:t>
            </a:r>
            <a:r>
              <a:rPr lang="bg-BG" sz="3200" b="1" dirty="0" err="1">
                <a:solidFill>
                  <a:srgbClr val="1F497D"/>
                </a:solidFill>
              </a:rPr>
              <a:t>мигрантите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00200"/>
            <a:ext cx="7825680" cy="4800600"/>
          </a:xfrm>
        </p:spPr>
        <p:txBody>
          <a:bodyPr/>
          <a:lstStyle/>
          <a:p>
            <a:pPr algn="just"/>
            <a:r>
              <a:rPr lang="bg-BG" sz="2800" dirty="0" smtClean="0"/>
              <a:t>Алтернативни опции за лечение</a:t>
            </a:r>
          </a:p>
          <a:p>
            <a:pPr algn="just"/>
            <a:r>
              <a:rPr lang="bg-BG" sz="2800" dirty="0" smtClean="0"/>
              <a:t>Различни практики по отношение на религия, култура и др.</a:t>
            </a:r>
          </a:p>
          <a:p>
            <a:pPr algn="just"/>
            <a:r>
              <a:rPr lang="bg-BG" sz="2800" dirty="0" smtClean="0"/>
              <a:t>Ксенофобия и расизъм – директен, персонален, индиректен или институционален</a:t>
            </a:r>
          </a:p>
          <a:p>
            <a:pPr algn="just"/>
            <a:r>
              <a:rPr lang="bg-BG" sz="2800" dirty="0" smtClean="0"/>
              <a:t>Език, образование и достъпност на информацията</a:t>
            </a:r>
          </a:p>
          <a:p>
            <a:pPr algn="just"/>
            <a:r>
              <a:rPr lang="bg-BG" sz="2800" dirty="0" smtClean="0"/>
              <a:t>Очаквания, осведоменост и умения на здравните специалисти</a:t>
            </a: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1175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err="1" smtClean="0"/>
              <a:t>Препоръки</a:t>
            </a:r>
            <a:r>
              <a:rPr lang="ru-RU" sz="3200" b="1" dirty="0" smtClean="0"/>
              <a:t> </a:t>
            </a:r>
            <a:r>
              <a:rPr lang="ru-RU" sz="3200" b="1" dirty="0"/>
              <a:t>на </a:t>
            </a:r>
            <a:r>
              <a:rPr lang="ru-RU" sz="3200" b="1" dirty="0" err="1" smtClean="0"/>
              <a:t>Световната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здравна</a:t>
            </a:r>
            <a:r>
              <a:rPr lang="ru-RU" sz="3200" b="1" dirty="0" smtClean="0"/>
              <a:t> организация </a:t>
            </a:r>
            <a:r>
              <a:rPr lang="en-US" sz="3200" b="1" dirty="0" smtClean="0"/>
              <a:t>(</a:t>
            </a:r>
            <a:r>
              <a:rPr lang="ru-RU" sz="3200" b="1" dirty="0" smtClean="0"/>
              <a:t>СЗО</a:t>
            </a:r>
            <a:r>
              <a:rPr lang="en-US" sz="3200" b="1" dirty="0" smtClean="0"/>
              <a:t>)</a:t>
            </a:r>
            <a:endParaRPr lang="bg-BG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2800" dirty="0"/>
              <a:t>СЗО </a:t>
            </a:r>
            <a:r>
              <a:rPr lang="ru-RU" sz="28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не </a:t>
            </a:r>
            <a:r>
              <a:rPr lang="ru-RU" sz="2800" b="1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препоръчва</a:t>
            </a:r>
            <a:r>
              <a:rPr lang="ru-RU" sz="28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800" dirty="0" err="1" smtClean="0"/>
              <a:t>задължител</a:t>
            </a:r>
            <a:r>
              <a:rPr lang="en-US" sz="2800" dirty="0" smtClean="0"/>
              <a:t>e</a:t>
            </a:r>
            <a:r>
              <a:rPr lang="ru-RU" sz="2800" dirty="0" smtClean="0"/>
              <a:t>н </a:t>
            </a:r>
            <a:r>
              <a:rPr lang="ru-RU" sz="2800" dirty="0"/>
              <a:t>скрининг на </a:t>
            </a:r>
            <a:r>
              <a:rPr lang="ru-RU" sz="2800" dirty="0" err="1"/>
              <a:t>бежанци</a:t>
            </a:r>
            <a:r>
              <a:rPr lang="ru-RU" sz="2800" dirty="0"/>
              <a:t> и </a:t>
            </a:r>
            <a:r>
              <a:rPr lang="ru-RU" sz="2800" dirty="0" err="1" smtClean="0"/>
              <a:t>мигранти</a:t>
            </a:r>
            <a:r>
              <a:rPr lang="ru-RU" sz="2800" dirty="0" smtClean="0"/>
              <a:t>, </a:t>
            </a:r>
            <a:r>
              <a:rPr lang="ru-RU" sz="2800" dirty="0" err="1"/>
              <a:t>защото</a:t>
            </a:r>
            <a:r>
              <a:rPr lang="ru-RU" sz="2800" dirty="0"/>
              <a:t> </a:t>
            </a:r>
            <a:r>
              <a:rPr lang="ru-RU" sz="2800" dirty="0" err="1"/>
              <a:t>няма</a:t>
            </a:r>
            <a:r>
              <a:rPr lang="ru-RU" sz="2800" dirty="0"/>
              <a:t> </a:t>
            </a:r>
            <a:r>
              <a:rPr lang="ru-RU" sz="2800" dirty="0" err="1"/>
              <a:t>ясни</a:t>
            </a:r>
            <a:r>
              <a:rPr lang="ru-RU" sz="2800" dirty="0"/>
              <a:t> </a:t>
            </a:r>
            <a:r>
              <a:rPr lang="ru-RU" sz="2800" dirty="0" err="1"/>
              <a:t>доказателства</a:t>
            </a:r>
            <a:r>
              <a:rPr lang="ru-RU" sz="2800" dirty="0"/>
              <a:t> за </a:t>
            </a:r>
            <a:r>
              <a:rPr lang="ru-RU" sz="2800" dirty="0" smtClean="0"/>
              <a:t>ползите от него</a:t>
            </a:r>
            <a:r>
              <a:rPr lang="en-US" sz="2800" dirty="0" smtClean="0"/>
              <a:t> </a:t>
            </a:r>
            <a:r>
              <a:rPr lang="bg-BG" sz="2800" dirty="0" smtClean="0"/>
              <a:t>и</a:t>
            </a:r>
            <a:r>
              <a:rPr lang="ru-RU" sz="2800" dirty="0" smtClean="0"/>
              <a:t> </a:t>
            </a:r>
            <a:r>
              <a:rPr lang="ru-RU" sz="2800" dirty="0" err="1"/>
              <a:t>може</a:t>
            </a:r>
            <a:r>
              <a:rPr lang="ru-RU" sz="2800" dirty="0"/>
              <a:t> да </a:t>
            </a:r>
            <a:r>
              <a:rPr lang="ru-RU" sz="2800" dirty="0" err="1"/>
              <a:t>предизвика</a:t>
            </a:r>
            <a:r>
              <a:rPr lang="ru-RU" sz="2800" dirty="0"/>
              <a:t> </a:t>
            </a:r>
            <a:r>
              <a:rPr lang="ru-RU" sz="2800" dirty="0" err="1"/>
              <a:t>безпокойство</a:t>
            </a:r>
            <a:r>
              <a:rPr lang="ru-RU" sz="2800" dirty="0"/>
              <a:t> в </a:t>
            </a:r>
            <a:r>
              <a:rPr lang="ru-RU" sz="2800" dirty="0" err="1"/>
              <a:t>отделните</a:t>
            </a:r>
            <a:r>
              <a:rPr lang="ru-RU" sz="2800" dirty="0"/>
              <a:t> </a:t>
            </a:r>
            <a:r>
              <a:rPr lang="ru-RU" sz="2800" dirty="0" err="1"/>
              <a:t>бежанци</a:t>
            </a:r>
            <a:r>
              <a:rPr lang="ru-RU" sz="2800" dirty="0"/>
              <a:t> и </a:t>
            </a:r>
            <a:r>
              <a:rPr lang="ru-RU" sz="2800" dirty="0" err="1"/>
              <a:t>по-широката</a:t>
            </a:r>
            <a:r>
              <a:rPr lang="ru-RU" sz="2800" dirty="0"/>
              <a:t> </a:t>
            </a:r>
            <a:r>
              <a:rPr lang="ru-RU" sz="2800" dirty="0" err="1"/>
              <a:t>общественост</a:t>
            </a:r>
            <a:r>
              <a:rPr lang="ru-RU" sz="2800" dirty="0" smtClean="0"/>
              <a:t>.</a:t>
            </a:r>
          </a:p>
          <a:p>
            <a:pPr algn="just"/>
            <a:r>
              <a:rPr lang="ru-RU" sz="2800" dirty="0"/>
              <a:t>СЗО </a:t>
            </a:r>
            <a:r>
              <a:rPr lang="ru-RU" sz="2800" b="1" i="1" dirty="0" err="1">
                <a:solidFill>
                  <a:srgbClr val="FF0000"/>
                </a:solidFill>
              </a:rPr>
              <a:t>препоръчва</a:t>
            </a:r>
            <a:r>
              <a:rPr lang="ru-RU" sz="2800" dirty="0"/>
              <a:t> </a:t>
            </a:r>
            <a:r>
              <a:rPr lang="ru-RU" sz="2800" dirty="0" err="1"/>
              <a:t>предлагане</a:t>
            </a:r>
            <a:r>
              <a:rPr lang="ru-RU" sz="2800" dirty="0"/>
              <a:t> и </a:t>
            </a:r>
            <a:r>
              <a:rPr lang="ru-RU" sz="2800" dirty="0" err="1"/>
              <a:t>осигуряване</a:t>
            </a:r>
            <a:r>
              <a:rPr lang="ru-RU" sz="2800" dirty="0"/>
              <a:t> на </a:t>
            </a:r>
            <a:r>
              <a:rPr lang="ru-RU" sz="2800" dirty="0" err="1" smtClean="0"/>
              <a:t>здравни</a:t>
            </a:r>
            <a:r>
              <a:rPr lang="ru-RU" sz="2800" dirty="0" smtClean="0"/>
              <a:t> </a:t>
            </a:r>
            <a:r>
              <a:rPr lang="ru-RU" sz="2800" dirty="0" err="1" smtClean="0"/>
              <a:t>прегледи</a:t>
            </a:r>
            <a:r>
              <a:rPr lang="ru-RU" sz="2800" dirty="0" smtClean="0"/>
              <a:t> </a:t>
            </a:r>
            <a:r>
              <a:rPr lang="ru-RU" sz="2800" dirty="0" err="1" smtClean="0"/>
              <a:t>както</a:t>
            </a:r>
            <a:r>
              <a:rPr lang="ru-RU" sz="2800" dirty="0" smtClean="0"/>
              <a:t> за </a:t>
            </a:r>
            <a:r>
              <a:rPr lang="ru-RU" sz="2800" dirty="0" err="1" smtClean="0"/>
              <a:t>инфекциозни</a:t>
            </a:r>
            <a:r>
              <a:rPr lang="ru-RU" sz="2800" dirty="0" smtClean="0"/>
              <a:t>, </a:t>
            </a:r>
            <a:r>
              <a:rPr lang="ru-RU" sz="2800" dirty="0" err="1" smtClean="0"/>
              <a:t>така</a:t>
            </a:r>
            <a:r>
              <a:rPr lang="ru-RU" sz="2800" dirty="0" smtClean="0"/>
              <a:t> и за </a:t>
            </a:r>
            <a:r>
              <a:rPr lang="ru-RU" sz="2800" dirty="0" err="1" smtClean="0"/>
              <a:t>хронични</a:t>
            </a:r>
            <a:r>
              <a:rPr lang="ru-RU" sz="2800" dirty="0" smtClean="0"/>
              <a:t> </a:t>
            </a:r>
            <a:r>
              <a:rPr lang="ru-RU" sz="2800" dirty="0" err="1" smtClean="0"/>
              <a:t>заболявания</a:t>
            </a:r>
            <a:r>
              <a:rPr lang="ru-RU" sz="2800" dirty="0" smtClean="0"/>
              <a:t>, </a:t>
            </a:r>
            <a:r>
              <a:rPr lang="ru-RU" sz="2800" dirty="0"/>
              <a:t>за да се </a:t>
            </a:r>
            <a:r>
              <a:rPr lang="ru-RU" sz="2800" dirty="0" err="1"/>
              <a:t>осигури</a:t>
            </a:r>
            <a:r>
              <a:rPr lang="ru-RU" sz="2800" dirty="0"/>
              <a:t> </a:t>
            </a:r>
            <a:r>
              <a:rPr lang="ru-RU" sz="2800" dirty="0" err="1"/>
              <a:t>достъп</a:t>
            </a:r>
            <a:r>
              <a:rPr lang="ru-RU" sz="2800" dirty="0"/>
              <a:t> до </a:t>
            </a:r>
            <a:r>
              <a:rPr lang="ru-RU" sz="2800" dirty="0" err="1"/>
              <a:t>здравни</a:t>
            </a:r>
            <a:r>
              <a:rPr lang="ru-RU" sz="2800" dirty="0"/>
              <a:t> </a:t>
            </a:r>
            <a:r>
              <a:rPr lang="ru-RU" sz="2800" dirty="0" err="1"/>
              <a:t>грижи</a:t>
            </a:r>
            <a:r>
              <a:rPr lang="ru-RU" sz="2800" dirty="0"/>
              <a:t> за </a:t>
            </a:r>
            <a:r>
              <a:rPr lang="ru-RU" sz="2800" dirty="0" err="1"/>
              <a:t>всички</a:t>
            </a:r>
            <a:r>
              <a:rPr lang="ru-RU" sz="2800" dirty="0"/>
              <a:t> </a:t>
            </a:r>
            <a:r>
              <a:rPr lang="ru-RU" sz="2800" dirty="0" err="1"/>
              <a:t>бежанци</a:t>
            </a:r>
            <a:r>
              <a:rPr lang="ru-RU" sz="2800" dirty="0"/>
              <a:t> и </a:t>
            </a:r>
            <a:r>
              <a:rPr lang="bg-BG" sz="2800" dirty="0" err="1" smtClean="0"/>
              <a:t>мигранти</a:t>
            </a:r>
            <a:r>
              <a:rPr lang="ru-RU" sz="2800" dirty="0" smtClean="0"/>
              <a:t>, </a:t>
            </a:r>
            <a:r>
              <a:rPr lang="ru-RU" sz="2800" dirty="0" err="1"/>
              <a:t>които</a:t>
            </a:r>
            <a:r>
              <a:rPr lang="ru-RU" sz="2800" dirty="0"/>
              <a:t> се </a:t>
            </a:r>
            <a:r>
              <a:rPr lang="ru-RU" sz="2800" dirty="0" err="1"/>
              <a:t>нуждаят</a:t>
            </a:r>
            <a:r>
              <a:rPr lang="ru-RU" sz="2800" dirty="0"/>
              <a:t> от защита на </a:t>
            </a:r>
            <a:r>
              <a:rPr lang="ru-RU" sz="2800" dirty="0" err="1"/>
              <a:t>здравето</a:t>
            </a:r>
            <a:r>
              <a:rPr lang="ru-RU" sz="2800" dirty="0"/>
              <a:t>. </a:t>
            </a:r>
            <a:endParaRPr lang="ru-RU" sz="2800" dirty="0" smtClean="0"/>
          </a:p>
        </p:txBody>
      </p:sp>
    </p:spTree>
    <p:extLst>
      <p:ext uri="{BB962C8B-B14F-4D97-AF65-F5344CB8AC3E}">
        <p14:creationId xmlns:p14="http://schemas.microsoft.com/office/powerpoint/2010/main" val="342038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620000" cy="980728"/>
          </a:xfrm>
        </p:spPr>
        <p:txBody>
          <a:bodyPr/>
          <a:lstStyle/>
          <a:p>
            <a:r>
              <a:rPr lang="ru-RU" sz="3200" b="1" dirty="0" err="1">
                <a:solidFill>
                  <a:srgbClr val="1F497D"/>
                </a:solidFill>
              </a:rPr>
              <a:t>Препоръки</a:t>
            </a:r>
            <a:r>
              <a:rPr lang="ru-RU" sz="3200" b="1" dirty="0">
                <a:solidFill>
                  <a:srgbClr val="1F497D"/>
                </a:solidFill>
              </a:rPr>
              <a:t> на </a:t>
            </a:r>
            <a:r>
              <a:rPr lang="ru-RU" sz="3200" b="1" dirty="0" err="1">
                <a:solidFill>
                  <a:srgbClr val="1F497D"/>
                </a:solidFill>
              </a:rPr>
              <a:t>Световната</a:t>
            </a:r>
            <a:r>
              <a:rPr lang="ru-RU" sz="3200" b="1" dirty="0">
                <a:solidFill>
                  <a:srgbClr val="1F497D"/>
                </a:solidFill>
              </a:rPr>
              <a:t> </a:t>
            </a:r>
            <a:r>
              <a:rPr lang="ru-RU" sz="3200" b="1" dirty="0" err="1">
                <a:solidFill>
                  <a:srgbClr val="1F497D"/>
                </a:solidFill>
              </a:rPr>
              <a:t>здравна</a:t>
            </a:r>
            <a:r>
              <a:rPr lang="ru-RU" sz="3200" b="1" dirty="0">
                <a:solidFill>
                  <a:srgbClr val="1F497D"/>
                </a:solidFill>
              </a:rPr>
              <a:t> организация </a:t>
            </a:r>
            <a:r>
              <a:rPr lang="en-US" sz="3200" b="1" dirty="0">
                <a:solidFill>
                  <a:srgbClr val="1F497D"/>
                </a:solidFill>
              </a:rPr>
              <a:t>(</a:t>
            </a:r>
            <a:r>
              <a:rPr lang="ru-RU" sz="3200" b="1" dirty="0">
                <a:solidFill>
                  <a:srgbClr val="1F497D"/>
                </a:solidFill>
              </a:rPr>
              <a:t>СЗО</a:t>
            </a:r>
            <a:r>
              <a:rPr lang="en-US" sz="3200" b="1" dirty="0">
                <a:solidFill>
                  <a:srgbClr val="1F497D"/>
                </a:solidFill>
              </a:rPr>
              <a:t>)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/>
              <a:t>СЗО </a:t>
            </a:r>
            <a:r>
              <a:rPr lang="ru-RU" sz="2800" b="1" i="1" dirty="0" err="1" smtClean="0">
                <a:solidFill>
                  <a:srgbClr val="FF0000"/>
                </a:solidFill>
              </a:rPr>
              <a:t>препоръчва</a:t>
            </a:r>
            <a:r>
              <a:rPr lang="ru-RU" sz="2800" dirty="0" smtClean="0"/>
              <a:t>: </a:t>
            </a:r>
          </a:p>
          <a:p>
            <a:r>
              <a:rPr lang="ru-RU" sz="2800" dirty="0" err="1" smtClean="0"/>
              <a:t>Поставяне</a:t>
            </a:r>
            <a:r>
              <a:rPr lang="ru-RU" sz="2800" dirty="0" smtClean="0"/>
              <a:t> на </a:t>
            </a:r>
            <a:r>
              <a:rPr lang="ru-RU" sz="2800" dirty="0" err="1" smtClean="0"/>
              <a:t>правилна</a:t>
            </a:r>
            <a:r>
              <a:rPr lang="ru-RU" sz="2800" dirty="0" smtClean="0"/>
              <a:t> </a:t>
            </a:r>
            <a:r>
              <a:rPr lang="ru-RU" sz="2800" dirty="0"/>
              <a:t>диагноза и </a:t>
            </a:r>
            <a:r>
              <a:rPr lang="ru-RU" sz="2800" dirty="0" err="1" smtClean="0"/>
              <a:t>следване</a:t>
            </a:r>
            <a:r>
              <a:rPr lang="ru-RU" sz="2800" dirty="0" smtClean="0"/>
              <a:t> на </a:t>
            </a:r>
            <a:r>
              <a:rPr lang="ru-RU" sz="2800" dirty="0" err="1" smtClean="0"/>
              <a:t>подходящо</a:t>
            </a:r>
            <a:r>
              <a:rPr lang="ru-RU" sz="2800" dirty="0" smtClean="0"/>
              <a:t> и </a:t>
            </a:r>
            <a:r>
              <a:rPr lang="ru-RU" sz="2800" dirty="0" err="1" smtClean="0"/>
              <a:t>продължително</a:t>
            </a:r>
            <a:r>
              <a:rPr lang="ru-RU" sz="2800" dirty="0" smtClean="0"/>
              <a:t> лечение</a:t>
            </a:r>
            <a:r>
              <a:rPr lang="ru-RU" sz="2800" dirty="0"/>
              <a:t>, </a:t>
            </a:r>
            <a:endParaRPr lang="ru-RU" sz="2800" dirty="0" smtClean="0"/>
          </a:p>
          <a:p>
            <a:r>
              <a:rPr lang="ru-RU" sz="2800" dirty="0" err="1" smtClean="0"/>
              <a:t>Осигуряване</a:t>
            </a:r>
            <a:r>
              <a:rPr lang="ru-RU" sz="2800" dirty="0" smtClean="0"/>
              <a:t> на </a:t>
            </a:r>
            <a:r>
              <a:rPr lang="ru-RU" sz="2800" dirty="0" err="1"/>
              <a:t>необходимите</a:t>
            </a:r>
            <a:r>
              <a:rPr lang="ru-RU" sz="2800" dirty="0"/>
              <a:t> </a:t>
            </a:r>
            <a:r>
              <a:rPr lang="ru-RU" sz="2800" dirty="0" err="1"/>
              <a:t>медицински</a:t>
            </a:r>
            <a:r>
              <a:rPr lang="ru-RU" sz="2800" dirty="0"/>
              <a:t> </a:t>
            </a:r>
            <a:r>
              <a:rPr lang="ru-RU" sz="2800" dirty="0" err="1"/>
              <a:t>грижи</a:t>
            </a:r>
            <a:r>
              <a:rPr lang="ru-RU" sz="2800" dirty="0"/>
              <a:t> за </a:t>
            </a:r>
            <a:r>
              <a:rPr lang="ru-RU" sz="2800" dirty="0" err="1"/>
              <a:t>определени</a:t>
            </a:r>
            <a:r>
              <a:rPr lang="ru-RU" sz="2800" dirty="0"/>
              <a:t> </a:t>
            </a:r>
            <a:r>
              <a:rPr lang="ru-RU" sz="2800" dirty="0" err="1"/>
              <a:t>групи</a:t>
            </a:r>
            <a:r>
              <a:rPr lang="ru-RU" sz="2800" dirty="0"/>
              <a:t> от </a:t>
            </a:r>
            <a:r>
              <a:rPr lang="ru-RU" sz="2800" dirty="0" err="1" smtClean="0"/>
              <a:t>населението</a:t>
            </a:r>
            <a:endParaRPr lang="ru-RU" sz="2800" dirty="0" smtClean="0"/>
          </a:p>
          <a:p>
            <a:pPr lvl="1"/>
            <a:r>
              <a:rPr lang="ru-RU" sz="2400" dirty="0" err="1" smtClean="0"/>
              <a:t>деца</a:t>
            </a:r>
            <a:r>
              <a:rPr lang="ru-RU" sz="2400" dirty="0"/>
              <a:t>, </a:t>
            </a:r>
            <a:endParaRPr lang="ru-RU" sz="2400" dirty="0" smtClean="0"/>
          </a:p>
          <a:p>
            <a:pPr lvl="1"/>
            <a:r>
              <a:rPr lang="ru-RU" sz="2400" dirty="0" err="1" smtClean="0"/>
              <a:t>бременни</a:t>
            </a:r>
            <a:r>
              <a:rPr lang="ru-RU" sz="2400" dirty="0" smtClean="0"/>
              <a:t> </a:t>
            </a:r>
            <a:r>
              <a:rPr lang="ru-RU" sz="2400" dirty="0"/>
              <a:t>жени, </a:t>
            </a:r>
            <a:endParaRPr lang="ru-RU" sz="2400" dirty="0" smtClean="0"/>
          </a:p>
          <a:p>
            <a:pPr lvl="1"/>
            <a:r>
              <a:rPr lang="ru-RU" sz="2400" dirty="0" err="1" smtClean="0"/>
              <a:t>възрастни</a:t>
            </a:r>
            <a:r>
              <a:rPr lang="ru-RU" sz="2400" dirty="0" smtClean="0"/>
              <a:t>.</a:t>
            </a:r>
            <a:endParaRPr lang="bg-BG" sz="2400" dirty="0"/>
          </a:p>
        </p:txBody>
      </p:sp>
    </p:spTree>
    <p:extLst>
      <p:ext uri="{BB962C8B-B14F-4D97-AF65-F5344CB8AC3E}">
        <p14:creationId xmlns:p14="http://schemas.microsoft.com/office/powerpoint/2010/main" val="1551182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err="1">
                <a:solidFill>
                  <a:srgbClr val="1F497D"/>
                </a:solidFill>
              </a:rPr>
              <a:t>Препоръки</a:t>
            </a:r>
            <a:r>
              <a:rPr lang="ru-RU" sz="3200" b="1" dirty="0">
                <a:solidFill>
                  <a:srgbClr val="1F497D"/>
                </a:solidFill>
              </a:rPr>
              <a:t> на </a:t>
            </a:r>
            <a:r>
              <a:rPr lang="ru-RU" sz="3200" b="1" dirty="0" err="1">
                <a:solidFill>
                  <a:srgbClr val="1F497D"/>
                </a:solidFill>
              </a:rPr>
              <a:t>Световната</a:t>
            </a:r>
            <a:r>
              <a:rPr lang="ru-RU" sz="3200" b="1" dirty="0">
                <a:solidFill>
                  <a:srgbClr val="1F497D"/>
                </a:solidFill>
              </a:rPr>
              <a:t> </a:t>
            </a:r>
            <a:r>
              <a:rPr lang="ru-RU" sz="3200" b="1" dirty="0" err="1">
                <a:solidFill>
                  <a:srgbClr val="1F497D"/>
                </a:solidFill>
              </a:rPr>
              <a:t>здравна</a:t>
            </a:r>
            <a:r>
              <a:rPr lang="ru-RU" sz="3200" b="1" dirty="0">
                <a:solidFill>
                  <a:srgbClr val="1F497D"/>
                </a:solidFill>
              </a:rPr>
              <a:t> организация </a:t>
            </a:r>
            <a:r>
              <a:rPr lang="en-US" sz="3200" b="1" dirty="0">
                <a:solidFill>
                  <a:srgbClr val="1F497D"/>
                </a:solidFill>
              </a:rPr>
              <a:t>(</a:t>
            </a:r>
            <a:r>
              <a:rPr lang="ru-RU" sz="3200" b="1" dirty="0">
                <a:solidFill>
                  <a:srgbClr val="1F497D"/>
                </a:solidFill>
              </a:rPr>
              <a:t>СЗО</a:t>
            </a:r>
            <a:r>
              <a:rPr lang="en-US" sz="3200" b="1" dirty="0">
                <a:solidFill>
                  <a:srgbClr val="1F497D"/>
                </a:solidFill>
              </a:rPr>
              <a:t>)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7620000" cy="5445224"/>
          </a:xfrm>
        </p:spPr>
        <p:txBody>
          <a:bodyPr>
            <a:normAutofit/>
          </a:bodyPr>
          <a:lstStyle/>
          <a:p>
            <a:pPr algn="just"/>
            <a:endParaRPr lang="ru-RU" sz="2800" dirty="0" smtClean="0"/>
          </a:p>
          <a:p>
            <a:pPr algn="just"/>
            <a:r>
              <a:rPr lang="ru-RU" sz="2800" dirty="0" err="1" smtClean="0"/>
              <a:t>Всеки</a:t>
            </a:r>
            <a:r>
              <a:rPr lang="ru-RU" sz="2800" dirty="0" smtClean="0"/>
              <a:t> </a:t>
            </a:r>
            <a:r>
              <a:rPr lang="ru-RU" sz="2800" dirty="0" err="1"/>
              <a:t>човек</a:t>
            </a:r>
            <a:r>
              <a:rPr lang="ru-RU" sz="2800" dirty="0"/>
              <a:t> в движение </a:t>
            </a:r>
            <a:r>
              <a:rPr lang="ru-RU" sz="2800" dirty="0" err="1"/>
              <a:t>трябва</a:t>
            </a:r>
            <a:r>
              <a:rPr lang="ru-RU" sz="2800" dirty="0"/>
              <a:t> да </a:t>
            </a:r>
            <a:r>
              <a:rPr lang="ru-RU" sz="2800" dirty="0" err="1"/>
              <a:t>има</a:t>
            </a:r>
            <a:r>
              <a:rPr lang="ru-RU" sz="2800" dirty="0"/>
              <a:t> </a:t>
            </a:r>
            <a:r>
              <a:rPr lang="ru-RU" sz="2800" dirty="0" err="1"/>
              <a:t>пълен</a:t>
            </a:r>
            <a:r>
              <a:rPr lang="ru-RU" sz="2800" dirty="0"/>
              <a:t> </a:t>
            </a:r>
            <a:r>
              <a:rPr lang="ru-RU" sz="2800" dirty="0" err="1"/>
              <a:t>достъп</a:t>
            </a:r>
            <a:r>
              <a:rPr lang="ru-RU" sz="2800" dirty="0"/>
              <a:t> до </a:t>
            </a:r>
            <a:r>
              <a:rPr lang="ru-RU" sz="2800" dirty="0" err="1"/>
              <a:t>гостоприемна</a:t>
            </a:r>
            <a:r>
              <a:rPr lang="ru-RU" sz="2800" dirty="0"/>
              <a:t> среда, </a:t>
            </a:r>
            <a:r>
              <a:rPr lang="ru-RU" sz="2800" dirty="0" smtClean="0"/>
              <a:t>за</a:t>
            </a:r>
          </a:p>
          <a:p>
            <a:pPr algn="just"/>
            <a:endParaRPr lang="ru-RU" sz="2800" dirty="0" smtClean="0"/>
          </a:p>
          <a:p>
            <a:pPr lvl="1" algn="just"/>
            <a:r>
              <a:rPr lang="ru-RU" sz="2400" dirty="0" err="1"/>
              <a:t>предотвратяване</a:t>
            </a:r>
            <a:r>
              <a:rPr lang="ru-RU" sz="2400" dirty="0"/>
              <a:t> (например </a:t>
            </a:r>
            <a:r>
              <a:rPr lang="ru-RU" sz="2400" dirty="0" err="1"/>
              <a:t>ваксинация</a:t>
            </a:r>
            <a:r>
              <a:rPr lang="ru-RU" sz="2400" dirty="0"/>
              <a:t>) </a:t>
            </a:r>
            <a:r>
              <a:rPr lang="ru-RU" sz="2400" dirty="0" smtClean="0"/>
              <a:t>на </a:t>
            </a:r>
            <a:r>
              <a:rPr lang="ru-RU" sz="2400" dirty="0" err="1" smtClean="0"/>
              <a:t>заболяване</a:t>
            </a:r>
            <a:endParaRPr lang="ru-RU" sz="2400" dirty="0"/>
          </a:p>
          <a:p>
            <a:pPr lvl="1" algn="just"/>
            <a:r>
              <a:rPr lang="ru-RU" sz="2400" dirty="0" smtClean="0"/>
              <a:t>при </a:t>
            </a:r>
            <a:r>
              <a:rPr lang="ru-RU" sz="2400" dirty="0" err="1" smtClean="0"/>
              <a:t>необходимост</a:t>
            </a:r>
            <a:r>
              <a:rPr lang="ru-RU" sz="2400" dirty="0" smtClean="0"/>
              <a:t> - </a:t>
            </a:r>
            <a:r>
              <a:rPr lang="ru-RU" sz="2400" dirty="0" err="1"/>
              <a:t>висококачествено</a:t>
            </a:r>
            <a:r>
              <a:rPr lang="ru-RU" sz="2400" dirty="0"/>
              <a:t> </a:t>
            </a:r>
            <a:r>
              <a:rPr lang="ru-RU" sz="2400" dirty="0" err="1" smtClean="0"/>
              <a:t>здравеопазване</a:t>
            </a:r>
            <a:endParaRPr lang="ru-RU" sz="2400" dirty="0" smtClean="0"/>
          </a:p>
          <a:p>
            <a:pPr lvl="1" algn="just"/>
            <a:endParaRPr lang="ru-RU" sz="2400" dirty="0" smtClean="0"/>
          </a:p>
          <a:p>
            <a:pPr algn="just"/>
            <a:r>
              <a:rPr lang="ru-RU" sz="2800" dirty="0" smtClean="0"/>
              <a:t>без </a:t>
            </a:r>
            <a:r>
              <a:rPr lang="ru-RU" sz="2800" dirty="0"/>
              <a:t>дискриминация </a:t>
            </a:r>
            <a:r>
              <a:rPr lang="ru-RU" sz="2800" dirty="0" err="1"/>
              <a:t>въз</a:t>
            </a:r>
            <a:r>
              <a:rPr lang="ru-RU" sz="2800" dirty="0"/>
              <a:t> основа на пол, </a:t>
            </a:r>
            <a:r>
              <a:rPr lang="ru-RU" sz="2800" dirty="0" err="1"/>
              <a:t>възраст</a:t>
            </a:r>
            <a:r>
              <a:rPr lang="ru-RU" sz="2800" dirty="0"/>
              <a:t>, религия, </a:t>
            </a:r>
            <a:r>
              <a:rPr lang="ru-RU" sz="2800" dirty="0" err="1"/>
              <a:t>националност</a:t>
            </a:r>
            <a:r>
              <a:rPr lang="ru-RU" sz="2800" dirty="0"/>
              <a:t> или раса</a:t>
            </a:r>
            <a:r>
              <a:rPr lang="ru-RU" sz="2800" dirty="0" smtClean="0"/>
              <a:t>.</a:t>
            </a:r>
          </a:p>
          <a:p>
            <a:endParaRPr lang="ru-RU" dirty="0" smtClean="0"/>
          </a:p>
          <a:p>
            <a:pPr marL="114300" indent="0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818724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620000" cy="1008112"/>
          </a:xfrm>
        </p:spPr>
        <p:txBody>
          <a:bodyPr/>
          <a:lstStyle/>
          <a:p>
            <a:r>
              <a:rPr lang="ru-RU" sz="3200" b="1" dirty="0" err="1">
                <a:solidFill>
                  <a:srgbClr val="1F497D"/>
                </a:solidFill>
              </a:rPr>
              <a:t>Препоръки</a:t>
            </a:r>
            <a:r>
              <a:rPr lang="ru-RU" sz="3200" b="1" dirty="0">
                <a:solidFill>
                  <a:srgbClr val="1F497D"/>
                </a:solidFill>
              </a:rPr>
              <a:t> на </a:t>
            </a:r>
            <a:r>
              <a:rPr lang="ru-RU" sz="3200" b="1" dirty="0" err="1">
                <a:solidFill>
                  <a:srgbClr val="1F497D"/>
                </a:solidFill>
              </a:rPr>
              <a:t>Световната</a:t>
            </a:r>
            <a:r>
              <a:rPr lang="ru-RU" sz="3200" b="1" dirty="0">
                <a:solidFill>
                  <a:srgbClr val="1F497D"/>
                </a:solidFill>
              </a:rPr>
              <a:t> </a:t>
            </a:r>
            <a:r>
              <a:rPr lang="ru-RU" sz="3200" b="1" dirty="0" err="1">
                <a:solidFill>
                  <a:srgbClr val="1F497D"/>
                </a:solidFill>
              </a:rPr>
              <a:t>здравна</a:t>
            </a:r>
            <a:r>
              <a:rPr lang="ru-RU" sz="3200" b="1" dirty="0">
                <a:solidFill>
                  <a:srgbClr val="1F497D"/>
                </a:solidFill>
              </a:rPr>
              <a:t> организация </a:t>
            </a:r>
            <a:r>
              <a:rPr lang="en-US" sz="3200" b="1" dirty="0">
                <a:solidFill>
                  <a:srgbClr val="1F497D"/>
                </a:solidFill>
              </a:rPr>
              <a:t>(</a:t>
            </a:r>
            <a:r>
              <a:rPr lang="ru-RU" sz="3200" b="1" dirty="0">
                <a:solidFill>
                  <a:srgbClr val="1F497D"/>
                </a:solidFill>
              </a:rPr>
              <a:t>СЗО</a:t>
            </a:r>
            <a:r>
              <a:rPr lang="en-US" sz="3200" b="1" dirty="0">
                <a:solidFill>
                  <a:srgbClr val="1F497D"/>
                </a:solidFill>
              </a:rPr>
              <a:t>)</a:t>
            </a:r>
            <a:endParaRPr lang="bg-BG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79512" y="1600200"/>
            <a:ext cx="8208912" cy="4800600"/>
          </a:xfrm>
        </p:spPr>
        <p:txBody>
          <a:bodyPr>
            <a:normAutofit/>
          </a:bodyPr>
          <a:lstStyle/>
          <a:p>
            <a:pPr algn="just"/>
            <a:r>
              <a:rPr lang="ru-RU" sz="3200" dirty="0"/>
              <a:t>СЗО </a:t>
            </a:r>
            <a:r>
              <a:rPr lang="ru-RU" sz="3200" b="1" i="1" dirty="0" err="1">
                <a:solidFill>
                  <a:srgbClr val="FF0000"/>
                </a:solidFill>
              </a:rPr>
              <a:t>подкрепя</a:t>
            </a:r>
            <a:r>
              <a:rPr lang="ru-RU" sz="3200" dirty="0"/>
              <a:t> </a:t>
            </a:r>
            <a:r>
              <a:rPr lang="ru-RU" sz="3200" dirty="0" err="1"/>
              <a:t>политиките</a:t>
            </a:r>
            <a:r>
              <a:rPr lang="ru-RU" sz="3200" dirty="0"/>
              <a:t> за </a:t>
            </a:r>
            <a:r>
              <a:rPr lang="ru-RU" sz="3200" dirty="0" err="1"/>
              <a:t>предоставяне</a:t>
            </a:r>
            <a:r>
              <a:rPr lang="ru-RU" sz="3200" dirty="0"/>
              <a:t> на </a:t>
            </a:r>
            <a:r>
              <a:rPr lang="ru-RU" sz="3200" dirty="0" err="1"/>
              <a:t>здравни</a:t>
            </a:r>
            <a:r>
              <a:rPr lang="ru-RU" sz="3200" dirty="0"/>
              <a:t> услуги за </a:t>
            </a:r>
            <a:r>
              <a:rPr lang="ru-RU" sz="3200" dirty="0" err="1"/>
              <a:t>мигранти</a:t>
            </a:r>
            <a:r>
              <a:rPr lang="ru-RU" sz="3200" dirty="0"/>
              <a:t> и </a:t>
            </a:r>
            <a:r>
              <a:rPr lang="ru-RU" sz="3200" dirty="0" err="1"/>
              <a:t>бежанци</a:t>
            </a:r>
            <a:r>
              <a:rPr lang="ru-RU" sz="3200" dirty="0"/>
              <a:t>, независимо от </a:t>
            </a:r>
            <a:r>
              <a:rPr lang="ru-RU" sz="3200" dirty="0" err="1"/>
              <a:t>техния</a:t>
            </a:r>
            <a:r>
              <a:rPr lang="ru-RU" sz="3200" dirty="0"/>
              <a:t> </a:t>
            </a:r>
            <a:r>
              <a:rPr lang="ru-RU" sz="3200" dirty="0" err="1"/>
              <a:t>правен</a:t>
            </a:r>
            <a:r>
              <a:rPr lang="ru-RU" sz="3200" dirty="0"/>
              <a:t> статут. </a:t>
            </a:r>
          </a:p>
          <a:p>
            <a:pPr algn="just"/>
            <a:endParaRPr lang="ru-RU" sz="3200" dirty="0" smtClean="0"/>
          </a:p>
          <a:p>
            <a:pPr algn="just"/>
            <a:r>
              <a:rPr lang="ru-RU" sz="3200" dirty="0" err="1" smtClean="0"/>
              <a:t>Това</a:t>
            </a:r>
            <a:r>
              <a:rPr lang="ru-RU" sz="3200" dirty="0" smtClean="0"/>
              <a:t> </a:t>
            </a:r>
            <a:r>
              <a:rPr lang="ru-RU" sz="3200" dirty="0"/>
              <a:t>е </a:t>
            </a:r>
            <a:r>
              <a:rPr lang="ru-RU" sz="3200" dirty="0" err="1"/>
              <a:t>най-сигурният</a:t>
            </a:r>
            <a:r>
              <a:rPr lang="ru-RU" sz="3200" dirty="0"/>
              <a:t> начин да се </a:t>
            </a:r>
            <a:r>
              <a:rPr lang="ru-RU" sz="3200" dirty="0" err="1" smtClean="0"/>
              <a:t>гарантира</a:t>
            </a:r>
            <a:r>
              <a:rPr lang="ru-RU" sz="3200" dirty="0" smtClean="0"/>
              <a:t> </a:t>
            </a:r>
            <a:r>
              <a:rPr lang="ru-RU" sz="3200" dirty="0" err="1" smtClean="0"/>
              <a:t>предпазване</a:t>
            </a:r>
            <a:r>
              <a:rPr lang="ru-RU" sz="3200" dirty="0" smtClean="0"/>
              <a:t> на </a:t>
            </a:r>
            <a:r>
              <a:rPr lang="ru-RU" sz="3200" dirty="0" err="1" smtClean="0"/>
              <a:t>местното</a:t>
            </a:r>
            <a:r>
              <a:rPr lang="ru-RU" sz="3200" dirty="0" smtClean="0"/>
              <a:t> </a:t>
            </a:r>
            <a:r>
              <a:rPr lang="ru-RU" sz="3200" dirty="0"/>
              <a:t>население </a:t>
            </a:r>
            <a:r>
              <a:rPr lang="ru-RU" sz="3200" dirty="0" smtClean="0"/>
              <a:t>от </a:t>
            </a:r>
            <a:r>
              <a:rPr lang="ru-RU" sz="3200" dirty="0"/>
              <a:t>ненужно </a:t>
            </a:r>
            <a:r>
              <a:rPr lang="ru-RU" sz="3200" dirty="0" err="1" smtClean="0"/>
              <a:t>излагане</a:t>
            </a:r>
            <a:r>
              <a:rPr lang="ru-RU" sz="3200" dirty="0" smtClean="0"/>
              <a:t> </a:t>
            </a:r>
            <a:r>
              <a:rPr lang="ru-RU" sz="3200" dirty="0"/>
              <a:t>на </a:t>
            </a:r>
            <a:r>
              <a:rPr lang="ru-RU" sz="3200" dirty="0" err="1" smtClean="0"/>
              <a:t>внесени</a:t>
            </a:r>
            <a:r>
              <a:rPr lang="ru-RU" sz="3200" dirty="0" smtClean="0"/>
              <a:t> </a:t>
            </a:r>
            <a:r>
              <a:rPr lang="ru-RU" sz="3200" dirty="0" err="1"/>
              <a:t>инфекциозни</a:t>
            </a:r>
            <a:r>
              <a:rPr lang="ru-RU" sz="3200" dirty="0"/>
              <a:t> </a:t>
            </a:r>
            <a:r>
              <a:rPr lang="ru-RU" sz="3200" dirty="0" err="1" smtClean="0"/>
              <a:t>агенти</a:t>
            </a:r>
            <a:r>
              <a:rPr lang="ru-RU" sz="3200" dirty="0" smtClean="0"/>
              <a:t> и </a:t>
            </a:r>
            <a:r>
              <a:rPr lang="ru-RU" sz="3200" dirty="0" err="1" smtClean="0"/>
              <a:t>заболявания</a:t>
            </a:r>
            <a:r>
              <a:rPr lang="ru-RU" sz="3200" dirty="0" smtClean="0"/>
              <a:t>.</a:t>
            </a:r>
            <a:endParaRPr lang="bg-BG" sz="3200" dirty="0"/>
          </a:p>
        </p:txBody>
      </p:sp>
    </p:spTree>
    <p:extLst>
      <p:ext uri="{BB962C8B-B14F-4D97-AF65-F5344CB8AC3E}">
        <p14:creationId xmlns:p14="http://schemas.microsoft.com/office/powerpoint/2010/main" val="25906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z="3200" b="1" dirty="0" smtClean="0"/>
              <a:t>Политики за интеграция на </a:t>
            </a:r>
            <a:r>
              <a:rPr lang="bg-BG" sz="3200" b="1" dirty="0" err="1" smtClean="0"/>
              <a:t>мигрантите</a:t>
            </a:r>
            <a:r>
              <a:rPr lang="bg-BG" sz="3200" b="1" dirty="0" smtClean="0"/>
              <a:t> в Европа </a:t>
            </a:r>
            <a:r>
              <a:rPr lang="en-US" sz="3200" b="1" dirty="0" smtClean="0"/>
              <a:t>(</a:t>
            </a:r>
            <a:r>
              <a:rPr lang="bg-BG" sz="3200" b="1" dirty="0" smtClean="0"/>
              <a:t>2014</a:t>
            </a:r>
            <a:r>
              <a:rPr lang="en-US" sz="3200" b="1" dirty="0" smtClean="0"/>
              <a:t>)</a:t>
            </a:r>
            <a:endParaRPr lang="bg-BG" sz="3200" b="1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5040560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0506" y="2678765"/>
            <a:ext cx="295275" cy="133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979105" y="2606757"/>
            <a:ext cx="261116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dirty="0" smtClean="0"/>
              <a:t>Неблагоприятни</a:t>
            </a:r>
          </a:p>
          <a:p>
            <a:r>
              <a:rPr lang="bg-BG" dirty="0" smtClean="0"/>
              <a:t>Отчасти неблагоприятни</a:t>
            </a:r>
          </a:p>
          <a:p>
            <a:r>
              <a:rPr lang="bg-BG" dirty="0" smtClean="0"/>
              <a:t>Леко благоприятни</a:t>
            </a:r>
          </a:p>
          <a:p>
            <a:r>
              <a:rPr lang="bg-BG" dirty="0" smtClean="0"/>
              <a:t>Отчасти благоприятни</a:t>
            </a:r>
          </a:p>
          <a:p>
            <a:r>
              <a:rPr lang="bg-BG" dirty="0" smtClean="0"/>
              <a:t>Благоприятни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97767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z="2800" b="1" dirty="0" smtClean="0">
                <a:solidFill>
                  <a:srgbClr val="1F497D"/>
                </a:solidFill>
                <a:latin typeface="Times New Roman"/>
                <a:ea typeface="Calibri"/>
                <a:cs typeface="Times New Roman"/>
              </a:rPr>
              <a:t>Здравно състояние на населението в </a:t>
            </a:r>
            <a:r>
              <a:rPr lang="bg-BG" sz="2800" b="1" dirty="0">
                <a:solidFill>
                  <a:srgbClr val="1F497D"/>
                </a:solidFill>
                <a:latin typeface="Times New Roman"/>
                <a:ea typeface="Calibri"/>
                <a:cs typeface="Times New Roman"/>
              </a:rPr>
              <a:t>страните на произход </a:t>
            </a:r>
            <a:endParaRPr lang="bg-BG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2693542"/>
              </p:ext>
            </p:extLst>
          </p:nvPr>
        </p:nvGraphicFramePr>
        <p:xfrm>
          <a:off x="179510" y="1412775"/>
          <a:ext cx="8136908" cy="51845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12170"/>
                <a:gridCol w="1368152"/>
                <a:gridCol w="1008112"/>
                <a:gridCol w="720080"/>
                <a:gridCol w="1296144"/>
                <a:gridCol w="1224136"/>
                <a:gridCol w="1008114"/>
              </a:tblGrid>
              <a:tr h="63853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800" b="1" dirty="0">
                          <a:effectLst/>
                        </a:rPr>
                        <a:t>Страни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800" b="1" dirty="0">
                          <a:effectLst/>
                        </a:rPr>
                        <a:t>Показатели</a:t>
                      </a:r>
                      <a:endParaRPr lang="bg-BG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10" marR="353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800" b="1" dirty="0">
                          <a:effectLst/>
                        </a:rPr>
                        <a:t>Афганистан</a:t>
                      </a:r>
                      <a:endParaRPr lang="bg-BG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10" marR="353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800" b="1" dirty="0">
                          <a:effectLst/>
                        </a:rPr>
                        <a:t>Ирак</a:t>
                      </a:r>
                      <a:endParaRPr lang="bg-BG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10" marR="353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800" b="1" dirty="0">
                          <a:effectLst/>
                        </a:rPr>
                        <a:t>Сирия</a:t>
                      </a:r>
                      <a:endParaRPr lang="bg-BG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10" marR="353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800" b="1" dirty="0">
                          <a:effectLst/>
                        </a:rPr>
                        <a:t>Пакистан</a:t>
                      </a:r>
                      <a:endParaRPr lang="bg-BG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10" marR="353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800" b="1" dirty="0">
                          <a:effectLst/>
                        </a:rPr>
                        <a:t>Иран</a:t>
                      </a:r>
                      <a:endParaRPr lang="bg-BG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10" marR="353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800" b="1" dirty="0">
                          <a:effectLst/>
                        </a:rPr>
                        <a:t>България</a:t>
                      </a:r>
                      <a:endParaRPr lang="bg-BG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10" marR="35310" marT="0" marB="0"/>
                </a:tc>
              </a:tr>
              <a:tr h="63853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800" dirty="0">
                          <a:effectLst/>
                        </a:rPr>
                        <a:t>Инфекциозни заболявания</a:t>
                      </a:r>
                      <a:endParaRPr lang="bg-BG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10" marR="3531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700">
                          <a:effectLst/>
                        </a:rPr>
                        <a:t> </a:t>
                      </a:r>
                      <a:endParaRPr lang="bg-BG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10" marR="3531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700">
                          <a:effectLst/>
                        </a:rPr>
                        <a:t> </a:t>
                      </a:r>
                      <a:endParaRPr lang="bg-BG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10" marR="3531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700" dirty="0">
                          <a:effectLst/>
                        </a:rPr>
                        <a:t> </a:t>
                      </a:r>
                      <a:endParaRPr lang="bg-BG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10" marR="3531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700">
                          <a:effectLst/>
                        </a:rPr>
                        <a:t> </a:t>
                      </a:r>
                      <a:endParaRPr lang="bg-BG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10" marR="3531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700">
                          <a:effectLst/>
                        </a:rPr>
                        <a:t> </a:t>
                      </a:r>
                      <a:endParaRPr lang="bg-BG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10" marR="3531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700">
                          <a:effectLst/>
                        </a:rPr>
                        <a:t> </a:t>
                      </a:r>
                      <a:endParaRPr lang="bg-BG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10" marR="35310" marT="0" marB="0"/>
                </a:tc>
              </a:tr>
              <a:tr h="63853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800" dirty="0">
                          <a:effectLst/>
                        </a:rPr>
                        <a:t>Степен на риск</a:t>
                      </a:r>
                      <a:endParaRPr lang="bg-BG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10" marR="353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000" dirty="0">
                          <a:effectLst/>
                        </a:rPr>
                        <a:t>среден</a:t>
                      </a:r>
                      <a:endParaRPr lang="bg-BG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10" marR="353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000" dirty="0">
                          <a:effectLst/>
                        </a:rPr>
                        <a:t>среден</a:t>
                      </a:r>
                      <a:endParaRPr lang="bg-BG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10" marR="353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000" dirty="0">
                          <a:effectLst/>
                        </a:rPr>
                        <a:t> </a:t>
                      </a:r>
                      <a:endParaRPr lang="bg-BG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10" marR="353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000" dirty="0">
                          <a:effectLst/>
                        </a:rPr>
                        <a:t>висок</a:t>
                      </a:r>
                      <a:endParaRPr lang="bg-BG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10" marR="353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000" dirty="0">
                          <a:effectLst/>
                        </a:rPr>
                        <a:t>среден</a:t>
                      </a:r>
                      <a:endParaRPr lang="bg-BG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10" marR="3531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700">
                          <a:effectLst/>
                        </a:rPr>
                        <a:t> </a:t>
                      </a:r>
                      <a:endParaRPr lang="bg-BG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10" marR="35310" marT="0" marB="0"/>
                </a:tc>
              </a:tr>
              <a:tr h="231116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800" dirty="0">
                          <a:effectLst/>
                        </a:rPr>
                        <a:t> </a:t>
                      </a:r>
                      <a:endParaRPr lang="bg-BG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10" marR="3531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600" dirty="0">
                          <a:effectLst/>
                        </a:rPr>
                        <a:t>бактериална диария, хепатит А, коремен тиф, малария </a:t>
                      </a:r>
                      <a:endParaRPr lang="bg-BG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10" marR="3531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600" dirty="0">
                          <a:effectLst/>
                        </a:rPr>
                        <a:t>бактериална диария, хепатит А, </a:t>
                      </a:r>
                      <a:r>
                        <a:rPr lang="bg-BG" sz="1600" dirty="0" smtClean="0">
                          <a:effectLst/>
                        </a:rPr>
                        <a:t>коремен </a:t>
                      </a:r>
                      <a:r>
                        <a:rPr lang="bg-BG" sz="1600" dirty="0">
                          <a:effectLst/>
                        </a:rPr>
                        <a:t>тиф</a:t>
                      </a:r>
                      <a:endParaRPr lang="bg-BG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10" marR="3531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600" dirty="0">
                          <a:effectLst/>
                        </a:rPr>
                        <a:t> </a:t>
                      </a:r>
                      <a:endParaRPr lang="bg-BG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10" marR="3531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600" dirty="0">
                          <a:effectLst/>
                        </a:rPr>
                        <a:t>бактериална диария, хепатит </a:t>
                      </a:r>
                      <a:r>
                        <a:rPr lang="bg-BG" sz="1600" dirty="0" smtClean="0">
                          <a:effectLst/>
                        </a:rPr>
                        <a:t>А, </a:t>
                      </a:r>
                      <a:r>
                        <a:rPr lang="bg-BG" sz="1600" dirty="0">
                          <a:effectLst/>
                        </a:rPr>
                        <a:t>коремен тиф,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600" dirty="0">
                          <a:effectLst/>
                        </a:rPr>
                        <a:t>тропическа треска и малария,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600" dirty="0">
                          <a:effectLst/>
                        </a:rPr>
                        <a:t>бяс </a:t>
                      </a:r>
                      <a:endParaRPr lang="bg-BG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10" marR="3531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600" dirty="0">
                          <a:effectLst/>
                        </a:rPr>
                        <a:t>бактериална диария,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600" dirty="0" smtClean="0">
                          <a:effectLst/>
                        </a:rPr>
                        <a:t>Кримска</a:t>
                      </a:r>
                      <a:r>
                        <a:rPr lang="en-US" sz="1600" smtClean="0">
                          <a:effectLst/>
                        </a:rPr>
                        <a:t>-</a:t>
                      </a:r>
                      <a:r>
                        <a:rPr lang="bg-BG" sz="1600" smtClean="0">
                          <a:effectLst/>
                        </a:rPr>
                        <a:t>Конго </a:t>
                      </a:r>
                      <a:r>
                        <a:rPr lang="bg-BG" sz="1600" dirty="0" err="1">
                          <a:effectLst/>
                        </a:rPr>
                        <a:t>хеморагична</a:t>
                      </a:r>
                      <a:r>
                        <a:rPr lang="bg-BG" sz="1600" dirty="0">
                          <a:effectLst/>
                        </a:rPr>
                        <a:t> треска </a:t>
                      </a:r>
                      <a:endParaRPr lang="bg-BG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10" marR="3531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600" dirty="0">
                          <a:effectLst/>
                        </a:rPr>
                        <a:t> </a:t>
                      </a:r>
                      <a:endParaRPr lang="bg-BG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10" marR="35310" marT="0" marB="0"/>
                </a:tc>
              </a:tr>
              <a:tr h="95780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800" dirty="0" smtClean="0">
                          <a:effectLst/>
                        </a:rPr>
                        <a:t>ваксинирани </a:t>
                      </a:r>
                      <a:r>
                        <a:rPr lang="bg-BG" sz="1800" dirty="0">
                          <a:effectLst/>
                        </a:rPr>
                        <a:t>срещу морбили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smtClean="0">
                          <a:effectLst/>
                        </a:rPr>
                        <a:t>(%)</a:t>
                      </a:r>
                      <a:endParaRPr lang="bg-BG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10" marR="353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800" dirty="0">
                          <a:effectLst/>
                        </a:rPr>
                        <a:t>76 </a:t>
                      </a:r>
                      <a:endParaRPr lang="bg-BG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10" marR="353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800">
                          <a:effectLst/>
                        </a:rPr>
                        <a:t>69</a:t>
                      </a:r>
                      <a:endParaRPr lang="bg-BG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10" marR="353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800" dirty="0">
                          <a:effectLst/>
                        </a:rPr>
                        <a:t>81</a:t>
                      </a:r>
                      <a:endParaRPr lang="bg-BG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10" marR="353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80</a:t>
                      </a:r>
                      <a:endParaRPr lang="bg-BG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10" marR="353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800">
                          <a:effectLst/>
                        </a:rPr>
                        <a:t>99</a:t>
                      </a:r>
                      <a:endParaRPr lang="bg-BG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10" marR="353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800" dirty="0">
                          <a:effectLst/>
                        </a:rPr>
                        <a:t>96</a:t>
                      </a:r>
                      <a:endParaRPr lang="bg-BG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10" marR="3531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7079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352928" cy="850106"/>
          </a:xfrm>
        </p:spPr>
        <p:txBody>
          <a:bodyPr>
            <a:normAutofit fontScale="90000"/>
          </a:bodyPr>
          <a:lstStyle/>
          <a:p>
            <a:r>
              <a:rPr lang="bg-BG" sz="2800" b="1" dirty="0" smtClean="0"/>
              <a:t>Здравни проблеми на бежанците и </a:t>
            </a:r>
            <a:r>
              <a:rPr lang="bg-BG" sz="2800" b="1" dirty="0" err="1" smtClean="0"/>
              <a:t>мигрантите</a:t>
            </a:r>
            <a:r>
              <a:rPr lang="bg-BG" sz="2800" b="1" dirty="0" smtClean="0"/>
              <a:t>, пристигащи в Европейския регион</a:t>
            </a:r>
            <a:endParaRPr lang="bg-BG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7620000" cy="5661248"/>
          </a:xfrm>
        </p:spPr>
        <p:txBody>
          <a:bodyPr>
            <a:normAutofit/>
          </a:bodyPr>
          <a:lstStyle/>
          <a:p>
            <a:pPr algn="just"/>
            <a:r>
              <a:rPr lang="ru-RU" sz="2800" dirty="0" smtClean="0"/>
              <a:t>Сходни </a:t>
            </a:r>
            <a:r>
              <a:rPr lang="ru-RU" sz="2800" dirty="0"/>
              <a:t>с </a:t>
            </a:r>
            <a:r>
              <a:rPr lang="ru-RU" sz="2800" dirty="0" err="1"/>
              <a:t>тези</a:t>
            </a:r>
            <a:r>
              <a:rPr lang="ru-RU" sz="2800" dirty="0"/>
              <a:t> на </a:t>
            </a:r>
            <a:r>
              <a:rPr lang="ru-RU" sz="2800" dirty="0" err="1"/>
              <a:t>останалата</a:t>
            </a:r>
            <a:r>
              <a:rPr lang="ru-RU" sz="2800" dirty="0"/>
              <a:t> част от </a:t>
            </a:r>
            <a:r>
              <a:rPr lang="bg-BG" sz="2800" dirty="0" smtClean="0"/>
              <a:t>населението</a:t>
            </a:r>
            <a:r>
              <a:rPr lang="ru-RU" sz="2800" dirty="0" smtClean="0"/>
              <a:t>.</a:t>
            </a:r>
          </a:p>
          <a:p>
            <a:pPr algn="just"/>
            <a:r>
              <a:rPr lang="ru-RU" sz="2800" dirty="0" err="1" smtClean="0"/>
              <a:t>Специфични</a:t>
            </a:r>
            <a:r>
              <a:rPr lang="ru-RU" sz="2800" dirty="0" smtClean="0"/>
              <a:t> </a:t>
            </a:r>
            <a:r>
              <a:rPr lang="ru-RU" sz="2800" dirty="0" err="1" smtClean="0"/>
              <a:t>предизвикателства</a:t>
            </a:r>
            <a:r>
              <a:rPr lang="ru-RU" sz="2800" dirty="0" smtClean="0"/>
              <a:t>: </a:t>
            </a:r>
            <a:r>
              <a:rPr lang="ru-RU" sz="2800" dirty="0" err="1" smtClean="0"/>
              <a:t>майчино</a:t>
            </a:r>
            <a:r>
              <a:rPr lang="ru-RU" sz="2800" dirty="0" smtClean="0"/>
              <a:t>, и </a:t>
            </a:r>
            <a:r>
              <a:rPr lang="ru-RU" sz="2800" dirty="0" err="1" smtClean="0"/>
              <a:t>детско</a:t>
            </a:r>
            <a:r>
              <a:rPr lang="ru-RU" sz="2800" dirty="0" smtClean="0"/>
              <a:t> </a:t>
            </a:r>
            <a:r>
              <a:rPr lang="ru-RU" sz="2800" dirty="0" err="1"/>
              <a:t>здраве</a:t>
            </a:r>
            <a:r>
              <a:rPr lang="ru-RU" sz="2800" dirty="0"/>
              <a:t>, </a:t>
            </a:r>
            <a:r>
              <a:rPr lang="ru-RU" sz="2800" dirty="0" err="1" smtClean="0"/>
              <a:t>сексуално</a:t>
            </a:r>
            <a:r>
              <a:rPr lang="ru-RU" sz="2800" dirty="0" smtClean="0"/>
              <a:t> </a:t>
            </a:r>
            <a:r>
              <a:rPr lang="ru-RU" sz="2800" dirty="0"/>
              <a:t>и репродуктивно </a:t>
            </a:r>
            <a:r>
              <a:rPr lang="ru-RU" sz="2800" dirty="0" err="1" smtClean="0"/>
              <a:t>здраве</a:t>
            </a:r>
            <a:r>
              <a:rPr lang="ru-RU" sz="2800" dirty="0" smtClean="0"/>
              <a:t> </a:t>
            </a:r>
            <a:r>
              <a:rPr lang="ru-RU" sz="2800" dirty="0"/>
              <a:t>и насилие.</a:t>
            </a:r>
            <a:endParaRPr lang="ru-RU" sz="2800" dirty="0" smtClean="0"/>
          </a:p>
          <a:p>
            <a:pPr algn="just"/>
            <a:r>
              <a:rPr lang="bg-BG" sz="2800" dirty="0"/>
              <a:t>Най-често </a:t>
            </a:r>
            <a:r>
              <a:rPr lang="bg-BG" sz="2800" dirty="0" smtClean="0"/>
              <a:t>срещани </a:t>
            </a:r>
            <a:r>
              <a:rPr lang="bg-BG" sz="2800" dirty="0"/>
              <a:t>здравословни </a:t>
            </a:r>
            <a:r>
              <a:rPr lang="bg-BG" sz="2800" dirty="0" smtClean="0"/>
              <a:t>проблеми</a:t>
            </a:r>
          </a:p>
          <a:p>
            <a:pPr lvl="1" algn="just"/>
            <a:r>
              <a:rPr lang="ru-RU" sz="2400" dirty="0" err="1"/>
              <a:t>случайни</a:t>
            </a:r>
            <a:r>
              <a:rPr lang="ru-RU" sz="2400" dirty="0"/>
              <a:t> </a:t>
            </a:r>
            <a:r>
              <a:rPr lang="ru-RU" sz="2400" dirty="0" err="1"/>
              <a:t>наранявания</a:t>
            </a:r>
            <a:r>
              <a:rPr lang="ru-RU" sz="2400" dirty="0"/>
              <a:t>, </a:t>
            </a:r>
            <a:endParaRPr lang="ru-RU" sz="2400" dirty="0" smtClean="0"/>
          </a:p>
          <a:p>
            <a:pPr lvl="1" algn="just"/>
            <a:r>
              <a:rPr lang="ru-RU" sz="2400" dirty="0" err="1" smtClean="0"/>
              <a:t>хипотермия</a:t>
            </a:r>
            <a:r>
              <a:rPr lang="ru-RU" sz="2400" dirty="0"/>
              <a:t>, </a:t>
            </a:r>
            <a:r>
              <a:rPr lang="ru-RU" sz="2400" dirty="0" err="1"/>
              <a:t>изгаряния</a:t>
            </a:r>
            <a:r>
              <a:rPr lang="ru-RU" sz="2400" dirty="0"/>
              <a:t>, </a:t>
            </a:r>
            <a:endParaRPr lang="ru-RU" sz="2400" dirty="0" smtClean="0"/>
          </a:p>
          <a:p>
            <a:pPr lvl="1" algn="just"/>
            <a:r>
              <a:rPr lang="ru-RU" sz="2400" dirty="0" err="1" smtClean="0"/>
              <a:t>сърдечно-съдови</a:t>
            </a:r>
            <a:r>
              <a:rPr lang="ru-RU" sz="2400" dirty="0" smtClean="0"/>
              <a:t> </a:t>
            </a:r>
            <a:r>
              <a:rPr lang="ru-RU" sz="2400" dirty="0" err="1"/>
              <a:t>инциденти</a:t>
            </a:r>
            <a:r>
              <a:rPr lang="ru-RU" sz="2400" dirty="0"/>
              <a:t>, </a:t>
            </a:r>
            <a:endParaRPr lang="ru-RU" sz="2400" dirty="0" smtClean="0"/>
          </a:p>
          <a:p>
            <a:pPr lvl="1" algn="just"/>
            <a:r>
              <a:rPr lang="ru-RU" sz="2400" dirty="0" err="1" smtClean="0"/>
              <a:t>бременност</a:t>
            </a:r>
            <a:r>
              <a:rPr lang="ru-RU" sz="2400" dirty="0" smtClean="0"/>
              <a:t> </a:t>
            </a:r>
            <a:r>
              <a:rPr lang="ru-RU" sz="2400" dirty="0"/>
              <a:t>и усложнения, </a:t>
            </a:r>
            <a:r>
              <a:rPr lang="ru-RU" sz="2400" dirty="0" err="1"/>
              <a:t>свързани</a:t>
            </a:r>
            <a:r>
              <a:rPr lang="ru-RU" sz="2400" dirty="0"/>
              <a:t> с </a:t>
            </a:r>
            <a:r>
              <a:rPr lang="ru-RU" sz="2400" dirty="0" err="1" smtClean="0"/>
              <a:t>раждането</a:t>
            </a:r>
            <a:r>
              <a:rPr lang="ru-RU" sz="2400" dirty="0" smtClean="0"/>
              <a:t>, </a:t>
            </a:r>
          </a:p>
          <a:p>
            <a:pPr lvl="1" algn="just"/>
            <a:r>
              <a:rPr lang="ru-RU" sz="2400" dirty="0" smtClean="0"/>
              <a:t>диабет,</a:t>
            </a:r>
          </a:p>
          <a:p>
            <a:pPr lvl="1" algn="just"/>
            <a:r>
              <a:rPr lang="ru-RU" sz="2400" dirty="0" err="1"/>
              <a:t>х</a:t>
            </a:r>
            <a:r>
              <a:rPr lang="ru-RU" sz="2400" dirty="0" err="1" smtClean="0"/>
              <a:t>ипертония</a:t>
            </a:r>
            <a:r>
              <a:rPr lang="ru-RU" sz="2400" dirty="0" smtClean="0"/>
              <a:t>.</a:t>
            </a:r>
            <a:endParaRPr lang="bg-BG" sz="2400" dirty="0"/>
          </a:p>
        </p:txBody>
      </p:sp>
    </p:spTree>
    <p:extLst>
      <p:ext uri="{BB962C8B-B14F-4D97-AF65-F5344CB8AC3E}">
        <p14:creationId xmlns:p14="http://schemas.microsoft.com/office/powerpoint/2010/main" val="402418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778098"/>
          </a:xfrm>
        </p:spPr>
        <p:txBody>
          <a:bodyPr>
            <a:normAutofit fontScale="90000"/>
          </a:bodyPr>
          <a:lstStyle/>
          <a:p>
            <a:r>
              <a:rPr lang="bg-BG" sz="2800" b="1" dirty="0">
                <a:solidFill>
                  <a:srgbClr val="1F497D"/>
                </a:solidFill>
              </a:rPr>
              <a:t>Здравни проблеми на бежанците и </a:t>
            </a:r>
            <a:r>
              <a:rPr lang="bg-BG" sz="2800" b="1" dirty="0" err="1">
                <a:solidFill>
                  <a:srgbClr val="1F497D"/>
                </a:solidFill>
              </a:rPr>
              <a:t>мигрантите</a:t>
            </a:r>
            <a:r>
              <a:rPr lang="bg-BG" sz="2800" b="1" dirty="0">
                <a:solidFill>
                  <a:srgbClr val="1F497D"/>
                </a:solidFill>
              </a:rPr>
              <a:t>, пристигащи в Европейския регион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4744"/>
            <a:ext cx="8388424" cy="5832648"/>
          </a:xfrm>
        </p:spPr>
        <p:txBody>
          <a:bodyPr>
            <a:normAutofit/>
          </a:bodyPr>
          <a:lstStyle/>
          <a:p>
            <a:pPr algn="just"/>
            <a:r>
              <a:rPr lang="ru-RU" sz="2800" dirty="0" err="1" smtClean="0"/>
              <a:t>Рисковете</a:t>
            </a:r>
            <a:r>
              <a:rPr lang="ru-RU" sz="2800" dirty="0" smtClean="0"/>
              <a:t>, </a:t>
            </a:r>
            <a:r>
              <a:rPr lang="ru-RU" sz="2800" dirty="0" err="1"/>
              <a:t>свързани</a:t>
            </a:r>
            <a:r>
              <a:rPr lang="ru-RU" sz="2800" dirty="0"/>
              <a:t> с </a:t>
            </a:r>
            <a:r>
              <a:rPr lang="ru-RU" sz="2800" dirty="0" err="1"/>
              <a:t>движението</a:t>
            </a:r>
            <a:r>
              <a:rPr lang="ru-RU" sz="2800" dirty="0"/>
              <a:t> </a:t>
            </a:r>
            <a:r>
              <a:rPr lang="ru-RU" sz="2800" dirty="0" smtClean="0"/>
              <a:t>на </a:t>
            </a:r>
            <a:r>
              <a:rPr lang="ru-RU" sz="2800" dirty="0" err="1" smtClean="0"/>
              <a:t>населението</a:t>
            </a:r>
            <a:r>
              <a:rPr lang="ru-RU" sz="2800" dirty="0" smtClean="0"/>
              <a:t>:</a:t>
            </a:r>
          </a:p>
          <a:p>
            <a:pPr lvl="1" algn="just"/>
            <a:r>
              <a:rPr lang="ru-RU" sz="2400" dirty="0" err="1"/>
              <a:t>психосоциални</a:t>
            </a:r>
            <a:r>
              <a:rPr lang="ru-RU" sz="2400" dirty="0"/>
              <a:t> </a:t>
            </a:r>
            <a:r>
              <a:rPr lang="ru-RU" sz="2400" dirty="0" smtClean="0"/>
              <a:t>нарушения; </a:t>
            </a:r>
            <a:endParaRPr lang="ru-RU" sz="2400" dirty="0"/>
          </a:p>
          <a:p>
            <a:pPr lvl="1" algn="just"/>
            <a:r>
              <a:rPr lang="ru-RU" sz="2400" dirty="0" err="1"/>
              <a:t>репродуктивни</a:t>
            </a:r>
            <a:r>
              <a:rPr lang="ru-RU" sz="2400" dirty="0"/>
              <a:t> </a:t>
            </a:r>
            <a:r>
              <a:rPr lang="ru-RU" sz="2400" dirty="0" err="1" smtClean="0"/>
              <a:t>проблеми</a:t>
            </a:r>
            <a:r>
              <a:rPr lang="ru-RU" sz="2400" dirty="0"/>
              <a:t>;</a:t>
            </a:r>
          </a:p>
          <a:p>
            <a:pPr lvl="1" algn="just"/>
            <a:r>
              <a:rPr lang="ru-RU" sz="2400" dirty="0" err="1"/>
              <a:t>по-висока</a:t>
            </a:r>
            <a:r>
              <a:rPr lang="ru-RU" sz="2400" dirty="0"/>
              <a:t> </a:t>
            </a:r>
            <a:r>
              <a:rPr lang="ru-RU" sz="2400" dirty="0" err="1"/>
              <a:t>неонатална</a:t>
            </a:r>
            <a:r>
              <a:rPr lang="ru-RU" sz="2400" dirty="0"/>
              <a:t> </a:t>
            </a:r>
            <a:r>
              <a:rPr lang="ru-RU" sz="2400" dirty="0" err="1" smtClean="0"/>
              <a:t>смъртност</a:t>
            </a:r>
            <a:r>
              <a:rPr lang="ru-RU" sz="2400" dirty="0" smtClean="0"/>
              <a:t>; </a:t>
            </a:r>
            <a:endParaRPr lang="ru-RU" sz="2400" dirty="0"/>
          </a:p>
          <a:p>
            <a:pPr lvl="1" algn="just"/>
            <a:r>
              <a:rPr lang="ru-RU" sz="2400" dirty="0" err="1"/>
              <a:t>злоупотреба</a:t>
            </a:r>
            <a:r>
              <a:rPr lang="ru-RU" sz="2400" dirty="0"/>
              <a:t> с </a:t>
            </a:r>
            <a:r>
              <a:rPr lang="ru-RU" sz="2400" dirty="0" err="1" smtClean="0"/>
              <a:t>наркотици</a:t>
            </a:r>
            <a:r>
              <a:rPr lang="ru-RU" sz="2400" dirty="0"/>
              <a:t>;</a:t>
            </a:r>
          </a:p>
          <a:p>
            <a:pPr lvl="1" algn="just"/>
            <a:r>
              <a:rPr lang="ru-RU" sz="2400" dirty="0" err="1"/>
              <a:t>хранене</a:t>
            </a:r>
            <a:r>
              <a:rPr lang="ru-RU" sz="2400" dirty="0"/>
              <a:t>, </a:t>
            </a:r>
            <a:r>
              <a:rPr lang="ru-RU" sz="2400" dirty="0" err="1" smtClean="0"/>
              <a:t>алкохолизъм</a:t>
            </a:r>
            <a:r>
              <a:rPr lang="ru-RU" sz="2400" dirty="0" smtClean="0"/>
              <a:t>;</a:t>
            </a:r>
            <a:endParaRPr lang="ru-RU" sz="2400" dirty="0"/>
          </a:p>
          <a:p>
            <a:pPr lvl="1" algn="just"/>
            <a:r>
              <a:rPr lang="ru-RU" sz="2400" dirty="0" err="1"/>
              <a:t>излагане</a:t>
            </a:r>
            <a:r>
              <a:rPr lang="ru-RU" sz="2400" dirty="0"/>
              <a:t> на </a:t>
            </a:r>
            <a:r>
              <a:rPr lang="ru-RU" sz="2400" dirty="0" smtClean="0"/>
              <a:t>насилие.</a:t>
            </a:r>
            <a:endParaRPr lang="bg-BG" sz="2400" dirty="0"/>
          </a:p>
          <a:p>
            <a:pPr algn="just"/>
            <a:r>
              <a:rPr lang="ru-RU" sz="2800" dirty="0" smtClean="0"/>
              <a:t>Водят до </a:t>
            </a:r>
            <a:r>
              <a:rPr lang="ru-RU" sz="2800" dirty="0" err="1" smtClean="0"/>
              <a:t>увеличаване</a:t>
            </a:r>
            <a:r>
              <a:rPr lang="ru-RU" sz="2800" dirty="0" smtClean="0"/>
              <a:t> на </a:t>
            </a:r>
            <a:r>
              <a:rPr lang="ru-RU" sz="2800" dirty="0" err="1"/>
              <a:t>степента</a:t>
            </a:r>
            <a:r>
              <a:rPr lang="ru-RU" sz="2800" dirty="0"/>
              <a:t> на риск от </a:t>
            </a:r>
            <a:r>
              <a:rPr lang="ru-RU" sz="2800" dirty="0" err="1" smtClean="0"/>
              <a:t>хронични</a:t>
            </a:r>
            <a:r>
              <a:rPr lang="ru-RU" sz="2800" dirty="0" smtClean="0"/>
              <a:t> </a:t>
            </a:r>
            <a:r>
              <a:rPr lang="ru-RU" sz="2800" dirty="0" err="1" smtClean="0"/>
              <a:t>неинфекциозни</a:t>
            </a:r>
            <a:r>
              <a:rPr lang="ru-RU" sz="2800" dirty="0" smtClean="0"/>
              <a:t> </a:t>
            </a:r>
            <a:r>
              <a:rPr lang="ru-RU" sz="2800" dirty="0" err="1" smtClean="0"/>
              <a:t>заболявания</a:t>
            </a:r>
            <a:endParaRPr lang="ru-RU" sz="2800" dirty="0" smtClean="0"/>
          </a:p>
          <a:p>
            <a:pPr lvl="1" algn="just"/>
            <a:r>
              <a:rPr lang="ru-RU" sz="2400" dirty="0" err="1" smtClean="0"/>
              <a:t>прекъсване</a:t>
            </a:r>
            <a:r>
              <a:rPr lang="ru-RU" sz="2400" dirty="0" smtClean="0"/>
              <a:t> </a:t>
            </a:r>
            <a:r>
              <a:rPr lang="ru-RU" sz="2400" dirty="0"/>
              <a:t>на </a:t>
            </a:r>
            <a:r>
              <a:rPr lang="ru-RU" sz="2400" dirty="0" err="1" smtClean="0"/>
              <a:t>грижите</a:t>
            </a:r>
            <a:r>
              <a:rPr lang="ru-RU" sz="2400" dirty="0" smtClean="0"/>
              <a:t> </a:t>
            </a:r>
          </a:p>
          <a:p>
            <a:pPr lvl="1" algn="just"/>
            <a:r>
              <a:rPr lang="ru-RU" sz="2400" dirty="0" err="1" smtClean="0"/>
              <a:t>прекъсване</a:t>
            </a:r>
            <a:r>
              <a:rPr lang="ru-RU" sz="2400" dirty="0" smtClean="0"/>
              <a:t> </a:t>
            </a:r>
            <a:r>
              <a:rPr lang="ru-RU" sz="2400" dirty="0"/>
              <a:t>на </a:t>
            </a:r>
            <a:r>
              <a:rPr lang="ru-RU" sz="2400" dirty="0" err="1"/>
              <a:t>продължителното</a:t>
            </a:r>
            <a:r>
              <a:rPr lang="ru-RU" sz="2400" dirty="0"/>
              <a:t> </a:t>
            </a:r>
            <a:r>
              <a:rPr lang="ru-RU" sz="2400" dirty="0" smtClean="0"/>
              <a:t>лечение</a:t>
            </a:r>
          </a:p>
          <a:p>
            <a:pPr lvl="1" algn="just"/>
            <a:r>
              <a:rPr lang="ru-RU" sz="2400" dirty="0" err="1" smtClean="0"/>
              <a:t>липса</a:t>
            </a:r>
            <a:r>
              <a:rPr lang="ru-RU" sz="2400" dirty="0" smtClean="0"/>
              <a:t> </a:t>
            </a:r>
            <a:r>
              <a:rPr lang="ru-RU" sz="2400" dirty="0"/>
              <a:t>на </a:t>
            </a:r>
            <a:r>
              <a:rPr lang="ru-RU" sz="2400" dirty="0" err="1"/>
              <a:t>достъп</a:t>
            </a:r>
            <a:r>
              <a:rPr lang="ru-RU" sz="2400" dirty="0"/>
              <a:t> </a:t>
            </a:r>
            <a:r>
              <a:rPr lang="ru-RU" sz="2400" dirty="0" smtClean="0"/>
              <a:t>до </a:t>
            </a:r>
            <a:r>
              <a:rPr lang="ru-RU" sz="2400" dirty="0" err="1"/>
              <a:t>здравните</a:t>
            </a:r>
            <a:r>
              <a:rPr lang="ru-RU" sz="2400" dirty="0"/>
              <a:t> </a:t>
            </a:r>
            <a:r>
              <a:rPr lang="ru-RU" sz="2400" dirty="0" err="1" smtClean="0"/>
              <a:t>системи</a:t>
            </a:r>
            <a:r>
              <a:rPr lang="ru-RU" sz="2400" dirty="0" smtClean="0"/>
              <a:t>, </a:t>
            </a:r>
            <a:r>
              <a:rPr lang="ru-RU" sz="2400" dirty="0" err="1" smtClean="0"/>
              <a:t>което</a:t>
            </a:r>
            <a:r>
              <a:rPr lang="ru-RU" sz="2400" dirty="0" smtClean="0"/>
              <a:t> </a:t>
            </a:r>
            <a:r>
              <a:rPr lang="ru-RU" sz="2400" dirty="0"/>
              <a:t>е от </a:t>
            </a:r>
            <a:r>
              <a:rPr lang="ru-RU" sz="2400" dirty="0" err="1"/>
              <a:t>решаващо</a:t>
            </a:r>
            <a:r>
              <a:rPr lang="ru-RU" sz="2400" dirty="0"/>
              <a:t> значение за </a:t>
            </a:r>
            <a:r>
              <a:rPr lang="ru-RU" sz="2400" dirty="0" err="1"/>
              <a:t>хронични</a:t>
            </a:r>
            <a:r>
              <a:rPr lang="ru-RU" sz="2400" dirty="0"/>
              <a:t> </a:t>
            </a:r>
            <a:r>
              <a:rPr lang="ru-RU" sz="2400" dirty="0" err="1" smtClean="0"/>
              <a:t>заболявания</a:t>
            </a:r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304512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620000" cy="1412776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err="1" smtClean="0"/>
              <a:t>Поради</a:t>
            </a:r>
            <a:r>
              <a:rPr lang="ru-RU" sz="3200" b="1" dirty="0" smtClean="0"/>
              <a:t> </a:t>
            </a:r>
            <a:r>
              <a:rPr lang="ru-RU" sz="3200" b="1" dirty="0" err="1"/>
              <a:t>лошите</a:t>
            </a:r>
            <a:r>
              <a:rPr lang="ru-RU" sz="3200" b="1" dirty="0"/>
              <a:t> условия на живот и лишения по </a:t>
            </a:r>
            <a:r>
              <a:rPr lang="ru-RU" sz="3200" b="1" dirty="0" err="1"/>
              <a:t>време</a:t>
            </a:r>
            <a:r>
              <a:rPr lang="ru-RU" sz="3200" b="1" dirty="0"/>
              <a:t> на </a:t>
            </a:r>
            <a:r>
              <a:rPr lang="ru-RU" sz="3200" b="1" dirty="0" smtClean="0"/>
              <a:t>миграция </a:t>
            </a:r>
            <a:r>
              <a:rPr lang="ru-RU" sz="3200" b="1" dirty="0" err="1" smtClean="0"/>
              <a:t>както</a:t>
            </a:r>
            <a:r>
              <a:rPr lang="ru-RU" sz="3200" b="1" dirty="0" smtClean="0"/>
              <a:t> и </a:t>
            </a:r>
            <a:r>
              <a:rPr lang="ru-RU" sz="3200" b="1" dirty="0" err="1" smtClean="0"/>
              <a:t>поради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липсата</a:t>
            </a:r>
            <a:r>
              <a:rPr lang="ru-RU" sz="3200" b="1" dirty="0" smtClean="0"/>
              <a:t> на </a:t>
            </a:r>
            <a:r>
              <a:rPr lang="ru-RU" sz="3200" b="1" dirty="0" err="1" smtClean="0"/>
              <a:t>хигиена</a:t>
            </a:r>
            <a:endParaRPr lang="bg-BG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7620000" cy="4772000"/>
          </a:xfrm>
        </p:spPr>
        <p:txBody>
          <a:bodyPr/>
          <a:lstStyle/>
          <a:p>
            <a:endParaRPr lang="ru-RU" dirty="0" smtClean="0"/>
          </a:p>
          <a:p>
            <a:endParaRPr lang="ru-RU" sz="2800" dirty="0" smtClean="0"/>
          </a:p>
          <a:p>
            <a:r>
              <a:rPr lang="ru-RU" sz="2800" dirty="0" smtClean="0"/>
              <a:t>остри </a:t>
            </a:r>
            <a:r>
              <a:rPr lang="ru-RU" sz="2800" dirty="0" err="1"/>
              <a:t>респираторни</a:t>
            </a:r>
            <a:r>
              <a:rPr lang="ru-RU" sz="2800" dirty="0"/>
              <a:t> </a:t>
            </a:r>
            <a:r>
              <a:rPr lang="ru-RU" sz="2800" dirty="0" smtClean="0"/>
              <a:t>инфекции</a:t>
            </a:r>
          </a:p>
          <a:p>
            <a:r>
              <a:rPr lang="ru-RU" sz="2800" dirty="0" err="1" smtClean="0"/>
              <a:t>диария</a:t>
            </a:r>
            <a:endParaRPr lang="ru-RU" sz="2800" dirty="0" smtClean="0"/>
          </a:p>
          <a:p>
            <a:r>
              <a:rPr lang="ru-RU" sz="2800" dirty="0" err="1" smtClean="0"/>
              <a:t>кожни</a:t>
            </a:r>
            <a:r>
              <a:rPr lang="ru-RU" sz="2800" dirty="0" smtClean="0"/>
              <a:t> инфекции</a:t>
            </a:r>
          </a:p>
          <a:p>
            <a:endParaRPr lang="ru-RU" sz="2800" dirty="0"/>
          </a:p>
          <a:p>
            <a:endParaRPr lang="ru-RU" sz="2800" dirty="0" smtClean="0"/>
          </a:p>
          <a:p>
            <a:pPr marL="114300" indent="0">
              <a:buNone/>
            </a:pPr>
            <a:r>
              <a:rPr lang="ru-RU" sz="3200" b="1" dirty="0" err="1" smtClean="0">
                <a:solidFill>
                  <a:schemeClr val="accent1">
                    <a:lumMod val="50000"/>
                  </a:schemeClr>
                </a:solidFill>
              </a:rPr>
              <a:t>Повишени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accent1">
                    <a:lumMod val="50000"/>
                  </a:schemeClr>
                </a:solidFill>
              </a:rPr>
              <a:t>нужди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от </a:t>
            </a:r>
            <a:r>
              <a:rPr lang="ru-RU" sz="3200" b="1" dirty="0" err="1">
                <a:solidFill>
                  <a:schemeClr val="accent1">
                    <a:lumMod val="50000"/>
                  </a:schemeClr>
                </a:solidFill>
              </a:rPr>
              <a:t>достъп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 до </a:t>
            </a:r>
            <a:r>
              <a:rPr lang="ru-RU" sz="3200" b="1" dirty="0" err="1" smtClean="0">
                <a:solidFill>
                  <a:schemeClr val="accent1">
                    <a:lumMod val="50000"/>
                  </a:schemeClr>
                </a:solidFill>
              </a:rPr>
              <a:t>здравни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1">
                    <a:lumMod val="50000"/>
                  </a:schemeClr>
                </a:solidFill>
              </a:rPr>
              <a:t>грижи</a:t>
            </a:r>
            <a:endParaRPr lang="bg-BG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33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59216" cy="922114"/>
          </a:xfrm>
        </p:spPr>
        <p:txBody>
          <a:bodyPr/>
          <a:lstStyle/>
          <a:p>
            <a:r>
              <a:rPr lang="bg-BG" sz="3200" b="1" dirty="0" smtClean="0"/>
              <a:t>Какво знаем за здравето на </a:t>
            </a:r>
            <a:r>
              <a:rPr lang="bg-BG" sz="3200" b="1" dirty="0" err="1" smtClean="0"/>
              <a:t>мигрантите</a:t>
            </a:r>
            <a:r>
              <a:rPr lang="bg-BG" sz="3200" b="1" dirty="0" smtClean="0"/>
              <a:t>?</a:t>
            </a:r>
            <a:endParaRPr lang="bg-BG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bg-BG" sz="2800" dirty="0" err="1" smtClean="0"/>
              <a:t>Мигрантите</a:t>
            </a:r>
            <a:r>
              <a:rPr lang="bg-BG" sz="2800" dirty="0" smtClean="0"/>
              <a:t> са </a:t>
            </a:r>
            <a:r>
              <a:rPr lang="bg-BG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много различни </a:t>
            </a:r>
            <a:r>
              <a:rPr lang="bg-BG" sz="2800" dirty="0" smtClean="0"/>
              <a:t>от гледна точка на възраст, пол, страна на произход и посока на движение, социално-икономически статус и вид на миграцията.</a:t>
            </a:r>
          </a:p>
          <a:p>
            <a:pPr algn="just"/>
            <a:r>
              <a:rPr lang="bg-BG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Различни фактори </a:t>
            </a:r>
            <a:r>
              <a:rPr lang="bg-BG" sz="2800" dirty="0" smtClean="0"/>
              <a:t>действат на различните етапи от процеса на миграция.</a:t>
            </a:r>
          </a:p>
          <a:p>
            <a:pPr algn="just"/>
            <a:r>
              <a:rPr lang="bg-BG" sz="2800" dirty="0" smtClean="0"/>
              <a:t>Лоши или </a:t>
            </a:r>
            <a:r>
              <a:rPr lang="bg-BG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недостатъчни данни </a:t>
            </a:r>
            <a:r>
              <a:rPr lang="bg-BG" sz="2800" dirty="0" smtClean="0"/>
              <a:t>за детерминантите на здравето сред </a:t>
            </a:r>
            <a:r>
              <a:rPr lang="bg-BG" sz="2800" dirty="0" err="1" smtClean="0"/>
              <a:t>мигрантите</a:t>
            </a:r>
            <a:r>
              <a:rPr lang="bg-BG" sz="2800" dirty="0" smtClean="0"/>
              <a:t>.</a:t>
            </a:r>
            <a:endParaRPr lang="bg-BG" sz="28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669058"/>
            <a:ext cx="4686325" cy="4020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6422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z="3200" b="1" dirty="0" smtClean="0"/>
              <a:t>„Ефект на здравия </a:t>
            </a:r>
            <a:r>
              <a:rPr lang="bg-BG" sz="3200" b="1" dirty="0" err="1" smtClean="0"/>
              <a:t>мигрант</a:t>
            </a:r>
            <a:r>
              <a:rPr lang="bg-BG" sz="3200" b="1" dirty="0" smtClean="0"/>
              <a:t>“</a:t>
            </a:r>
            <a:endParaRPr lang="bg-BG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bg-BG" sz="2800" dirty="0" err="1" smtClean="0"/>
              <a:t>Мигрантите</a:t>
            </a:r>
            <a:r>
              <a:rPr lang="bg-BG" sz="2800" dirty="0" smtClean="0"/>
              <a:t> често са по-млади и по-здрави от населението в транзитната и/или приемащата страна</a:t>
            </a:r>
          </a:p>
          <a:p>
            <a:pPr algn="just"/>
            <a:r>
              <a:rPr lang="bg-BG" sz="2800" dirty="0" smtClean="0"/>
              <a:t>Резултат от </a:t>
            </a:r>
            <a:r>
              <a:rPr lang="bg-BG" sz="2800" dirty="0" err="1" smtClean="0"/>
              <a:t>самоподбора</a:t>
            </a:r>
            <a:r>
              <a:rPr lang="bg-BG" sz="2800" dirty="0" smtClean="0"/>
              <a:t> при процеса на миграция</a:t>
            </a:r>
          </a:p>
          <a:p>
            <a:pPr algn="just"/>
            <a:r>
              <a:rPr lang="bg-BG" sz="2800" dirty="0" err="1" smtClean="0"/>
              <a:t>Повъзрастовата</a:t>
            </a:r>
            <a:r>
              <a:rPr lang="bg-BG" sz="2800" dirty="0" smtClean="0"/>
              <a:t> смъртност на </a:t>
            </a:r>
            <a:r>
              <a:rPr lang="bg-BG" sz="2800" dirty="0" err="1" smtClean="0"/>
              <a:t>мигрантите</a:t>
            </a:r>
            <a:r>
              <a:rPr lang="bg-BG" sz="2800" dirty="0" smtClean="0"/>
              <a:t> често е по-ниска от тази на страната приемник</a:t>
            </a:r>
          </a:p>
          <a:p>
            <a:pPr algn="just"/>
            <a:r>
              <a:rPr lang="bg-BG" sz="2800" dirty="0" smtClean="0"/>
              <a:t>Въпреки това с времето здравето на </a:t>
            </a:r>
            <a:r>
              <a:rPr lang="bg-BG" sz="2800" dirty="0" err="1" smtClean="0"/>
              <a:t>мигрантите</a:t>
            </a:r>
            <a:r>
              <a:rPr lang="bg-BG" sz="2800" dirty="0" smtClean="0"/>
              <a:t> се влошава</a:t>
            </a:r>
            <a:endParaRPr lang="bg-BG" sz="2800" dirty="0"/>
          </a:p>
        </p:txBody>
      </p:sp>
    </p:spTree>
    <p:extLst>
      <p:ext uri="{BB962C8B-B14F-4D97-AF65-F5344CB8AC3E}">
        <p14:creationId xmlns:p14="http://schemas.microsoft.com/office/powerpoint/2010/main" val="418875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850106"/>
          </a:xfrm>
        </p:spPr>
        <p:txBody>
          <a:bodyPr/>
          <a:lstStyle/>
          <a:p>
            <a:r>
              <a:rPr lang="bg-BG" sz="3200" b="1" dirty="0" smtClean="0"/>
              <a:t>Причини за различията в здравния статус</a:t>
            </a:r>
            <a:endParaRPr lang="bg-BG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g-BG" sz="2800" dirty="0" smtClean="0"/>
              <a:t>Различна експозиция на рискови фактори</a:t>
            </a:r>
          </a:p>
          <a:p>
            <a:r>
              <a:rPr lang="bg-BG" sz="2800" dirty="0" smtClean="0"/>
              <a:t>Потреблението на здравни услуги</a:t>
            </a:r>
          </a:p>
          <a:p>
            <a:r>
              <a:rPr lang="bg-BG" sz="2800" dirty="0" smtClean="0"/>
              <a:t>Здравното образование</a:t>
            </a:r>
          </a:p>
          <a:p>
            <a:r>
              <a:rPr lang="bg-BG" sz="2800" dirty="0" smtClean="0"/>
              <a:t>Стил и начин на живот</a:t>
            </a:r>
          </a:p>
          <a:p>
            <a:r>
              <a:rPr lang="bg-BG" sz="2800" dirty="0" smtClean="0"/>
              <a:t>Генетични фактори</a:t>
            </a:r>
            <a:endParaRPr lang="bg-BG" sz="2800" dirty="0"/>
          </a:p>
        </p:txBody>
      </p:sp>
    </p:spTree>
    <p:extLst>
      <p:ext uri="{BB962C8B-B14F-4D97-AF65-F5344CB8AC3E}">
        <p14:creationId xmlns:p14="http://schemas.microsoft.com/office/powerpoint/2010/main" val="194142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1290</Words>
  <Application>Microsoft Office PowerPoint</Application>
  <PresentationFormat>On-screen Show (4:3)</PresentationFormat>
  <Paragraphs>254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  СОЦИАЛНИ И ЗДРАВНИ ПРОБЛЕМИ НА МИГРАНТИТЕ. ЕФЕКТИ НА ЗДРАВОСЛОВНИЯ СТАТУС НА МИГРАНТИТЕ ВЪРХУ  ОБЩЕСТВЕНОТО ЗДРАВЕ.   ЛЕКЦИЯ № 3-4</vt:lpstr>
      <vt:lpstr>Демографски индикатори за страните на произход – сравнение с данните за България </vt:lpstr>
      <vt:lpstr>Здравно състояние на населението в страните на произход </vt:lpstr>
      <vt:lpstr>Здравни проблеми на бежанците и мигрантите, пристигащи в Европейския регион</vt:lpstr>
      <vt:lpstr>Здравни проблеми на бежанците и мигрантите, пристигащи в Европейския регион</vt:lpstr>
      <vt:lpstr> Поради лошите условия на живот и лишения по време на миграция както и поради липсата на хигиена</vt:lpstr>
      <vt:lpstr>Какво знаем за здравето на мигрантите?</vt:lpstr>
      <vt:lpstr>„Ефект на здравия мигрант“</vt:lpstr>
      <vt:lpstr>Причини за различията в здравния статус</vt:lpstr>
      <vt:lpstr>Нива на смъртност (AAMRR) на мъже според произход и страна на установявяне в сравнение с местната популация</vt:lpstr>
      <vt:lpstr>В сравнение с местното население</vt:lpstr>
      <vt:lpstr>Хронични неинфекциозни заболявания</vt:lpstr>
      <vt:lpstr>Хронични неинфекциозни заболявания</vt:lpstr>
      <vt:lpstr>Инфекциозни заболявания</vt:lpstr>
      <vt:lpstr>Относитерен дял на случаите на Туберкулоза в държавите -членки на ЕС , според  произхода (2010)</vt:lpstr>
      <vt:lpstr>Майчино и детско здраве</vt:lpstr>
      <vt:lpstr>Психично здраве ?</vt:lpstr>
      <vt:lpstr>Професионални заболявания</vt:lpstr>
      <vt:lpstr>Фактори, повлияващи използването на здравни услуги от мигрантите</vt:lpstr>
      <vt:lpstr>Фактори, повлияващи използването на здравни услуги от мигрантите</vt:lpstr>
      <vt:lpstr>Препоръки на Световната здравна организация (СЗО)</vt:lpstr>
      <vt:lpstr>Препоръки на Световната здравна организация (СЗО)</vt:lpstr>
      <vt:lpstr>Препоръки на Световната здравна организация (СЗО)</vt:lpstr>
      <vt:lpstr>Препоръки на Световната здравна организация (СЗО)</vt:lpstr>
      <vt:lpstr>Политики за интеграция на мигрантите в Европа (2014)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Ефекти на здравословния статус на мигрантите върху общественото здраве и организацията на здравеопазването в страните-реципиенти. Предизвикателства пред здравната система на приемащата страна.</dc:title>
  <dc:creator>Admin</dc:creator>
  <cp:lastModifiedBy>Admin</cp:lastModifiedBy>
  <cp:revision>9</cp:revision>
  <dcterms:created xsi:type="dcterms:W3CDTF">2017-10-16T06:36:29Z</dcterms:created>
  <dcterms:modified xsi:type="dcterms:W3CDTF">2017-12-15T06:56:40Z</dcterms:modified>
</cp:coreProperties>
</file>